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39603363"/>
  <p:notesSz cx="6858000" cy="9144000"/>
  <p:defaultTextStyle>
    <a:defPPr>
      <a:defRPr lang="en-US"/>
    </a:defPPr>
    <a:lvl1pPr marL="0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1pPr>
    <a:lvl2pPr marL="1954366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2pPr>
    <a:lvl3pPr marL="3908733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3pPr>
    <a:lvl4pPr marL="5863099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4pPr>
    <a:lvl5pPr marL="7817465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5pPr>
    <a:lvl6pPr marL="9771831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6pPr>
    <a:lvl7pPr marL="11726197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7pPr>
    <a:lvl8pPr marL="13680564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8pPr>
    <a:lvl9pPr marL="15634929" algn="l" defTabSz="195436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5ABDC"/>
    <a:srgbClr val="D9E6CB"/>
    <a:srgbClr val="EAFFBE"/>
    <a:srgbClr val="FFE6D7"/>
    <a:srgbClr val="B5D199"/>
    <a:srgbClr val="D3FF93"/>
    <a:srgbClr val="96BAE3"/>
    <a:srgbClr val="FFE4E0"/>
    <a:srgbClr val="FFD9BB"/>
    <a:srgbClr val="C5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20368"/>
      </p:cViewPr>
      <p:guideLst>
        <p:guide orient="horz" pos="11507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F3A9-56ED-8A45-9D54-A36A495FD1DE}" type="datetime1">
              <a:rPr lang="pt-BR" smtClean="0"/>
              <a:t>06/02/17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D2FF-370C-A941-9D7B-51B54248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3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D214C-3D44-3C46-83B5-8EE82F0D1AFC}" type="datetime1">
              <a:rPr lang="pt-BR" smtClean="0"/>
              <a:t>06/02/17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685800"/>
            <a:ext cx="2492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568B-339C-624B-8D80-6636E99CB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954366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3908733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5863099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7817465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9771831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11726197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13680564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5634929" algn="l" defTabSz="19543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2813" y="685800"/>
            <a:ext cx="24923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2302714"/>
            <a:ext cx="24483060" cy="848905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2441907"/>
            <a:ext cx="20162520" cy="10120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0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63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1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7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2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80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29A7-CF7B-2046-BCCB-2F05DB257A64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101A-DFF3-2544-BBD1-838FF1D0933D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1" y="1585974"/>
            <a:ext cx="6480810" cy="3379120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85974"/>
            <a:ext cx="18962370" cy="3379120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4FEF-C3E6-C544-8CAF-856417742D7D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4F94-B55E-344C-88C4-F0FF6C5A03B2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7" y="25448831"/>
            <a:ext cx="24483060" cy="7865668"/>
          </a:xfrm>
        </p:spPr>
        <p:txBody>
          <a:bodyPr anchor="t"/>
          <a:lstStyle>
            <a:lvl1pPr algn="l">
              <a:defRPr sz="171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7" y="16785599"/>
            <a:ext cx="24483060" cy="8663233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5436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2pPr>
            <a:lvl3pPr marL="3908733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86309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81746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771831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72619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68056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63492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91DD-6E3B-4A4D-BCCD-63762E3F074E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9240789"/>
            <a:ext cx="12721590" cy="26136389"/>
          </a:xfrm>
        </p:spPr>
        <p:txBody>
          <a:bodyPr/>
          <a:lstStyle>
            <a:lvl1pPr>
              <a:defRPr sz="12000"/>
            </a:lvl1pPr>
            <a:lvl2pPr>
              <a:defRPr sz="103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1" y="9240789"/>
            <a:ext cx="12721590" cy="26136389"/>
          </a:xfrm>
        </p:spPr>
        <p:txBody>
          <a:bodyPr/>
          <a:lstStyle>
            <a:lvl1pPr>
              <a:defRPr sz="12000"/>
            </a:lvl1pPr>
            <a:lvl2pPr>
              <a:defRPr sz="103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560-0AF5-7C4D-824A-6E46804E16AD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864922"/>
            <a:ext cx="12726592" cy="3694478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4366" indent="0">
              <a:buNone/>
              <a:defRPr sz="8500" b="1"/>
            </a:lvl2pPr>
            <a:lvl3pPr marL="3908733" indent="0">
              <a:buNone/>
              <a:defRPr sz="7700" b="1"/>
            </a:lvl3pPr>
            <a:lvl4pPr marL="5863099" indent="0">
              <a:buNone/>
              <a:defRPr sz="6800" b="1"/>
            </a:lvl4pPr>
            <a:lvl5pPr marL="7817465" indent="0">
              <a:buNone/>
              <a:defRPr sz="6800" b="1"/>
            </a:lvl5pPr>
            <a:lvl6pPr marL="9771831" indent="0">
              <a:buNone/>
              <a:defRPr sz="6800" b="1"/>
            </a:lvl6pPr>
            <a:lvl7pPr marL="11726197" indent="0">
              <a:buNone/>
              <a:defRPr sz="6800" b="1"/>
            </a:lvl7pPr>
            <a:lvl8pPr marL="13680564" indent="0">
              <a:buNone/>
              <a:defRPr sz="6800" b="1"/>
            </a:lvl8pPr>
            <a:lvl9pPr marL="15634929" indent="0">
              <a:buNone/>
              <a:defRPr sz="6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559400"/>
            <a:ext cx="12726592" cy="22817774"/>
          </a:xfrm>
        </p:spPr>
        <p:txBody>
          <a:bodyPr/>
          <a:lstStyle>
            <a:lvl1pPr>
              <a:defRPr sz="10300"/>
            </a:lvl1pPr>
            <a:lvl2pPr>
              <a:defRPr sz="85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864922"/>
            <a:ext cx="12731591" cy="3694478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4366" indent="0">
              <a:buNone/>
              <a:defRPr sz="8500" b="1"/>
            </a:lvl2pPr>
            <a:lvl3pPr marL="3908733" indent="0">
              <a:buNone/>
              <a:defRPr sz="7700" b="1"/>
            </a:lvl3pPr>
            <a:lvl4pPr marL="5863099" indent="0">
              <a:buNone/>
              <a:defRPr sz="6800" b="1"/>
            </a:lvl4pPr>
            <a:lvl5pPr marL="7817465" indent="0">
              <a:buNone/>
              <a:defRPr sz="6800" b="1"/>
            </a:lvl5pPr>
            <a:lvl6pPr marL="9771831" indent="0">
              <a:buNone/>
              <a:defRPr sz="6800" b="1"/>
            </a:lvl6pPr>
            <a:lvl7pPr marL="11726197" indent="0">
              <a:buNone/>
              <a:defRPr sz="6800" b="1"/>
            </a:lvl7pPr>
            <a:lvl8pPr marL="13680564" indent="0">
              <a:buNone/>
              <a:defRPr sz="6800" b="1"/>
            </a:lvl8pPr>
            <a:lvl9pPr marL="15634929" indent="0">
              <a:buNone/>
              <a:defRPr sz="6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559400"/>
            <a:ext cx="12731591" cy="22817774"/>
          </a:xfrm>
        </p:spPr>
        <p:txBody>
          <a:bodyPr/>
          <a:lstStyle>
            <a:lvl1pPr>
              <a:defRPr sz="10300"/>
            </a:lvl1pPr>
            <a:lvl2pPr>
              <a:defRPr sz="85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0C8-2383-E942-9280-04B2BA665395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61F-8B38-6541-B7B0-5F463D86660F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5963-844C-7549-835D-10D11FF525D3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76801"/>
            <a:ext cx="9476186" cy="671057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8" y="1576805"/>
            <a:ext cx="16102013" cy="33800373"/>
          </a:xfrm>
        </p:spPr>
        <p:txBody>
          <a:bodyPr/>
          <a:lstStyle>
            <a:lvl1pPr>
              <a:defRPr sz="13700"/>
            </a:lvl1pPr>
            <a:lvl2pPr>
              <a:defRPr sz="12000"/>
            </a:lvl2pPr>
            <a:lvl3pPr>
              <a:defRPr sz="10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287374"/>
            <a:ext cx="9476186" cy="27089803"/>
          </a:xfrm>
        </p:spPr>
        <p:txBody>
          <a:bodyPr/>
          <a:lstStyle>
            <a:lvl1pPr marL="0" indent="0">
              <a:buNone/>
              <a:defRPr sz="6000"/>
            </a:lvl1pPr>
            <a:lvl2pPr marL="1954366" indent="0">
              <a:buNone/>
              <a:defRPr sz="5100"/>
            </a:lvl2pPr>
            <a:lvl3pPr marL="3908733" indent="0">
              <a:buNone/>
              <a:defRPr sz="4300"/>
            </a:lvl3pPr>
            <a:lvl4pPr marL="5863099" indent="0">
              <a:buNone/>
              <a:defRPr sz="3800"/>
            </a:lvl4pPr>
            <a:lvl5pPr marL="7817465" indent="0">
              <a:buNone/>
              <a:defRPr sz="3800"/>
            </a:lvl5pPr>
            <a:lvl6pPr marL="9771831" indent="0">
              <a:buNone/>
              <a:defRPr sz="3800"/>
            </a:lvl6pPr>
            <a:lvl7pPr marL="11726197" indent="0">
              <a:buNone/>
              <a:defRPr sz="3800"/>
            </a:lvl7pPr>
            <a:lvl8pPr marL="13680564" indent="0">
              <a:buNone/>
              <a:defRPr sz="3800"/>
            </a:lvl8pPr>
            <a:lvl9pPr marL="15634929" indent="0">
              <a:buNone/>
              <a:defRPr sz="3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932-A83A-9144-91D4-51DB938636B4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8" y="27722354"/>
            <a:ext cx="17282160" cy="3272781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8" y="3538635"/>
            <a:ext cx="17282160" cy="23762018"/>
          </a:xfrm>
        </p:spPr>
        <p:txBody>
          <a:bodyPr/>
          <a:lstStyle>
            <a:lvl1pPr marL="0" indent="0">
              <a:buNone/>
              <a:defRPr sz="13700"/>
            </a:lvl1pPr>
            <a:lvl2pPr marL="1954366" indent="0">
              <a:buNone/>
              <a:defRPr sz="12000"/>
            </a:lvl2pPr>
            <a:lvl3pPr marL="3908733" indent="0">
              <a:buNone/>
              <a:defRPr sz="10300"/>
            </a:lvl3pPr>
            <a:lvl4pPr marL="5863099" indent="0">
              <a:buNone/>
              <a:defRPr sz="8500"/>
            </a:lvl4pPr>
            <a:lvl5pPr marL="7817465" indent="0">
              <a:buNone/>
              <a:defRPr sz="8500"/>
            </a:lvl5pPr>
            <a:lvl6pPr marL="9771831" indent="0">
              <a:buNone/>
              <a:defRPr sz="8500"/>
            </a:lvl6pPr>
            <a:lvl7pPr marL="11726197" indent="0">
              <a:buNone/>
              <a:defRPr sz="8500"/>
            </a:lvl7pPr>
            <a:lvl8pPr marL="13680564" indent="0">
              <a:buNone/>
              <a:defRPr sz="8500"/>
            </a:lvl8pPr>
            <a:lvl9pPr marL="15634929" indent="0">
              <a:buNone/>
              <a:defRPr sz="8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8" y="30995135"/>
            <a:ext cx="17282160" cy="4647892"/>
          </a:xfrm>
        </p:spPr>
        <p:txBody>
          <a:bodyPr/>
          <a:lstStyle>
            <a:lvl1pPr marL="0" indent="0">
              <a:buNone/>
              <a:defRPr sz="6000"/>
            </a:lvl1pPr>
            <a:lvl2pPr marL="1954366" indent="0">
              <a:buNone/>
              <a:defRPr sz="5100"/>
            </a:lvl2pPr>
            <a:lvl3pPr marL="3908733" indent="0">
              <a:buNone/>
              <a:defRPr sz="4300"/>
            </a:lvl3pPr>
            <a:lvl4pPr marL="5863099" indent="0">
              <a:buNone/>
              <a:defRPr sz="3800"/>
            </a:lvl4pPr>
            <a:lvl5pPr marL="7817465" indent="0">
              <a:buNone/>
              <a:defRPr sz="3800"/>
            </a:lvl5pPr>
            <a:lvl6pPr marL="9771831" indent="0">
              <a:buNone/>
              <a:defRPr sz="3800"/>
            </a:lvl6pPr>
            <a:lvl7pPr marL="11726197" indent="0">
              <a:buNone/>
              <a:defRPr sz="3800"/>
            </a:lvl7pPr>
            <a:lvl8pPr marL="13680564" indent="0">
              <a:buNone/>
              <a:defRPr sz="3800"/>
            </a:lvl8pPr>
            <a:lvl9pPr marL="15634929" indent="0">
              <a:buNone/>
              <a:defRPr sz="3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DA9-D95A-734E-B493-EC9B7260286B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85972"/>
            <a:ext cx="25923240" cy="6600561"/>
          </a:xfrm>
          <a:prstGeom prst="rect">
            <a:avLst/>
          </a:prstGeom>
        </p:spPr>
        <p:txBody>
          <a:bodyPr vert="horz" lIns="390874" tIns="195436" rIns="390874" bIns="195436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9240789"/>
            <a:ext cx="25923240" cy="26136389"/>
          </a:xfrm>
          <a:prstGeom prst="rect">
            <a:avLst/>
          </a:prstGeom>
        </p:spPr>
        <p:txBody>
          <a:bodyPr vert="horz" lIns="390874" tIns="195436" rIns="390874" bIns="195436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6706453"/>
            <a:ext cx="6720840" cy="2108512"/>
          </a:xfrm>
          <a:prstGeom prst="rect">
            <a:avLst/>
          </a:prstGeom>
        </p:spPr>
        <p:txBody>
          <a:bodyPr vert="horz" lIns="390874" tIns="195436" rIns="390874" bIns="195436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22CE-77DA-E344-9369-A10D7B09A7F3}" type="datetime1">
              <a:rPr lang="pt-BR" smtClean="0"/>
              <a:t>06/02/17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6706453"/>
            <a:ext cx="9121140" cy="2108512"/>
          </a:xfrm>
          <a:prstGeom prst="rect">
            <a:avLst/>
          </a:prstGeom>
        </p:spPr>
        <p:txBody>
          <a:bodyPr vert="horz" lIns="390874" tIns="195436" rIns="390874" bIns="195436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1" y="36706453"/>
            <a:ext cx="6720840" cy="2108512"/>
          </a:xfrm>
          <a:prstGeom prst="rect">
            <a:avLst/>
          </a:prstGeom>
        </p:spPr>
        <p:txBody>
          <a:bodyPr vert="horz" lIns="390874" tIns="195436" rIns="390874" bIns="195436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38AC-7234-894B-AD39-D321BBA2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954366" rtl="0" eaLnBrk="1" latinLnBrk="0" hangingPunct="1">
        <a:spcBef>
          <a:spcPct val="0"/>
        </a:spcBef>
        <a:buNone/>
        <a:defRPr sz="1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775" indent="-1465775" algn="l" defTabSz="1954366" rtl="0" eaLnBrk="1" latinLnBrk="0" hangingPunct="1">
        <a:spcBef>
          <a:spcPct val="20000"/>
        </a:spcBef>
        <a:buFont typeface="Arial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846" indent="-1221479" algn="l" defTabSz="1954366" rtl="0" eaLnBrk="1" latinLnBrk="0" hangingPunct="1">
        <a:spcBef>
          <a:spcPct val="20000"/>
        </a:spcBef>
        <a:buFont typeface="Arial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85916" indent="-977183" algn="l" defTabSz="1954366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282" indent="-977183" algn="l" defTabSz="1954366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794647" indent="-977183" algn="l" defTabSz="1954366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9015" indent="-977183" algn="l" defTabSz="1954366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703381" indent="-977183" algn="l" defTabSz="1954366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657747" indent="-977183" algn="l" defTabSz="1954366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612113" indent="-977183" algn="l" defTabSz="1954366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954366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908733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863099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17465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771831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726197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680564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5634929" algn="l" defTabSz="1954366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DCFDF"/>
            </a:gs>
            <a:gs pos="100000">
              <a:srgbClr val="D9EC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555137" y="16493118"/>
            <a:ext cx="13197318" cy="10388106"/>
          </a:xfrm>
          <a:prstGeom prst="roundRect">
            <a:avLst>
              <a:gd name="adj" fmla="val 2527"/>
            </a:avLst>
          </a:prstGeom>
          <a:solidFill>
            <a:srgbClr val="96B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ounded Rectangle 101"/>
          <p:cNvSpPr/>
          <p:nvPr/>
        </p:nvSpPr>
        <p:spPr>
          <a:xfrm>
            <a:off x="583871" y="27103932"/>
            <a:ext cx="27614940" cy="9957143"/>
          </a:xfrm>
          <a:prstGeom prst="roundRect">
            <a:avLst>
              <a:gd name="adj" fmla="val 2587"/>
            </a:avLst>
          </a:prstGeom>
          <a:solidFill>
            <a:srgbClr val="FFE6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3600" dirty="0">
              <a:latin typeface="Myriad Pro"/>
              <a:cs typeface="Myriad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4300046" y="30466785"/>
            <a:ext cx="13703367" cy="6407443"/>
          </a:xfrm>
          <a:prstGeom prst="roundRect">
            <a:avLst>
              <a:gd name="adj" fmla="val 3266"/>
            </a:avLst>
          </a:prstGeom>
          <a:solidFill>
            <a:srgbClr val="D3FF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ounded Rectangle 61"/>
          <p:cNvSpPr/>
          <p:nvPr/>
        </p:nvSpPr>
        <p:spPr>
          <a:xfrm>
            <a:off x="14181665" y="11866498"/>
            <a:ext cx="14017146" cy="15872984"/>
          </a:xfrm>
          <a:prstGeom prst="roundRect">
            <a:avLst>
              <a:gd name="adj" fmla="val 2013"/>
            </a:avLst>
          </a:prstGeom>
          <a:solidFill>
            <a:srgbClr val="FFE6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3872" y="5328132"/>
            <a:ext cx="13168584" cy="6191997"/>
          </a:xfrm>
          <a:prstGeom prst="roundRect">
            <a:avLst>
              <a:gd name="adj" fmla="val 3065"/>
            </a:avLst>
          </a:prstGeom>
          <a:solidFill>
            <a:srgbClr val="96B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505098" y="341140"/>
            <a:ext cx="22007767" cy="2554541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r>
              <a:rPr lang="en-US" sz="8000" b="1" dirty="0" err="1" smtClean="0">
                <a:latin typeface="Myriad Pro"/>
                <a:cs typeface="Myriad Pro"/>
              </a:rPr>
              <a:t>WorkUp</a:t>
            </a:r>
            <a:r>
              <a:rPr lang="en-US" sz="8000" b="1" dirty="0" smtClean="0">
                <a:latin typeface="Myriad Pro"/>
                <a:cs typeface="Myriad Pro"/>
              </a:rPr>
              <a:t>: A </a:t>
            </a:r>
            <a:r>
              <a:rPr lang="en-US" sz="8000" b="1" dirty="0">
                <a:latin typeface="Myriad Pro"/>
                <a:cs typeface="Myriad Pro"/>
              </a:rPr>
              <a:t>Mobile Application to Support Health Guidelines</a:t>
            </a:r>
            <a:endParaRPr lang="en-US" sz="8000" b="1" dirty="0" smtClean="0">
              <a:latin typeface="Myriad Pro"/>
              <a:cs typeface="Myriad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2836" y="3141501"/>
            <a:ext cx="26010763" cy="1938988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r>
              <a:rPr lang="en-US" sz="4000" b="1" dirty="0" err="1" smtClean="0">
                <a:latin typeface="Myriad Pro"/>
                <a:cs typeface="Myriad Pro"/>
              </a:rPr>
              <a:t>Vinicius</a:t>
            </a:r>
            <a:r>
              <a:rPr lang="en-US" sz="4000" b="1" dirty="0" smtClean="0">
                <a:latin typeface="Myriad Pro"/>
                <a:cs typeface="Myriad Pro"/>
              </a:rPr>
              <a:t> dos </a:t>
            </a:r>
            <a:r>
              <a:rPr lang="en-US" sz="4000" b="1" dirty="0" smtClean="0">
                <a:latin typeface="Myriad Pro"/>
                <a:cs typeface="Myriad Pro"/>
              </a:rPr>
              <a:t>Santos</a:t>
            </a:r>
            <a:r>
              <a:rPr lang="en-US" sz="4000" b="1" baseline="30000" dirty="0" smtClean="0">
                <a:latin typeface="Myriad Pro"/>
                <a:cs typeface="Myriad Pro"/>
              </a:rPr>
              <a:t>1</a:t>
            </a:r>
            <a:r>
              <a:rPr lang="en-US" sz="4000" b="1" dirty="0" smtClean="0">
                <a:latin typeface="Myriad Pro"/>
                <a:cs typeface="Myriad Pro"/>
              </a:rPr>
              <a:t>, </a:t>
            </a:r>
            <a:r>
              <a:rPr lang="en-US" sz="4000" b="1" dirty="0" smtClean="0">
                <a:latin typeface="Myriad Pro"/>
                <a:cs typeface="Myriad Pro"/>
              </a:rPr>
              <a:t>Henrique </a:t>
            </a:r>
            <a:r>
              <a:rPr lang="en-US" sz="4000" b="1" dirty="0" smtClean="0">
                <a:latin typeface="Myriad Pro"/>
                <a:cs typeface="Myriad Pro"/>
              </a:rPr>
              <a:t>Shishido</a:t>
            </a:r>
            <a:r>
              <a:rPr lang="en-US" sz="4000" b="1" baseline="30000" dirty="0" smtClean="0">
                <a:latin typeface="Myriad Pro"/>
                <a:cs typeface="Myriad Pro"/>
              </a:rPr>
              <a:t>1 </a:t>
            </a:r>
            <a:r>
              <a:rPr lang="en-US" sz="2400" dirty="0" smtClean="0">
                <a:latin typeface="Myriad Pro"/>
                <a:cs typeface="Myriad Pro"/>
              </a:rPr>
              <a:t>(</a:t>
            </a:r>
            <a:r>
              <a:rPr lang="en-US" sz="2400" dirty="0" err="1" smtClean="0">
                <a:latin typeface="Myriad Pro"/>
                <a:cs typeface="Myriad Pro"/>
              </a:rPr>
              <a:t>shishido@utfpr.edu.br</a:t>
            </a:r>
            <a:r>
              <a:rPr lang="en-US" sz="2400" dirty="0" smtClean="0">
                <a:latin typeface="Myriad Pro"/>
                <a:cs typeface="Myriad Pro"/>
              </a:rPr>
              <a:t>)</a:t>
            </a:r>
            <a:r>
              <a:rPr lang="en-US" sz="4000" b="1" dirty="0" smtClean="0">
                <a:latin typeface="Myriad Pro"/>
                <a:cs typeface="Myriad Pro"/>
              </a:rPr>
              <a:t>, </a:t>
            </a:r>
            <a:r>
              <a:rPr lang="en-US" sz="4000" b="1" dirty="0" smtClean="0">
                <a:latin typeface="Myriad Pro"/>
                <a:cs typeface="Myriad Pro"/>
              </a:rPr>
              <a:t>Francisco Pereira </a:t>
            </a:r>
            <a:r>
              <a:rPr lang="en-US" sz="4000" b="1" dirty="0" smtClean="0">
                <a:latin typeface="Myriad Pro"/>
                <a:cs typeface="Myriad Pro"/>
              </a:rPr>
              <a:t>Junior</a:t>
            </a:r>
            <a:r>
              <a:rPr lang="en-US" sz="4000" b="1" baseline="30000" dirty="0" smtClean="0">
                <a:latin typeface="Myriad Pro"/>
                <a:cs typeface="Myriad Pro"/>
              </a:rPr>
              <a:t>1</a:t>
            </a:r>
            <a:r>
              <a:rPr lang="en-US" sz="4000" b="1" dirty="0">
                <a:latin typeface="Myriad Pro"/>
                <a:cs typeface="Myriad Pro"/>
              </a:rPr>
              <a:t> </a:t>
            </a:r>
            <a:r>
              <a:rPr lang="en-US" sz="4000" dirty="0" smtClean="0">
                <a:latin typeface="Myriad Pro"/>
                <a:cs typeface="Myriad Pro"/>
              </a:rPr>
              <a:t>and</a:t>
            </a:r>
            <a:r>
              <a:rPr lang="en-US" sz="4000" b="1" dirty="0" smtClean="0">
                <a:latin typeface="Myriad Pro"/>
                <a:cs typeface="Myriad Pro"/>
              </a:rPr>
              <a:t> Gabrielle </a:t>
            </a:r>
            <a:r>
              <a:rPr lang="en-US" sz="4000" b="1" dirty="0" err="1" smtClean="0">
                <a:latin typeface="Myriad Pro"/>
                <a:cs typeface="Myriad Pro"/>
              </a:rPr>
              <a:t>Jacklin</a:t>
            </a:r>
            <a:r>
              <a:rPr lang="en-US" sz="4000" b="1" dirty="0" smtClean="0">
                <a:latin typeface="Myriad Pro"/>
                <a:cs typeface="Myriad Pro"/>
              </a:rPr>
              <a:t> Eler</a:t>
            </a:r>
            <a:r>
              <a:rPr lang="en-US" sz="4000" b="1" baseline="30000" dirty="0" smtClean="0">
                <a:latin typeface="Myriad Pro"/>
                <a:cs typeface="Myriad Pro"/>
              </a:rPr>
              <a:t>2</a:t>
            </a:r>
            <a:endParaRPr lang="en-US" sz="4000" b="1" baseline="30000" dirty="0" smtClean="0">
              <a:latin typeface="Myriad Pro"/>
              <a:cs typeface="Myriad Pro"/>
            </a:endParaRPr>
          </a:p>
          <a:p>
            <a:r>
              <a:rPr lang="en-US" sz="3800" baseline="30000" dirty="0" smtClean="0">
                <a:latin typeface="Myriad Pro"/>
                <a:cs typeface="Myriad Pro"/>
              </a:rPr>
              <a:t>1</a:t>
            </a:r>
            <a:r>
              <a:rPr lang="en-US" sz="3800" dirty="0" smtClean="0">
                <a:latin typeface="Myriad Pro"/>
                <a:cs typeface="Myriad Pro"/>
              </a:rPr>
              <a:t>Department </a:t>
            </a:r>
            <a:r>
              <a:rPr lang="en-US" sz="3800" dirty="0" smtClean="0">
                <a:latin typeface="Myriad Pro"/>
                <a:cs typeface="Myriad Pro"/>
              </a:rPr>
              <a:t>of Computing – Federal University of </a:t>
            </a:r>
            <a:r>
              <a:rPr lang="en-US" sz="3800" dirty="0" smtClean="0">
                <a:latin typeface="Myriad Pro"/>
                <a:cs typeface="Myriad Pro"/>
              </a:rPr>
              <a:t>Paraná</a:t>
            </a:r>
          </a:p>
          <a:p>
            <a:r>
              <a:rPr lang="en-US" sz="3800" baseline="30000" dirty="0" smtClean="0">
                <a:latin typeface="Myriad Pro"/>
                <a:cs typeface="Myriad Pro"/>
              </a:rPr>
              <a:t>2</a:t>
            </a:r>
            <a:r>
              <a:rPr lang="en-US" sz="3800" dirty="0" smtClean="0">
                <a:latin typeface="Myriad Pro"/>
                <a:cs typeface="Myriad Pro"/>
              </a:rPr>
              <a:t>Collegiate of Nursing </a:t>
            </a:r>
            <a:r>
              <a:rPr lang="en-US" sz="3800" dirty="0" smtClean="0">
                <a:latin typeface="Myriad Pro"/>
                <a:cs typeface="Myriad Pro"/>
              </a:rPr>
              <a:t>–</a:t>
            </a:r>
            <a:r>
              <a:rPr lang="en-US" sz="3800" dirty="0" smtClean="0">
                <a:latin typeface="Myriad Pro"/>
                <a:cs typeface="Myriad Pro"/>
              </a:rPr>
              <a:t> Federal Institute of Paran</a:t>
            </a:r>
            <a:r>
              <a:rPr lang="en-US" sz="3800" dirty="0" smtClean="0">
                <a:latin typeface="Myriad Pro"/>
                <a:cs typeface="Myriad Pro"/>
              </a:rPr>
              <a:t>á</a:t>
            </a:r>
            <a:endParaRPr lang="en-US" sz="3800" dirty="0" smtClean="0">
              <a:latin typeface="Myriad Pro"/>
              <a:cs typeface="Myriad Pr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45595" y="37302626"/>
            <a:ext cx="2377562" cy="523216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800" b="1" dirty="0" smtClean="0">
                <a:latin typeface="Myriad Pro"/>
                <a:cs typeface="Myriad Pro"/>
              </a:rPr>
              <a:t>Virtual Poster</a:t>
            </a:r>
            <a:endParaRPr lang="en-US" sz="2800" b="1" dirty="0">
              <a:latin typeface="Myriad Pro"/>
              <a:cs typeface="Myriad Pro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4854" y="5436364"/>
            <a:ext cx="13016335" cy="5943710"/>
            <a:chOff x="813496" y="8210017"/>
            <a:chExt cx="10348680" cy="5943710"/>
          </a:xfrm>
          <a:effectLst/>
        </p:grpSpPr>
        <p:sp>
          <p:nvSpPr>
            <p:cNvPr id="27" name="Rectangle 26"/>
            <p:cNvSpPr/>
            <p:nvPr/>
          </p:nvSpPr>
          <p:spPr>
            <a:xfrm>
              <a:off x="922338" y="8210017"/>
              <a:ext cx="2573813" cy="769437"/>
            </a:xfrm>
            <a:prstGeom prst="rect">
              <a:avLst/>
            </a:prstGeom>
          </p:spPr>
          <p:txBody>
            <a:bodyPr wrap="none" lIns="91434" tIns="45718" rIns="91434" bIns="45718">
              <a:spAutoFit/>
            </a:bodyPr>
            <a:lstStyle/>
            <a:p>
              <a:pPr algn="ctr"/>
              <a:r>
                <a:rPr lang="en-US" sz="4400" b="1" dirty="0">
                  <a:latin typeface="Myriad Pro"/>
                  <a:cs typeface="Myriad Pro"/>
                </a:rPr>
                <a:t>Background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3496" y="9167750"/>
              <a:ext cx="10348680" cy="4985977"/>
            </a:xfrm>
            <a:prstGeom prst="rect">
              <a:avLst/>
            </a:prstGeom>
            <a:noFill/>
          </p:spPr>
          <p:txBody>
            <a:bodyPr wrap="square" lIns="91434" tIns="45718" rIns="91434" bIns="45718" rtlCol="0">
              <a:spAutoFit/>
            </a:bodyPr>
            <a:lstStyle/>
            <a:p>
              <a:pPr marL="540000" indent="-360000">
                <a:spcAft>
                  <a:spcPts val="1200"/>
                </a:spcAft>
                <a:buFont typeface="Arial"/>
                <a:buChar char="•"/>
              </a:pPr>
              <a:r>
                <a:rPr lang="en-US" sz="3600" dirty="0" smtClean="0">
                  <a:latin typeface="Myriad Pro"/>
                  <a:cs typeface="Myriad Pro"/>
                </a:rPr>
                <a:t>The percentage of overweight in the global population reached approximately 60%;</a:t>
              </a:r>
            </a:p>
            <a:p>
              <a:pPr marL="540000" indent="-360000">
                <a:spcAft>
                  <a:spcPts val="1200"/>
                </a:spcAft>
                <a:buFont typeface="Arial"/>
                <a:buChar char="•"/>
              </a:pPr>
              <a:r>
                <a:rPr lang="en-US" sz="3600" dirty="0" smtClean="0">
                  <a:latin typeface="Myriad Pro"/>
                  <a:cs typeface="Myriad Pro"/>
                </a:rPr>
                <a:t>Several countries have developed </a:t>
              </a:r>
              <a:r>
                <a:rPr lang="en-US" sz="3600" dirty="0" smtClean="0">
                  <a:latin typeface="Myriad Pro"/>
                  <a:cs typeface="Myriad Pro"/>
                </a:rPr>
                <a:t>policies and guidelines </a:t>
              </a:r>
              <a:r>
                <a:rPr lang="en-US" sz="3600" dirty="0" smtClean="0">
                  <a:latin typeface="Myriad Pro"/>
                  <a:cs typeface="Myriad Pro"/>
                </a:rPr>
                <a:t>for </a:t>
              </a:r>
              <a:r>
                <a:rPr lang="en-US" sz="3600" dirty="0" smtClean="0">
                  <a:latin typeface="Myriad Pro"/>
                  <a:cs typeface="Myriad Pro"/>
                </a:rPr>
                <a:t>supporting health promotion;</a:t>
              </a:r>
            </a:p>
            <a:p>
              <a:pPr marL="540000" indent="-360000">
                <a:spcAft>
                  <a:spcPts val="1200"/>
                </a:spcAft>
                <a:buFont typeface="Arial"/>
                <a:buChar char="•"/>
              </a:pPr>
              <a:r>
                <a:rPr lang="en-US" sz="3600" dirty="0" smtClean="0">
                  <a:latin typeface="Myriad Pro"/>
                  <a:cs typeface="Myriad Pro"/>
                </a:rPr>
                <a:t>Mobile applications </a:t>
              </a:r>
              <a:r>
                <a:rPr lang="en-US" sz="3600" dirty="0" smtClean="0">
                  <a:latin typeface="Myriad Pro"/>
                  <a:cs typeface="Myriad Pro"/>
                </a:rPr>
                <a:t>is one way to </a:t>
              </a:r>
              <a:r>
                <a:rPr lang="en-US" sz="3600" dirty="0" smtClean="0">
                  <a:latin typeface="Myriad Pro"/>
                  <a:cs typeface="Myriad Pro"/>
                </a:rPr>
                <a:t>promote </a:t>
              </a:r>
              <a:r>
                <a:rPr lang="en-US" sz="3600" dirty="0" smtClean="0">
                  <a:latin typeface="Myriad Pro"/>
                  <a:cs typeface="Myriad Pro"/>
                </a:rPr>
                <a:t>the practice of physical activities;</a:t>
              </a:r>
            </a:p>
            <a:p>
              <a:pPr marL="540000" indent="-360000">
                <a:spcAft>
                  <a:spcPts val="1200"/>
                </a:spcAft>
                <a:buFont typeface="Arial"/>
                <a:buChar char="•"/>
              </a:pPr>
              <a:r>
                <a:rPr lang="en-US" sz="3600" dirty="0" smtClean="0">
                  <a:latin typeface="Myriad Pro"/>
                  <a:cs typeface="Myriad Pro"/>
                </a:rPr>
                <a:t>However, </a:t>
              </a:r>
              <a:r>
                <a:rPr lang="en-US" sz="3600" dirty="0" smtClean="0">
                  <a:latin typeface="Myriad Pro"/>
                  <a:cs typeface="Myriad Pro"/>
                </a:rPr>
                <a:t>fewer </a:t>
              </a:r>
              <a:r>
                <a:rPr lang="en-US" sz="3600" dirty="0" smtClean="0">
                  <a:latin typeface="Myriad Pro"/>
                  <a:cs typeface="Myriad Pro"/>
                </a:rPr>
                <a:t>mobile apps evaluate patients</a:t>
              </a:r>
              <a:r>
                <a:rPr lang="en-US" sz="3600" dirty="0" smtClean="0">
                  <a:latin typeface="Myriad Pro"/>
                  <a:cs typeface="Myriad Pro"/>
                </a:rPr>
                <a:t>’ anthropometric data and to prescribe physical exercises.</a:t>
              </a: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9" y="37378822"/>
            <a:ext cx="1512767" cy="1520074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3426"/>
          <a:stretch/>
        </p:blipFill>
        <p:spPr>
          <a:xfrm>
            <a:off x="475103" y="3266956"/>
            <a:ext cx="2387311" cy="755999"/>
          </a:xfrm>
          <a:prstGeom prst="rect">
            <a:avLst/>
          </a:prstGeom>
          <a:effectLst/>
        </p:spPr>
      </p:pic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1845145" y="4130335"/>
            <a:ext cx="899997" cy="899997"/>
            <a:chOff x="-94046" y="910850"/>
            <a:chExt cx="1379965" cy="1379966"/>
          </a:xfrm>
          <a:effectLst/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4046" y="910850"/>
              <a:ext cx="1379965" cy="137996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15351" y="1254292"/>
              <a:ext cx="267626" cy="579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/>
                <a:cs typeface="Myriad Pro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89406" y="365055"/>
            <a:ext cx="7160194" cy="2065855"/>
            <a:chOff x="20926825" y="365055"/>
            <a:chExt cx="7160194" cy="2065855"/>
          </a:xfrm>
          <a:effectLst/>
        </p:grpSpPr>
        <p:grpSp>
          <p:nvGrpSpPr>
            <p:cNvPr id="65" name="Group 64"/>
            <p:cNvGrpSpPr/>
            <p:nvPr/>
          </p:nvGrpSpPr>
          <p:grpSpPr>
            <a:xfrm>
              <a:off x="21295639" y="365055"/>
              <a:ext cx="6514465" cy="1150032"/>
              <a:chOff x="36853735" y="-2685230"/>
              <a:chExt cx="6514465" cy="115003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36853735" y="-2643194"/>
                <a:ext cx="44377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6600" b="1" dirty="0" smtClean="0">
                    <a:gradFill flip="none" rotWithShape="1">
                      <a:gsLst>
                        <a:gs pos="0">
                          <a:srgbClr val="C1413E"/>
                        </a:gs>
                        <a:gs pos="100000">
                          <a:srgbClr val="DE5C58"/>
                        </a:gs>
                      </a:gsLst>
                      <a:lin ang="16200000" scaled="0"/>
                      <a:tileRect/>
                    </a:gradFill>
                    <a:latin typeface="Myriad Pro"/>
                    <a:cs typeface="Myriad Pro"/>
                  </a:rPr>
                  <a:t>HEALTHINF</a:t>
                </a:r>
                <a:endParaRPr lang="pt-BR" sz="6600" b="1" dirty="0">
                  <a:gradFill flip="none" rotWithShape="1">
                    <a:gsLst>
                      <a:gs pos="0">
                        <a:srgbClr val="C1413E"/>
                      </a:gs>
                      <a:gs pos="100000">
                        <a:srgbClr val="DE5C58"/>
                      </a:gs>
                    </a:gsLst>
                    <a:lin ang="16200000" scaled="0"/>
                    <a:tileRect/>
                  </a:gradFill>
                  <a:latin typeface="Myriad Pro"/>
                  <a:cs typeface="Myriad Pro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304559" y="-2685230"/>
                <a:ext cx="2063641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6600" b="1" dirty="0" smtClean="0">
                    <a:solidFill>
                      <a:srgbClr val="454444"/>
                    </a:solidFill>
                    <a:latin typeface="Myriad Pro"/>
                    <a:cs typeface="Myriad Pro"/>
                  </a:rPr>
                  <a:t>2017</a:t>
                </a:r>
                <a:endParaRPr lang="pt-BR" sz="6600" b="1" dirty="0">
                  <a:solidFill>
                    <a:srgbClr val="454444"/>
                  </a:solidFill>
                  <a:latin typeface="Myriad Pro"/>
                  <a:cs typeface="Myriad Pro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20926825" y="1230581"/>
              <a:ext cx="71601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>
                  <a:latin typeface="+mj-lt"/>
                  <a:cs typeface="Myriad Pro"/>
                </a:rPr>
                <a:t>10</a:t>
              </a:r>
              <a:r>
                <a:rPr lang="en-US" sz="3600" b="1" baseline="30000" dirty="0" smtClean="0">
                  <a:latin typeface="+mj-lt"/>
                  <a:cs typeface="Myriad Pro"/>
                </a:rPr>
                <a:t>th</a:t>
              </a:r>
              <a:r>
                <a:rPr lang="en-US" sz="3600" b="1" dirty="0" smtClean="0">
                  <a:latin typeface="+mj-lt"/>
                  <a:cs typeface="Myriad Pro"/>
                </a:rPr>
                <a:t> International Conference on Health Informatics</a:t>
              </a:r>
              <a:endParaRPr lang="en-US" sz="3600" b="1" dirty="0">
                <a:latin typeface="+mj-lt"/>
                <a:cs typeface="Myriad Pro"/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555137" y="11769335"/>
            <a:ext cx="13197318" cy="4498682"/>
          </a:xfrm>
          <a:prstGeom prst="roundRect">
            <a:avLst>
              <a:gd name="adj" fmla="val 5819"/>
            </a:avLst>
          </a:prstGeom>
          <a:solidFill>
            <a:srgbClr val="96B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807704" y="11860636"/>
            <a:ext cx="2351914" cy="769437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ctr"/>
            <a:r>
              <a:rPr lang="en-US" sz="4400" b="1" dirty="0" smtClean="0">
                <a:latin typeface="Myriad Pro"/>
                <a:cs typeface="Myriad Pro"/>
              </a:rPr>
              <a:t>Features</a:t>
            </a:r>
            <a:endParaRPr lang="en-US" sz="4400" b="1" dirty="0">
              <a:latin typeface="Myriad Pro"/>
              <a:cs typeface="Myriad Pr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120" y="12818370"/>
            <a:ext cx="13016335" cy="3347996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600" dirty="0">
                <a:latin typeface="Myriad Pro"/>
                <a:cs typeface="Myriad Pro"/>
              </a:rPr>
              <a:t>Collection and monitoring of anthropometric data;</a:t>
            </a:r>
          </a:p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600" dirty="0">
                <a:latin typeface="Myriad Pro"/>
                <a:cs typeface="Myriad Pro"/>
              </a:rPr>
              <a:t>Multiple equations for computing body fat using skinfold;</a:t>
            </a:r>
          </a:p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600" dirty="0">
                <a:latin typeface="Myriad Pro"/>
                <a:cs typeface="Myriad Pro"/>
              </a:rPr>
              <a:t>Support of prescription of physical exercises;</a:t>
            </a:r>
          </a:p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600" dirty="0">
                <a:latin typeface="Myriad Pro"/>
                <a:cs typeface="Myriad Pro"/>
              </a:rPr>
              <a:t>Class scheduling and interaction between health professional and patient.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565505" y="31629036"/>
            <a:ext cx="12655397" cy="1200325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600" dirty="0" err="1" smtClean="0">
                <a:latin typeface="Myriad Pro"/>
                <a:cs typeface="Myriad Pro"/>
              </a:rPr>
              <a:t>WorkUp</a:t>
            </a:r>
            <a:r>
              <a:rPr lang="en-US" sz="3600" dirty="0" smtClean="0">
                <a:latin typeface="Myriad Pro"/>
                <a:cs typeface="Myriad Pro"/>
              </a:rPr>
              <a:t> can be a base model for supporting government health programs to promote a healthier life in population.</a:t>
            </a:r>
            <a:endParaRPr lang="en-US" sz="3600" dirty="0">
              <a:latin typeface="Myriad Pro"/>
              <a:cs typeface="Myriad Pr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8" y="17694681"/>
            <a:ext cx="13742993" cy="8914916"/>
          </a:xfrm>
          <a:prstGeom prst="rect">
            <a:avLst/>
          </a:prstGeom>
          <a:effectLst/>
        </p:spPr>
      </p:pic>
      <p:sp>
        <p:nvSpPr>
          <p:cNvPr id="54" name="Rectangle 53"/>
          <p:cNvSpPr/>
          <p:nvPr/>
        </p:nvSpPr>
        <p:spPr>
          <a:xfrm>
            <a:off x="833809" y="16724117"/>
            <a:ext cx="5801576" cy="76943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4400" b="1" dirty="0" smtClean="0">
                <a:latin typeface="Myriad Pro"/>
                <a:cs typeface="Myriad Pro"/>
              </a:rPr>
              <a:t>Model of health policy</a:t>
            </a:r>
            <a:endParaRPr lang="en-US" sz="4400" b="1" dirty="0">
              <a:latin typeface="Myriad Pro"/>
              <a:cs typeface="Myriad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9519" y="34657950"/>
            <a:ext cx="184666" cy="12772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181665" y="5294266"/>
            <a:ext cx="13974811" cy="6371992"/>
            <a:chOff x="335901" y="29488003"/>
            <a:chExt cx="13974811" cy="6371992"/>
          </a:xfrm>
          <a:solidFill>
            <a:srgbClr val="85ABDC"/>
          </a:solidFill>
          <a:effectLst/>
        </p:grpSpPr>
        <p:sp>
          <p:nvSpPr>
            <p:cNvPr id="55" name="Rounded Rectangle 54"/>
            <p:cNvSpPr/>
            <p:nvPr/>
          </p:nvSpPr>
          <p:spPr>
            <a:xfrm>
              <a:off x="335901" y="29488003"/>
              <a:ext cx="13974811" cy="6371992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7"/>
            <a:srcRect b="6624"/>
            <a:stretch/>
          </p:blipFill>
          <p:spPr>
            <a:xfrm>
              <a:off x="338546" y="30112860"/>
              <a:ext cx="13968000" cy="5374630"/>
            </a:xfrm>
            <a:prstGeom prst="rect">
              <a:avLst/>
            </a:prstGeom>
            <a:grpFill/>
          </p:spPr>
        </p:pic>
        <p:sp>
          <p:nvSpPr>
            <p:cNvPr id="59" name="Rectangle 58"/>
            <p:cNvSpPr/>
            <p:nvPr/>
          </p:nvSpPr>
          <p:spPr>
            <a:xfrm>
              <a:off x="689864" y="29612316"/>
              <a:ext cx="7081566" cy="769437"/>
            </a:xfrm>
            <a:prstGeom prst="rect">
              <a:avLst/>
            </a:prstGeom>
            <a:grpFill/>
          </p:spPr>
          <p:txBody>
            <a:bodyPr wrap="none" lIns="91434" tIns="45718" rIns="91434" bIns="45718">
              <a:spAutoFit/>
            </a:bodyPr>
            <a:lstStyle/>
            <a:p>
              <a:r>
                <a:rPr lang="en-US" sz="4400" b="1" dirty="0" smtClean="0">
                  <a:latin typeface="Myriad Pro"/>
                  <a:cs typeface="Myriad Pro"/>
                </a:rPr>
                <a:t>Cloud data synchronization</a:t>
              </a:r>
              <a:endParaRPr lang="en-US" sz="4400" b="1" dirty="0">
                <a:latin typeface="Myriad Pro"/>
                <a:cs typeface="Myriad Pro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4507926" y="11953165"/>
            <a:ext cx="1998175" cy="76943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4400" b="1" dirty="0" smtClean="0">
                <a:latin typeface="Myriad Pro"/>
                <a:cs typeface="Myriad Pro"/>
              </a:rPr>
              <a:t>Results</a:t>
            </a:r>
            <a:endParaRPr lang="en-US" sz="4400" b="1" dirty="0">
              <a:latin typeface="Myriad Pro"/>
              <a:cs typeface="Myriad Pro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634931" y="12705533"/>
            <a:ext cx="2811064" cy="64632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3600" b="1" dirty="0" smtClean="0">
                <a:latin typeface="Myriad Pro"/>
                <a:cs typeface="Myriad Pro"/>
              </a:rPr>
              <a:t>Assessments</a:t>
            </a:r>
            <a:endParaRPr lang="en-US" sz="3600" b="1" dirty="0">
              <a:latin typeface="Myriad Pro"/>
              <a:cs typeface="Myriad Pro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4386" y="13340828"/>
            <a:ext cx="3123611" cy="5341826"/>
          </a:xfrm>
          <a:prstGeom prst="rect">
            <a:avLst/>
          </a:prstGeom>
          <a:effectLst/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8028" y="13340828"/>
            <a:ext cx="3123611" cy="5341826"/>
          </a:xfrm>
          <a:prstGeom prst="rect">
            <a:avLst/>
          </a:prstGeom>
          <a:effectLst/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34931" y="20618731"/>
            <a:ext cx="3123611" cy="5341826"/>
          </a:xfrm>
          <a:prstGeom prst="rect">
            <a:avLst/>
          </a:prstGeom>
          <a:effectLst/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158" y="20606246"/>
            <a:ext cx="3123611" cy="5341826"/>
          </a:xfrm>
          <a:prstGeom prst="rect">
            <a:avLst/>
          </a:prstGeom>
          <a:effectLst/>
        </p:spPr>
      </p:pic>
      <p:sp>
        <p:nvSpPr>
          <p:cNvPr id="68" name="Rectangle 67"/>
          <p:cNvSpPr/>
          <p:nvPr/>
        </p:nvSpPr>
        <p:spPr>
          <a:xfrm>
            <a:off x="21299716" y="12608291"/>
            <a:ext cx="1985761" cy="677104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3800" b="1" dirty="0" smtClean="0">
                <a:latin typeface="Myriad Pro"/>
                <a:cs typeface="Myriad Pro"/>
              </a:rPr>
              <a:t>Training</a:t>
            </a:r>
            <a:endParaRPr lang="en-US" sz="3800" b="1" dirty="0">
              <a:latin typeface="Myriad Pro"/>
              <a:cs typeface="Myriad Pro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592596" y="19956820"/>
            <a:ext cx="3433850" cy="64632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3600" b="1" dirty="0" smtClean="0">
                <a:latin typeface="Myriad Pro"/>
                <a:cs typeface="Myriad Pro"/>
              </a:rPr>
              <a:t>Log of Exercises</a:t>
            </a:r>
            <a:endParaRPr lang="en-US" sz="3600" b="1" dirty="0">
              <a:latin typeface="Myriad Pro"/>
              <a:cs typeface="Myriad Pro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386" y="20606253"/>
            <a:ext cx="3123611" cy="5341826"/>
          </a:xfrm>
          <a:prstGeom prst="rect">
            <a:avLst/>
          </a:prstGeom>
          <a:effectLst/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78028" y="20647461"/>
            <a:ext cx="3123611" cy="5341826"/>
          </a:xfrm>
          <a:prstGeom prst="rect">
            <a:avLst/>
          </a:prstGeom>
          <a:effectLst/>
        </p:spPr>
      </p:pic>
      <p:sp>
        <p:nvSpPr>
          <p:cNvPr id="71" name="Rectangle 70"/>
          <p:cNvSpPr/>
          <p:nvPr/>
        </p:nvSpPr>
        <p:spPr>
          <a:xfrm>
            <a:off x="21257381" y="19956820"/>
            <a:ext cx="3907979" cy="64632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3600" b="1" dirty="0" smtClean="0">
                <a:latin typeface="Myriad Pro"/>
                <a:cs typeface="Myriad Pro"/>
              </a:rPr>
              <a:t>Scheduling a class</a:t>
            </a:r>
            <a:endParaRPr lang="en-US" sz="3600" b="1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359761" y="18820063"/>
            <a:ext cx="13441878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80000">
              <a:spcAft>
                <a:spcPts val="1200"/>
              </a:spcAft>
            </a:pPr>
            <a:r>
              <a:rPr lang="en-US" sz="3200" dirty="0" smtClean="0">
                <a:latin typeface="Myriad Pro"/>
                <a:cs typeface="Myriad Pro"/>
              </a:rPr>
              <a:t>Figure 1: Evaluation and training management: (a) Objectives and blood pressure; (b) QPAF Questionnaire; (c) Training; (d) Edit training</a:t>
            </a:r>
            <a:endParaRPr lang="en-US" sz="3200" dirty="0">
              <a:latin typeface="Myriad Pro"/>
              <a:cs typeface="Myriad Pro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10942" y="13340828"/>
            <a:ext cx="3123611" cy="5341826"/>
          </a:xfrm>
          <a:prstGeom prst="rect">
            <a:avLst/>
          </a:prstGeom>
          <a:effectLst/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634931" y="13340828"/>
            <a:ext cx="3123611" cy="5341826"/>
          </a:xfrm>
          <a:prstGeom prst="rect">
            <a:avLst/>
          </a:prstGeom>
          <a:effectLst/>
        </p:spPr>
      </p:pic>
      <p:sp>
        <p:nvSpPr>
          <p:cNvPr id="26" name="TextBox 25"/>
          <p:cNvSpPr txBox="1"/>
          <p:nvPr/>
        </p:nvSpPr>
        <p:spPr>
          <a:xfrm>
            <a:off x="15835732" y="18331534"/>
            <a:ext cx="61555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(a)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205584" y="18331534"/>
            <a:ext cx="651255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</a:t>
            </a:r>
            <a:r>
              <a:rPr lang="pt-BR" sz="3200" dirty="0" err="1" smtClean="0">
                <a:latin typeface="Myriad Pro"/>
                <a:cs typeface="Myriad Pro"/>
              </a:rPr>
              <a:t>b</a:t>
            </a:r>
            <a:r>
              <a:rPr lang="pt-BR" sz="3200" dirty="0" smtClean="0">
                <a:latin typeface="Myriad Pro"/>
                <a:cs typeface="Myriad Pro"/>
              </a:rPr>
              <a:t>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707600" y="18331534"/>
            <a:ext cx="601600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</a:t>
            </a:r>
            <a:r>
              <a:rPr lang="pt-BR" sz="3200" dirty="0" err="1" smtClean="0">
                <a:latin typeface="Myriad Pro"/>
                <a:cs typeface="Myriad Pro"/>
              </a:rPr>
              <a:t>c</a:t>
            </a:r>
            <a:r>
              <a:rPr lang="pt-BR" sz="3200" dirty="0" smtClean="0">
                <a:latin typeface="Myriad Pro"/>
                <a:cs typeface="Myriad Pro"/>
              </a:rPr>
              <a:t>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974529" y="18323066"/>
            <a:ext cx="64920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</a:t>
            </a:r>
            <a:r>
              <a:rPr lang="pt-BR" sz="3200" dirty="0" err="1" smtClean="0">
                <a:latin typeface="Myriad Pro"/>
                <a:cs typeface="Myriad Pro"/>
              </a:rPr>
              <a:t>d</a:t>
            </a:r>
            <a:r>
              <a:rPr lang="pt-BR" sz="3200" dirty="0" smtClean="0">
                <a:latin typeface="Myriad Pro"/>
                <a:cs typeface="Myriad Pro"/>
              </a:rPr>
              <a:t>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852217" y="25767661"/>
            <a:ext cx="61555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(a)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222069" y="25767661"/>
            <a:ext cx="651255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</a:t>
            </a:r>
            <a:r>
              <a:rPr lang="pt-BR" sz="3200" dirty="0" err="1" smtClean="0">
                <a:latin typeface="Myriad Pro"/>
                <a:cs typeface="Myriad Pro"/>
              </a:rPr>
              <a:t>b</a:t>
            </a:r>
            <a:r>
              <a:rPr lang="pt-BR" sz="3200" dirty="0" smtClean="0">
                <a:latin typeface="Myriad Pro"/>
                <a:cs typeface="Myriad Pro"/>
              </a:rPr>
              <a:t>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724085" y="25767661"/>
            <a:ext cx="601600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</a:t>
            </a:r>
            <a:r>
              <a:rPr lang="pt-BR" sz="3200" dirty="0" err="1" smtClean="0">
                <a:latin typeface="Myriad Pro"/>
                <a:cs typeface="Myriad Pro"/>
              </a:rPr>
              <a:t>c</a:t>
            </a:r>
            <a:r>
              <a:rPr lang="pt-BR" sz="3200" dirty="0" smtClean="0">
                <a:latin typeface="Myriad Pro"/>
                <a:cs typeface="Myriad Pro"/>
              </a:rPr>
              <a:t>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991014" y="25759193"/>
            <a:ext cx="649203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Myriad Pro"/>
                <a:cs typeface="Myriad Pro"/>
              </a:rPr>
              <a:t>(</a:t>
            </a:r>
            <a:r>
              <a:rPr lang="pt-BR" sz="3200" dirty="0" err="1" smtClean="0">
                <a:latin typeface="Myriad Pro"/>
                <a:cs typeface="Myriad Pro"/>
              </a:rPr>
              <a:t>d</a:t>
            </a:r>
            <a:r>
              <a:rPr lang="pt-BR" sz="3200" dirty="0" smtClean="0">
                <a:latin typeface="Myriad Pro"/>
                <a:cs typeface="Myriad Pro"/>
              </a:rPr>
              <a:t>)</a:t>
            </a:r>
            <a:endParaRPr lang="pt-BR" sz="3200" dirty="0">
              <a:latin typeface="Myriad Pro"/>
              <a:cs typeface="Myriad Pro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358745" y="26213702"/>
            <a:ext cx="13441878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80000">
              <a:spcAft>
                <a:spcPts val="1200"/>
              </a:spcAft>
            </a:pPr>
            <a:r>
              <a:rPr lang="en-US" sz="3200" dirty="0" smtClean="0">
                <a:latin typeface="Myriad Pro"/>
                <a:cs typeface="Myriad Pro"/>
              </a:rPr>
              <a:t>Figure 2: Evaluation and training management: (a) Objectives and blood pressure; (b) QPAF Questionnaire; (c) Training; (d) Edit training</a:t>
            </a:r>
            <a:endParaRPr lang="en-US" sz="3200" dirty="0">
              <a:latin typeface="Myriad Pro"/>
              <a:cs typeface="Myriad Pro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60809" y="27060765"/>
            <a:ext cx="2867695" cy="76943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4400" b="1" dirty="0" smtClean="0">
                <a:latin typeface="Myriad Pro"/>
                <a:cs typeface="Myriad Pro"/>
              </a:rPr>
              <a:t>Evaluation</a:t>
            </a:r>
            <a:endParaRPr lang="en-US" sz="4400" b="1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0809" y="31673392"/>
            <a:ext cx="1318116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Ability to monitor more patients: </a:t>
            </a:r>
            <a:r>
              <a:rPr lang="en-US" sz="2800" dirty="0" smtClean="0"/>
              <a:t>Health professionals were receptive when asked about the ability of </a:t>
            </a:r>
            <a:r>
              <a:rPr lang="en-US" sz="2800" dirty="0" err="1" smtClean="0"/>
              <a:t>WorkUp</a:t>
            </a:r>
            <a:r>
              <a:rPr lang="en-US" sz="2800" dirty="0" smtClean="0"/>
              <a:t> to manage multiple patients. </a:t>
            </a:r>
            <a:r>
              <a:rPr lang="en-US" sz="2800" i="1" dirty="0" smtClean="0"/>
              <a:t>“I see it as an easy way to record my patients data and control more efficiently my schedule</a:t>
            </a:r>
            <a:r>
              <a:rPr lang="en-US" sz="2800" dirty="0" smtClean="0"/>
              <a:t>.” (Health Professional). 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977953" y="35238060"/>
            <a:ext cx="12803236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Information distortion</a:t>
            </a:r>
            <a:r>
              <a:rPr lang="en-US" sz="2800" dirty="0" smtClean="0"/>
              <a:t>: The health professionals point out that patients can distort the feedback of exercises. </a:t>
            </a:r>
            <a:r>
              <a:rPr lang="en-US" sz="2800" dirty="0" smtClean="0"/>
              <a:t>“</a:t>
            </a:r>
            <a:r>
              <a:rPr lang="en-US" sz="2800" i="1" dirty="0" smtClean="0"/>
              <a:t>It is not guarantee that the data provided by a patient is really reliable.”</a:t>
            </a:r>
            <a:r>
              <a:rPr lang="en-US" sz="2800" dirty="0" smtClean="0"/>
              <a:t> (Health Professional).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14400491" y="28372283"/>
            <a:ext cx="13372536" cy="1815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Interface and applications restrictions</a:t>
            </a:r>
            <a:r>
              <a:rPr lang="en-US" sz="2800" dirty="0" smtClean="0"/>
              <a:t>: No serious issues were reported by users. However, health professionals suggested a more restrictive application would be interesting for results achievement. </a:t>
            </a:r>
            <a:r>
              <a:rPr lang="en-US" sz="2800" dirty="0" smtClean="0"/>
              <a:t>“There are many features, but it would be interesting restrict the app functionalities exclusively to the important features.” (Health Professional)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960809" y="29608086"/>
            <a:ext cx="13181169" cy="1815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Patient data and activities tracking</a:t>
            </a:r>
            <a:r>
              <a:rPr lang="en-US" sz="2800" dirty="0" smtClean="0"/>
              <a:t>: Participants emphasized that the control of physical activities is important to establishing goals and analyze if results have achieved them. </a:t>
            </a:r>
            <a:r>
              <a:rPr lang="en-US" sz="2800" dirty="0" smtClean="0"/>
              <a:t>“</a:t>
            </a:r>
            <a:r>
              <a:rPr lang="en-US" sz="2800" i="1" dirty="0" smtClean="0"/>
              <a:t>I need to know to track if the patient is losing weight and if the goals are being achieved</a:t>
            </a:r>
            <a:r>
              <a:rPr lang="en-US" sz="2800" dirty="0" smtClean="0"/>
              <a:t>.</a:t>
            </a:r>
            <a:r>
              <a:rPr lang="en-US" sz="2800" i="1" dirty="0" smtClean="0"/>
              <a:t>” </a:t>
            </a:r>
            <a:r>
              <a:rPr lang="en-US" sz="2800" dirty="0" smtClean="0"/>
              <a:t>(Health Professional)</a:t>
            </a:r>
            <a:r>
              <a:rPr lang="en-US" sz="2800" i="1" dirty="0" smtClean="0"/>
              <a:t> 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960810" y="28226902"/>
            <a:ext cx="12766246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Health professionals and patients have tested the </a:t>
            </a:r>
            <a:r>
              <a:rPr lang="en-US" sz="3000" dirty="0" err="1" smtClean="0"/>
              <a:t>WorkUp</a:t>
            </a:r>
            <a:r>
              <a:rPr lang="en-US" sz="3000" dirty="0" smtClean="0"/>
              <a:t> and their overall opinion are summarized in 5 categories:</a:t>
            </a:r>
            <a:endParaRPr lang="en-US" sz="30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4761931" y="33022382"/>
            <a:ext cx="12458971" cy="3555555"/>
          </a:xfrm>
          <a:prstGeom prst="roundRect">
            <a:avLst>
              <a:gd name="adj" fmla="val 8508"/>
            </a:avLst>
          </a:prstGeom>
          <a:solidFill>
            <a:srgbClr val="EA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ctangle 114"/>
          <p:cNvSpPr/>
          <p:nvPr/>
        </p:nvSpPr>
        <p:spPr>
          <a:xfrm>
            <a:off x="1009141" y="33479701"/>
            <a:ext cx="13132837" cy="1815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Accessbility</a:t>
            </a:r>
            <a:r>
              <a:rPr lang="en-US" sz="2800" b="1" dirty="0" smtClean="0"/>
              <a:t> of information: </a:t>
            </a:r>
            <a:r>
              <a:rPr lang="en-US" sz="2800" dirty="0" smtClean="0"/>
              <a:t>Both health professionals and patients pointed out that they feel confused to navigate on </a:t>
            </a:r>
            <a:r>
              <a:rPr lang="en-US" sz="2800" dirty="0" err="1" smtClean="0"/>
              <a:t>WorkUp</a:t>
            </a:r>
            <a:r>
              <a:rPr lang="en-US" sz="2800" dirty="0" smtClean="0"/>
              <a:t> interface. </a:t>
            </a:r>
            <a:r>
              <a:rPr lang="en-US" sz="2800" i="1" dirty="0" smtClean="0"/>
              <a:t>“In the first moment, I did not find some functionalities. But, once it is explained it was easy to access it</a:t>
            </a:r>
            <a:r>
              <a:rPr lang="en-US" sz="2800" dirty="0" smtClean="0"/>
              <a:t>.” (Patient).</a:t>
            </a:r>
          </a:p>
          <a:p>
            <a:endParaRPr lang="en-US" sz="2800" dirty="0"/>
          </a:p>
        </p:txBody>
      </p:sp>
      <p:sp>
        <p:nvSpPr>
          <p:cNvPr id="117" name="Rectangle 116"/>
          <p:cNvSpPr/>
          <p:nvPr/>
        </p:nvSpPr>
        <p:spPr>
          <a:xfrm>
            <a:off x="14584698" y="30708293"/>
            <a:ext cx="6237593" cy="769437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4400" b="1" dirty="0" smtClean="0">
                <a:latin typeface="Myriad Pro"/>
                <a:cs typeface="Myriad Pro"/>
              </a:rPr>
              <a:t>Conclusion and Outlook</a:t>
            </a:r>
            <a:endParaRPr lang="en-US" sz="4400" b="1" dirty="0">
              <a:latin typeface="Myriad Pro"/>
              <a:cs typeface="Myriad Pro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31407" y="37708655"/>
            <a:ext cx="6706193" cy="830993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r>
              <a:rPr lang="en-US" sz="2400" dirty="0" smtClean="0">
                <a:latin typeface="Myriad Pro"/>
                <a:cs typeface="Myriad Pro"/>
              </a:rPr>
              <a:t>Scan this QR code with your smartphone to see</a:t>
            </a:r>
          </a:p>
          <a:p>
            <a:r>
              <a:rPr lang="x-none" sz="2400" dirty="0" smtClean="0">
                <a:latin typeface="Myriad Pro"/>
                <a:cs typeface="Myriad Pro"/>
              </a:rPr>
              <a:t>the poster online version.</a:t>
            </a:r>
            <a:endParaRPr lang="en-US" sz="2400" dirty="0" smtClean="0">
              <a:latin typeface="Myriad Pro"/>
              <a:cs typeface="Myriad Pr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4902472" y="33163724"/>
            <a:ext cx="3539417" cy="584771"/>
          </a:xfrm>
          <a:prstGeom prst="rect">
            <a:avLst/>
          </a:prstGeom>
          <a:effectLst/>
        </p:spPr>
        <p:txBody>
          <a:bodyPr wrap="none" lIns="91434" tIns="45718" rIns="91434" bIns="45718">
            <a:spAutoFit/>
          </a:bodyPr>
          <a:lstStyle/>
          <a:p>
            <a:r>
              <a:rPr lang="en-US" sz="3200" b="1" dirty="0" smtClean="0">
                <a:latin typeface="Myriad Pro"/>
                <a:cs typeface="Myriad Pro"/>
              </a:rPr>
              <a:t>Ongoing research:</a:t>
            </a:r>
            <a:endParaRPr lang="en-US" sz="3200" b="1" dirty="0">
              <a:latin typeface="Myriad Pro"/>
              <a:cs typeface="Myriad Pro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4730954" y="33951687"/>
            <a:ext cx="12794748" cy="2369875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>
                <a:latin typeface="Myriad Pro"/>
                <a:cs typeface="Myriad Pro"/>
              </a:rPr>
              <a:t>Refine app functionalities to meet users</a:t>
            </a:r>
            <a:r>
              <a:rPr lang="en-US" sz="3200" dirty="0" smtClean="0">
                <a:latin typeface="Myriad Pro"/>
                <a:cs typeface="Myriad Pro"/>
              </a:rPr>
              <a:t>’ requirements only;</a:t>
            </a:r>
          </a:p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>
                <a:latin typeface="Myriad Pro"/>
                <a:cs typeface="Myriad Pro"/>
              </a:rPr>
              <a:t>Support sensors, as </a:t>
            </a:r>
            <a:r>
              <a:rPr lang="en-US" sz="3200" dirty="0" err="1" smtClean="0">
                <a:latin typeface="Myriad Pro"/>
                <a:cs typeface="Myriad Pro"/>
              </a:rPr>
              <a:t>smartwatch</a:t>
            </a:r>
            <a:r>
              <a:rPr lang="en-US" sz="3200" dirty="0" smtClean="0">
                <a:latin typeface="Myriad Pro"/>
                <a:cs typeface="Myriad Pro"/>
              </a:rPr>
              <a:t> and </a:t>
            </a:r>
            <a:r>
              <a:rPr lang="en-US" sz="3200" dirty="0" err="1" smtClean="0">
                <a:latin typeface="Myriad Pro"/>
                <a:cs typeface="Myriad Pro"/>
              </a:rPr>
              <a:t>smartbands</a:t>
            </a:r>
            <a:r>
              <a:rPr lang="en-US" sz="3200" dirty="0" smtClean="0">
                <a:latin typeface="Myriad Pro"/>
                <a:cs typeface="Myriad Pro"/>
              </a:rPr>
              <a:t>;</a:t>
            </a:r>
          </a:p>
          <a:p>
            <a:pPr marL="540000" indent="-3600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>
                <a:latin typeface="Myriad Pro"/>
                <a:cs typeface="Myriad Pro"/>
              </a:rPr>
              <a:t>Conduct a pilot project in a health unit using </a:t>
            </a:r>
            <a:r>
              <a:rPr lang="en-US" sz="3200" dirty="0" err="1" smtClean="0">
                <a:latin typeface="Myriad Pro"/>
                <a:cs typeface="Myriad Pro"/>
              </a:rPr>
              <a:t>WorkUp</a:t>
            </a:r>
            <a:r>
              <a:rPr lang="en-US" sz="3200" dirty="0" smtClean="0">
                <a:latin typeface="Myriad Pro"/>
                <a:cs typeface="Myriad Pro"/>
              </a:rPr>
              <a:t> to evaluate its adherence and effectiveness as support in reducing obesity.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005995" y="37277227"/>
            <a:ext cx="1434585" cy="523216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800" b="1" dirty="0" smtClean="0">
                <a:latin typeface="Myriad Pro"/>
                <a:cs typeface="Myriad Pro"/>
              </a:rPr>
              <a:t>Sources</a:t>
            </a:r>
            <a:endParaRPr lang="en-US" sz="2800" b="1" dirty="0">
              <a:latin typeface="Myriad Pro"/>
              <a:cs typeface="Myriad Pro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3609" y="37277227"/>
            <a:ext cx="3172651" cy="523216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800" b="1" dirty="0" smtClean="0">
                <a:latin typeface="Myriad Pro"/>
                <a:cs typeface="Myriad Pro"/>
              </a:rPr>
              <a:t>Acknowledgments</a:t>
            </a:r>
            <a:endParaRPr lang="en-US" sz="2800" b="1" dirty="0">
              <a:latin typeface="Myriad Pro"/>
              <a:cs typeface="Myriad Pro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589009" y="37698572"/>
            <a:ext cx="7590418" cy="1200324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r>
              <a:rPr lang="en-US" sz="2400" dirty="0" smtClean="0">
                <a:latin typeface="Myriad Pro"/>
                <a:cs typeface="Myriad Pro"/>
              </a:rPr>
              <a:t>The authors  acknowledge BIOSTEC and UTFPR for the funding provided to  registration. They are also indebted to UTFPR for revising the paper.</a:t>
            </a:r>
            <a:endParaRPr lang="en-US" sz="2400" dirty="0">
              <a:latin typeface="Myriad Pro"/>
              <a:cs typeface="Myriad Pr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74685" y="37698839"/>
            <a:ext cx="1144691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yriad Pro"/>
                <a:cs typeface="Myriad Pro"/>
              </a:rPr>
              <a:t>Al </a:t>
            </a:r>
            <a:r>
              <a:rPr lang="en-US" sz="1800" dirty="0" err="1">
                <a:latin typeface="Myriad Pro"/>
                <a:cs typeface="Myriad Pro"/>
              </a:rPr>
              <a:t>Ayubi</a:t>
            </a:r>
            <a:r>
              <a:rPr lang="en-US" sz="1800" dirty="0">
                <a:latin typeface="Myriad Pro"/>
                <a:cs typeface="Myriad Pro"/>
              </a:rPr>
              <a:t>, S. U., </a:t>
            </a:r>
            <a:r>
              <a:rPr lang="en-US" sz="1800" dirty="0" err="1">
                <a:latin typeface="Myriad Pro"/>
                <a:cs typeface="Myriad Pro"/>
              </a:rPr>
              <a:t>Parmanto</a:t>
            </a:r>
            <a:r>
              <a:rPr lang="en-US" sz="1800" dirty="0">
                <a:latin typeface="Myriad Pro"/>
                <a:cs typeface="Myriad Pro"/>
              </a:rPr>
              <a:t>, B., Branch, R., and Ding, D. (2014). A persuasive and social </a:t>
            </a:r>
            <a:r>
              <a:rPr lang="en-US" sz="1800" dirty="0" err="1">
                <a:latin typeface="Myriad Pro"/>
                <a:cs typeface="Myriad Pro"/>
              </a:rPr>
              <a:t>mhealth</a:t>
            </a:r>
            <a:r>
              <a:rPr lang="en-US" sz="1800" dirty="0">
                <a:latin typeface="Myriad Pro"/>
                <a:cs typeface="Myriad Pro"/>
              </a:rPr>
              <a:t> application for physical activity: A usability and feasibility study. </a:t>
            </a:r>
            <a:r>
              <a:rPr lang="en-US" sz="1800" i="1" dirty="0">
                <a:latin typeface="Myriad Pro"/>
                <a:cs typeface="Myriad Pro"/>
              </a:rPr>
              <a:t>JMIR </a:t>
            </a:r>
            <a:r>
              <a:rPr lang="en-US" sz="1800" i="1" dirty="0" err="1">
                <a:latin typeface="Myriad Pro"/>
                <a:cs typeface="Myriad Pro"/>
              </a:rPr>
              <a:t>mHealth</a:t>
            </a:r>
            <a:r>
              <a:rPr lang="en-US" sz="1800" i="1" dirty="0">
                <a:latin typeface="Myriad Pro"/>
                <a:cs typeface="Myriad Pro"/>
              </a:rPr>
              <a:t> and </a:t>
            </a:r>
            <a:r>
              <a:rPr lang="en-US" sz="1800" i="1" dirty="0" err="1">
                <a:latin typeface="Myriad Pro"/>
                <a:cs typeface="Myriad Pro"/>
              </a:rPr>
              <a:t>uHealth</a:t>
            </a:r>
            <a:r>
              <a:rPr lang="en-US" sz="1800" dirty="0">
                <a:latin typeface="Myriad Pro"/>
                <a:cs typeface="Myriad Pro"/>
              </a:rPr>
              <a:t>. </a:t>
            </a:r>
          </a:p>
          <a:p>
            <a:r>
              <a:rPr lang="en-US" sz="1800" dirty="0" smtClean="0">
                <a:latin typeface="Myriad Pro"/>
                <a:cs typeface="Myriad Pro"/>
              </a:rPr>
              <a:t>Knight</a:t>
            </a:r>
            <a:r>
              <a:rPr lang="en-US" sz="1800" dirty="0">
                <a:latin typeface="Myriad Pro"/>
                <a:cs typeface="Myriad Pro"/>
              </a:rPr>
              <a:t>, E., Stuckey, M. I., </a:t>
            </a:r>
            <a:r>
              <a:rPr lang="en-US" sz="1800" dirty="0" err="1">
                <a:latin typeface="Myriad Pro"/>
                <a:cs typeface="Myriad Pro"/>
              </a:rPr>
              <a:t>Prapavessis</a:t>
            </a:r>
            <a:r>
              <a:rPr lang="en-US" sz="1800" dirty="0">
                <a:latin typeface="Myriad Pro"/>
                <a:cs typeface="Myriad Pro"/>
              </a:rPr>
              <a:t>, H., and </a:t>
            </a:r>
            <a:r>
              <a:rPr lang="en-US" sz="1800" dirty="0" err="1">
                <a:latin typeface="Myriad Pro"/>
                <a:cs typeface="Myriad Pro"/>
              </a:rPr>
              <a:t>Petrella</a:t>
            </a:r>
            <a:r>
              <a:rPr lang="en-US" sz="1800" dirty="0">
                <a:latin typeface="Myriad Pro"/>
                <a:cs typeface="Myriad Pro"/>
              </a:rPr>
              <a:t>, R. J. (2015). Public health guidelines for physical activity: is there an app for that? a review of android and apple app stores. </a:t>
            </a:r>
            <a:r>
              <a:rPr lang="en-US" sz="1800" i="1" dirty="0">
                <a:latin typeface="Myriad Pro"/>
                <a:cs typeface="Myriad Pro"/>
              </a:rPr>
              <a:t>JMIR </a:t>
            </a:r>
            <a:r>
              <a:rPr lang="en-US" sz="1800" i="1" dirty="0" err="1">
                <a:latin typeface="Myriad Pro"/>
                <a:cs typeface="Myriad Pro"/>
              </a:rPr>
              <a:t>mHealth</a:t>
            </a:r>
            <a:r>
              <a:rPr lang="en-US" sz="1800" i="1" dirty="0">
                <a:latin typeface="Myriad Pro"/>
                <a:cs typeface="Myriad Pro"/>
              </a:rPr>
              <a:t> and </a:t>
            </a:r>
            <a:r>
              <a:rPr lang="en-US" sz="1800" i="1" dirty="0" err="1">
                <a:latin typeface="Myriad Pro"/>
                <a:cs typeface="Myriad Pro"/>
              </a:rPr>
              <a:t>uHealth</a:t>
            </a:r>
            <a:r>
              <a:rPr lang="en-US" sz="1800" dirty="0">
                <a:latin typeface="Myriad Pro"/>
                <a:cs typeface="Myriad Pro"/>
              </a:rPr>
              <a:t>. </a:t>
            </a:r>
          </a:p>
          <a:p>
            <a:r>
              <a:rPr lang="en-US" sz="1800" dirty="0">
                <a:latin typeface="Myriad Pro"/>
                <a:cs typeface="Myriad Pro"/>
              </a:rPr>
              <a:t>Schmidt, M. I., Duncan, B. B., e Silva, G. A., </a:t>
            </a:r>
            <a:r>
              <a:rPr lang="en-US" sz="1800" dirty="0" err="1">
                <a:latin typeface="Myriad Pro"/>
                <a:cs typeface="Myriad Pro"/>
              </a:rPr>
              <a:t>Menezes</a:t>
            </a:r>
            <a:r>
              <a:rPr lang="en-US" sz="1800" dirty="0">
                <a:latin typeface="Myriad Pro"/>
                <a:cs typeface="Myriad Pro"/>
              </a:rPr>
              <a:t>, A. M., </a:t>
            </a:r>
            <a:r>
              <a:rPr lang="en-US" sz="1800" dirty="0" err="1">
                <a:latin typeface="Myriad Pro"/>
                <a:cs typeface="Myriad Pro"/>
              </a:rPr>
              <a:t>Monteiro</a:t>
            </a:r>
            <a:r>
              <a:rPr lang="en-US" sz="1800" dirty="0">
                <a:latin typeface="Myriad Pro"/>
                <a:cs typeface="Myriad Pro"/>
              </a:rPr>
              <a:t>, C. A., </a:t>
            </a:r>
            <a:r>
              <a:rPr lang="en-US" sz="1800" dirty="0" err="1">
                <a:latin typeface="Myriad Pro"/>
                <a:cs typeface="Myriad Pro"/>
              </a:rPr>
              <a:t>Barreto</a:t>
            </a:r>
            <a:r>
              <a:rPr lang="en-US" sz="1800" dirty="0">
                <a:latin typeface="Myriad Pro"/>
                <a:cs typeface="Myriad Pro"/>
              </a:rPr>
              <a:t>, S. M., </a:t>
            </a:r>
            <a:r>
              <a:rPr lang="en-US" sz="1800" dirty="0" err="1">
                <a:latin typeface="Myriad Pro"/>
                <a:cs typeface="Myriad Pro"/>
              </a:rPr>
              <a:t>Chor</a:t>
            </a:r>
            <a:r>
              <a:rPr lang="en-US" sz="1800" dirty="0">
                <a:latin typeface="Myriad Pro"/>
                <a:cs typeface="Myriad Pro"/>
              </a:rPr>
              <a:t>, D., and </a:t>
            </a:r>
            <a:r>
              <a:rPr lang="en-US" sz="1800" dirty="0" err="1">
                <a:latin typeface="Myriad Pro"/>
                <a:cs typeface="Myriad Pro"/>
              </a:rPr>
              <a:t>Menezes</a:t>
            </a:r>
            <a:r>
              <a:rPr lang="en-US" sz="1800" dirty="0">
                <a:latin typeface="Myriad Pro"/>
                <a:cs typeface="Myriad Pro"/>
              </a:rPr>
              <a:t>, P. R. (2011). Chronic non-communicable diseases in Brazil: burden and current challenges. </a:t>
            </a:r>
            <a:r>
              <a:rPr lang="en-US" sz="1800" i="1" dirty="0">
                <a:latin typeface="Myriad Pro"/>
                <a:cs typeface="Myriad Pro"/>
              </a:rPr>
              <a:t>The Lancet</a:t>
            </a:r>
            <a:r>
              <a:rPr lang="en-US" sz="1800" dirty="0">
                <a:latin typeface="Myriad Pro"/>
                <a:cs typeface="Myriad Pro"/>
              </a:rPr>
              <a:t>. </a:t>
            </a:r>
            <a:endParaRPr lang="pt-BR" sz="1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4491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797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263</cp:revision>
  <cp:lastPrinted>2015-11-18T14:40:03Z</cp:lastPrinted>
  <dcterms:created xsi:type="dcterms:W3CDTF">2015-11-17T16:02:16Z</dcterms:created>
  <dcterms:modified xsi:type="dcterms:W3CDTF">2017-02-07T18:27:40Z</dcterms:modified>
</cp:coreProperties>
</file>