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76" r:id="rId2"/>
    <p:sldId id="364" r:id="rId3"/>
    <p:sldId id="380" r:id="rId4"/>
    <p:sldId id="370" r:id="rId5"/>
    <p:sldId id="369" r:id="rId6"/>
    <p:sldId id="365" r:id="rId7"/>
    <p:sldId id="366" r:id="rId8"/>
    <p:sldId id="367" r:id="rId9"/>
    <p:sldId id="368" r:id="rId10"/>
    <p:sldId id="287" r:id="rId11"/>
    <p:sldId id="329" r:id="rId12"/>
    <p:sldId id="342" r:id="rId13"/>
    <p:sldId id="359" r:id="rId14"/>
    <p:sldId id="288" r:id="rId15"/>
    <p:sldId id="299" r:id="rId16"/>
    <p:sldId id="301" r:id="rId17"/>
    <p:sldId id="303" r:id="rId18"/>
    <p:sldId id="305" r:id="rId19"/>
    <p:sldId id="317" r:id="rId20"/>
    <p:sldId id="371" r:id="rId21"/>
    <p:sldId id="372" r:id="rId22"/>
    <p:sldId id="381" r:id="rId23"/>
    <p:sldId id="378" r:id="rId24"/>
    <p:sldId id="373" r:id="rId25"/>
    <p:sldId id="379" r:id="rId26"/>
    <p:sldId id="377" r:id="rId27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966"/>
    <a:srgbClr val="F1B9C9"/>
    <a:srgbClr val="38B4E0"/>
    <a:srgbClr val="FDEDD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813" autoAdjust="0"/>
  </p:normalViewPr>
  <p:slideViewPr>
    <p:cSldViewPr>
      <p:cViewPr varScale="1">
        <p:scale>
          <a:sx n="106" d="100"/>
          <a:sy n="106" d="100"/>
        </p:scale>
        <p:origin x="-1680" y="-84"/>
      </p:cViewPr>
      <p:guideLst>
        <p:guide orient="horz" pos="14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0E84B-7592-4D36-A81B-E0598670686F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638A6-40A9-4DC1-A1CE-9639DCD7B4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8162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每一個分支最下面的符號有連結，可跳至其對應之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頁碼，如符號為灰色則代表尚無對應頁面可參考。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此頁為</a:t>
            </a:r>
            <a:r>
              <a:rPr lang="en-US" altLang="zh-TW" dirty="0" smtClean="0"/>
              <a:t>SIRR</a:t>
            </a:r>
            <a:r>
              <a:rPr lang="zh-TW" altLang="en-US" dirty="0" smtClean="0"/>
              <a:t>的架構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638A6-40A9-4DC1-A1CE-9639DCD7B44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787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每一個分支最下面的符號有連結，可跳至其對應之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頁碼，如符號為灰色則代表尚無對應頁面可參考。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此頁為港都客運之架構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3.</a:t>
            </a:r>
            <a:r>
              <a:rPr lang="zh-TW" altLang="en-US" dirty="0" smtClean="0"/>
              <a:t>一台車有幾個煞車皮</a:t>
            </a:r>
            <a:r>
              <a:rPr lang="en-US" altLang="zh-TW" dirty="0" smtClean="0"/>
              <a:t>?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638A6-40A9-4DC1-A1CE-9639DCD7B44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787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日期、採購廠站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：需可複選                          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採購日期、數量及單價：該月底關單                         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其餘資料欄位：隔月底關單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4.”</a:t>
            </a:r>
            <a:r>
              <a:rPr lang="zh-TW" altLang="en-US" dirty="0" smtClean="0"/>
              <a:t>用料小類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之選單，要以打字</a:t>
            </a:r>
            <a:r>
              <a:rPr lang="en-US" altLang="zh-TW" dirty="0" smtClean="0"/>
              <a:t>+</a:t>
            </a:r>
            <a:r>
              <a:rPr lang="zh-TW" altLang="en-US" dirty="0" smtClean="0"/>
              <a:t>下拉式之方法選擇用料，以避免過多用料之顯示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5.”</a:t>
            </a:r>
            <a:r>
              <a:rPr lang="zh-TW" altLang="en-US" dirty="0" smtClean="0"/>
              <a:t>商家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之選單，要以打字</a:t>
            </a:r>
            <a:r>
              <a:rPr lang="en-US" altLang="zh-TW" dirty="0" smtClean="0"/>
              <a:t>+</a:t>
            </a:r>
            <a:r>
              <a:rPr lang="zh-TW" altLang="en-US" dirty="0" smtClean="0"/>
              <a:t>下拉式之方法選擇商家，以避免過多商家之顯示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638A6-40A9-4DC1-A1CE-9639DCD7B44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529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638A6-40A9-4DC1-A1CE-9639DCD7B44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529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再生胎的部分是否需要顯示再造廠商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要再加入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閒置</a:t>
            </a:r>
            <a:r>
              <a:rPr lang="en-US" altLang="zh-TW" dirty="0" smtClean="0"/>
              <a:t>)</a:t>
            </a:r>
            <a:r>
              <a:rPr lang="zh-TW" altLang="en-US" dirty="0" smtClean="0"/>
              <a:t>轉用胎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加入廠站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638A6-40A9-4DC1-A1CE-9639DCD7B44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此處里程數應同時放入上一次實際值以及目前預測值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638A6-40A9-4DC1-A1CE-9639DCD7B44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下表改為與車輛之對照分析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638A6-40A9-4DC1-A1CE-9639DCD7B44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1431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638A6-40A9-4DC1-A1CE-9639DCD7B441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12D82D-C203-43A6-9DB5-E5597D361189}" type="datetimeFigureOut">
              <a:rPr lang="zh-TW" altLang="en-US" smtClean="0"/>
              <a:pPr/>
              <a:t>2017/3/23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052D443-AA4C-4D4F-9A0A-87D109AD20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4.xml"/><Relationship Id="rId3" Type="http://schemas.openxmlformats.org/officeDocument/2006/relationships/slide" Target="slide10.xml"/><Relationship Id="rId7" Type="http://schemas.openxmlformats.org/officeDocument/2006/relationships/slide" Target="slide25.xml"/><Relationship Id="rId12" Type="http://schemas.openxmlformats.org/officeDocument/2006/relationships/slide" Target="slide15.xml"/><Relationship Id="rId2" Type="http://schemas.openxmlformats.org/officeDocument/2006/relationships/notesSlide" Target="../notesSlides/notesSlide1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slide" Target="slide21.xml"/><Relationship Id="rId5" Type="http://schemas.openxmlformats.org/officeDocument/2006/relationships/slide" Target="slide16.xml"/><Relationship Id="rId1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12.xml"/><Relationship Id="rId9" Type="http://schemas.openxmlformats.org/officeDocument/2006/relationships/slide" Target="slide19.xml"/><Relationship Id="rId14" Type="http://schemas.openxmlformats.org/officeDocument/2006/relationships/slide" Target="slide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9.xml"/><Relationship Id="rId3" Type="http://schemas.openxmlformats.org/officeDocument/2006/relationships/slide" Target="slide16.xml"/><Relationship Id="rId7" Type="http://schemas.openxmlformats.org/officeDocument/2006/relationships/slide" Target="slide21.xml"/><Relationship Id="rId12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slide" Target="slide19.xml"/><Relationship Id="rId5" Type="http://schemas.openxmlformats.org/officeDocument/2006/relationships/slide" Target="slide4.xml"/><Relationship Id="rId15" Type="http://schemas.openxmlformats.org/officeDocument/2006/relationships/slide" Target="slide13.xml"/><Relationship Id="rId10" Type="http://schemas.openxmlformats.org/officeDocument/2006/relationships/slide" Target="slide18.xml"/><Relationship Id="rId4" Type="http://schemas.openxmlformats.org/officeDocument/2006/relationships/slide" Target="slide15.xml"/><Relationship Id="rId9" Type="http://schemas.openxmlformats.org/officeDocument/2006/relationships/slide" Target="slide25.xml"/><Relationship Id="rId1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Arial" pitchFamily="34" charset="0"/>
                <a:cs typeface="Arial" pitchFamily="34" charset="0"/>
              </a:rPr>
              <a:t>106.03.24</a:t>
            </a:r>
            <a:endParaRPr lang="zh-TW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工作進度會議</a:t>
            </a:r>
            <a:endParaRPr lang="zh-TW" altLang="en-US" sz="4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214290"/>
            <a:ext cx="1564044" cy="72008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02" y="6230736"/>
            <a:ext cx="2048900" cy="485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19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圓角矩形 118">
            <a:hlinkClick r:id="rId3" action="ppaction://hlinksldjump"/>
          </p:cNvPr>
          <p:cNvSpPr/>
          <p:nvPr/>
        </p:nvSpPr>
        <p:spPr>
          <a:xfrm>
            <a:off x="179592" y="2744706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1.2.1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廠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內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修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1" name="圓角矩形 120">
            <a:hlinkClick r:id="rId4" action="ppaction://hlinksldjump"/>
          </p:cNvPr>
          <p:cNvSpPr/>
          <p:nvPr/>
        </p:nvSpPr>
        <p:spPr>
          <a:xfrm>
            <a:off x="611600" y="2744706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1.2.2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委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外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維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修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5" name="直線單箭頭接點 124"/>
          <p:cNvCxnSpPr>
            <a:stCxn id="61" idx="2"/>
            <a:endCxn id="119" idx="0"/>
          </p:cNvCxnSpPr>
          <p:nvPr/>
        </p:nvCxnSpPr>
        <p:spPr>
          <a:xfrm flipH="1">
            <a:off x="359592" y="2600450"/>
            <a:ext cx="395960" cy="1442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61" idx="2"/>
            <a:endCxn id="121" idx="0"/>
          </p:cNvCxnSpPr>
          <p:nvPr/>
        </p:nvCxnSpPr>
        <p:spPr>
          <a:xfrm>
            <a:off x="755552" y="2600450"/>
            <a:ext cx="36048" cy="1442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539680" y="962199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掛號窗口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圓角矩形 59">
            <a:hlinkClick r:id="rId4" action="ppaction://hlinksldjump"/>
          </p:cNvPr>
          <p:cNvSpPr/>
          <p:nvPr/>
        </p:nvSpPr>
        <p:spPr>
          <a:xfrm>
            <a:off x="35496" y="1460707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1.1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採購輸入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539552" y="1448450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1.2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保修登入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71600" y="4854572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健康存摺</a:t>
            </a:r>
          </a:p>
        </p:txBody>
      </p:sp>
      <p:sp>
        <p:nvSpPr>
          <p:cNvPr id="64" name="圓角矩形 63">
            <a:hlinkClick r:id="rId5" action="ppaction://hlinksldjump"/>
          </p:cNvPr>
          <p:cNvSpPr/>
          <p:nvPr/>
        </p:nvSpPr>
        <p:spPr>
          <a:xfrm>
            <a:off x="335099" y="5521793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4.1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整體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成本</a:t>
            </a:r>
          </a:p>
        </p:txBody>
      </p:sp>
      <p:sp>
        <p:nvSpPr>
          <p:cNvPr id="72" name="圓角矩形 71"/>
          <p:cNvSpPr/>
          <p:nvPr/>
        </p:nvSpPr>
        <p:spPr>
          <a:xfrm>
            <a:off x="7290024" y="962199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健康行事曆</a:t>
            </a:r>
          </a:p>
        </p:txBody>
      </p:sp>
      <p:sp>
        <p:nvSpPr>
          <p:cNvPr id="73" name="圓角矩形 72">
            <a:hlinkClick r:id="" action="ppaction://noaction"/>
          </p:cNvPr>
          <p:cNvSpPr/>
          <p:nvPr/>
        </p:nvSpPr>
        <p:spPr>
          <a:xfrm>
            <a:off x="6516216" y="1466255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.1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零件汰換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提醒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7056328" y="1484357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.2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定檢提醒</a:t>
            </a:r>
          </a:p>
        </p:txBody>
      </p:sp>
      <p:sp>
        <p:nvSpPr>
          <p:cNvPr id="75" name="圓角矩形 74"/>
          <p:cNvSpPr/>
          <p:nvPr/>
        </p:nvSpPr>
        <p:spPr>
          <a:xfrm>
            <a:off x="7632392" y="1484357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.3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保養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提醒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8208456" y="1484357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.4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投保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提醒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8712512" y="1484357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.5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消防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檢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提醒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8" name="直線單箭頭接點 87"/>
          <p:cNvCxnSpPr>
            <a:stCxn id="59" idx="2"/>
            <a:endCxn id="61" idx="0"/>
          </p:cNvCxnSpPr>
          <p:nvPr/>
        </p:nvCxnSpPr>
        <p:spPr>
          <a:xfrm flipH="1">
            <a:off x="755552" y="1344410"/>
            <a:ext cx="360128" cy="104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59" idx="2"/>
            <a:endCxn id="60" idx="0"/>
          </p:cNvCxnSpPr>
          <p:nvPr/>
        </p:nvCxnSpPr>
        <p:spPr>
          <a:xfrm flipH="1">
            <a:off x="251496" y="1344410"/>
            <a:ext cx="864184" cy="1162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3" idx="2"/>
            <a:endCxn id="64" idx="0"/>
          </p:cNvCxnSpPr>
          <p:nvPr/>
        </p:nvCxnSpPr>
        <p:spPr>
          <a:xfrm flipH="1">
            <a:off x="551099" y="5236783"/>
            <a:ext cx="996501" cy="2850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72" idx="2"/>
            <a:endCxn id="73" idx="0"/>
          </p:cNvCxnSpPr>
          <p:nvPr/>
        </p:nvCxnSpPr>
        <p:spPr>
          <a:xfrm flipH="1">
            <a:off x="6732216" y="1344410"/>
            <a:ext cx="1133808" cy="12184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72" idx="2"/>
            <a:endCxn id="74" idx="0"/>
          </p:cNvCxnSpPr>
          <p:nvPr/>
        </p:nvCxnSpPr>
        <p:spPr>
          <a:xfrm flipH="1">
            <a:off x="7272328" y="1344410"/>
            <a:ext cx="593696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72" idx="2"/>
            <a:endCxn id="75" idx="0"/>
          </p:cNvCxnSpPr>
          <p:nvPr/>
        </p:nvCxnSpPr>
        <p:spPr>
          <a:xfrm flipH="1">
            <a:off x="7848392" y="1344410"/>
            <a:ext cx="17632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2" idx="2"/>
            <a:endCxn id="76" idx="0"/>
          </p:cNvCxnSpPr>
          <p:nvPr/>
        </p:nvCxnSpPr>
        <p:spPr>
          <a:xfrm>
            <a:off x="7866024" y="1344410"/>
            <a:ext cx="558432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72" idx="2"/>
            <a:endCxn id="77" idx="0"/>
          </p:cNvCxnSpPr>
          <p:nvPr/>
        </p:nvCxnSpPr>
        <p:spPr>
          <a:xfrm>
            <a:off x="7866024" y="1344410"/>
            <a:ext cx="1062488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6062704" y="5040990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系統管理</a:t>
            </a:r>
          </a:p>
        </p:txBody>
      </p:sp>
      <p:sp>
        <p:nvSpPr>
          <p:cNvPr id="53" name="圓角矩形 52">
            <a:hlinkClick r:id="" action="ppaction://noaction"/>
          </p:cNvPr>
          <p:cNvSpPr/>
          <p:nvPr/>
        </p:nvSpPr>
        <p:spPr>
          <a:xfrm>
            <a:off x="5522568" y="5563148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.1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車種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latin typeface="微軟正黑體" pitchFamily="34" charset="-120"/>
                <a:ea typeface="微軟正黑體" pitchFamily="34" charset="-120"/>
              </a:rPr>
              <a:t>管理</a:t>
            </a:r>
            <a:endParaRPr lang="zh-TW" altLang="en-US" sz="1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4" name="圓角矩形 53">
            <a:hlinkClick r:id="" action="ppaction://noaction"/>
          </p:cNvPr>
          <p:cNvSpPr/>
          <p:nvPr/>
        </p:nvSpPr>
        <p:spPr>
          <a:xfrm>
            <a:off x="6098632" y="5563148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.2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用料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latin typeface="微軟正黑體" pitchFamily="34" charset="-120"/>
                <a:ea typeface="微軟正黑體" pitchFamily="34" charset="-120"/>
              </a:rPr>
              <a:t>管理</a:t>
            </a:r>
            <a:endParaRPr lang="zh-TW" altLang="en-US" sz="1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5" name="圓角矩形 54">
            <a:hlinkClick r:id="" action="ppaction://noaction"/>
          </p:cNvPr>
          <p:cNvSpPr/>
          <p:nvPr/>
        </p:nvSpPr>
        <p:spPr>
          <a:xfrm>
            <a:off x="6674696" y="5563148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.3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人事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latin typeface="微軟正黑體" pitchFamily="34" charset="-120"/>
                <a:ea typeface="微軟正黑體" pitchFamily="34" charset="-120"/>
              </a:rPr>
              <a:t>管理</a:t>
            </a:r>
            <a:endParaRPr lang="zh-TW" altLang="en-US" sz="1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" name="圓角矩形 55">
            <a:hlinkClick r:id="" action="ppaction://noaction"/>
          </p:cNvPr>
          <p:cNvSpPr/>
          <p:nvPr/>
        </p:nvSpPr>
        <p:spPr>
          <a:xfrm>
            <a:off x="7264359" y="5563148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6.4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商家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latin typeface="微軟正黑體" pitchFamily="34" charset="-120"/>
                <a:ea typeface="微軟正黑體" pitchFamily="34" charset="-120"/>
              </a:rPr>
              <a:t>管理</a:t>
            </a:r>
            <a:endParaRPr lang="zh-TW" altLang="en-US" sz="10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3" name="直線單箭頭接點 92"/>
          <p:cNvCxnSpPr>
            <a:stCxn id="51" idx="2"/>
            <a:endCxn id="53" idx="0"/>
          </p:cNvCxnSpPr>
          <p:nvPr/>
        </p:nvCxnSpPr>
        <p:spPr>
          <a:xfrm flipH="1">
            <a:off x="5738568" y="5423201"/>
            <a:ext cx="900136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51" idx="2"/>
            <a:endCxn id="54" idx="0"/>
          </p:cNvCxnSpPr>
          <p:nvPr/>
        </p:nvCxnSpPr>
        <p:spPr>
          <a:xfrm flipH="1">
            <a:off x="6314632" y="5423201"/>
            <a:ext cx="324072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51" idx="2"/>
            <a:endCxn id="55" idx="0"/>
          </p:cNvCxnSpPr>
          <p:nvPr/>
        </p:nvCxnSpPr>
        <p:spPr>
          <a:xfrm>
            <a:off x="6638704" y="5423201"/>
            <a:ext cx="251992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51" idx="2"/>
            <a:endCxn id="56" idx="0"/>
          </p:cNvCxnSpPr>
          <p:nvPr/>
        </p:nvCxnSpPr>
        <p:spPr>
          <a:xfrm>
            <a:off x="6638704" y="5423201"/>
            <a:ext cx="841655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圓角矩形 135">
            <a:hlinkClick r:id="rId6" action="ppaction://hlinksldjump"/>
          </p:cNvPr>
          <p:cNvSpPr/>
          <p:nvPr/>
        </p:nvSpPr>
        <p:spPr>
          <a:xfrm>
            <a:off x="839155" y="5532270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.2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場站成本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7" name="圓角矩形 136">
            <a:hlinkClick r:id="rId7" action="ppaction://hlinksldjump"/>
          </p:cNvPr>
          <p:cNvSpPr/>
          <p:nvPr/>
        </p:nvSpPr>
        <p:spPr>
          <a:xfrm>
            <a:off x="1343211" y="5521793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.3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種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成本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8" name="圓角矩形 137">
            <a:hlinkClick r:id="rId8" action="ppaction://hlinksldjump"/>
          </p:cNvPr>
          <p:cNvSpPr/>
          <p:nvPr/>
        </p:nvSpPr>
        <p:spPr>
          <a:xfrm>
            <a:off x="1871656" y="5521793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.4</a:t>
            </a:r>
          </a:p>
          <a:p>
            <a:pPr algn="ctr"/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車輛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成本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9" name="直線單箭頭接點 138"/>
          <p:cNvCxnSpPr>
            <a:stCxn id="63" idx="2"/>
            <a:endCxn id="136" idx="0"/>
          </p:cNvCxnSpPr>
          <p:nvPr/>
        </p:nvCxnSpPr>
        <p:spPr>
          <a:xfrm flipH="1">
            <a:off x="1055155" y="5236783"/>
            <a:ext cx="492445" cy="2954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>
            <a:stCxn id="63" idx="2"/>
            <a:endCxn id="137" idx="0"/>
          </p:cNvCxnSpPr>
          <p:nvPr/>
        </p:nvCxnSpPr>
        <p:spPr>
          <a:xfrm>
            <a:off x="1547600" y="5236783"/>
            <a:ext cx="11611" cy="2850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3" idx="2"/>
            <a:endCxn id="138" idx="0"/>
          </p:cNvCxnSpPr>
          <p:nvPr/>
        </p:nvCxnSpPr>
        <p:spPr>
          <a:xfrm>
            <a:off x="1547600" y="5236783"/>
            <a:ext cx="540056" cy="2850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圓角矩形 141"/>
          <p:cNvSpPr/>
          <p:nvPr/>
        </p:nvSpPr>
        <p:spPr>
          <a:xfrm>
            <a:off x="3780040" y="962198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健康處方籤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3" name="圓角矩形 142">
            <a:hlinkClick r:id="" action="ppaction://noaction"/>
          </p:cNvPr>
          <p:cNvSpPr/>
          <p:nvPr/>
        </p:nvSpPr>
        <p:spPr>
          <a:xfrm>
            <a:off x="4211960" y="2744594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2.2.1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整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5" name="直線單箭頭接點 144"/>
          <p:cNvCxnSpPr>
            <a:stCxn id="129" idx="2"/>
            <a:endCxn id="143" idx="0"/>
          </p:cNvCxnSpPr>
          <p:nvPr/>
        </p:nvCxnSpPr>
        <p:spPr>
          <a:xfrm flipH="1">
            <a:off x="4391960" y="2608259"/>
            <a:ext cx="684120" cy="1363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圓角矩形 146">
            <a:hlinkClick r:id="" action="ppaction://noaction"/>
          </p:cNvPr>
          <p:cNvSpPr/>
          <p:nvPr/>
        </p:nvSpPr>
        <p:spPr>
          <a:xfrm>
            <a:off x="4643968" y="2755071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2.2.2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種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8" name="圓角矩形 147"/>
          <p:cNvSpPr/>
          <p:nvPr/>
        </p:nvSpPr>
        <p:spPr>
          <a:xfrm>
            <a:off x="5099012" y="2744594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2.2.3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輛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9" name="圓角矩形 148"/>
          <p:cNvSpPr/>
          <p:nvPr/>
        </p:nvSpPr>
        <p:spPr>
          <a:xfrm>
            <a:off x="5891100" y="2744594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2.2.4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品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牌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50" name="直線單箭頭接點 149"/>
          <p:cNvCxnSpPr>
            <a:stCxn id="129" idx="2"/>
            <a:endCxn id="147" idx="0"/>
          </p:cNvCxnSpPr>
          <p:nvPr/>
        </p:nvCxnSpPr>
        <p:spPr>
          <a:xfrm flipH="1">
            <a:off x="4823968" y="2608259"/>
            <a:ext cx="252112" cy="1468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129" idx="2"/>
            <a:endCxn id="148" idx="0"/>
          </p:cNvCxnSpPr>
          <p:nvPr/>
        </p:nvCxnSpPr>
        <p:spPr>
          <a:xfrm>
            <a:off x="5076080" y="2608259"/>
            <a:ext cx="202932" cy="1363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stCxn id="129" idx="2"/>
            <a:endCxn id="149" idx="0"/>
          </p:cNvCxnSpPr>
          <p:nvPr/>
        </p:nvCxnSpPr>
        <p:spPr>
          <a:xfrm>
            <a:off x="5076080" y="2608259"/>
            <a:ext cx="995020" cy="1363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圓角矩形 152">
            <a:hlinkClick r:id="rId9" action="ppaction://hlinksldjump"/>
          </p:cNvPr>
          <p:cNvSpPr/>
          <p:nvPr/>
        </p:nvSpPr>
        <p:spPr>
          <a:xfrm>
            <a:off x="5724128" y="3824714"/>
            <a:ext cx="360000" cy="1008000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4" name="圓角矩形 153"/>
          <p:cNvSpPr/>
          <p:nvPr/>
        </p:nvSpPr>
        <p:spPr>
          <a:xfrm>
            <a:off x="6156176" y="3824714"/>
            <a:ext cx="360000" cy="1008000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煞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皮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55" name="直線單箭頭接點 154"/>
          <p:cNvCxnSpPr>
            <a:stCxn id="149" idx="2"/>
            <a:endCxn id="153" idx="0"/>
          </p:cNvCxnSpPr>
          <p:nvPr/>
        </p:nvCxnSpPr>
        <p:spPr>
          <a:xfrm flipH="1">
            <a:off x="5904128" y="3752594"/>
            <a:ext cx="166972" cy="7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9" idx="2"/>
            <a:endCxn id="154" idx="0"/>
          </p:cNvCxnSpPr>
          <p:nvPr/>
        </p:nvCxnSpPr>
        <p:spPr>
          <a:xfrm>
            <a:off x="6071100" y="3752594"/>
            <a:ext cx="265076" cy="7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圓角矩形 156">
            <a:hlinkClick r:id="" action="ppaction://noaction"/>
          </p:cNvPr>
          <p:cNvSpPr/>
          <p:nvPr/>
        </p:nvSpPr>
        <p:spPr>
          <a:xfrm>
            <a:off x="4860032" y="3849760"/>
            <a:ext cx="360000" cy="1008000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牌</a:t>
            </a:r>
          </a:p>
        </p:txBody>
      </p:sp>
      <p:sp>
        <p:nvSpPr>
          <p:cNvPr id="158" name="圓角矩形 157">
            <a:hlinkClick r:id="" action="ppaction://noaction"/>
          </p:cNvPr>
          <p:cNvSpPr/>
          <p:nvPr/>
        </p:nvSpPr>
        <p:spPr>
          <a:xfrm>
            <a:off x="5292080" y="3849760"/>
            <a:ext cx="360000" cy="1008000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位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置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59" name="直線單箭頭接點 158"/>
          <p:cNvCxnSpPr>
            <a:stCxn id="148" idx="2"/>
            <a:endCxn id="157" idx="0"/>
          </p:cNvCxnSpPr>
          <p:nvPr/>
        </p:nvCxnSpPr>
        <p:spPr>
          <a:xfrm flipH="1">
            <a:off x="5040032" y="3752594"/>
            <a:ext cx="238980" cy="971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stCxn id="148" idx="2"/>
            <a:endCxn id="158" idx="0"/>
          </p:cNvCxnSpPr>
          <p:nvPr/>
        </p:nvCxnSpPr>
        <p:spPr>
          <a:xfrm>
            <a:off x="5279012" y="3752594"/>
            <a:ext cx="193068" cy="971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圓角矩形 128"/>
          <p:cNvSpPr/>
          <p:nvPr/>
        </p:nvSpPr>
        <p:spPr>
          <a:xfrm>
            <a:off x="4860080" y="1456259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2.2</a:t>
            </a:r>
          </a:p>
          <a:p>
            <a:pPr algn="ctr"/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成本效率分析</a:t>
            </a:r>
          </a:p>
        </p:txBody>
      </p:sp>
      <p:sp>
        <p:nvSpPr>
          <p:cNvPr id="130" name="圓角矩形 129"/>
          <p:cNvSpPr/>
          <p:nvPr/>
        </p:nvSpPr>
        <p:spPr>
          <a:xfrm>
            <a:off x="5364088" y="1456259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2.3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零件汰換頻率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1" name="圓角矩形 130"/>
          <p:cNvSpPr/>
          <p:nvPr/>
        </p:nvSpPr>
        <p:spPr>
          <a:xfrm>
            <a:off x="6012160" y="1456259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2.4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修頻率</a:t>
            </a:r>
          </a:p>
        </p:txBody>
      </p:sp>
      <p:cxnSp>
        <p:nvCxnSpPr>
          <p:cNvPr id="132" name="直線單箭頭接點 131"/>
          <p:cNvCxnSpPr>
            <a:stCxn id="142" idx="2"/>
            <a:endCxn id="129" idx="0"/>
          </p:cNvCxnSpPr>
          <p:nvPr/>
        </p:nvCxnSpPr>
        <p:spPr>
          <a:xfrm>
            <a:off x="4356040" y="1344409"/>
            <a:ext cx="720040" cy="1118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42" idx="2"/>
            <a:endCxn id="130" idx="0"/>
          </p:cNvCxnSpPr>
          <p:nvPr/>
        </p:nvCxnSpPr>
        <p:spPr>
          <a:xfrm>
            <a:off x="4356040" y="1344409"/>
            <a:ext cx="1224048" cy="1118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42" idx="2"/>
            <a:endCxn id="131" idx="0"/>
          </p:cNvCxnSpPr>
          <p:nvPr/>
        </p:nvCxnSpPr>
        <p:spPr>
          <a:xfrm>
            <a:off x="4356040" y="1344409"/>
            <a:ext cx="1872120" cy="1118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圓角矩形 134"/>
          <p:cNvSpPr/>
          <p:nvPr/>
        </p:nvSpPr>
        <p:spPr>
          <a:xfrm>
            <a:off x="3441952" y="4917998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健康履歷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4" name="圓角矩形 163">
            <a:hlinkClick r:id="rId10" action="ppaction://hlinksldjump"/>
          </p:cNvPr>
          <p:cNvSpPr/>
          <p:nvPr/>
        </p:nvSpPr>
        <p:spPr>
          <a:xfrm>
            <a:off x="2339712" y="2744706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2.1.2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存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貨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詢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7" name="直線單箭頭接點 166"/>
          <p:cNvCxnSpPr>
            <a:stCxn id="177" idx="2"/>
            <a:endCxn id="164" idx="0"/>
          </p:cNvCxnSpPr>
          <p:nvPr/>
        </p:nvCxnSpPr>
        <p:spPr>
          <a:xfrm>
            <a:off x="2339728" y="2608387"/>
            <a:ext cx="179984" cy="1363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圓角矩形 174">
            <a:hlinkClick r:id="rId11" action="ppaction://hlinksldjump"/>
          </p:cNvPr>
          <p:cNvSpPr/>
          <p:nvPr/>
        </p:nvSpPr>
        <p:spPr>
          <a:xfrm>
            <a:off x="1907704" y="2744594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2.1.1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歷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史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價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格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76" name="直線單箭頭接點 175"/>
          <p:cNvCxnSpPr>
            <a:stCxn id="177" idx="2"/>
            <a:endCxn id="175" idx="0"/>
          </p:cNvCxnSpPr>
          <p:nvPr/>
        </p:nvCxnSpPr>
        <p:spPr>
          <a:xfrm flipH="1">
            <a:off x="2087704" y="2608387"/>
            <a:ext cx="252024" cy="13620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圓角矩形 176"/>
          <p:cNvSpPr/>
          <p:nvPr/>
        </p:nvSpPr>
        <p:spPr>
          <a:xfrm>
            <a:off x="2123728" y="1456387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2.1</a:t>
            </a:r>
          </a:p>
          <a:p>
            <a:pPr algn="ctr"/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存貨管理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78" name="直線單箭頭接點 177"/>
          <p:cNvCxnSpPr>
            <a:stCxn id="142" idx="2"/>
            <a:endCxn id="177" idx="0"/>
          </p:cNvCxnSpPr>
          <p:nvPr/>
        </p:nvCxnSpPr>
        <p:spPr>
          <a:xfrm flipH="1">
            <a:off x="2339728" y="1344409"/>
            <a:ext cx="2016312" cy="1119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圓角矩形 178">
            <a:hlinkClick r:id="rId12" action="ppaction://hlinksldjump"/>
          </p:cNvPr>
          <p:cNvSpPr/>
          <p:nvPr/>
        </p:nvSpPr>
        <p:spPr>
          <a:xfrm>
            <a:off x="2987824" y="3824826"/>
            <a:ext cx="360000" cy="1008000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輛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0" name="圓角矩形 179">
            <a:hlinkClick r:id="rId13" action="ppaction://hlinksldjump"/>
          </p:cNvPr>
          <p:cNvSpPr/>
          <p:nvPr/>
        </p:nvSpPr>
        <p:spPr>
          <a:xfrm>
            <a:off x="3419912" y="3824826"/>
            <a:ext cx="360000" cy="1008000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新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1" name="圓角矩形 180">
            <a:hlinkClick r:id="rId14" action="ppaction://hlinksldjump"/>
          </p:cNvPr>
          <p:cNvSpPr/>
          <p:nvPr/>
        </p:nvSpPr>
        <p:spPr>
          <a:xfrm>
            <a:off x="3851920" y="3824826"/>
            <a:ext cx="360000" cy="1008000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2" name="圓角矩形 181">
            <a:hlinkClick r:id="rId11" action="ppaction://hlinksldjump"/>
          </p:cNvPr>
          <p:cNvSpPr/>
          <p:nvPr/>
        </p:nvSpPr>
        <p:spPr>
          <a:xfrm>
            <a:off x="4283968" y="3824826"/>
            <a:ext cx="360000" cy="1008000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3" name="直線單箭頭接點 182"/>
          <p:cNvCxnSpPr>
            <a:stCxn id="187" idx="2"/>
            <a:endCxn id="179" idx="0"/>
          </p:cNvCxnSpPr>
          <p:nvPr/>
        </p:nvCxnSpPr>
        <p:spPr>
          <a:xfrm flipH="1">
            <a:off x="3167824" y="3752706"/>
            <a:ext cx="504064" cy="7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87" idx="2"/>
            <a:endCxn id="180" idx="0"/>
          </p:cNvCxnSpPr>
          <p:nvPr/>
        </p:nvCxnSpPr>
        <p:spPr>
          <a:xfrm flipH="1">
            <a:off x="3599912" y="3752706"/>
            <a:ext cx="71976" cy="7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87" idx="2"/>
            <a:endCxn id="181" idx="0"/>
          </p:cNvCxnSpPr>
          <p:nvPr/>
        </p:nvCxnSpPr>
        <p:spPr>
          <a:xfrm>
            <a:off x="3671888" y="3752706"/>
            <a:ext cx="360032" cy="7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87" idx="2"/>
            <a:endCxn id="182" idx="0"/>
          </p:cNvCxnSpPr>
          <p:nvPr/>
        </p:nvCxnSpPr>
        <p:spPr>
          <a:xfrm>
            <a:off x="3671888" y="3752706"/>
            <a:ext cx="792080" cy="7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圓角矩形 186"/>
          <p:cNvSpPr/>
          <p:nvPr/>
        </p:nvSpPr>
        <p:spPr>
          <a:xfrm>
            <a:off x="3491888" y="2744706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2.1.3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輪胎里程查詢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8" name="直線單箭頭接點 187"/>
          <p:cNvCxnSpPr>
            <a:stCxn id="177" idx="2"/>
            <a:endCxn id="187" idx="0"/>
          </p:cNvCxnSpPr>
          <p:nvPr/>
        </p:nvCxnSpPr>
        <p:spPr>
          <a:xfrm>
            <a:off x="2339728" y="2608387"/>
            <a:ext cx="1332160" cy="1363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圓角矩形 188">
            <a:hlinkClick r:id="rId10" action="ppaction://hlinksldjump"/>
          </p:cNvPr>
          <p:cNvSpPr/>
          <p:nvPr/>
        </p:nvSpPr>
        <p:spPr>
          <a:xfrm>
            <a:off x="2123728" y="3824714"/>
            <a:ext cx="360000" cy="1008000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0" name="圓角矩形 189">
            <a:hlinkClick r:id="rId15" action="ppaction://hlinksldjump"/>
          </p:cNvPr>
          <p:cNvSpPr/>
          <p:nvPr/>
        </p:nvSpPr>
        <p:spPr>
          <a:xfrm>
            <a:off x="2555776" y="3824826"/>
            <a:ext cx="360000" cy="1008000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其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91" name="直線單箭頭接點 190"/>
          <p:cNvCxnSpPr>
            <a:stCxn id="164" idx="2"/>
            <a:endCxn id="189" idx="0"/>
          </p:cNvCxnSpPr>
          <p:nvPr/>
        </p:nvCxnSpPr>
        <p:spPr>
          <a:xfrm flipH="1">
            <a:off x="2303728" y="3752706"/>
            <a:ext cx="215984" cy="720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64" idx="2"/>
            <a:endCxn id="190" idx="0"/>
          </p:cNvCxnSpPr>
          <p:nvPr/>
        </p:nvCxnSpPr>
        <p:spPr>
          <a:xfrm>
            <a:off x="2519712" y="3752706"/>
            <a:ext cx="216064" cy="7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圓角矩形 192">
            <a:hlinkClick r:id="rId5" action="ppaction://hlinksldjump"/>
          </p:cNvPr>
          <p:cNvSpPr/>
          <p:nvPr/>
        </p:nvSpPr>
        <p:spPr>
          <a:xfrm>
            <a:off x="1619672" y="1448450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1.4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肇事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資訊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94" name="直線單箭頭接點 193"/>
          <p:cNvCxnSpPr>
            <a:stCxn id="59" idx="2"/>
            <a:endCxn id="193" idx="0"/>
          </p:cNvCxnSpPr>
          <p:nvPr/>
        </p:nvCxnSpPr>
        <p:spPr>
          <a:xfrm>
            <a:off x="1115680" y="1344410"/>
            <a:ext cx="719992" cy="104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圓角矩形 249">
            <a:hlinkClick r:id="rId16" action="ppaction://hlinksldjump"/>
          </p:cNvPr>
          <p:cNvSpPr/>
          <p:nvPr/>
        </p:nvSpPr>
        <p:spPr>
          <a:xfrm>
            <a:off x="1115592" y="1469111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1.3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車輛管理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1" name="圓角矩形 250">
            <a:hlinkClick r:id="rId16" action="ppaction://hlinksldjump"/>
          </p:cNvPr>
          <p:cNvSpPr/>
          <p:nvPr/>
        </p:nvSpPr>
        <p:spPr>
          <a:xfrm>
            <a:off x="2411760" y="5532270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.5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報表輸出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52" name="直線單箭頭接點 251"/>
          <p:cNvCxnSpPr>
            <a:stCxn id="63" idx="2"/>
            <a:endCxn id="251" idx="0"/>
          </p:cNvCxnSpPr>
          <p:nvPr/>
        </p:nvCxnSpPr>
        <p:spPr>
          <a:xfrm>
            <a:off x="1547600" y="5236783"/>
            <a:ext cx="1080160" cy="2954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單箭頭接點 254"/>
          <p:cNvCxnSpPr>
            <a:stCxn id="59" idx="2"/>
            <a:endCxn id="250" idx="0"/>
          </p:cNvCxnSpPr>
          <p:nvPr/>
        </p:nvCxnSpPr>
        <p:spPr>
          <a:xfrm>
            <a:off x="1115680" y="1344410"/>
            <a:ext cx="215912" cy="1247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圓角矩形 97">
            <a:hlinkClick r:id="" action="ppaction://noaction"/>
          </p:cNvPr>
          <p:cNvSpPr/>
          <p:nvPr/>
        </p:nvSpPr>
        <p:spPr>
          <a:xfrm>
            <a:off x="3827916" y="5563148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5.1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車輛履歷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9" name="直線單箭頭接點 98"/>
          <p:cNvCxnSpPr>
            <a:stCxn id="135" idx="2"/>
            <a:endCxn id="98" idx="0"/>
          </p:cNvCxnSpPr>
          <p:nvPr/>
        </p:nvCxnSpPr>
        <p:spPr>
          <a:xfrm>
            <a:off x="4017952" y="5300209"/>
            <a:ext cx="25964" cy="2629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圓角矩形 145">
            <a:hlinkClick r:id="rId10" action="ppaction://hlinksldjump"/>
          </p:cNvPr>
          <p:cNvSpPr/>
          <p:nvPr/>
        </p:nvSpPr>
        <p:spPr>
          <a:xfrm>
            <a:off x="1475656" y="2744594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1.3.2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場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車輛管理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2" name="直線單箭頭接點 161"/>
          <p:cNvCxnSpPr>
            <a:stCxn id="250" idx="2"/>
            <a:endCxn id="144" idx="0"/>
          </p:cNvCxnSpPr>
          <p:nvPr/>
        </p:nvCxnSpPr>
        <p:spPr>
          <a:xfrm flipH="1">
            <a:off x="1223608" y="2621111"/>
            <a:ext cx="107984" cy="1234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250" idx="2"/>
            <a:endCxn id="146" idx="0"/>
          </p:cNvCxnSpPr>
          <p:nvPr/>
        </p:nvCxnSpPr>
        <p:spPr>
          <a:xfrm>
            <a:off x="1331592" y="2621111"/>
            <a:ext cx="324064" cy="1234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圓角矩形 143">
            <a:hlinkClick r:id="rId10" action="ppaction://hlinksldjump"/>
          </p:cNvPr>
          <p:cNvSpPr/>
          <p:nvPr/>
        </p:nvSpPr>
        <p:spPr>
          <a:xfrm>
            <a:off x="1043608" y="2744594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1.3.1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輛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231950" y="173674"/>
            <a:ext cx="557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+mj-ea"/>
                <a:ea typeface="+mj-ea"/>
              </a:rPr>
              <a:t>SIIR </a:t>
            </a:r>
            <a:r>
              <a:rPr lang="zh-TW" altLang="en-US" sz="3200" b="1" dirty="0" smtClean="0">
                <a:latin typeface="+mj-ea"/>
                <a:ea typeface="+mj-ea"/>
              </a:rPr>
              <a:t>巴士健康管家系統架構</a:t>
            </a:r>
            <a:endParaRPr lang="zh-TW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36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圓角矩形 117"/>
          <p:cNvSpPr/>
          <p:nvPr/>
        </p:nvSpPr>
        <p:spPr>
          <a:xfrm>
            <a:off x="431536" y="2742872"/>
            <a:ext cx="360000" cy="100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1.1.2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歷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史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價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格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圓角矩形 91">
            <a:hlinkClick r:id="" action="ppaction://noaction"/>
          </p:cNvPr>
          <p:cNvSpPr/>
          <p:nvPr/>
        </p:nvSpPr>
        <p:spPr>
          <a:xfrm>
            <a:off x="7920472" y="1446046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3.1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零件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頻率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2267784" y="815779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保修資訊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圓角矩形 59"/>
          <p:cNvSpPr/>
          <p:nvPr/>
        </p:nvSpPr>
        <p:spPr>
          <a:xfrm>
            <a:off x="1016749" y="1374166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1.1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存貨管理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1907792" y="1374166"/>
            <a:ext cx="432000" cy="115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1.2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保修登入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5688304" y="797975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營運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成本</a:t>
            </a:r>
          </a:p>
        </p:txBody>
      </p:sp>
      <p:sp>
        <p:nvSpPr>
          <p:cNvPr id="64" name="圓角矩形 63">
            <a:hlinkClick r:id="rId3" action="ppaction://hlinksldjump"/>
          </p:cNvPr>
          <p:cNvSpPr/>
          <p:nvPr/>
        </p:nvSpPr>
        <p:spPr>
          <a:xfrm>
            <a:off x="5267739" y="1465196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.1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整體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成本</a:t>
            </a:r>
          </a:p>
        </p:txBody>
      </p:sp>
      <p:sp>
        <p:nvSpPr>
          <p:cNvPr id="72" name="圓角矩形 71"/>
          <p:cNvSpPr/>
          <p:nvPr/>
        </p:nvSpPr>
        <p:spPr>
          <a:xfrm>
            <a:off x="4875434" y="3856236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保修提醒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圓角矩形 72">
            <a:hlinkClick r:id="" action="ppaction://noaction"/>
          </p:cNvPr>
          <p:cNvSpPr/>
          <p:nvPr/>
        </p:nvSpPr>
        <p:spPr>
          <a:xfrm>
            <a:off x="4101626" y="4360292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5.1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零件汰換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提醒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4641738" y="4378394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.2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定檢提醒</a:t>
            </a:r>
          </a:p>
        </p:txBody>
      </p:sp>
      <p:sp>
        <p:nvSpPr>
          <p:cNvPr id="75" name="圓角矩形 74"/>
          <p:cNvSpPr/>
          <p:nvPr/>
        </p:nvSpPr>
        <p:spPr>
          <a:xfrm>
            <a:off x="5217802" y="4378394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.3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保養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提醒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5793866" y="4378394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.4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投保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提醒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6297922" y="4378394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.5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消防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檢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提醒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8" name="直線單箭頭接點 87"/>
          <p:cNvCxnSpPr>
            <a:stCxn id="59" idx="2"/>
            <a:endCxn id="61" idx="0"/>
          </p:cNvCxnSpPr>
          <p:nvPr/>
        </p:nvCxnSpPr>
        <p:spPr>
          <a:xfrm flipH="1">
            <a:off x="2123792" y="1197990"/>
            <a:ext cx="719992" cy="17617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59" idx="2"/>
            <a:endCxn id="60" idx="0"/>
          </p:cNvCxnSpPr>
          <p:nvPr/>
        </p:nvCxnSpPr>
        <p:spPr>
          <a:xfrm flipH="1">
            <a:off x="1232749" y="1197990"/>
            <a:ext cx="1611035" cy="17617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3" idx="2"/>
            <a:endCxn id="64" idx="0"/>
          </p:cNvCxnSpPr>
          <p:nvPr/>
        </p:nvCxnSpPr>
        <p:spPr>
          <a:xfrm flipH="1">
            <a:off x="5483739" y="1180186"/>
            <a:ext cx="780565" cy="2850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72" idx="2"/>
            <a:endCxn id="73" idx="0"/>
          </p:cNvCxnSpPr>
          <p:nvPr/>
        </p:nvCxnSpPr>
        <p:spPr>
          <a:xfrm flipH="1">
            <a:off x="4317626" y="4238447"/>
            <a:ext cx="1133808" cy="12184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72" idx="2"/>
            <a:endCxn id="74" idx="0"/>
          </p:cNvCxnSpPr>
          <p:nvPr/>
        </p:nvCxnSpPr>
        <p:spPr>
          <a:xfrm flipH="1">
            <a:off x="4857738" y="4238447"/>
            <a:ext cx="593696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72" idx="2"/>
            <a:endCxn id="75" idx="0"/>
          </p:cNvCxnSpPr>
          <p:nvPr/>
        </p:nvCxnSpPr>
        <p:spPr>
          <a:xfrm flipH="1">
            <a:off x="5433802" y="4238447"/>
            <a:ext cx="17632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2" idx="2"/>
            <a:endCxn id="76" idx="0"/>
          </p:cNvCxnSpPr>
          <p:nvPr/>
        </p:nvCxnSpPr>
        <p:spPr>
          <a:xfrm>
            <a:off x="5451434" y="4238447"/>
            <a:ext cx="558432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72" idx="2"/>
            <a:endCxn id="77" idx="0"/>
          </p:cNvCxnSpPr>
          <p:nvPr/>
        </p:nvCxnSpPr>
        <p:spPr>
          <a:xfrm>
            <a:off x="5451434" y="4238447"/>
            <a:ext cx="1062488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7450074" y="3856236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系統管理</a:t>
            </a:r>
          </a:p>
        </p:txBody>
      </p:sp>
      <p:sp>
        <p:nvSpPr>
          <p:cNvPr id="53" name="圓角矩形 52">
            <a:hlinkClick r:id="" action="ppaction://noaction"/>
          </p:cNvPr>
          <p:cNvSpPr/>
          <p:nvPr/>
        </p:nvSpPr>
        <p:spPr>
          <a:xfrm>
            <a:off x="6909938" y="4378394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.1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車種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管理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4" name="圓角矩形 53">
            <a:hlinkClick r:id="" action="ppaction://noaction"/>
          </p:cNvPr>
          <p:cNvSpPr/>
          <p:nvPr/>
        </p:nvSpPr>
        <p:spPr>
          <a:xfrm>
            <a:off x="7486002" y="4378394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.2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用料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管理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5" name="圓角矩形 54">
            <a:hlinkClick r:id="" action="ppaction://noaction"/>
          </p:cNvPr>
          <p:cNvSpPr/>
          <p:nvPr/>
        </p:nvSpPr>
        <p:spPr>
          <a:xfrm>
            <a:off x="8062066" y="4378394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.3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人事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管理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" name="圓角矩形 55">
            <a:hlinkClick r:id="" action="ppaction://noaction"/>
          </p:cNvPr>
          <p:cNvSpPr/>
          <p:nvPr/>
        </p:nvSpPr>
        <p:spPr>
          <a:xfrm>
            <a:off x="8651729" y="4378394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6.4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商家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管理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3" name="直線單箭頭接點 92"/>
          <p:cNvCxnSpPr>
            <a:stCxn id="51" idx="2"/>
            <a:endCxn id="53" idx="0"/>
          </p:cNvCxnSpPr>
          <p:nvPr/>
        </p:nvCxnSpPr>
        <p:spPr>
          <a:xfrm flipH="1">
            <a:off x="7125938" y="4238447"/>
            <a:ext cx="900136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51" idx="2"/>
            <a:endCxn id="54" idx="0"/>
          </p:cNvCxnSpPr>
          <p:nvPr/>
        </p:nvCxnSpPr>
        <p:spPr>
          <a:xfrm flipH="1">
            <a:off x="7702002" y="4238447"/>
            <a:ext cx="324072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51" idx="2"/>
            <a:endCxn id="55" idx="0"/>
          </p:cNvCxnSpPr>
          <p:nvPr/>
        </p:nvCxnSpPr>
        <p:spPr>
          <a:xfrm>
            <a:off x="8026074" y="4238447"/>
            <a:ext cx="251992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51" idx="2"/>
            <a:endCxn id="56" idx="0"/>
          </p:cNvCxnSpPr>
          <p:nvPr/>
        </p:nvCxnSpPr>
        <p:spPr>
          <a:xfrm>
            <a:off x="8026074" y="4238447"/>
            <a:ext cx="841655" cy="1399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圓角矩形 104">
            <a:hlinkClick r:id="rId4" action="ppaction://hlinksldjump"/>
          </p:cNvPr>
          <p:cNvSpPr/>
          <p:nvPr/>
        </p:nvSpPr>
        <p:spPr>
          <a:xfrm>
            <a:off x="3419912" y="2742190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1.4.1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輛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6" name="圓角矩形 105">
            <a:hlinkClick r:id="rId5" action="ppaction://hlinksldjump"/>
          </p:cNvPr>
          <p:cNvSpPr/>
          <p:nvPr/>
        </p:nvSpPr>
        <p:spPr>
          <a:xfrm>
            <a:off x="3852000" y="2742190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1.4.2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新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8" name="圓角矩形 107">
            <a:hlinkClick r:id="rId6" action="ppaction://hlinksldjump"/>
          </p:cNvPr>
          <p:cNvSpPr/>
          <p:nvPr/>
        </p:nvSpPr>
        <p:spPr>
          <a:xfrm>
            <a:off x="4284008" y="2742190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1.4.3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9" name="圓角矩形 108">
            <a:hlinkClick r:id="rId7" action="ppaction://hlinksldjump"/>
          </p:cNvPr>
          <p:cNvSpPr/>
          <p:nvPr/>
        </p:nvSpPr>
        <p:spPr>
          <a:xfrm>
            <a:off x="4716056" y="2742190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1.4.4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1" name="直線單箭頭接點 110"/>
          <p:cNvCxnSpPr>
            <a:stCxn id="173" idx="2"/>
            <a:endCxn id="105" idx="0"/>
          </p:cNvCxnSpPr>
          <p:nvPr/>
        </p:nvCxnSpPr>
        <p:spPr>
          <a:xfrm flipH="1">
            <a:off x="3599912" y="2526166"/>
            <a:ext cx="612064" cy="216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173" idx="2"/>
            <a:endCxn id="106" idx="0"/>
          </p:cNvCxnSpPr>
          <p:nvPr/>
        </p:nvCxnSpPr>
        <p:spPr>
          <a:xfrm flipH="1">
            <a:off x="4032000" y="2526166"/>
            <a:ext cx="179976" cy="216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73" idx="2"/>
            <a:endCxn id="108" idx="0"/>
          </p:cNvCxnSpPr>
          <p:nvPr/>
        </p:nvCxnSpPr>
        <p:spPr>
          <a:xfrm>
            <a:off x="4211976" y="2526166"/>
            <a:ext cx="252032" cy="216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173" idx="2"/>
            <a:endCxn id="109" idx="0"/>
          </p:cNvCxnSpPr>
          <p:nvPr/>
        </p:nvCxnSpPr>
        <p:spPr>
          <a:xfrm>
            <a:off x="4211976" y="2526166"/>
            <a:ext cx="684080" cy="216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圓角矩形 135">
            <a:hlinkClick r:id="rId8" action="ppaction://hlinksldjump"/>
          </p:cNvPr>
          <p:cNvSpPr/>
          <p:nvPr/>
        </p:nvSpPr>
        <p:spPr>
          <a:xfrm>
            <a:off x="5771795" y="1475673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2.2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場站成本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7" name="圓角矩形 136">
            <a:hlinkClick r:id="rId9" action="ppaction://hlinksldjump"/>
          </p:cNvPr>
          <p:cNvSpPr/>
          <p:nvPr/>
        </p:nvSpPr>
        <p:spPr>
          <a:xfrm>
            <a:off x="6275851" y="1465196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2.3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種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成本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8" name="圓角矩形 137">
            <a:hlinkClick r:id="rId10" action="ppaction://hlinksldjump"/>
          </p:cNvPr>
          <p:cNvSpPr/>
          <p:nvPr/>
        </p:nvSpPr>
        <p:spPr>
          <a:xfrm>
            <a:off x="6804296" y="1465196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2.4</a:t>
            </a:r>
          </a:p>
          <a:p>
            <a:pPr algn="ctr"/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車輛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成本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9" name="直線單箭頭接點 138"/>
          <p:cNvCxnSpPr>
            <a:stCxn id="63" idx="2"/>
            <a:endCxn id="136" idx="0"/>
          </p:cNvCxnSpPr>
          <p:nvPr/>
        </p:nvCxnSpPr>
        <p:spPr>
          <a:xfrm flipH="1">
            <a:off x="5987795" y="1180186"/>
            <a:ext cx="276509" cy="2954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>
            <a:stCxn id="63" idx="2"/>
            <a:endCxn id="137" idx="0"/>
          </p:cNvCxnSpPr>
          <p:nvPr/>
        </p:nvCxnSpPr>
        <p:spPr>
          <a:xfrm>
            <a:off x="6264304" y="1180186"/>
            <a:ext cx="227547" cy="2850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3" idx="2"/>
            <a:endCxn id="138" idx="0"/>
          </p:cNvCxnSpPr>
          <p:nvPr/>
        </p:nvCxnSpPr>
        <p:spPr>
          <a:xfrm>
            <a:off x="6264304" y="1180186"/>
            <a:ext cx="755992" cy="2850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圓角矩形 141"/>
          <p:cNvSpPr/>
          <p:nvPr/>
        </p:nvSpPr>
        <p:spPr>
          <a:xfrm>
            <a:off x="748770" y="3856236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效率分析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3" name="圓角矩形 142">
            <a:hlinkClick r:id="" action="ppaction://noaction"/>
          </p:cNvPr>
          <p:cNvSpPr/>
          <p:nvPr/>
        </p:nvSpPr>
        <p:spPr>
          <a:xfrm>
            <a:off x="64706" y="4360292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.1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整體效率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5" name="直線單箭頭接點 144"/>
          <p:cNvCxnSpPr>
            <a:stCxn id="142" idx="2"/>
            <a:endCxn id="143" idx="0"/>
          </p:cNvCxnSpPr>
          <p:nvPr/>
        </p:nvCxnSpPr>
        <p:spPr>
          <a:xfrm flipH="1">
            <a:off x="280706" y="4238447"/>
            <a:ext cx="1044064" cy="12184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圓角矩形 146">
            <a:hlinkClick r:id="" action="ppaction://noaction"/>
          </p:cNvPr>
          <p:cNvSpPr/>
          <p:nvPr/>
        </p:nvSpPr>
        <p:spPr>
          <a:xfrm>
            <a:off x="712778" y="4370769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4.2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車種效率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8" name="圓角矩形 147"/>
          <p:cNvSpPr/>
          <p:nvPr/>
        </p:nvSpPr>
        <p:spPr>
          <a:xfrm>
            <a:off x="1619720" y="4360292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4.3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車輛效率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9" name="圓角矩形 148"/>
          <p:cNvSpPr/>
          <p:nvPr/>
        </p:nvSpPr>
        <p:spPr>
          <a:xfrm>
            <a:off x="3059880" y="4360292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4.4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品牌效率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50" name="直線單箭頭接點 149"/>
          <p:cNvCxnSpPr>
            <a:stCxn id="142" idx="2"/>
            <a:endCxn id="147" idx="0"/>
          </p:cNvCxnSpPr>
          <p:nvPr/>
        </p:nvCxnSpPr>
        <p:spPr>
          <a:xfrm flipH="1">
            <a:off x="928778" y="4238447"/>
            <a:ext cx="395992" cy="1323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142" idx="2"/>
            <a:endCxn id="148" idx="0"/>
          </p:cNvCxnSpPr>
          <p:nvPr/>
        </p:nvCxnSpPr>
        <p:spPr>
          <a:xfrm>
            <a:off x="1324770" y="4238447"/>
            <a:ext cx="510950" cy="12184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stCxn id="142" idx="2"/>
            <a:endCxn id="149" idx="0"/>
          </p:cNvCxnSpPr>
          <p:nvPr/>
        </p:nvCxnSpPr>
        <p:spPr>
          <a:xfrm>
            <a:off x="1324770" y="4238447"/>
            <a:ext cx="1951110" cy="12184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圓角矩形 152">
            <a:hlinkClick r:id="rId11" action="ppaction://hlinksldjump"/>
          </p:cNvPr>
          <p:cNvSpPr/>
          <p:nvPr/>
        </p:nvSpPr>
        <p:spPr>
          <a:xfrm>
            <a:off x="2794273" y="5656436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4.4.1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4" name="圓角矩形 153"/>
          <p:cNvSpPr/>
          <p:nvPr/>
        </p:nvSpPr>
        <p:spPr>
          <a:xfrm>
            <a:off x="3226321" y="5656436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4.4.2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煞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碟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片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55" name="直線單箭頭接點 154"/>
          <p:cNvCxnSpPr>
            <a:stCxn id="149" idx="2"/>
            <a:endCxn id="153" idx="0"/>
          </p:cNvCxnSpPr>
          <p:nvPr/>
        </p:nvCxnSpPr>
        <p:spPr>
          <a:xfrm flipH="1">
            <a:off x="2974273" y="5512292"/>
            <a:ext cx="301607" cy="1441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9" idx="2"/>
            <a:endCxn id="154" idx="0"/>
          </p:cNvCxnSpPr>
          <p:nvPr/>
        </p:nvCxnSpPr>
        <p:spPr>
          <a:xfrm>
            <a:off x="3275880" y="5512292"/>
            <a:ext cx="130441" cy="1441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圓角矩形 156">
            <a:hlinkClick r:id="" action="ppaction://noaction"/>
          </p:cNvPr>
          <p:cNvSpPr/>
          <p:nvPr/>
        </p:nvSpPr>
        <p:spPr>
          <a:xfrm>
            <a:off x="899592" y="5681482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4.3.1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輛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8" name="圓角矩形 157">
            <a:hlinkClick r:id="" action="ppaction://noaction"/>
          </p:cNvPr>
          <p:cNvSpPr/>
          <p:nvPr/>
        </p:nvSpPr>
        <p:spPr>
          <a:xfrm>
            <a:off x="1331640" y="5681482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4.3.2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位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置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59" name="直線單箭頭接點 158"/>
          <p:cNvCxnSpPr>
            <a:stCxn id="148" idx="2"/>
            <a:endCxn id="157" idx="0"/>
          </p:cNvCxnSpPr>
          <p:nvPr/>
        </p:nvCxnSpPr>
        <p:spPr>
          <a:xfrm flipH="1">
            <a:off x="1079592" y="5512292"/>
            <a:ext cx="756128" cy="16919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stCxn id="148" idx="2"/>
            <a:endCxn id="158" idx="0"/>
          </p:cNvCxnSpPr>
          <p:nvPr/>
        </p:nvCxnSpPr>
        <p:spPr>
          <a:xfrm flipH="1">
            <a:off x="1511640" y="5512292"/>
            <a:ext cx="324080" cy="16919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圓角矩形 165"/>
          <p:cNvSpPr/>
          <p:nvPr/>
        </p:nvSpPr>
        <p:spPr>
          <a:xfrm>
            <a:off x="7884496" y="797974"/>
            <a:ext cx="1152000" cy="382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1200" b="1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1200" b="1" dirty="0" smtClean="0">
                <a:latin typeface="微軟正黑體" pitchFamily="34" charset="-120"/>
                <a:ea typeface="微軟正黑體" pitchFamily="34" charset="-120"/>
              </a:rPr>
              <a:t>使用頻率</a:t>
            </a:r>
            <a:endParaRPr lang="zh-TW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9" name="直線單箭頭接點 168"/>
          <p:cNvCxnSpPr>
            <a:stCxn id="166" idx="2"/>
            <a:endCxn id="107" idx="0"/>
          </p:cNvCxnSpPr>
          <p:nvPr/>
        </p:nvCxnSpPr>
        <p:spPr>
          <a:xfrm>
            <a:off x="8460496" y="1180185"/>
            <a:ext cx="238441" cy="25365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圓角矩形 172"/>
          <p:cNvSpPr/>
          <p:nvPr/>
        </p:nvSpPr>
        <p:spPr>
          <a:xfrm>
            <a:off x="3995976" y="1374166"/>
            <a:ext cx="432000" cy="115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1.4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輪胎里程查詢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74" name="直線單箭頭接點 173"/>
          <p:cNvCxnSpPr>
            <a:stCxn id="59" idx="2"/>
            <a:endCxn id="173" idx="0"/>
          </p:cNvCxnSpPr>
          <p:nvPr/>
        </p:nvCxnSpPr>
        <p:spPr>
          <a:xfrm>
            <a:off x="2843784" y="1197990"/>
            <a:ext cx="1368192" cy="17617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圓角矩形 80">
            <a:hlinkClick r:id="rId12" action="ppaction://hlinksldjump"/>
          </p:cNvPr>
          <p:cNvSpPr/>
          <p:nvPr/>
        </p:nvSpPr>
        <p:spPr>
          <a:xfrm>
            <a:off x="827664" y="2754105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1.1.3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輪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胎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存貨查詢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圓角矩形 81">
            <a:hlinkClick r:id="rId13" action="ppaction://hlinksldjump"/>
          </p:cNvPr>
          <p:cNvSpPr/>
          <p:nvPr/>
        </p:nvSpPr>
        <p:spPr>
          <a:xfrm>
            <a:off x="1259672" y="2754105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1.1.4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其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存貨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</a:t>
            </a:r>
            <a:endParaRPr lang="en-US" altLang="zh-TW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3" name="直線單箭頭接點 82"/>
          <p:cNvCxnSpPr>
            <a:endCxn id="81" idx="0"/>
          </p:cNvCxnSpPr>
          <p:nvPr/>
        </p:nvCxnSpPr>
        <p:spPr>
          <a:xfrm flipH="1">
            <a:off x="1007664" y="2526166"/>
            <a:ext cx="153077" cy="2279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82" idx="0"/>
          </p:cNvCxnSpPr>
          <p:nvPr/>
        </p:nvCxnSpPr>
        <p:spPr>
          <a:xfrm>
            <a:off x="1160741" y="2526166"/>
            <a:ext cx="278931" cy="2279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>
            <a:hlinkClick r:id="rId14" action="ppaction://hlinksldjump"/>
          </p:cNvPr>
          <p:cNvSpPr/>
          <p:nvPr/>
        </p:nvSpPr>
        <p:spPr>
          <a:xfrm>
            <a:off x="35576" y="2753985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1.1.1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採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購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0" name="直線單箭頭接點 89"/>
          <p:cNvCxnSpPr>
            <a:endCxn id="87" idx="0"/>
          </p:cNvCxnSpPr>
          <p:nvPr/>
        </p:nvCxnSpPr>
        <p:spPr>
          <a:xfrm flipH="1">
            <a:off x="215576" y="2526166"/>
            <a:ext cx="945165" cy="2278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35536" y="2742190"/>
            <a:ext cx="396000" cy="104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753739" y="1465196"/>
            <a:ext cx="486000" cy="11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920425" y="1455864"/>
            <a:ext cx="432048" cy="11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116" name="直線單箭頭接點 115"/>
          <p:cNvCxnSpPr>
            <a:stCxn id="166" idx="2"/>
            <a:endCxn id="92" idx="0"/>
          </p:cNvCxnSpPr>
          <p:nvPr/>
        </p:nvCxnSpPr>
        <p:spPr>
          <a:xfrm flipH="1">
            <a:off x="8136472" y="1180185"/>
            <a:ext cx="324024" cy="2658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圓角矩形 106"/>
          <p:cNvSpPr/>
          <p:nvPr/>
        </p:nvSpPr>
        <p:spPr>
          <a:xfrm>
            <a:off x="8482937" y="1433842"/>
            <a:ext cx="432000" cy="115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3.2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1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修頻率</a:t>
            </a:r>
          </a:p>
        </p:txBody>
      </p:sp>
      <p:cxnSp>
        <p:nvCxnSpPr>
          <p:cNvPr id="122" name="直線單箭頭接點 121"/>
          <p:cNvCxnSpPr>
            <a:endCxn id="118" idx="0"/>
          </p:cNvCxnSpPr>
          <p:nvPr/>
        </p:nvCxnSpPr>
        <p:spPr>
          <a:xfrm flipH="1">
            <a:off x="611536" y="2517584"/>
            <a:ext cx="549205" cy="2252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圓角矩形 239"/>
          <p:cNvSpPr/>
          <p:nvPr/>
        </p:nvSpPr>
        <p:spPr>
          <a:xfrm>
            <a:off x="2627824" y="1374166"/>
            <a:ext cx="432000" cy="115200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1.3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車輛管理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43" name="直線單箭頭接點 242"/>
          <p:cNvCxnSpPr>
            <a:stCxn id="59" idx="2"/>
            <a:endCxn id="240" idx="0"/>
          </p:cNvCxnSpPr>
          <p:nvPr/>
        </p:nvCxnSpPr>
        <p:spPr>
          <a:xfrm>
            <a:off x="2843784" y="1197990"/>
            <a:ext cx="40" cy="17617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圓角矩形 126">
            <a:hlinkClick r:id="rId12" action="ppaction://hlinksldjump"/>
          </p:cNvPr>
          <p:cNvSpPr/>
          <p:nvPr/>
        </p:nvSpPr>
        <p:spPr>
          <a:xfrm>
            <a:off x="2483848" y="2754105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1.3.1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輛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8" name="圓角矩形 127">
            <a:hlinkClick r:id="rId12" action="ppaction://hlinksldjump"/>
          </p:cNvPr>
          <p:cNvSpPr/>
          <p:nvPr/>
        </p:nvSpPr>
        <p:spPr>
          <a:xfrm>
            <a:off x="2915856" y="2754105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1.3.2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場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車輛管理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93" name="直線單箭頭接點 192"/>
          <p:cNvCxnSpPr>
            <a:endCxn id="127" idx="0"/>
          </p:cNvCxnSpPr>
          <p:nvPr/>
        </p:nvCxnSpPr>
        <p:spPr>
          <a:xfrm flipH="1">
            <a:off x="2663848" y="2526166"/>
            <a:ext cx="179936" cy="2279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>
            <a:endCxn id="128" idx="0"/>
          </p:cNvCxnSpPr>
          <p:nvPr/>
        </p:nvCxnSpPr>
        <p:spPr>
          <a:xfrm>
            <a:off x="2873018" y="2526166"/>
            <a:ext cx="222838" cy="2279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圓角矩形 198">
            <a:hlinkClick r:id="rId15" action="ppaction://hlinksldjump"/>
          </p:cNvPr>
          <p:cNvSpPr/>
          <p:nvPr/>
        </p:nvSpPr>
        <p:spPr>
          <a:xfrm>
            <a:off x="7270002" y="1465196"/>
            <a:ext cx="432000" cy="115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2.5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報表輸出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0" name="直線單箭頭接點 199"/>
          <p:cNvCxnSpPr>
            <a:stCxn id="63" idx="2"/>
            <a:endCxn id="199" idx="0"/>
          </p:cNvCxnSpPr>
          <p:nvPr/>
        </p:nvCxnSpPr>
        <p:spPr>
          <a:xfrm>
            <a:off x="6264304" y="1180186"/>
            <a:ext cx="1221698" cy="2850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圓角矩形 125">
            <a:hlinkClick r:id="" action="ppaction://noaction"/>
          </p:cNvPr>
          <p:cNvSpPr/>
          <p:nvPr/>
        </p:nvSpPr>
        <p:spPr>
          <a:xfrm>
            <a:off x="1763728" y="5707148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4.3.3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煞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碟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片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0" name="圓角矩形 129">
            <a:hlinkClick r:id="" action="ppaction://noaction"/>
          </p:cNvPr>
          <p:cNvSpPr/>
          <p:nvPr/>
        </p:nvSpPr>
        <p:spPr>
          <a:xfrm>
            <a:off x="2195776" y="5707148"/>
            <a:ext cx="360000" cy="1008000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4.3.4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離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合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器</a:t>
            </a:r>
            <a:endParaRPr lang="en-US" altLang="zh-TW" sz="1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片</a:t>
            </a:r>
            <a:endParaRPr lang="zh-TW" altLang="en-US" sz="1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1" name="直線單箭頭接點 130"/>
          <p:cNvCxnSpPr>
            <a:stCxn id="148" idx="2"/>
            <a:endCxn id="126" idx="0"/>
          </p:cNvCxnSpPr>
          <p:nvPr/>
        </p:nvCxnSpPr>
        <p:spPr>
          <a:xfrm>
            <a:off x="1835720" y="5512292"/>
            <a:ext cx="108008" cy="1948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48" idx="2"/>
            <a:endCxn id="130" idx="0"/>
          </p:cNvCxnSpPr>
          <p:nvPr/>
        </p:nvCxnSpPr>
        <p:spPr>
          <a:xfrm>
            <a:off x="1835720" y="5512292"/>
            <a:ext cx="540056" cy="1948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714480" y="5646086"/>
            <a:ext cx="1921416" cy="104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31950" y="173674"/>
            <a:ext cx="557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+mj-ea"/>
                <a:ea typeface="+mj-ea"/>
              </a:rPr>
              <a:t>港都機務保修系統架構</a:t>
            </a:r>
            <a:endParaRPr lang="zh-TW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0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91332" b="7186"/>
          <a:stretch/>
        </p:blipFill>
        <p:spPr bwMode="auto">
          <a:xfrm>
            <a:off x="0" y="5023402"/>
            <a:ext cx="9144000" cy="183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t="8657" b="5704"/>
          <a:stretch>
            <a:fillRect/>
          </a:stretch>
        </p:blipFill>
        <p:spPr bwMode="auto">
          <a:xfrm>
            <a:off x="0" y="620688"/>
            <a:ext cx="9144000" cy="440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547664" y="1772816"/>
            <a:ext cx="7488832" cy="508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47664" y="1772816"/>
            <a:ext cx="19127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保修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存貨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管理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採購輸入</a:t>
            </a:r>
            <a:endParaRPr lang="zh-TW" altLang="en-US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800818" y="508518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採購</a:t>
            </a:r>
            <a:r>
              <a:rPr lang="zh-TW" altLang="en-US" sz="1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場</a:t>
            </a:r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81201" y="558924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用料中類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89332" y="586539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用料小類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202862" y="4827930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商家</a:t>
            </a:r>
          </a:p>
        </p:txBody>
      </p:sp>
      <p:sp>
        <p:nvSpPr>
          <p:cNvPr id="104" name="矩形 103"/>
          <p:cNvSpPr/>
          <p:nvPr/>
        </p:nvSpPr>
        <p:spPr>
          <a:xfrm>
            <a:off x="4211960" y="5085765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單價</a:t>
            </a:r>
            <a:r>
              <a:rPr lang="en-US" altLang="zh-TW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未稅</a:t>
            </a:r>
            <a:r>
              <a:rPr lang="en-US" altLang="zh-TW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211960" y="534301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數量</a:t>
            </a:r>
          </a:p>
        </p:txBody>
      </p:sp>
      <p:sp>
        <p:nvSpPr>
          <p:cNvPr id="106" name="矩形 105"/>
          <p:cNvSpPr/>
          <p:nvPr/>
        </p:nvSpPr>
        <p:spPr>
          <a:xfrm>
            <a:off x="4218637" y="563105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採購人</a:t>
            </a:r>
            <a:endParaRPr lang="zh-TW" altLang="en-US" sz="1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35696" y="4838963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採購</a:t>
            </a:r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日期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781337" y="534136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用料大類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1800817" y="642313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用料品牌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1800817" y="6161808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適用車種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3688" y="2060847"/>
            <a:ext cx="7056784" cy="225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 smtClean="0">
                <a:latin typeface="+mj-ea"/>
                <a:ea typeface="+mj-ea"/>
              </a:rPr>
              <a:t>搜尋條件</a:t>
            </a:r>
            <a:endParaRPr lang="zh-TW" altLang="en-US" sz="1100" b="1" dirty="0">
              <a:latin typeface="+mj-ea"/>
              <a:ea typeface="+mj-ea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851920" y="238583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日期</a:t>
            </a:r>
            <a:endParaRPr lang="zh-TW" altLang="en-US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2384411" y="2435458"/>
            <a:ext cx="1152112" cy="156686"/>
          </a:xfrm>
          <a:prstGeom prst="roundRect">
            <a:avLst>
              <a:gd name="adj" fmla="val 8939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1686784" y="23906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採購單號</a:t>
            </a:r>
            <a:endParaRPr lang="zh-TW" altLang="en-US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8244408" y="2416983"/>
            <a:ext cx="36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查詢</a:t>
            </a:r>
          </a:p>
        </p:txBody>
      </p:sp>
      <p:sp>
        <p:nvSpPr>
          <p:cNvPr id="73" name="矩形 72"/>
          <p:cNvSpPr/>
          <p:nvPr/>
        </p:nvSpPr>
        <p:spPr>
          <a:xfrm>
            <a:off x="1763688" y="2771361"/>
            <a:ext cx="7056784" cy="225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latin typeface="+mj-ea"/>
                <a:ea typeface="+mj-ea"/>
              </a:rPr>
              <a:t>表頭資訊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1691680" y="303876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每頁</a:t>
            </a:r>
          </a:p>
        </p:txBody>
      </p:sp>
      <p:grpSp>
        <p:nvGrpSpPr>
          <p:cNvPr id="75" name="群組 74"/>
          <p:cNvGrpSpPr/>
          <p:nvPr/>
        </p:nvGrpSpPr>
        <p:grpSpPr>
          <a:xfrm>
            <a:off x="2123728" y="3068960"/>
            <a:ext cx="432048" cy="173723"/>
            <a:chOff x="-954292" y="4184769"/>
            <a:chExt cx="432048" cy="173723"/>
          </a:xfrm>
        </p:grpSpPr>
        <p:sp>
          <p:nvSpPr>
            <p:cNvPr id="76" name="圓角矩形 75"/>
            <p:cNvSpPr/>
            <p:nvPr/>
          </p:nvSpPr>
          <p:spPr>
            <a:xfrm>
              <a:off x="-954292" y="4184769"/>
              <a:ext cx="432048" cy="173723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solidFill>
                    <a:schemeClr val="tx1"/>
                  </a:solidFill>
                </a:rPr>
                <a:t>10</a:t>
              </a:r>
              <a:endParaRPr lang="zh-TW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-630140" y="4241563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2546678" y="303876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筆數</a:t>
            </a:r>
            <a:endParaRPr lang="zh-TW" altLang="en-US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754590" y="33720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檢視</a:t>
            </a:r>
          </a:p>
        </p:txBody>
      </p:sp>
      <p:sp>
        <p:nvSpPr>
          <p:cNvPr id="80" name="矩形 79"/>
          <p:cNvSpPr/>
          <p:nvPr/>
        </p:nvSpPr>
        <p:spPr>
          <a:xfrm>
            <a:off x="3392770" y="335699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採購</a:t>
            </a:r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日期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378429" y="337205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採購</a:t>
            </a:r>
            <a:r>
              <a:rPr lang="zh-TW" altLang="en-US" sz="1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場</a:t>
            </a:r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479119" y="335699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採購單號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3" name="群組 82"/>
          <p:cNvGrpSpPr/>
          <p:nvPr/>
        </p:nvGrpSpPr>
        <p:grpSpPr>
          <a:xfrm>
            <a:off x="4572000" y="2435458"/>
            <a:ext cx="1152112" cy="156686"/>
            <a:chOff x="-1674356" y="4184770"/>
            <a:chExt cx="1152112" cy="156686"/>
          </a:xfrm>
        </p:grpSpPr>
        <p:sp>
          <p:nvSpPr>
            <p:cNvPr id="84" name="圓角矩形 83"/>
            <p:cNvSpPr/>
            <p:nvPr/>
          </p:nvSpPr>
          <p:spPr>
            <a:xfrm>
              <a:off x="-1674356" y="4184770"/>
              <a:ext cx="1152112" cy="156686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/>
            <p:cNvSpPr/>
            <p:nvPr/>
          </p:nvSpPr>
          <p:spPr>
            <a:xfrm>
              <a:off x="-630140" y="4241563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86" name="矩形 85"/>
          <p:cNvSpPr/>
          <p:nvPr/>
        </p:nvSpPr>
        <p:spPr>
          <a:xfrm>
            <a:off x="6156176" y="239274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採購</a:t>
            </a:r>
            <a:r>
              <a:rPr lang="zh-TW" altLang="en-US" sz="1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廠站</a:t>
            </a:r>
          </a:p>
        </p:txBody>
      </p:sp>
      <p:grpSp>
        <p:nvGrpSpPr>
          <p:cNvPr id="87" name="群組 86"/>
          <p:cNvGrpSpPr/>
          <p:nvPr/>
        </p:nvGrpSpPr>
        <p:grpSpPr>
          <a:xfrm>
            <a:off x="6823318" y="2435458"/>
            <a:ext cx="1152112" cy="156686"/>
            <a:chOff x="-1674356" y="4184770"/>
            <a:chExt cx="1152112" cy="156686"/>
          </a:xfrm>
        </p:grpSpPr>
        <p:sp>
          <p:nvSpPr>
            <p:cNvPr id="88" name="圓角矩形 87"/>
            <p:cNvSpPr/>
            <p:nvPr/>
          </p:nvSpPr>
          <p:spPr>
            <a:xfrm>
              <a:off x="-1674356" y="4184770"/>
              <a:ext cx="1152112" cy="156686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/>
            <p:cNvSpPr/>
            <p:nvPr/>
          </p:nvSpPr>
          <p:spPr>
            <a:xfrm>
              <a:off x="-630140" y="4241563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6250637" y="337205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用料中類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092280" y="337205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用料小類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314533" y="337205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用料大類</a:t>
            </a:r>
            <a:endParaRPr lang="zh-TW" altLang="en-US" sz="1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1763688" y="3618280"/>
            <a:ext cx="691276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圓角矩形 100"/>
          <p:cNvSpPr/>
          <p:nvPr/>
        </p:nvSpPr>
        <p:spPr>
          <a:xfrm>
            <a:off x="1795163" y="3661443"/>
            <a:ext cx="36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檢視</a:t>
            </a:r>
          </a:p>
        </p:txBody>
      </p:sp>
      <p:sp>
        <p:nvSpPr>
          <p:cNvPr id="102" name="圓角矩形 101"/>
          <p:cNvSpPr/>
          <p:nvPr/>
        </p:nvSpPr>
        <p:spPr>
          <a:xfrm>
            <a:off x="1795163" y="3926332"/>
            <a:ext cx="36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檢視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605862" y="36523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0001</a:t>
            </a:r>
            <a:endParaRPr lang="zh-TW" altLang="en-US" sz="1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2618686" y="390631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0002</a:t>
            </a:r>
            <a:endParaRPr lang="zh-TW" altLang="en-US" sz="10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3371793" y="3652396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2017/01/05</a:t>
            </a:r>
            <a:endParaRPr lang="zh-TW" altLang="en-US" sz="1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3371793" y="3906312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2017/01/15</a:t>
            </a:r>
            <a:endParaRPr lang="zh-TW" altLang="en-US" sz="10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4490894" y="36523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+mj-ea"/>
                <a:ea typeface="+mj-ea"/>
              </a:rPr>
              <a:t>加昌</a:t>
            </a:r>
            <a:endParaRPr lang="zh-TW" altLang="en-US" sz="1000" dirty="0">
              <a:latin typeface="+mj-ea"/>
              <a:ea typeface="+mj-ea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4499992" y="39063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latin typeface="+mj-ea"/>
                <a:ea typeface="+mj-ea"/>
              </a:rPr>
              <a:t>小港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5499006" y="36600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+mj-ea"/>
                <a:ea typeface="+mj-ea"/>
              </a:rPr>
              <a:t>引擎</a:t>
            </a:r>
            <a:endParaRPr lang="zh-TW" altLang="en-US" sz="1000" dirty="0">
              <a:latin typeface="+mj-ea"/>
              <a:ea typeface="+mj-ea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363102" y="36600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+mj-ea"/>
                <a:ea typeface="+mj-ea"/>
              </a:rPr>
              <a:t>芯子</a:t>
            </a:r>
            <a:endParaRPr lang="zh-TW" altLang="en-US" sz="1000" dirty="0">
              <a:latin typeface="+mj-ea"/>
              <a:ea typeface="+mj-ea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7114733" y="36600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latin typeface="+mj-ea"/>
                <a:ea typeface="+mj-ea"/>
              </a:rPr>
              <a:t>機油芯子</a:t>
            </a:r>
          </a:p>
        </p:txBody>
      </p:sp>
      <p:sp>
        <p:nvSpPr>
          <p:cNvPr id="123" name="文字方塊 122"/>
          <p:cNvSpPr txBox="1"/>
          <p:nvPr/>
        </p:nvSpPr>
        <p:spPr>
          <a:xfrm>
            <a:off x="5508104" y="39063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latin typeface="+mj-ea"/>
                <a:ea typeface="+mj-ea"/>
              </a:rPr>
              <a:t>輪胎</a:t>
            </a:r>
          </a:p>
        </p:txBody>
      </p:sp>
      <p:sp>
        <p:nvSpPr>
          <p:cNvPr id="124" name="文字方塊 123"/>
          <p:cNvSpPr txBox="1"/>
          <p:nvPr/>
        </p:nvSpPr>
        <p:spPr>
          <a:xfrm>
            <a:off x="6300192" y="39063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+mj-ea"/>
                <a:ea typeface="+mj-ea"/>
              </a:rPr>
              <a:t>新輪胎</a:t>
            </a:r>
            <a:endParaRPr lang="zh-TW" altLang="en-US" sz="1000" dirty="0">
              <a:latin typeface="+mj-ea"/>
              <a:ea typeface="+mj-ea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124351" y="3916661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+mj-ea"/>
                <a:ea typeface="+mj-ea"/>
              </a:rPr>
              <a:t>275R/80</a:t>
            </a:r>
            <a:endParaRPr lang="zh-TW" altLang="en-US" sz="1000" dirty="0">
              <a:latin typeface="+mj-ea"/>
              <a:ea typeface="+mj-ea"/>
            </a:endParaRPr>
          </a:p>
        </p:txBody>
      </p:sp>
      <p:cxnSp>
        <p:nvCxnSpPr>
          <p:cNvPr id="126" name="直線接點 125"/>
          <p:cNvCxnSpPr/>
          <p:nvPr/>
        </p:nvCxnSpPr>
        <p:spPr>
          <a:xfrm>
            <a:off x="1763688" y="4194344"/>
            <a:ext cx="691276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763688" y="4293096"/>
            <a:ext cx="7056784" cy="225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latin typeface="+mj-ea"/>
                <a:ea typeface="+mj-ea"/>
              </a:rPr>
              <a:t>明細</a:t>
            </a:r>
            <a:r>
              <a:rPr lang="zh-TW" altLang="en-US" sz="1100" b="1" dirty="0" smtClean="0">
                <a:latin typeface="+mj-ea"/>
                <a:ea typeface="+mj-ea"/>
              </a:rPr>
              <a:t>資訊</a:t>
            </a:r>
            <a:endParaRPr lang="zh-TW" altLang="en-US" sz="1100" b="1" dirty="0">
              <a:latin typeface="+mj-ea"/>
              <a:ea typeface="+mj-ea"/>
            </a:endParaRPr>
          </a:p>
        </p:txBody>
      </p:sp>
      <p:grpSp>
        <p:nvGrpSpPr>
          <p:cNvPr id="128" name="群組 127"/>
          <p:cNvGrpSpPr/>
          <p:nvPr/>
        </p:nvGrpSpPr>
        <p:grpSpPr>
          <a:xfrm>
            <a:off x="2699808" y="4869160"/>
            <a:ext cx="1152112" cy="156686"/>
            <a:chOff x="-1674356" y="4184770"/>
            <a:chExt cx="1152112" cy="156686"/>
          </a:xfrm>
        </p:grpSpPr>
        <p:sp>
          <p:nvSpPr>
            <p:cNvPr id="129" name="圓角矩形 128"/>
            <p:cNvSpPr/>
            <p:nvPr/>
          </p:nvSpPr>
          <p:spPr>
            <a:xfrm>
              <a:off x="-1674356" y="4184770"/>
              <a:ext cx="1152112" cy="156686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等腰三角形 129"/>
            <p:cNvSpPr/>
            <p:nvPr/>
          </p:nvSpPr>
          <p:spPr>
            <a:xfrm>
              <a:off x="-630140" y="4241563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55" name="群組 154"/>
          <p:cNvGrpSpPr/>
          <p:nvPr/>
        </p:nvGrpSpPr>
        <p:grpSpPr>
          <a:xfrm>
            <a:off x="2699792" y="5155087"/>
            <a:ext cx="1152112" cy="156686"/>
            <a:chOff x="-1674356" y="4184770"/>
            <a:chExt cx="1152112" cy="156686"/>
          </a:xfrm>
        </p:grpSpPr>
        <p:sp>
          <p:nvSpPr>
            <p:cNvPr id="156" name="圓角矩形 155"/>
            <p:cNvSpPr/>
            <p:nvPr/>
          </p:nvSpPr>
          <p:spPr>
            <a:xfrm>
              <a:off x="-1674356" y="4184770"/>
              <a:ext cx="1152112" cy="156686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等腰三角形 156"/>
            <p:cNvSpPr/>
            <p:nvPr/>
          </p:nvSpPr>
          <p:spPr>
            <a:xfrm>
              <a:off x="-630140" y="4241563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58" name="群組 157"/>
          <p:cNvGrpSpPr/>
          <p:nvPr/>
        </p:nvGrpSpPr>
        <p:grpSpPr>
          <a:xfrm>
            <a:off x="2699808" y="5402357"/>
            <a:ext cx="1152112" cy="156686"/>
            <a:chOff x="-1674356" y="4184770"/>
            <a:chExt cx="1152112" cy="156686"/>
          </a:xfrm>
        </p:grpSpPr>
        <p:sp>
          <p:nvSpPr>
            <p:cNvPr id="159" name="圓角矩形 158"/>
            <p:cNvSpPr/>
            <p:nvPr/>
          </p:nvSpPr>
          <p:spPr>
            <a:xfrm>
              <a:off x="-1674356" y="4184770"/>
              <a:ext cx="1152112" cy="156686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等腰三角形 159"/>
            <p:cNvSpPr/>
            <p:nvPr/>
          </p:nvSpPr>
          <p:spPr>
            <a:xfrm>
              <a:off x="-630140" y="4241563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61" name="群組 160"/>
          <p:cNvGrpSpPr/>
          <p:nvPr/>
        </p:nvGrpSpPr>
        <p:grpSpPr>
          <a:xfrm>
            <a:off x="2699808" y="5641294"/>
            <a:ext cx="1152112" cy="156686"/>
            <a:chOff x="-1674356" y="4184770"/>
            <a:chExt cx="1152112" cy="156686"/>
          </a:xfrm>
        </p:grpSpPr>
        <p:sp>
          <p:nvSpPr>
            <p:cNvPr id="164" name="圓角矩形 163"/>
            <p:cNvSpPr/>
            <p:nvPr/>
          </p:nvSpPr>
          <p:spPr>
            <a:xfrm>
              <a:off x="-1674356" y="4184770"/>
              <a:ext cx="1152112" cy="156686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等腰三角形 164"/>
            <p:cNvSpPr/>
            <p:nvPr/>
          </p:nvSpPr>
          <p:spPr>
            <a:xfrm>
              <a:off x="-630140" y="4241563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6" name="圓角矩形 175"/>
          <p:cNvSpPr/>
          <p:nvPr/>
        </p:nvSpPr>
        <p:spPr>
          <a:xfrm>
            <a:off x="2699792" y="5906413"/>
            <a:ext cx="1152112" cy="156686"/>
          </a:xfrm>
          <a:prstGeom prst="roundRect">
            <a:avLst>
              <a:gd name="adj" fmla="val 8939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0" name="群組 179"/>
          <p:cNvGrpSpPr/>
          <p:nvPr/>
        </p:nvGrpSpPr>
        <p:grpSpPr>
          <a:xfrm>
            <a:off x="2699792" y="6194445"/>
            <a:ext cx="1152112" cy="156686"/>
            <a:chOff x="-1674356" y="4184770"/>
            <a:chExt cx="1152112" cy="156686"/>
          </a:xfrm>
        </p:grpSpPr>
        <p:sp>
          <p:nvSpPr>
            <p:cNvPr id="181" name="圓角矩形 180"/>
            <p:cNvSpPr/>
            <p:nvPr/>
          </p:nvSpPr>
          <p:spPr>
            <a:xfrm>
              <a:off x="-1674356" y="4184770"/>
              <a:ext cx="1152112" cy="156686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等腰三角形 181"/>
            <p:cNvSpPr/>
            <p:nvPr/>
          </p:nvSpPr>
          <p:spPr>
            <a:xfrm>
              <a:off x="-630140" y="4241563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2699792" y="6482477"/>
            <a:ext cx="1152112" cy="156686"/>
            <a:chOff x="-1674356" y="4184770"/>
            <a:chExt cx="1152112" cy="156686"/>
          </a:xfrm>
        </p:grpSpPr>
        <p:sp>
          <p:nvSpPr>
            <p:cNvPr id="184" name="圓角矩形 183"/>
            <p:cNvSpPr/>
            <p:nvPr/>
          </p:nvSpPr>
          <p:spPr>
            <a:xfrm>
              <a:off x="-1674356" y="4184770"/>
              <a:ext cx="1152112" cy="156686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等腰三角形 184"/>
            <p:cNvSpPr/>
            <p:nvPr/>
          </p:nvSpPr>
          <p:spPr>
            <a:xfrm>
              <a:off x="-630140" y="4241563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7" name="圓角矩形 186"/>
          <p:cNvSpPr/>
          <p:nvPr/>
        </p:nvSpPr>
        <p:spPr>
          <a:xfrm>
            <a:off x="5076056" y="4869160"/>
            <a:ext cx="1152112" cy="156686"/>
          </a:xfrm>
          <a:prstGeom prst="roundRect">
            <a:avLst>
              <a:gd name="adj" fmla="val 8939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9" name="群組 188"/>
          <p:cNvGrpSpPr/>
          <p:nvPr/>
        </p:nvGrpSpPr>
        <p:grpSpPr>
          <a:xfrm>
            <a:off x="5076056" y="5144522"/>
            <a:ext cx="1152112" cy="156686"/>
            <a:chOff x="-1674356" y="4184770"/>
            <a:chExt cx="1152112" cy="156686"/>
          </a:xfrm>
        </p:grpSpPr>
        <p:sp>
          <p:nvSpPr>
            <p:cNvPr id="190" name="圓角矩形 189"/>
            <p:cNvSpPr/>
            <p:nvPr/>
          </p:nvSpPr>
          <p:spPr>
            <a:xfrm>
              <a:off x="-1674356" y="4184770"/>
              <a:ext cx="1152112" cy="156686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等腰三角形 190"/>
            <p:cNvSpPr/>
            <p:nvPr/>
          </p:nvSpPr>
          <p:spPr>
            <a:xfrm>
              <a:off x="-630140" y="4241563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93" name="圓角矩形 192"/>
          <p:cNvSpPr/>
          <p:nvPr/>
        </p:nvSpPr>
        <p:spPr>
          <a:xfrm>
            <a:off x="5076072" y="5396931"/>
            <a:ext cx="1152112" cy="156686"/>
          </a:xfrm>
          <a:prstGeom prst="roundRect">
            <a:avLst>
              <a:gd name="adj" fmla="val 8939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5" name="群組 194"/>
          <p:cNvGrpSpPr/>
          <p:nvPr/>
        </p:nvGrpSpPr>
        <p:grpSpPr>
          <a:xfrm>
            <a:off x="5076072" y="5643152"/>
            <a:ext cx="1152112" cy="156686"/>
            <a:chOff x="-1674356" y="4184770"/>
            <a:chExt cx="1152112" cy="156686"/>
          </a:xfrm>
        </p:grpSpPr>
        <p:sp>
          <p:nvSpPr>
            <p:cNvPr id="196" name="圓角矩形 195"/>
            <p:cNvSpPr/>
            <p:nvPr/>
          </p:nvSpPr>
          <p:spPr>
            <a:xfrm>
              <a:off x="-1674356" y="4184770"/>
              <a:ext cx="1152112" cy="156686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等腰三角形 196"/>
            <p:cNvSpPr/>
            <p:nvPr/>
          </p:nvSpPr>
          <p:spPr>
            <a:xfrm>
              <a:off x="-630140" y="4241563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98" name="圓角矩形 197"/>
          <p:cNvSpPr/>
          <p:nvPr/>
        </p:nvSpPr>
        <p:spPr>
          <a:xfrm>
            <a:off x="1907744" y="4581128"/>
            <a:ext cx="36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新增</a:t>
            </a:r>
          </a:p>
        </p:txBody>
      </p:sp>
      <p:sp>
        <p:nvSpPr>
          <p:cNvPr id="199" name="圓角矩形 198"/>
          <p:cNvSpPr/>
          <p:nvPr/>
        </p:nvSpPr>
        <p:spPr>
          <a:xfrm>
            <a:off x="2411760" y="4581128"/>
            <a:ext cx="36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編輯</a:t>
            </a:r>
            <a:endParaRPr lang="zh-TW" altLang="en-US" sz="1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0" name="圓角矩形 199"/>
          <p:cNvSpPr/>
          <p:nvPr/>
        </p:nvSpPr>
        <p:spPr>
          <a:xfrm>
            <a:off x="3563888" y="4581128"/>
            <a:ext cx="36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存檔</a:t>
            </a:r>
          </a:p>
        </p:txBody>
      </p:sp>
      <p:sp>
        <p:nvSpPr>
          <p:cNvPr id="201" name="圓角矩形 200"/>
          <p:cNvSpPr/>
          <p:nvPr/>
        </p:nvSpPr>
        <p:spPr>
          <a:xfrm>
            <a:off x="8460432" y="4581128"/>
            <a:ext cx="36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刪除</a:t>
            </a:r>
          </a:p>
        </p:txBody>
      </p:sp>
      <p:sp>
        <p:nvSpPr>
          <p:cNvPr id="202" name="圓角矩形 201"/>
          <p:cNvSpPr/>
          <p:nvPr/>
        </p:nvSpPr>
        <p:spPr>
          <a:xfrm>
            <a:off x="2915816" y="4581128"/>
            <a:ext cx="468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編輯</a:t>
            </a:r>
            <a:r>
              <a:rPr lang="en-US" altLang="zh-TW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ID</a:t>
            </a:r>
            <a:endParaRPr lang="zh-TW" altLang="en-US" sz="1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7956375" y="3356992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用料</a:t>
            </a:r>
            <a:r>
              <a:rPr lang="zh-TW" altLang="en-US" sz="1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品牌</a:t>
            </a:r>
          </a:p>
        </p:txBody>
      </p:sp>
      <p:sp>
        <p:nvSpPr>
          <p:cNvPr id="231" name="文字方塊 230"/>
          <p:cNvSpPr txBox="1"/>
          <p:nvPr/>
        </p:nvSpPr>
        <p:spPr>
          <a:xfrm>
            <a:off x="8172400" y="364502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+mj-ea"/>
                <a:ea typeface="+mj-ea"/>
              </a:rPr>
              <a:t>XX</a:t>
            </a:r>
            <a:endParaRPr lang="zh-TW" altLang="en-US" sz="1000" dirty="0">
              <a:latin typeface="+mj-ea"/>
              <a:ea typeface="+mj-ea"/>
            </a:endParaRPr>
          </a:p>
        </p:txBody>
      </p:sp>
      <p:sp>
        <p:nvSpPr>
          <p:cNvPr id="232" name="文字方塊 231"/>
          <p:cNvSpPr txBox="1"/>
          <p:nvPr/>
        </p:nvSpPr>
        <p:spPr>
          <a:xfrm>
            <a:off x="8100392" y="390159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latin typeface="+mj-ea"/>
                <a:ea typeface="+mj-ea"/>
              </a:rPr>
              <a:t>馬牌</a:t>
            </a:r>
          </a:p>
        </p:txBody>
      </p:sp>
      <p:sp>
        <p:nvSpPr>
          <p:cNvPr id="132" name="文字方塊 131"/>
          <p:cNvSpPr txBox="1"/>
          <p:nvPr/>
        </p:nvSpPr>
        <p:spPr>
          <a:xfrm>
            <a:off x="571472" y="214290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保修資訊</a:t>
            </a:r>
            <a:r>
              <a:rPr lang="en-US" altLang="zh-TW" sz="2400" b="1" dirty="0" smtClean="0">
                <a:solidFill>
                  <a:srgbClr val="C00000"/>
                </a:solidFill>
                <a:latin typeface="+mj-ea"/>
                <a:ea typeface="+mj-ea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存貨管理</a:t>
            </a:r>
            <a:r>
              <a:rPr lang="en-US" altLang="zh-TW" sz="2400" b="1" dirty="0" smtClean="0">
                <a:solidFill>
                  <a:srgbClr val="C00000"/>
                </a:solidFill>
                <a:latin typeface="+mj-ea"/>
                <a:ea typeface="+mj-ea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採購輸入</a:t>
            </a:r>
            <a:endParaRPr lang="zh-TW" altLang="en-US"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80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91332" b="7186"/>
          <a:stretch/>
        </p:blipFill>
        <p:spPr bwMode="auto">
          <a:xfrm>
            <a:off x="0" y="5023402"/>
            <a:ext cx="9144000" cy="183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t="8657" b="5704"/>
          <a:stretch>
            <a:fillRect/>
          </a:stretch>
        </p:blipFill>
        <p:spPr bwMode="auto">
          <a:xfrm>
            <a:off x="0" y="620688"/>
            <a:ext cx="9144000" cy="440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547664" y="1772816"/>
            <a:ext cx="7488832" cy="508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547664" y="1772816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保修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報表資料</a:t>
            </a:r>
            <a:endParaRPr lang="zh-TW" altLang="en-US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907704" y="21345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採購報表</a:t>
            </a:r>
            <a:endParaRPr lang="zh-TW" altLang="en-US" sz="1200" dirty="0">
              <a:solidFill>
                <a:schemeClr val="tx2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05589" y="21438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保養卡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328100" y="214388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車輛用料報表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912276" y="214388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營運成本報表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208420" y="214388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廠站成本報表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1619672" y="2420888"/>
            <a:ext cx="73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805" t="6115" r="27175" b="5921"/>
          <a:stretch/>
        </p:blipFill>
        <p:spPr>
          <a:xfrm>
            <a:off x="1781362" y="2132856"/>
            <a:ext cx="198350" cy="253660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805" t="6115" r="27175" b="5921"/>
          <a:stretch/>
        </p:blipFill>
        <p:spPr>
          <a:xfrm>
            <a:off x="3077506" y="2132856"/>
            <a:ext cx="198350" cy="253660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805" t="6115" r="27175" b="5921"/>
          <a:stretch/>
        </p:blipFill>
        <p:spPr>
          <a:xfrm>
            <a:off x="4211960" y="2132856"/>
            <a:ext cx="198350" cy="253660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805" t="6115" r="27175" b="5921"/>
          <a:stretch/>
        </p:blipFill>
        <p:spPr>
          <a:xfrm>
            <a:off x="5796136" y="2132856"/>
            <a:ext cx="198350" cy="253660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805" t="6115" r="27175" b="5921"/>
          <a:stretch/>
        </p:blipFill>
        <p:spPr>
          <a:xfrm>
            <a:off x="7092280" y="2132856"/>
            <a:ext cx="198350" cy="253660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1631281" y="2564904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年度</a:t>
            </a:r>
            <a:endParaRPr lang="zh-TW" altLang="en-US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23928" y="2564904"/>
            <a:ext cx="80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採購廠站</a:t>
            </a:r>
            <a:endParaRPr lang="zh-TW" altLang="en-US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652100" y="2575937"/>
            <a:ext cx="80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用料大類</a:t>
            </a:r>
          </a:p>
        </p:txBody>
      </p:sp>
      <p:grpSp>
        <p:nvGrpSpPr>
          <p:cNvPr id="95" name="群組 24"/>
          <p:cNvGrpSpPr/>
          <p:nvPr/>
        </p:nvGrpSpPr>
        <p:grpSpPr>
          <a:xfrm>
            <a:off x="2051720" y="2607181"/>
            <a:ext cx="747509" cy="184780"/>
            <a:chOff x="2888386" y="2823205"/>
            <a:chExt cx="747509" cy="184780"/>
          </a:xfrm>
        </p:grpSpPr>
        <p:sp>
          <p:nvSpPr>
            <p:cNvPr id="96" name="圓角矩形 95"/>
            <p:cNvSpPr/>
            <p:nvPr/>
          </p:nvSpPr>
          <p:spPr>
            <a:xfrm>
              <a:off x="2888386" y="2823205"/>
              <a:ext cx="747509" cy="184780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等腰三角形 96"/>
            <p:cNvSpPr/>
            <p:nvPr/>
          </p:nvSpPr>
          <p:spPr>
            <a:xfrm>
              <a:off x="3528000" y="2879999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5447708" y="2564904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商家</a:t>
            </a:r>
            <a:endParaRPr lang="zh-TW" altLang="en-US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8" name="圓角矩形 137"/>
          <p:cNvSpPr/>
          <p:nvPr/>
        </p:nvSpPr>
        <p:spPr>
          <a:xfrm>
            <a:off x="8231338" y="2575961"/>
            <a:ext cx="36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搜尋</a:t>
            </a:r>
          </a:p>
        </p:txBody>
      </p:sp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240784"/>
              </p:ext>
            </p:extLst>
          </p:nvPr>
        </p:nvGraphicFramePr>
        <p:xfrm>
          <a:off x="1781362" y="3693028"/>
          <a:ext cx="6895094" cy="14641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8891"/>
                <a:gridCol w="397704"/>
                <a:gridCol w="397704"/>
                <a:gridCol w="477245"/>
                <a:gridCol w="1034031"/>
                <a:gridCol w="556786"/>
                <a:gridCol w="477245"/>
                <a:gridCol w="477245"/>
                <a:gridCol w="397704"/>
                <a:gridCol w="477245"/>
                <a:gridCol w="715867"/>
                <a:gridCol w="667427"/>
              </a:tblGrid>
              <a:tr h="3660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/>
                        <a:t>日期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採購站</a:t>
                      </a:r>
                      <a:r>
                        <a:rPr lang="zh-TW" altLang="en-US" sz="1000" u="none" strike="noStrike" dirty="0"/>
                        <a:t>名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用料</a:t>
                      </a:r>
                      <a:endParaRPr lang="en-US" altLang="zh-TW" sz="1000" u="none" strike="noStrike" dirty="0" smtClean="0"/>
                    </a:p>
                    <a:p>
                      <a:pPr algn="ctr" fontAlgn="ctr"/>
                      <a:r>
                        <a:rPr lang="zh-TW" altLang="en-US" sz="1000" u="none" strike="noStrike" dirty="0" smtClean="0"/>
                        <a:t>大類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用料</a:t>
                      </a:r>
                      <a:endParaRPr lang="en-US" altLang="zh-TW" sz="1000" u="none" strike="noStrike" dirty="0" smtClean="0"/>
                    </a:p>
                    <a:p>
                      <a:pPr algn="ctr" fontAlgn="ctr"/>
                      <a:r>
                        <a:rPr lang="zh-TW" altLang="en-US" sz="1000" u="none" strike="noStrike" dirty="0" smtClean="0"/>
                        <a:t>中類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用料</a:t>
                      </a:r>
                      <a:endParaRPr lang="en-US" altLang="zh-TW" sz="1000" u="none" strike="noStrike" dirty="0" smtClean="0"/>
                    </a:p>
                    <a:p>
                      <a:pPr algn="ctr" fontAlgn="ctr"/>
                      <a:r>
                        <a:rPr lang="zh-TW" altLang="en-US" sz="1000" u="none" strike="noStrike" dirty="0" smtClean="0"/>
                        <a:t>小類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用料</a:t>
                      </a:r>
                      <a:endParaRPr lang="en-US" altLang="zh-TW" sz="1000" u="none" strike="noStrike" dirty="0" smtClean="0"/>
                    </a:p>
                    <a:p>
                      <a:pPr algn="ctr" fontAlgn="ctr"/>
                      <a:r>
                        <a:rPr lang="zh-TW" altLang="en-US" sz="1000" u="none" strike="noStrike" dirty="0" smtClean="0"/>
                        <a:t>品牌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適用</a:t>
                      </a:r>
                      <a:endParaRPr lang="en-US" altLang="zh-TW" sz="1000" u="none" strike="noStrike" dirty="0" smtClean="0"/>
                    </a:p>
                    <a:p>
                      <a:pPr algn="ctr" fontAlgn="ctr"/>
                      <a:r>
                        <a:rPr lang="zh-TW" altLang="en-US" sz="1000" u="none" strike="noStrike" dirty="0" smtClean="0"/>
                        <a:t>車種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商家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/>
                        <a:t>數量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/>
                        <a:t>單價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/>
                        <a:t>金額</a:t>
                      </a:r>
                      <a:r>
                        <a:rPr lang="en-US" altLang="zh-TW" sz="1000" u="none" strike="noStrike" dirty="0"/>
                        <a:t>(</a:t>
                      </a:r>
                      <a:r>
                        <a:rPr lang="zh-TW" altLang="en-US" sz="1000" u="none" strike="noStrike" dirty="0"/>
                        <a:t>未稅</a:t>
                      </a:r>
                      <a:r>
                        <a:rPr lang="en-US" altLang="zh-TW" sz="1000" u="none" strike="noStrike" dirty="0"/>
                        <a:t>)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/>
                        <a:t>金額</a:t>
                      </a:r>
                      <a:r>
                        <a:rPr lang="en-US" altLang="zh-TW" sz="1000" u="none" strike="noStrike" dirty="0"/>
                        <a:t>(</a:t>
                      </a:r>
                      <a:r>
                        <a:rPr lang="zh-TW" altLang="en-US" sz="1000" u="none" strike="noStrike" dirty="0"/>
                        <a:t>含稅</a:t>
                      </a:r>
                      <a:r>
                        <a:rPr lang="en-US" altLang="zh-TW" sz="1000" u="none" strike="noStrike" dirty="0"/>
                        <a:t>)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smtClean="0"/>
                        <a:t>2015/10/1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/>
                        <a:t>共用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輪胎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新輪胎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smtClean="0"/>
                        <a:t>275/70 R22.5 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馬牌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通用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全國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14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7,500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105,000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110,250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66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smtClean="0"/>
                        <a:t>2015/10/1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加昌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輪胎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dirty="0" smtClean="0"/>
                        <a:t>新輪胎</a:t>
                      </a:r>
                      <a:endParaRPr lang="zh-TW" altLang="en-US" sz="1000" b="0" i="0" u="none" strike="noStrike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smtClean="0"/>
                        <a:t>275/70 R22.5 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dirty="0" smtClean="0"/>
                        <a:t>馬牌</a:t>
                      </a:r>
                      <a:endParaRPr lang="en-US" altLang="zh-TW" sz="1000" b="0" i="0" u="none" strike="noStrike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通用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全國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16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11,429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182,857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19,200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/>
                </a:tc>
              </a:tr>
              <a:tr h="366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smtClean="0"/>
                        <a:t>2015/10/19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小港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輪胎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dirty="0" smtClean="0"/>
                        <a:t>新輪胎</a:t>
                      </a:r>
                      <a:endParaRPr lang="zh-TW" altLang="en-US" sz="1000" b="0" i="0" u="none" strike="noStrike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smtClean="0"/>
                        <a:t>275/70 R22.5 </a:t>
                      </a:r>
                      <a:endParaRPr lang="zh-TW" altLang="en-US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dirty="0" smtClean="0"/>
                        <a:t>馬牌</a:t>
                      </a:r>
                      <a:endParaRPr lang="en-US" altLang="zh-TW" sz="1000" b="0" i="0" u="none" strike="noStrike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通用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 smtClean="0"/>
                        <a:t>全國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10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8,800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88,000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/>
                        <a:t>92,400 </a:t>
                      </a:r>
                      <a:endParaRPr lang="en-US" altLang="zh-TW" sz="1000" b="0" i="0" u="none" strike="noStrike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0" name="文字方塊 139"/>
          <p:cNvSpPr txBox="1"/>
          <p:nvPr/>
        </p:nvSpPr>
        <p:spPr>
          <a:xfrm>
            <a:off x="1763688" y="3404996"/>
            <a:ext cx="4224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年度：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102                           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            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        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                                   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7812400" y="3068960"/>
            <a:ext cx="36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複製</a:t>
            </a:r>
          </a:p>
        </p:txBody>
      </p:sp>
      <p:sp>
        <p:nvSpPr>
          <p:cNvPr id="142" name="圓角矩形 141"/>
          <p:cNvSpPr/>
          <p:nvPr/>
        </p:nvSpPr>
        <p:spPr>
          <a:xfrm>
            <a:off x="8244408" y="3068960"/>
            <a:ext cx="36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Excel</a:t>
            </a:r>
            <a:endParaRPr lang="zh-TW" altLang="en-US" sz="1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60" name="群組 24"/>
          <p:cNvGrpSpPr/>
          <p:nvPr/>
        </p:nvGrpSpPr>
        <p:grpSpPr>
          <a:xfrm>
            <a:off x="4696719" y="2625879"/>
            <a:ext cx="747509" cy="184780"/>
            <a:chOff x="2888386" y="2823205"/>
            <a:chExt cx="747509" cy="184780"/>
          </a:xfrm>
        </p:grpSpPr>
        <p:sp>
          <p:nvSpPr>
            <p:cNvPr id="161" name="圓角矩形 160"/>
            <p:cNvSpPr/>
            <p:nvPr/>
          </p:nvSpPr>
          <p:spPr>
            <a:xfrm>
              <a:off x="2888386" y="2823205"/>
              <a:ext cx="747509" cy="184780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等腰三角形 161"/>
            <p:cNvSpPr/>
            <p:nvPr/>
          </p:nvSpPr>
          <p:spPr>
            <a:xfrm>
              <a:off x="3528000" y="2879999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3" name="群組 24"/>
          <p:cNvGrpSpPr/>
          <p:nvPr/>
        </p:nvGrpSpPr>
        <p:grpSpPr>
          <a:xfrm>
            <a:off x="5912723" y="2596148"/>
            <a:ext cx="747509" cy="184780"/>
            <a:chOff x="2888386" y="2823205"/>
            <a:chExt cx="747509" cy="184780"/>
          </a:xfrm>
        </p:grpSpPr>
        <p:sp>
          <p:nvSpPr>
            <p:cNvPr id="164" name="圓角矩形 163"/>
            <p:cNvSpPr/>
            <p:nvPr/>
          </p:nvSpPr>
          <p:spPr>
            <a:xfrm>
              <a:off x="2888386" y="2823205"/>
              <a:ext cx="747509" cy="184780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等腰三角形 164"/>
            <p:cNvSpPr/>
            <p:nvPr/>
          </p:nvSpPr>
          <p:spPr>
            <a:xfrm>
              <a:off x="3528000" y="2879999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6" name="群組 24"/>
          <p:cNvGrpSpPr/>
          <p:nvPr/>
        </p:nvGrpSpPr>
        <p:grpSpPr>
          <a:xfrm>
            <a:off x="7424891" y="2596148"/>
            <a:ext cx="747509" cy="184780"/>
            <a:chOff x="2888386" y="2823205"/>
            <a:chExt cx="747509" cy="184780"/>
          </a:xfrm>
        </p:grpSpPr>
        <p:sp>
          <p:nvSpPr>
            <p:cNvPr id="167" name="圓角矩形 166"/>
            <p:cNvSpPr/>
            <p:nvPr/>
          </p:nvSpPr>
          <p:spPr>
            <a:xfrm>
              <a:off x="2888386" y="2823205"/>
              <a:ext cx="747509" cy="184780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等腰三角形 167"/>
            <p:cNvSpPr/>
            <p:nvPr/>
          </p:nvSpPr>
          <p:spPr>
            <a:xfrm>
              <a:off x="3528000" y="2879999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9" name="矩形 168"/>
          <p:cNvSpPr/>
          <p:nvPr/>
        </p:nvSpPr>
        <p:spPr>
          <a:xfrm>
            <a:off x="2827987" y="2564904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月份</a:t>
            </a:r>
          </a:p>
        </p:txBody>
      </p:sp>
      <p:grpSp>
        <p:nvGrpSpPr>
          <p:cNvPr id="170" name="群組 24"/>
          <p:cNvGrpSpPr/>
          <p:nvPr/>
        </p:nvGrpSpPr>
        <p:grpSpPr>
          <a:xfrm>
            <a:off x="3248427" y="2607181"/>
            <a:ext cx="747509" cy="184780"/>
            <a:chOff x="2888386" y="2823205"/>
            <a:chExt cx="747509" cy="184780"/>
          </a:xfrm>
        </p:grpSpPr>
        <p:sp>
          <p:nvSpPr>
            <p:cNvPr id="171" name="圓角矩形 170"/>
            <p:cNvSpPr/>
            <p:nvPr/>
          </p:nvSpPr>
          <p:spPr>
            <a:xfrm>
              <a:off x="2888386" y="2823205"/>
              <a:ext cx="747509" cy="184780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等腰三角形 171"/>
            <p:cNvSpPr/>
            <p:nvPr/>
          </p:nvSpPr>
          <p:spPr>
            <a:xfrm>
              <a:off x="3528000" y="2879999"/>
              <a:ext cx="72000" cy="72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625527" y="215761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保修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資訊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報表資料</a:t>
            </a:r>
            <a:endParaRPr lang="zh-TW" altLang="en-US" sz="2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5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22638" t="10934" r="23813" b="15567"/>
          <a:stretch>
            <a:fillRect/>
          </a:stretch>
        </p:blipFill>
        <p:spPr bwMode="auto">
          <a:xfrm>
            <a:off x="755576" y="1124744"/>
            <a:ext cx="6336704" cy="489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683568" y="520399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保修資訊</a:t>
            </a:r>
            <a:r>
              <a:rPr lang="en-US" altLang="zh-TW" sz="2400" b="1" dirty="0" smtClean="0">
                <a:solidFill>
                  <a:srgbClr val="C00000"/>
                </a:solidFill>
                <a:latin typeface="+mj-ea"/>
                <a:ea typeface="+mj-ea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存貨管理</a:t>
            </a:r>
            <a:r>
              <a:rPr lang="en-US" altLang="zh-TW" sz="2400" b="1" dirty="0" smtClean="0">
                <a:solidFill>
                  <a:srgbClr val="C00000"/>
                </a:solidFill>
                <a:latin typeface="+mj-ea"/>
                <a:ea typeface="+mj-ea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輪胎存貨查詢</a:t>
            </a:r>
            <a:endParaRPr lang="zh-TW" altLang="en-US"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1196752"/>
            <a:ext cx="62646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線圖說文字 2 6"/>
          <p:cNvSpPr/>
          <p:nvPr/>
        </p:nvSpPr>
        <p:spPr>
          <a:xfrm>
            <a:off x="7308304" y="476672"/>
            <a:ext cx="1584176" cy="648072"/>
          </a:xfrm>
          <a:prstGeom prst="borderCallout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平均每月預計消耗數量</a:t>
            </a:r>
            <a:endParaRPr lang="zh-TW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916832"/>
            <a:ext cx="6336704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線圖說文字 2 8"/>
          <p:cNvSpPr/>
          <p:nvPr/>
        </p:nvSpPr>
        <p:spPr>
          <a:xfrm>
            <a:off x="7236296" y="1628800"/>
            <a:ext cx="1584176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912"/>
              <a:gd name="adj6" fmla="val -234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存貨量</a:t>
            </a:r>
            <a:endParaRPr lang="zh-TW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576" y="5157192"/>
            <a:ext cx="63367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直線圖說文字 2 10"/>
          <p:cNvSpPr/>
          <p:nvPr/>
        </p:nvSpPr>
        <p:spPr>
          <a:xfrm>
            <a:off x="7236296" y="4869160"/>
            <a:ext cx="1584176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912"/>
              <a:gd name="adj6" fmla="val -234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缺貨日</a:t>
            </a:r>
            <a:endParaRPr lang="zh-TW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3" name="肘形接點 12"/>
          <p:cNvCxnSpPr>
            <a:stCxn id="7" idx="0"/>
            <a:endCxn id="11" idx="0"/>
          </p:cNvCxnSpPr>
          <p:nvPr/>
        </p:nvCxnSpPr>
        <p:spPr>
          <a:xfrm flipH="1">
            <a:off x="8820472" y="800708"/>
            <a:ext cx="72008" cy="4392488"/>
          </a:xfrm>
          <a:prstGeom prst="bentConnector3">
            <a:avLst>
              <a:gd name="adj1" fmla="val -158732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hlinkClick r:id="rId4" action="ppaction://hlinksldjump"/>
          </p:cNvPr>
          <p:cNvSpPr/>
          <p:nvPr/>
        </p:nvSpPr>
        <p:spPr>
          <a:xfrm>
            <a:off x="6660232" y="4069001"/>
            <a:ext cx="2124220" cy="2629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earch_tires_vehi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887060"/>
            <a:ext cx="6624736" cy="52782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3568" y="273586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保修資訊</a:t>
            </a:r>
            <a:r>
              <a:rPr lang="en-US" altLang="zh-TW" sz="2400" b="1" dirty="0" smtClean="0">
                <a:solidFill>
                  <a:srgbClr val="C00000"/>
                </a:solidFill>
                <a:latin typeface="+mj-ea"/>
                <a:ea typeface="+mj-ea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輪胎里程查詢</a:t>
            </a:r>
            <a:r>
              <a:rPr lang="en-US" altLang="zh-TW" sz="2400" b="1" dirty="0" smtClean="0">
                <a:solidFill>
                  <a:srgbClr val="C00000"/>
                </a:solidFill>
                <a:latin typeface="+mj-ea"/>
                <a:ea typeface="+mj-ea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車輛</a:t>
            </a:r>
            <a:endParaRPr lang="zh-TW" altLang="en-US"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1628800"/>
            <a:ext cx="3744416" cy="4536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1628800"/>
            <a:ext cx="2664296" cy="4536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直線圖說文字 2 7"/>
          <p:cNvSpPr/>
          <p:nvPr/>
        </p:nvSpPr>
        <p:spPr>
          <a:xfrm>
            <a:off x="6732240" y="692696"/>
            <a:ext cx="2016224" cy="792088"/>
          </a:xfrm>
          <a:prstGeom prst="borderCallout2">
            <a:avLst>
              <a:gd name="adj1" fmla="val 79678"/>
              <a:gd name="adj2" fmla="val -6443"/>
              <a:gd name="adj3" fmla="val 79678"/>
              <a:gd name="adj4" fmla="val -19187"/>
              <a:gd name="adj5" fmla="val 117310"/>
              <a:gd name="adj6" fmla="val -16508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車輛各位置輪胎之里程數</a:t>
            </a:r>
            <a:endParaRPr lang="zh-TW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直線圖說文字 2 8"/>
          <p:cNvSpPr/>
          <p:nvPr/>
        </p:nvSpPr>
        <p:spPr>
          <a:xfrm>
            <a:off x="7524328" y="1628800"/>
            <a:ext cx="1440160" cy="360040"/>
          </a:xfrm>
          <a:prstGeom prst="borderCallout2">
            <a:avLst>
              <a:gd name="adj1" fmla="val 23561"/>
              <a:gd name="adj2" fmla="val -4875"/>
              <a:gd name="adj3" fmla="val 23561"/>
              <a:gd name="adj4" fmla="val -8994"/>
              <a:gd name="adj5" fmla="val 98070"/>
              <a:gd name="adj6" fmla="val -1965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詳細資料</a:t>
            </a:r>
            <a:endParaRPr lang="zh-TW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矩形 10">
            <a:hlinkClick r:id="rId4" action="ppaction://hlinksldjump"/>
          </p:cNvPr>
          <p:cNvSpPr/>
          <p:nvPr/>
        </p:nvSpPr>
        <p:spPr>
          <a:xfrm>
            <a:off x="6660232" y="4069001"/>
            <a:ext cx="2124220" cy="2629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Operate_cost_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887058"/>
            <a:ext cx="6624736" cy="527824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83568" y="285728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營運成本</a:t>
            </a:r>
            <a:r>
              <a:rPr lang="en-US" altLang="zh-TW" sz="2400" b="1" dirty="0" smtClean="0">
                <a:solidFill>
                  <a:srgbClr val="C00000"/>
                </a:solidFill>
                <a:latin typeface="+mj-ea"/>
                <a:ea typeface="+mj-ea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整體成本</a:t>
            </a:r>
            <a:endParaRPr lang="zh-TW" altLang="en-US"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628800"/>
            <a:ext cx="6552728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直線圖說文字 2 4"/>
          <p:cNvSpPr/>
          <p:nvPr/>
        </p:nvSpPr>
        <p:spPr>
          <a:xfrm>
            <a:off x="6732240" y="692696"/>
            <a:ext cx="1656184" cy="792088"/>
          </a:xfrm>
          <a:prstGeom prst="borderCallout2">
            <a:avLst>
              <a:gd name="adj1" fmla="val 79678"/>
              <a:gd name="adj2" fmla="val -6443"/>
              <a:gd name="adj3" fmla="val 79678"/>
              <a:gd name="adj4" fmla="val -19187"/>
              <a:gd name="adj5" fmla="val 118913"/>
              <a:gd name="adj6" fmla="val -706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各類型物料之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整體花費</a:t>
            </a:r>
            <a:endParaRPr lang="zh-TW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4005064"/>
            <a:ext cx="4248472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04048" y="4005064"/>
            <a:ext cx="2376264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直線圖說文字 2 7"/>
          <p:cNvSpPr/>
          <p:nvPr/>
        </p:nvSpPr>
        <p:spPr>
          <a:xfrm>
            <a:off x="6732240" y="2060848"/>
            <a:ext cx="1800200" cy="792088"/>
          </a:xfrm>
          <a:prstGeom prst="borderCallout2">
            <a:avLst>
              <a:gd name="adj1" fmla="val 79678"/>
              <a:gd name="adj2" fmla="val -6443"/>
              <a:gd name="adj3" fmla="val 79678"/>
              <a:gd name="adj4" fmla="val -31180"/>
              <a:gd name="adj5" fmla="val 243975"/>
              <a:gd name="adj6" fmla="val -12562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各類型物料於不同商家之花費</a:t>
            </a:r>
            <a:endParaRPr lang="zh-TW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直線圖說文字 2 9"/>
          <p:cNvSpPr/>
          <p:nvPr/>
        </p:nvSpPr>
        <p:spPr>
          <a:xfrm>
            <a:off x="7308304" y="3789040"/>
            <a:ext cx="1800200" cy="792088"/>
          </a:xfrm>
          <a:prstGeom prst="borderCallout2">
            <a:avLst>
              <a:gd name="adj1" fmla="val 12337"/>
              <a:gd name="adj2" fmla="val -4327"/>
              <a:gd name="adj3" fmla="val 12337"/>
              <a:gd name="adj4" fmla="val -15659"/>
              <a:gd name="adj5" fmla="val 27522"/>
              <a:gd name="adj6" fmla="val -254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於各廠商之總花費</a:t>
            </a:r>
            <a:endParaRPr lang="zh-TW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6660232" y="4069001"/>
            <a:ext cx="2124220" cy="2629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Operate_cost_s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311" y="900393"/>
            <a:ext cx="6608001" cy="526491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83568" y="285728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營運成本</a:t>
            </a:r>
            <a:r>
              <a:rPr lang="en-US" altLang="zh-TW" sz="2400" b="1" dirty="0" smtClean="0">
                <a:solidFill>
                  <a:srgbClr val="C00000"/>
                </a:solidFill>
                <a:latin typeface="+mj-ea"/>
                <a:ea typeface="+mj-ea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場站成本</a:t>
            </a:r>
            <a:endParaRPr lang="zh-TW" altLang="en-US"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578" y="1628800"/>
            <a:ext cx="6597734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5576" y="4077072"/>
            <a:ext cx="4968552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24128" y="4077072"/>
            <a:ext cx="108012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直線圖說文字 2 7"/>
          <p:cNvSpPr/>
          <p:nvPr/>
        </p:nvSpPr>
        <p:spPr>
          <a:xfrm>
            <a:off x="7345213" y="733346"/>
            <a:ext cx="1656184" cy="792088"/>
          </a:xfrm>
          <a:prstGeom prst="borderCallout2">
            <a:avLst>
              <a:gd name="adj1" fmla="val 48413"/>
              <a:gd name="adj2" fmla="val -4718"/>
              <a:gd name="adj3" fmla="val 49615"/>
              <a:gd name="adj4" fmla="val -20337"/>
              <a:gd name="adj5" fmla="val 112900"/>
              <a:gd name="adj6" fmla="val -1499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場站各類型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物料之花費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直線圖說文字 2 8"/>
          <p:cNvSpPr/>
          <p:nvPr/>
        </p:nvSpPr>
        <p:spPr>
          <a:xfrm>
            <a:off x="7487816" y="3681028"/>
            <a:ext cx="1513581" cy="792088"/>
          </a:xfrm>
          <a:prstGeom prst="borderCallout2">
            <a:avLst>
              <a:gd name="adj1" fmla="val 27970"/>
              <a:gd name="adj2" fmla="val -5347"/>
              <a:gd name="adj3" fmla="val 26767"/>
              <a:gd name="adj4" fmla="val -18449"/>
              <a:gd name="adj5" fmla="val 49167"/>
              <a:gd name="adj6" fmla="val -1247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</a:rPr>
              <a:t>比較各類型廠商之花費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" name="直線圖說文字 2 9"/>
          <p:cNvSpPr/>
          <p:nvPr/>
        </p:nvSpPr>
        <p:spPr>
          <a:xfrm>
            <a:off x="7470998" y="5036976"/>
            <a:ext cx="1513581" cy="396044"/>
          </a:xfrm>
          <a:prstGeom prst="borderCallout2">
            <a:avLst>
              <a:gd name="adj1" fmla="val 27970"/>
              <a:gd name="adj2" fmla="val -5347"/>
              <a:gd name="adj3" fmla="val 26767"/>
              <a:gd name="adj4" fmla="val -18449"/>
              <a:gd name="adj5" fmla="val 99673"/>
              <a:gd name="adj6" fmla="val -4424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</a:rPr>
              <a:t>廠商花費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6660232" y="4069001"/>
            <a:ext cx="2124220" cy="2629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Operate_cost_vehi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310" y="908720"/>
            <a:ext cx="6597549" cy="525658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83568" y="285728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營運成本</a:t>
            </a:r>
            <a:r>
              <a:rPr lang="en-US" altLang="zh-TW" sz="2400" b="1" dirty="0" smtClean="0">
                <a:solidFill>
                  <a:srgbClr val="C00000"/>
                </a:solidFill>
                <a:latin typeface="+mj-ea"/>
                <a:ea typeface="+mj-ea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車輛成本</a:t>
            </a:r>
            <a:endParaRPr lang="zh-TW" altLang="en-US"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5" y="3861048"/>
            <a:ext cx="6614283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63942" y="1628800"/>
            <a:ext cx="6614283" cy="1908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直線圖說文字 2 5"/>
          <p:cNvSpPr/>
          <p:nvPr/>
        </p:nvSpPr>
        <p:spPr>
          <a:xfrm>
            <a:off x="7308304" y="761946"/>
            <a:ext cx="1656184" cy="792088"/>
          </a:xfrm>
          <a:prstGeom prst="borderCallout2">
            <a:avLst>
              <a:gd name="adj1" fmla="val 48413"/>
              <a:gd name="adj2" fmla="val -4718"/>
              <a:gd name="adj3" fmla="val 49615"/>
              <a:gd name="adj4" fmla="val -20337"/>
              <a:gd name="adj5" fmla="val 107690"/>
              <a:gd name="adj6" fmla="val -13156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車輛之總物料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花費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直線圖說文字 2 6"/>
          <p:cNvSpPr/>
          <p:nvPr/>
        </p:nvSpPr>
        <p:spPr>
          <a:xfrm>
            <a:off x="7460704" y="3284984"/>
            <a:ext cx="1656184" cy="792088"/>
          </a:xfrm>
          <a:prstGeom prst="borderCallout2">
            <a:avLst>
              <a:gd name="adj1" fmla="val 48413"/>
              <a:gd name="adj2" fmla="val -4718"/>
              <a:gd name="adj3" fmla="val 49615"/>
              <a:gd name="adj4" fmla="val -20337"/>
              <a:gd name="adj5" fmla="val 74020"/>
              <a:gd name="adj6" fmla="val -349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車輛之各物料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花費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6660232" y="4069001"/>
            <a:ext cx="2124220" cy="2629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Brand_material_ti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7" y="829686"/>
            <a:ext cx="6696744" cy="533561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3568" y="357166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效率分析</a:t>
            </a:r>
            <a:r>
              <a:rPr lang="en-US" altLang="zh-TW" sz="2400" b="1" dirty="0" smtClean="0">
                <a:solidFill>
                  <a:srgbClr val="C00000"/>
                </a:solidFill>
                <a:latin typeface="+mj-ea"/>
                <a:ea typeface="+mj-ea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品牌效率</a:t>
            </a:r>
            <a:r>
              <a:rPr lang="en-US" altLang="zh-TW" sz="2400" b="1" dirty="0" smtClean="0">
                <a:solidFill>
                  <a:srgbClr val="C00000"/>
                </a:solidFill>
                <a:latin typeface="+mj-ea"/>
                <a:ea typeface="+mj-ea"/>
              </a:rPr>
              <a:t>&gt;</a:t>
            </a:r>
            <a:r>
              <a:rPr lang="zh-TW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輪胎</a:t>
            </a:r>
            <a:endParaRPr lang="zh-TW" altLang="en-US"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5" y="4077072"/>
            <a:ext cx="6696745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3846" y="1628800"/>
            <a:ext cx="6696745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直線圖說文字 2 7"/>
          <p:cNvSpPr/>
          <p:nvPr/>
        </p:nvSpPr>
        <p:spPr>
          <a:xfrm>
            <a:off x="6732240" y="918012"/>
            <a:ext cx="2304256" cy="638780"/>
          </a:xfrm>
          <a:prstGeom prst="borderCallout2">
            <a:avLst>
              <a:gd name="adj1" fmla="val 48413"/>
              <a:gd name="adj2" fmla="val -4718"/>
              <a:gd name="adj3" fmla="val 49615"/>
              <a:gd name="adj4" fmla="val -20337"/>
              <a:gd name="adj5" fmla="val 109052"/>
              <a:gd name="adj6" fmla="val -502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不同規格的品牌輪胎效率比較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直線圖說文字 2 8"/>
          <p:cNvSpPr/>
          <p:nvPr/>
        </p:nvSpPr>
        <p:spPr>
          <a:xfrm>
            <a:off x="7236297" y="3582308"/>
            <a:ext cx="1892026" cy="638780"/>
          </a:xfrm>
          <a:prstGeom prst="borderCallout2">
            <a:avLst>
              <a:gd name="adj1" fmla="val 48413"/>
              <a:gd name="adj2" fmla="val -4718"/>
              <a:gd name="adj3" fmla="val 49615"/>
              <a:gd name="adj4" fmla="val -20337"/>
              <a:gd name="adj5" fmla="val 76247"/>
              <a:gd name="adj6" fmla="val -3364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所有規格之品牌輪胎效率比較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矩形 10">
            <a:hlinkClick r:id="rId4" action="ppaction://hlinksldjump"/>
          </p:cNvPr>
          <p:cNvSpPr/>
          <p:nvPr/>
        </p:nvSpPr>
        <p:spPr>
          <a:xfrm>
            <a:off x="6660232" y="4069001"/>
            <a:ext cx="2124220" cy="2629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11430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簡報大綱</a:t>
            </a:r>
            <a:endParaRPr lang="zh-TW" altLang="en-US" sz="4800" b="1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gray">
          <a:xfrm>
            <a:off x="526614" y="1818675"/>
            <a:ext cx="1598613" cy="946150"/>
          </a:xfrm>
          <a:prstGeom prst="homePlate">
            <a:avLst>
              <a:gd name="adj" fmla="val 56320"/>
            </a:avLst>
          </a:prstGeom>
          <a:solidFill>
            <a:srgbClr val="6399AB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 eaLnBrk="0" hangingPunct="0">
              <a:lnSpc>
                <a:spcPct val="85000"/>
              </a:lnSpc>
              <a:spcBef>
                <a:spcPct val="30000"/>
              </a:spcBef>
            </a:pPr>
            <a:r>
              <a:rPr kumimoji="0" lang="en-US" altLang="zh-TW" sz="3600" b="1" dirty="0" smtClean="0">
                <a:solidFill>
                  <a:srgbClr val="FFFFFF"/>
                </a:solidFill>
                <a:latin typeface="Arial" pitchFamily="34" charset="0"/>
                <a:ea typeface="典匠中特圓" pitchFamily="49" charset="-120"/>
                <a:cs typeface="Arial" pitchFamily="34" charset="0"/>
              </a:rPr>
              <a:t>1</a:t>
            </a:r>
            <a:endParaRPr kumimoji="0" lang="en-US" altLang="zh-TW" sz="3600" b="1" dirty="0">
              <a:solidFill>
                <a:srgbClr val="FFFFFF"/>
              </a:solidFill>
              <a:latin typeface="Arial" pitchFamily="34" charset="0"/>
              <a:ea typeface="典匠中特圓" pitchFamily="49" charset="-120"/>
              <a:cs typeface="Arial" pitchFamily="34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1115577" y="2692212"/>
            <a:ext cx="1728788" cy="946150"/>
          </a:xfrm>
          <a:prstGeom prst="homePlate">
            <a:avLst>
              <a:gd name="adj" fmla="val 60906"/>
            </a:avLst>
          </a:prstGeom>
          <a:solidFill>
            <a:srgbClr val="B1A35D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 eaLnBrk="0" hangingPunct="0">
              <a:lnSpc>
                <a:spcPct val="85000"/>
              </a:lnSpc>
              <a:spcBef>
                <a:spcPct val="30000"/>
              </a:spcBef>
            </a:pPr>
            <a:r>
              <a:rPr kumimoji="0" lang="en-US" altLang="zh-TW" sz="3600" b="1" dirty="0" smtClean="0">
                <a:solidFill>
                  <a:srgbClr val="FFFFFF"/>
                </a:solidFill>
                <a:latin typeface="Arial" pitchFamily="34" charset="0"/>
                <a:ea typeface="典匠中特圓" pitchFamily="49" charset="-120"/>
                <a:cs typeface="Arial" pitchFamily="34" charset="0"/>
              </a:rPr>
              <a:t>2</a:t>
            </a:r>
            <a:endParaRPr kumimoji="0" lang="en-US" altLang="zh-TW" sz="3600" b="1" dirty="0">
              <a:solidFill>
                <a:srgbClr val="FFFFFF"/>
              </a:solidFill>
              <a:latin typeface="Arial" pitchFamily="34" charset="0"/>
              <a:ea typeface="典匠中特圓" pitchFamily="49" charset="-120"/>
              <a:cs typeface="Arial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834714" y="3537467"/>
            <a:ext cx="1728788" cy="946150"/>
          </a:xfrm>
          <a:prstGeom prst="homePlate">
            <a:avLst>
              <a:gd name="adj" fmla="val 60906"/>
            </a:avLst>
          </a:prstGeom>
          <a:solidFill>
            <a:srgbClr val="D97300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 eaLnBrk="0" hangingPunct="0">
              <a:lnSpc>
                <a:spcPct val="85000"/>
              </a:lnSpc>
              <a:spcBef>
                <a:spcPct val="30000"/>
              </a:spcBef>
            </a:pPr>
            <a:r>
              <a:rPr kumimoji="0" lang="en-US" altLang="zh-TW" sz="3600" b="1" dirty="0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rPr>
              <a:t>3</a:t>
            </a:r>
            <a:endParaRPr kumimoji="0" lang="en-US" altLang="zh-TW" sz="3600" b="1" dirty="0">
              <a:solidFill>
                <a:srgbClr val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2553852" y="4363869"/>
            <a:ext cx="1728788" cy="946150"/>
          </a:xfrm>
          <a:prstGeom prst="homePlate">
            <a:avLst>
              <a:gd name="adj" fmla="val 60906"/>
            </a:avLst>
          </a:prstGeom>
          <a:solidFill>
            <a:srgbClr val="E0AD12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 eaLnBrk="0" hangingPunct="0">
              <a:lnSpc>
                <a:spcPct val="85000"/>
              </a:lnSpc>
              <a:spcBef>
                <a:spcPct val="30000"/>
              </a:spcBef>
            </a:pPr>
            <a:r>
              <a:rPr kumimoji="0" lang="en-US" altLang="zh-TW" sz="3600" b="1" dirty="0" smtClean="0">
                <a:solidFill>
                  <a:srgbClr val="FFFFFF"/>
                </a:solidFill>
                <a:latin typeface="Arial" pitchFamily="34" charset="0"/>
                <a:ea typeface="典匠中特圓" pitchFamily="49" charset="-120"/>
                <a:cs typeface="Arial" pitchFamily="34" charset="0"/>
              </a:rPr>
              <a:t>4</a:t>
            </a:r>
            <a:endParaRPr kumimoji="0" lang="en-US" altLang="zh-TW" sz="3600" b="1" dirty="0">
              <a:solidFill>
                <a:srgbClr val="FFFFFF"/>
              </a:solidFill>
              <a:latin typeface="Arial" pitchFamily="34" charset="0"/>
              <a:ea typeface="典匠中特圓" pitchFamily="49" charset="-120"/>
              <a:cs typeface="Arial" pitchFamily="34" charset="0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2399864" y="1939325"/>
            <a:ext cx="5797544" cy="6461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 dirty="0" smtClean="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4</a:t>
            </a:r>
            <a:r>
              <a:rPr lang="zh-TW" altLang="en-US" sz="2400" b="1" dirty="0" smtClean="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月營運</a:t>
            </a:r>
            <a:r>
              <a:rPr lang="zh-TW" altLang="en-US" sz="2400" b="1" dirty="0" smtClean="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虧損</a:t>
            </a:r>
            <a:r>
              <a:rPr lang="zh-TW" altLang="en-US" sz="2400" b="1" dirty="0" smtClean="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補貼最佳化分析結果</a:t>
            </a:r>
            <a:endParaRPr lang="zh-TW" altLang="en-US" sz="2400" b="1" dirty="0">
              <a:solidFill>
                <a:schemeClr val="tx2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3119001" y="2795399"/>
            <a:ext cx="5227139" cy="6461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駕駛行為輔導建議表單進度</a:t>
            </a:r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3696814" y="3647004"/>
            <a:ext cx="4676221" cy="6461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 dirty="0" smtClean="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SIIR</a:t>
            </a:r>
            <a:r>
              <a:rPr lang="zh-TW" altLang="en-US" sz="2400" b="1" dirty="0" smtClean="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計畫暨機務保修系統簡介</a:t>
            </a:r>
            <a:endParaRPr lang="zh-TW" altLang="en-US" sz="2400" b="1" dirty="0">
              <a:solidFill>
                <a:schemeClr val="tx2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4432256" y="4467056"/>
            <a:ext cx="3938238" cy="6461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薪資管理系統開發需求確認</a:t>
            </a:r>
          </a:p>
        </p:txBody>
      </p:sp>
      <p:sp>
        <p:nvSpPr>
          <p:cNvPr id="22" name="爆炸 1 21"/>
          <p:cNvSpPr/>
          <p:nvPr/>
        </p:nvSpPr>
        <p:spPr>
          <a:xfrm>
            <a:off x="7434390" y="2745068"/>
            <a:ext cx="1285884" cy="78581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zh-TW" altLang="en-US" sz="1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213760" y="5202305"/>
            <a:ext cx="1728788" cy="946150"/>
          </a:xfrm>
          <a:prstGeom prst="homePlate">
            <a:avLst>
              <a:gd name="adj" fmla="val 60906"/>
            </a:avLst>
          </a:prstGeom>
          <a:solidFill>
            <a:schemeClr val="accent1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US" altLang="zh-TW" sz="3600" b="1" dirty="0" smtClean="0">
                <a:solidFill>
                  <a:srgbClr val="FFFFFF"/>
                </a:solidFill>
                <a:latin typeface="Arial" pitchFamily="34" charset="0"/>
                <a:ea typeface="典匠中特圓" pitchFamily="49" charset="-120"/>
                <a:cs typeface="Arial" pitchFamily="34" charset="0"/>
              </a:rPr>
              <a:t>5</a:t>
            </a:r>
            <a:endParaRPr kumimoji="0" lang="en-US" altLang="zh-TW" sz="3600" b="1" dirty="0">
              <a:solidFill>
                <a:srgbClr val="FFFFFF"/>
              </a:solidFill>
              <a:latin typeface="Arial" pitchFamily="34" charset="0"/>
              <a:ea typeface="典匠中特圓" pitchFamily="49" charset="-120"/>
              <a:cs typeface="Arial" pitchFamily="34" charset="0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092163" y="5305492"/>
            <a:ext cx="3298801" cy="6461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TW" altLang="en-US" sz="2400" b="1" dirty="0" smtClean="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服務合約初稿確認</a:t>
            </a:r>
          </a:p>
        </p:txBody>
      </p:sp>
      <p:sp>
        <p:nvSpPr>
          <p:cNvPr id="21" name="爆炸 1 20"/>
          <p:cNvSpPr/>
          <p:nvPr/>
        </p:nvSpPr>
        <p:spPr>
          <a:xfrm>
            <a:off x="7236296" y="1883566"/>
            <a:ext cx="1512168" cy="78581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EXCEL</a:t>
            </a:r>
            <a:endParaRPr lang="zh-TW" altLang="en-US" sz="1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爆炸 1 22"/>
          <p:cNvSpPr/>
          <p:nvPr/>
        </p:nvSpPr>
        <p:spPr>
          <a:xfrm>
            <a:off x="7631832" y="5445224"/>
            <a:ext cx="1512168" cy="78581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WORD</a:t>
            </a:r>
            <a:endParaRPr lang="zh-TW" altLang="en-US" sz="1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薪資管理系統開發需求確認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74638"/>
            <a:ext cx="7772400" cy="868346"/>
          </a:xfrm>
        </p:spPr>
        <p:txBody>
          <a:bodyPr/>
          <a:lstStyle/>
          <a:p>
            <a:r>
              <a:rPr lang="zh-TW" altLang="en-US" dirty="0" smtClean="0"/>
              <a:t>市面薪資管理系統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 noGrp="1"/>
          </p:cNvGraphicFramePr>
          <p:nvPr>
            <p:ph sz="quarter" idx="1"/>
          </p:nvPr>
        </p:nvGraphicFramePr>
        <p:xfrm>
          <a:off x="407179" y="1252130"/>
          <a:ext cx="8329642" cy="451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847"/>
                <a:gridCol w="2062918"/>
                <a:gridCol w="1525605"/>
                <a:gridCol w="1571636"/>
                <a:gridCol w="1571636"/>
              </a:tblGrid>
              <a:tr h="445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公司名稱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系統名稱</a:t>
                      </a:r>
                      <a:endParaRPr lang="en-US" altLang="zh-TW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雲端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/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桌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機版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價錢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薪資公式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相容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774963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鼎新、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ECOUNT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雲端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ERP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系統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月租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1500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元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可自行修改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無法相容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774963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天冠資訊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人事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薪資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系統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桌機板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買斷約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萬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無法自行修改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無法相容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774963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英創科技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人事薪資管理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系統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桌機板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)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買斷約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12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萬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可自行修改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可與鼎漢開發之平台結合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774963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尚揚資訊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人事薪資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系統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桌機板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買斷約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15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萬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無法自行修改</a:t>
                      </a:r>
                    </a:p>
                    <a:p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無法相容</a:t>
                      </a:r>
                    </a:p>
                    <a:p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774963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上華數碼科技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人事薪資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系統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桌機板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買斷約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15</a:t>
                      </a: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萬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可自行修改</a:t>
                      </a:r>
                    </a:p>
                    <a:p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無法相容</a:t>
                      </a:r>
                    </a:p>
                    <a:p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6021288"/>
            <a:ext cx="7310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一般薪資管理系統專案設計</a:t>
            </a:r>
            <a:r>
              <a:rPr lang="zh-TW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期間至少需 </a:t>
            </a:r>
            <a:r>
              <a:rPr lang="en-US" altLang="zh-TW" sz="2800" b="1" dirty="0" smtClean="0">
                <a:solidFill>
                  <a:srgbClr val="C00000"/>
                </a:solidFill>
                <a:latin typeface="+mj-ea"/>
                <a:ea typeface="+mj-ea"/>
              </a:rPr>
              <a:t>3</a:t>
            </a:r>
            <a:r>
              <a:rPr lang="zh-TW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個月</a:t>
            </a:r>
            <a:endParaRPr lang="zh-TW" altLang="en-US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72400" cy="864096"/>
          </a:xfrm>
        </p:spPr>
        <p:txBody>
          <a:bodyPr/>
          <a:lstStyle/>
          <a:p>
            <a:r>
              <a:rPr lang="zh-TW" altLang="en-US" dirty="0" smtClean="0"/>
              <a:t>市面薪資管理系統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39" y="1340768"/>
            <a:ext cx="8280921" cy="446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需求訪談結果彙整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928670"/>
            <a:ext cx="7772400" cy="557216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訪談時間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sz="2000" dirty="0" smtClean="0">
                <a:latin typeface="+mj-ea"/>
                <a:ea typeface="+mj-ea"/>
              </a:rPr>
              <a:t>02/22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專員說明目前薪資計算使用之</a:t>
            </a:r>
            <a:r>
              <a:rPr lang="en-US" altLang="zh-TW" sz="2000" dirty="0" smtClean="0">
                <a:latin typeface="+mj-ea"/>
                <a:ea typeface="+mj-ea"/>
              </a:rPr>
              <a:t>EXCEL</a:t>
            </a:r>
            <a:r>
              <a:rPr lang="zh-TW" altLang="en-US" sz="2000" dirty="0" smtClean="0">
                <a:latin typeface="+mj-ea"/>
                <a:ea typeface="+mj-ea"/>
              </a:rPr>
              <a:t>檔內容與流程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/>
            <a:r>
              <a:rPr lang="en-US" altLang="zh-TW" sz="2000" dirty="0" smtClean="0">
                <a:latin typeface="+mj-ea"/>
                <a:ea typeface="+mj-ea"/>
              </a:rPr>
              <a:t>03/03  </a:t>
            </a:r>
            <a:r>
              <a:rPr lang="zh-TW" altLang="en-US" sz="2000" dirty="0" smtClean="0">
                <a:latin typeface="+mj-ea"/>
                <a:ea typeface="+mj-ea"/>
              </a:rPr>
              <a:t>鼎漢與專員確認</a:t>
            </a:r>
            <a:r>
              <a:rPr lang="en-US" altLang="zh-TW" sz="2000" dirty="0" smtClean="0">
                <a:latin typeface="+mj-ea"/>
                <a:ea typeface="+mj-ea"/>
              </a:rPr>
              <a:t>EXCEL</a:t>
            </a:r>
            <a:r>
              <a:rPr lang="zh-TW" altLang="en-US" sz="2000" dirty="0" smtClean="0">
                <a:latin typeface="+mj-ea"/>
                <a:ea typeface="+mj-ea"/>
              </a:rPr>
              <a:t>檔計算公式與輸入輸出項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目前發薪流程</a:t>
            </a:r>
            <a:r>
              <a:rPr lang="en-US" altLang="zh-TW" sz="1800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1800" b="1" dirty="0" smtClean="0">
                <a:solidFill>
                  <a:srgbClr val="FF0000"/>
                </a:solidFill>
                <a:latin typeface="+mj-ea"/>
                <a:ea typeface="+mj-ea"/>
              </a:rPr>
              <a:t>發薪日為每月</a:t>
            </a:r>
            <a:r>
              <a:rPr lang="en-US" altLang="zh-TW" sz="1800" b="1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TW" altLang="en-US" sz="1800" b="1" dirty="0" smtClean="0">
                <a:solidFill>
                  <a:srgbClr val="FF0000"/>
                </a:solidFill>
                <a:latin typeface="+mj-ea"/>
                <a:ea typeface="+mj-ea"/>
              </a:rPr>
              <a:t>日</a:t>
            </a:r>
            <a:r>
              <a:rPr lang="en-US" altLang="zh-TW" sz="18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777240" lvl="1" indent="-457200"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各部門每月</a:t>
            </a:r>
            <a:r>
              <a:rPr lang="en-US" altLang="zh-TW" sz="2000" dirty="0" smtClean="0">
                <a:latin typeface="+mj-ea"/>
                <a:ea typeface="+mj-ea"/>
              </a:rPr>
              <a:t>4</a:t>
            </a:r>
            <a:r>
              <a:rPr lang="zh-TW" altLang="en-US" sz="2000" dirty="0" smtClean="0">
                <a:latin typeface="+mj-ea"/>
                <a:ea typeface="+mj-ea"/>
              </a:rPr>
              <a:t>日下班前提供資料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彙整各部門回傳資料與計算薪資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約</a:t>
            </a:r>
            <a:r>
              <a:rPr lang="en-US" altLang="zh-TW" sz="2000" dirty="0" smtClean="0">
                <a:latin typeface="+mj-ea"/>
                <a:ea typeface="+mj-ea"/>
              </a:rPr>
              <a:t>2~3</a:t>
            </a:r>
            <a:r>
              <a:rPr lang="zh-TW" altLang="en-US" sz="2000" dirty="0" smtClean="0">
                <a:latin typeface="+mj-ea"/>
                <a:ea typeface="+mj-ea"/>
              </a:rPr>
              <a:t>工作天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月後依新制需每月結算未休假工資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公司新增之工作項目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匯出轉帳用</a:t>
            </a:r>
            <a:r>
              <a:rPr lang="en-US" altLang="zh-TW" sz="2000" dirty="0" smtClean="0">
                <a:latin typeface="+mj-ea"/>
                <a:ea typeface="+mj-ea"/>
              </a:rPr>
              <a:t>CSV</a:t>
            </a:r>
            <a:r>
              <a:rPr lang="zh-TW" altLang="en-US" sz="2000" dirty="0" smtClean="0">
                <a:latin typeface="+mj-ea"/>
                <a:ea typeface="+mj-ea"/>
              </a:rPr>
              <a:t>檔上傳銀行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另外匯出法扣用</a:t>
            </a:r>
            <a:r>
              <a:rPr lang="en-US" altLang="zh-TW" sz="2000" dirty="0" smtClean="0">
                <a:latin typeface="+mj-ea"/>
                <a:ea typeface="+mj-ea"/>
              </a:rPr>
              <a:t>EXCEL</a:t>
            </a:r>
            <a:r>
              <a:rPr lang="zh-TW" altLang="en-US" sz="2000" dirty="0" smtClean="0">
                <a:latin typeface="+mj-ea"/>
                <a:ea typeface="+mj-ea"/>
              </a:rPr>
              <a:t>檔並匯款給債權銀行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轉帳、開票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777240" lvl="1" indent="-457200"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列印薪資總表與黏貼憑證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財會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  <a:r>
              <a:rPr lang="zh-TW" altLang="en-US" sz="2000" dirty="0" smtClean="0">
                <a:latin typeface="+mj-ea"/>
                <a:ea typeface="+mj-ea"/>
              </a:rPr>
              <a:t>、薪資單與薪資明細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勞工局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  <a:r>
              <a:rPr lang="zh-TW" altLang="en-US" sz="2000" dirty="0" smtClean="0">
                <a:latin typeface="+mj-ea"/>
                <a:ea typeface="+mj-ea"/>
              </a:rPr>
              <a:t>等報表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列印薪資條</a:t>
            </a:r>
            <a:r>
              <a:rPr lang="en-US" altLang="zh-TW" sz="2000" dirty="0" smtClean="0">
                <a:latin typeface="+mj-ea"/>
                <a:ea typeface="+mj-ea"/>
              </a:rPr>
              <a:t>【A4</a:t>
            </a:r>
            <a:r>
              <a:rPr lang="zh-TW" altLang="en-US" sz="2000" dirty="0" smtClean="0">
                <a:latin typeface="+mj-ea"/>
                <a:ea typeface="+mj-ea"/>
              </a:rPr>
              <a:t>紙</a:t>
            </a:r>
            <a:r>
              <a:rPr lang="en-US" altLang="zh-TW" sz="2000" dirty="0" smtClean="0">
                <a:latin typeface="+mj-ea"/>
                <a:ea typeface="+mj-ea"/>
              </a:rPr>
              <a:t>】</a:t>
            </a:r>
          </a:p>
          <a:p>
            <a:pPr marL="777240" lvl="1" indent="-457200"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所得稅申報作業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需求訪談結果彙整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928670"/>
            <a:ext cx="7772400" cy="557216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功能設計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提供各部門輸入資料介面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需配合勞基法最新規定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一例一休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  <a:r>
              <a:rPr lang="zh-TW" altLang="en-US" sz="2000" dirty="0" smtClean="0">
                <a:latin typeface="+mj-ea"/>
                <a:ea typeface="+mj-ea"/>
              </a:rPr>
              <a:t>設計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同一員工，與上個月的薪資資料相同時，</a:t>
            </a:r>
            <a:r>
              <a:rPr lang="zh-TW" altLang="en-US" sz="2000" u="sng" dirty="0" smtClean="0">
                <a:solidFill>
                  <a:srgbClr val="FF0000"/>
                </a:solidFill>
                <a:latin typeface="+mj-ea"/>
                <a:ea typeface="+mj-ea"/>
              </a:rPr>
              <a:t>可載入上次薪資資料</a:t>
            </a:r>
            <a:r>
              <a:rPr lang="zh-TW" altLang="en-US" sz="2000" dirty="0" smtClean="0">
                <a:latin typeface="+mj-ea"/>
                <a:ea typeface="+mj-ea"/>
              </a:rPr>
              <a:t>為本月發放金額，再調整本月依個人如請假天數、加班、獎金等應修改部份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需可自行設定薪資加項與扣項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帳號密碼與使用功能權限設定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責任歸屬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系統需設計延遲時間，如頁面靜止超過</a:t>
            </a:r>
            <a:r>
              <a:rPr lang="en-US" altLang="zh-TW" sz="2000" dirty="0" smtClean="0">
                <a:latin typeface="+mj-ea"/>
                <a:ea typeface="+mj-ea"/>
              </a:rPr>
              <a:t>10</a:t>
            </a:r>
            <a:r>
              <a:rPr lang="zh-TW" altLang="en-US" sz="2000" dirty="0" smtClean="0">
                <a:latin typeface="+mj-ea"/>
                <a:ea typeface="+mj-ea"/>
              </a:rPr>
              <a:t>分鐘需自動登出，避免資料外洩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系統需設定關帳日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暫訂每月</a:t>
            </a:r>
            <a:r>
              <a:rPr lang="en-US" altLang="zh-TW" sz="2000" dirty="0" smtClean="0">
                <a:latin typeface="+mj-ea"/>
                <a:ea typeface="+mj-ea"/>
              </a:rPr>
              <a:t>6</a:t>
            </a:r>
            <a:r>
              <a:rPr lang="zh-TW" altLang="en-US" sz="2000" dirty="0" smtClean="0">
                <a:latin typeface="+mj-ea"/>
                <a:ea typeface="+mj-ea"/>
              </a:rPr>
              <a:t>日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  <a:r>
              <a:rPr lang="zh-TW" altLang="en-US" sz="2000" dirty="0" smtClean="0">
                <a:latin typeface="+mj-ea"/>
                <a:ea typeface="+mj-ea"/>
              </a:rPr>
              <a:t>，避免薪資結算後其他部門又匯入資料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輸出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薪資總表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財會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  <a:r>
              <a:rPr lang="zh-TW" altLang="en-US" sz="2000" dirty="0" smtClean="0">
                <a:latin typeface="+mj-ea"/>
                <a:ea typeface="+mj-ea"/>
              </a:rPr>
              <a:t>、薪資單與薪資清冊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勞工局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  <a:r>
              <a:rPr lang="zh-TW" altLang="en-US" sz="2000" dirty="0" smtClean="0">
                <a:latin typeface="+mj-ea"/>
                <a:ea typeface="+mj-ea"/>
              </a:rPr>
              <a:t>可轉出</a:t>
            </a:r>
            <a:r>
              <a:rPr lang="en-US" altLang="zh-TW" sz="2000" dirty="0" smtClean="0">
                <a:latin typeface="+mj-ea"/>
                <a:ea typeface="+mj-ea"/>
              </a:rPr>
              <a:t>Excel </a:t>
            </a:r>
            <a:r>
              <a:rPr lang="zh-TW" altLang="en-US" sz="2000" dirty="0" smtClean="0">
                <a:latin typeface="+mj-ea"/>
                <a:ea typeface="+mj-ea"/>
              </a:rPr>
              <a:t>檔案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/>
            <a:r>
              <a:rPr lang="zh-TW" altLang="en-US" sz="2000" dirty="0" smtClean="0">
                <a:latin typeface="+mj-ea"/>
                <a:ea typeface="+mj-ea"/>
              </a:rPr>
              <a:t>薪資條用</a:t>
            </a:r>
            <a:r>
              <a:rPr lang="en-US" altLang="zh-TW" sz="2000" dirty="0" smtClean="0">
                <a:latin typeface="+mj-ea"/>
                <a:ea typeface="+mj-ea"/>
              </a:rPr>
              <a:t>【</a:t>
            </a:r>
            <a:r>
              <a:rPr lang="zh-TW" altLang="en-US" sz="2000" dirty="0" smtClean="0">
                <a:latin typeface="+mj-ea"/>
                <a:ea typeface="+mj-ea"/>
              </a:rPr>
              <a:t>保密信封袋</a:t>
            </a:r>
            <a:r>
              <a:rPr lang="en-US" altLang="zh-TW" sz="2000" dirty="0" smtClean="0">
                <a:latin typeface="+mj-ea"/>
                <a:ea typeface="+mj-ea"/>
              </a:rPr>
              <a:t>】</a:t>
            </a:r>
            <a:r>
              <a:rPr lang="zh-TW" altLang="en-US" sz="2000" dirty="0" smtClean="0">
                <a:latin typeface="+mj-ea"/>
                <a:ea typeface="+mj-ea"/>
              </a:rPr>
              <a:t>列印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1103797" y="1714487"/>
            <a:ext cx="7358114" cy="1785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043890" cy="72547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薪資管理系統開發構想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7290" y="1783936"/>
            <a:ext cx="936000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行政部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7448" y="1783936"/>
            <a:ext cx="936000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營業部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7606" y="1783936"/>
            <a:ext cx="936000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站務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7922" y="1783936"/>
            <a:ext cx="936000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勞安部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7764" y="1783936"/>
            <a:ext cx="936000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機務部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8082" y="1783936"/>
            <a:ext cx="936000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福委會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4695" y="3571875"/>
            <a:ext cx="7358114" cy="121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00298" y="3829346"/>
            <a:ext cx="1785950" cy="64294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駕駛長薪資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7818" y="3829346"/>
            <a:ext cx="1785950" cy="64294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行政人員薪資</a:t>
            </a:r>
            <a:endParaRPr lang="zh-TW" altLang="en-US" sz="2000" b="1" dirty="0">
              <a:latin typeface="+mj-ea"/>
              <a:ea typeface="+mj-ea"/>
            </a:endParaRPr>
          </a:p>
        </p:txBody>
      </p:sp>
      <p:cxnSp>
        <p:nvCxnSpPr>
          <p:cNvPr id="14" name="圖案 13"/>
          <p:cNvCxnSpPr>
            <a:stCxn id="4" idx="2"/>
            <a:endCxn id="11" idx="1"/>
          </p:cNvCxnSpPr>
          <p:nvPr/>
        </p:nvCxnSpPr>
        <p:spPr>
          <a:xfrm rot="16200000" flipH="1">
            <a:off x="1193668" y="2844186"/>
            <a:ext cx="1938253" cy="6750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4" idx="2"/>
            <a:endCxn id="12" idx="0"/>
          </p:cNvCxnSpPr>
          <p:nvPr/>
        </p:nvCxnSpPr>
        <p:spPr>
          <a:xfrm rot="16200000" flipH="1">
            <a:off x="3229650" y="808203"/>
            <a:ext cx="1616782" cy="4425503"/>
          </a:xfrm>
          <a:prstGeom prst="bentConnector3">
            <a:avLst>
              <a:gd name="adj1" fmla="val 7273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5" idx="2"/>
            <a:endCxn id="11" idx="0"/>
          </p:cNvCxnSpPr>
          <p:nvPr/>
        </p:nvCxnSpPr>
        <p:spPr>
          <a:xfrm rot="16200000" flipH="1">
            <a:off x="2400969" y="2837042"/>
            <a:ext cx="1616782" cy="367825"/>
          </a:xfrm>
          <a:prstGeom prst="bentConnector3">
            <a:avLst>
              <a:gd name="adj1" fmla="val 389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圖案 21"/>
          <p:cNvCxnSpPr>
            <a:stCxn id="9" idx="2"/>
            <a:endCxn id="12" idx="3"/>
          </p:cNvCxnSpPr>
          <p:nvPr/>
        </p:nvCxnSpPr>
        <p:spPr>
          <a:xfrm rot="5400000">
            <a:off x="6515799" y="2840533"/>
            <a:ext cx="1938253" cy="68231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9" idx="2"/>
            <a:endCxn id="11" idx="2"/>
          </p:cNvCxnSpPr>
          <p:nvPr/>
        </p:nvCxnSpPr>
        <p:spPr>
          <a:xfrm rot="5400000">
            <a:off x="4479816" y="1126022"/>
            <a:ext cx="2259724" cy="4432809"/>
          </a:xfrm>
          <a:prstGeom prst="bentConnector3">
            <a:avLst>
              <a:gd name="adj1" fmla="val 11011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7" idx="2"/>
            <a:endCxn id="11" idx="0"/>
          </p:cNvCxnSpPr>
          <p:nvPr/>
        </p:nvCxnSpPr>
        <p:spPr>
          <a:xfrm rot="5400000">
            <a:off x="4201207" y="1404631"/>
            <a:ext cx="1616782" cy="3232649"/>
          </a:xfrm>
          <a:prstGeom prst="bentConnector3">
            <a:avLst>
              <a:gd name="adj1" fmla="val 645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8" idx="2"/>
            <a:endCxn id="11" idx="0"/>
          </p:cNvCxnSpPr>
          <p:nvPr/>
        </p:nvCxnSpPr>
        <p:spPr>
          <a:xfrm rot="5400000">
            <a:off x="3601128" y="2004710"/>
            <a:ext cx="1616782" cy="2032491"/>
          </a:xfrm>
          <a:prstGeom prst="bentConnector3">
            <a:avLst>
              <a:gd name="adj1" fmla="val 534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6" idx="2"/>
            <a:endCxn id="11" idx="0"/>
          </p:cNvCxnSpPr>
          <p:nvPr/>
        </p:nvCxnSpPr>
        <p:spPr>
          <a:xfrm rot="5400000">
            <a:off x="3001049" y="2604789"/>
            <a:ext cx="1616782" cy="832333"/>
          </a:xfrm>
          <a:prstGeom prst="bentConnector3">
            <a:avLst>
              <a:gd name="adj1" fmla="val 435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128100" y="2240812"/>
            <a:ext cx="85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基本資料差勤資料</a:t>
            </a:r>
            <a:endParaRPr lang="en-US" altLang="zh-TW" sz="1200" dirty="0" smtClean="0">
              <a:latin typeface="+mj-ea"/>
              <a:ea typeface="+mj-ea"/>
            </a:endParaRPr>
          </a:p>
          <a:p>
            <a:r>
              <a:rPr lang="zh-TW" altLang="en-US" sz="1200" dirty="0" smtClean="0">
                <a:latin typeface="+mj-ea"/>
                <a:ea typeface="+mj-ea"/>
              </a:rPr>
              <a:t>勞健保勞退資料</a:t>
            </a:r>
            <a:endParaRPr lang="en-US" altLang="zh-TW" sz="1200" dirty="0" smtClean="0">
              <a:latin typeface="+mj-ea"/>
              <a:ea typeface="+mj-ea"/>
            </a:endParaRPr>
          </a:p>
          <a:p>
            <a:r>
              <a:rPr lang="zh-TW" altLang="en-US" sz="1200" dirty="0" smtClean="0">
                <a:latin typeface="+mj-ea"/>
                <a:ea typeface="+mj-ea"/>
              </a:rPr>
              <a:t>其他加項</a:t>
            </a:r>
            <a:endParaRPr lang="en-US" altLang="zh-TW" sz="1200" dirty="0" smtClean="0">
              <a:latin typeface="+mj-ea"/>
              <a:ea typeface="+mj-ea"/>
            </a:endParaRPr>
          </a:p>
          <a:p>
            <a:r>
              <a:rPr lang="zh-TW" altLang="en-US" sz="1200" dirty="0" smtClean="0">
                <a:latin typeface="+mj-ea"/>
                <a:ea typeface="+mj-ea"/>
              </a:rPr>
              <a:t>其他減項</a:t>
            </a:r>
            <a:endParaRPr lang="zh-TW" altLang="en-US" sz="1200" dirty="0">
              <a:latin typeface="+mj-ea"/>
              <a:ea typeface="+mj-ea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314265" y="221913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惜油獎金</a:t>
            </a:r>
            <a:endParaRPr lang="en-US" altLang="zh-TW" sz="1200" dirty="0" smtClean="0">
              <a:latin typeface="+mj-ea"/>
              <a:ea typeface="+mj-ea"/>
            </a:endParaRPr>
          </a:p>
          <a:p>
            <a:r>
              <a:rPr lang="zh-TW" altLang="en-US" sz="1200" dirty="0" smtClean="0">
                <a:latin typeface="+mj-ea"/>
                <a:ea typeface="+mj-ea"/>
              </a:rPr>
              <a:t>服務獎金</a:t>
            </a:r>
            <a:endParaRPr lang="zh-TW" altLang="en-US" sz="1200" dirty="0">
              <a:latin typeface="+mj-ea"/>
              <a:ea typeface="+mj-ea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71868" y="2214553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分勤表</a:t>
            </a:r>
            <a:r>
              <a:rPr lang="en-US" altLang="zh-TW" sz="1200" dirty="0" smtClean="0">
                <a:latin typeface="+mj-ea"/>
                <a:ea typeface="+mj-ea"/>
              </a:rPr>
              <a:t>(</a:t>
            </a:r>
            <a:r>
              <a:rPr lang="zh-TW" altLang="en-US" sz="1200" dirty="0" smtClean="0">
                <a:latin typeface="+mj-ea"/>
                <a:ea typeface="+mj-ea"/>
              </a:rPr>
              <a:t>含月休</a:t>
            </a:r>
            <a:r>
              <a:rPr lang="en-US" altLang="zh-TW" sz="1200" dirty="0" smtClean="0">
                <a:latin typeface="+mj-ea"/>
                <a:ea typeface="+mj-ea"/>
              </a:rPr>
              <a:t>)</a:t>
            </a:r>
            <a:endParaRPr lang="zh-TW" altLang="en-US" sz="1200" dirty="0">
              <a:latin typeface="+mj-ea"/>
              <a:ea typeface="+mj-ea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243487" y="2294744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福利金</a:t>
            </a:r>
            <a:endParaRPr lang="zh-TW" altLang="en-US" sz="1200" dirty="0">
              <a:latin typeface="+mj-ea"/>
              <a:ea typeface="+mj-ea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786446" y="2209707"/>
            <a:ext cx="981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安全獎金</a:t>
            </a:r>
            <a:endParaRPr lang="en-US" altLang="zh-TW" sz="1200" dirty="0" smtClean="0">
              <a:latin typeface="+mj-ea"/>
              <a:ea typeface="+mj-ea"/>
            </a:endParaRPr>
          </a:p>
          <a:p>
            <a:r>
              <a:rPr lang="zh-TW" altLang="en-US" sz="1200" dirty="0" smtClean="0">
                <a:latin typeface="+mj-ea"/>
                <a:ea typeface="+mj-ea"/>
              </a:rPr>
              <a:t>服務獎金</a:t>
            </a:r>
            <a:endParaRPr lang="en-US" altLang="zh-TW" sz="1200" dirty="0" smtClean="0">
              <a:latin typeface="+mj-ea"/>
              <a:ea typeface="+mj-ea"/>
            </a:endParaRPr>
          </a:p>
          <a:p>
            <a:r>
              <a:rPr lang="zh-TW" altLang="en-US" sz="1200" dirty="0" smtClean="0">
                <a:latin typeface="+mj-ea"/>
                <a:ea typeface="+mj-ea"/>
              </a:rPr>
              <a:t>交通局罰緩</a:t>
            </a:r>
            <a:endParaRPr lang="en-US" altLang="zh-TW" sz="1200" dirty="0" smtClean="0">
              <a:latin typeface="+mj-ea"/>
              <a:ea typeface="+mj-ea"/>
            </a:endParaRPr>
          </a:p>
          <a:p>
            <a:r>
              <a:rPr lang="zh-TW" altLang="en-US" sz="1200" dirty="0" smtClean="0">
                <a:latin typeface="+mj-ea"/>
                <a:ea typeface="+mj-ea"/>
              </a:rPr>
              <a:t>肇事分期</a:t>
            </a:r>
            <a:endParaRPr lang="zh-TW" altLang="en-US" sz="1200" dirty="0"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77028" y="226433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車損</a:t>
            </a:r>
            <a:endParaRPr lang="en-US" altLang="zh-TW" sz="1200" dirty="0" smtClean="0">
              <a:latin typeface="+mj-ea"/>
              <a:ea typeface="+mj-ea"/>
            </a:endParaRPr>
          </a:p>
          <a:p>
            <a:r>
              <a:rPr lang="zh-TW" altLang="en-US" sz="1200" dirty="0" smtClean="0">
                <a:latin typeface="+mj-ea"/>
                <a:ea typeface="+mj-ea"/>
              </a:rPr>
              <a:t>保養</a:t>
            </a:r>
            <a:endParaRPr lang="zh-TW" altLang="en-US" sz="1200" dirty="0">
              <a:latin typeface="+mj-ea"/>
              <a:ea typeface="+mj-ea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357158" y="1785924"/>
            <a:ext cx="500066" cy="16768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輸入資料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357158" y="3609584"/>
            <a:ext cx="500066" cy="12144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薪資計算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357158" y="5143511"/>
            <a:ext cx="500066" cy="14287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輸出資料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9" name="等腰三角形 58"/>
          <p:cNvSpPr/>
          <p:nvPr/>
        </p:nvSpPr>
        <p:spPr>
          <a:xfrm rot="10800000">
            <a:off x="2823759" y="4853781"/>
            <a:ext cx="4143404" cy="3571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1109246" y="5282409"/>
            <a:ext cx="7358114" cy="12144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3" name="肘形接點 62"/>
          <p:cNvCxnSpPr>
            <a:stCxn id="5" idx="2"/>
            <a:endCxn id="12" idx="0"/>
          </p:cNvCxnSpPr>
          <p:nvPr/>
        </p:nvCxnSpPr>
        <p:spPr>
          <a:xfrm rot="16200000" flipH="1">
            <a:off x="3829729" y="1408282"/>
            <a:ext cx="1616782" cy="3225345"/>
          </a:xfrm>
          <a:prstGeom prst="bentConnector3">
            <a:avLst>
              <a:gd name="adj1" fmla="val 844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314226" y="3534167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惜油獎金</a:t>
            </a:r>
            <a:endParaRPr lang="en-US" altLang="zh-TW" sz="1200" dirty="0" smtClean="0">
              <a:latin typeface="+mj-ea"/>
              <a:ea typeface="+mj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177102" y="5429263"/>
            <a:ext cx="1214446" cy="42862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薪資單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177102" y="6000767"/>
            <a:ext cx="1214446" cy="42862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薪資清冊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929322" y="5429263"/>
            <a:ext cx="1214446" cy="428628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薪資總表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929322" y="6000767"/>
            <a:ext cx="1214446" cy="428628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黏貼憑證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31802" y="5429263"/>
            <a:ext cx="1214446" cy="42862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轉帳用檔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431802" y="6000767"/>
            <a:ext cx="1214446" cy="42862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薪資條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347166" y="938097"/>
            <a:ext cx="8329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TW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+mj-ea"/>
                <a:ea typeface="+mj-ea"/>
              </a:rPr>
              <a:t>2/22~3/28 </a:t>
            </a:r>
            <a:r>
              <a:rPr lang="zh-TW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開發需求確認、資料流邏輯確認</a:t>
            </a:r>
            <a:endParaRPr lang="en-US" altLang="zh-TW" sz="20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+mj-ea"/>
                <a:ea typeface="+mj-ea"/>
              </a:rPr>
              <a:t>3/29~4/30 </a:t>
            </a:r>
            <a:r>
              <a:rPr lang="zh-TW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系統基本功能模組程式完成</a:t>
            </a:r>
            <a:r>
              <a:rPr lang="en-US" altLang="zh-TW" sz="2000" dirty="0" smtClean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zh-TW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不含介面美編與上線測試作業</a:t>
            </a:r>
            <a:r>
              <a:rPr lang="en-US" altLang="zh-TW" sz="2000" dirty="0" smtClean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endParaRPr lang="zh-TW" altLang="en-US" sz="2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r>
              <a:rPr lang="en-US" altLang="zh-TW" dirty="0" smtClean="0"/>
              <a:t>. </a:t>
            </a:r>
            <a:r>
              <a:rPr lang="zh-TW" altLang="en-US" dirty="0" smtClean="0"/>
              <a:t>服務合約初稿確認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  <a:latin typeface="+mj-ea"/>
                <a:ea typeface="+mj-ea"/>
              </a:rPr>
              <a:t>(WORD</a:t>
            </a:r>
            <a:r>
              <a:rPr lang="zh-TW" altLang="en-US" b="1" dirty="0" smtClean="0">
                <a:solidFill>
                  <a:srgbClr val="C00000"/>
                </a:solidFill>
                <a:latin typeface="+mj-ea"/>
                <a:ea typeface="+mj-ea"/>
              </a:rPr>
              <a:t>檔</a:t>
            </a:r>
            <a:r>
              <a:rPr lang="zh-TW" altLang="en-US" b="1" dirty="0" smtClean="0">
                <a:solidFill>
                  <a:srgbClr val="C00000"/>
                </a:solidFill>
                <a:latin typeface="+mj-ea"/>
                <a:ea typeface="+mj-ea"/>
              </a:rPr>
              <a:t>說明</a:t>
            </a:r>
            <a:r>
              <a:rPr lang="en-US" altLang="zh-TW" b="1" dirty="0" smtClean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endParaRPr lang="zh-TW" altLang="en-US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endParaRPr lang="zh-TW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1</a:t>
            </a:r>
            <a:r>
              <a:rPr lang="en-US" altLang="zh-TW" sz="3600" dirty="0" smtClean="0"/>
              <a:t>. 4</a:t>
            </a:r>
            <a:r>
              <a:rPr lang="zh-TW" altLang="en-US" sz="3600" dirty="0" smtClean="0"/>
              <a:t>月營運虧損補貼最佳化分析</a:t>
            </a:r>
            <a:r>
              <a:rPr lang="zh-TW" altLang="en-US" sz="3600" dirty="0" smtClean="0"/>
              <a:t>結果</a:t>
            </a:r>
            <a:endParaRPr lang="zh-TW" altLang="en-US" sz="36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3600" dirty="0" smtClean="0">
                <a:solidFill>
                  <a:srgbClr val="C00000"/>
                </a:solidFill>
                <a:latin typeface="+mj-ea"/>
                <a:ea typeface="+mj-ea"/>
              </a:rPr>
              <a:t>(EXCEL</a:t>
            </a:r>
            <a:r>
              <a:rPr lang="zh-TW" altLang="en-US" sz="3600" dirty="0" smtClean="0">
                <a:solidFill>
                  <a:srgbClr val="C00000"/>
                </a:solidFill>
                <a:latin typeface="+mj-ea"/>
                <a:ea typeface="+mj-ea"/>
              </a:rPr>
              <a:t>檔說明</a:t>
            </a:r>
            <a:r>
              <a:rPr lang="en-US" altLang="zh-TW" sz="3600" dirty="0" smtClean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endParaRPr lang="zh-TW" altLang="en-US" sz="36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駕駛行為輔導建議表單進度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 smtClean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zh-TW" altLang="en-US" sz="3600" dirty="0" smtClean="0">
                <a:solidFill>
                  <a:srgbClr val="C00000"/>
                </a:solidFill>
                <a:latin typeface="+mj-ea"/>
                <a:ea typeface="+mj-ea"/>
              </a:rPr>
              <a:t>實機展示</a:t>
            </a:r>
            <a:r>
              <a:rPr lang="en-US" altLang="zh-TW" sz="3600" dirty="0" smtClean="0">
                <a:solidFill>
                  <a:srgbClr val="C00000"/>
                </a:solidFill>
                <a:latin typeface="+mj-ea"/>
                <a:ea typeface="+mj-ea"/>
              </a:rPr>
              <a:t>)</a:t>
            </a:r>
            <a:endParaRPr lang="zh-TW" altLang="en-US" sz="36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en-US" altLang="zh-TW" dirty="0" smtClean="0"/>
              <a:t>. </a:t>
            </a:r>
            <a:r>
              <a:rPr lang="en-US" altLang="zh-TW" dirty="0" smtClean="0"/>
              <a:t>SIIR</a:t>
            </a:r>
            <a:r>
              <a:rPr lang="zh-TW" altLang="en-US" dirty="0" smtClean="0"/>
              <a:t>計畫暨機務保修系統簡介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4"/>
          <p:cNvSpPr txBox="1">
            <a:spLocks/>
          </p:cNvSpPr>
          <p:nvPr/>
        </p:nvSpPr>
        <p:spPr>
          <a:xfrm>
            <a:off x="179512" y="144016"/>
            <a:ext cx="8712968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整體產品構想</a:t>
            </a:r>
            <a:r>
              <a:rPr kumimoji="0" lang="en-US" altLang="zh-TW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4714884"/>
            <a:ext cx="2286016" cy="152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15054" t="35200" r="1496"/>
          <a:stretch>
            <a:fillRect/>
          </a:stretch>
        </p:blipFill>
        <p:spPr bwMode="auto">
          <a:xfrm>
            <a:off x="214282" y="4643446"/>
            <a:ext cx="264320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9586" y="5072074"/>
            <a:ext cx="107157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群組 125"/>
          <p:cNvGrpSpPr/>
          <p:nvPr/>
        </p:nvGrpSpPr>
        <p:grpSpPr>
          <a:xfrm>
            <a:off x="1428728" y="2500306"/>
            <a:ext cx="1214446" cy="1000132"/>
            <a:chOff x="642911" y="928670"/>
            <a:chExt cx="1214446" cy="1143008"/>
          </a:xfrm>
        </p:grpSpPr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642911" y="928670"/>
              <a:ext cx="1214446" cy="1143008"/>
              <a:chOff x="1503923" y="4081853"/>
              <a:chExt cx="1422769" cy="1651403"/>
            </a:xfrm>
          </p:grpSpPr>
          <p:sp>
            <p:nvSpPr>
              <p:cNvPr id="11" name="Rectangle 63"/>
              <p:cNvSpPr/>
              <p:nvPr/>
            </p:nvSpPr>
            <p:spPr>
              <a:xfrm rot="625377">
                <a:off x="1503923" y="4131077"/>
                <a:ext cx="1359323" cy="160217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IN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grpSp>
            <p:nvGrpSpPr>
              <p:cNvPr id="12" name="Group 6"/>
              <p:cNvGrpSpPr>
                <a:grpSpLocks/>
              </p:cNvGrpSpPr>
              <p:nvPr/>
            </p:nvGrpSpPr>
            <p:grpSpPr bwMode="auto">
              <a:xfrm>
                <a:off x="1687429" y="4081853"/>
                <a:ext cx="1239263" cy="317424"/>
                <a:chOff x="1687429" y="4081853"/>
                <a:chExt cx="1239263" cy="317424"/>
              </a:xfrm>
            </p:grpSpPr>
            <p:sp>
              <p:nvSpPr>
                <p:cNvPr id="13" name="Oval 64"/>
                <p:cNvSpPr/>
                <p:nvPr/>
              </p:nvSpPr>
              <p:spPr>
                <a:xfrm rot="625377">
                  <a:off x="1687429" y="4081853"/>
                  <a:ext cx="109630" cy="1096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4" name="Oval 65"/>
                <p:cNvSpPr/>
                <p:nvPr/>
              </p:nvSpPr>
              <p:spPr>
                <a:xfrm rot="625377">
                  <a:off x="1848805" y="4111538"/>
                  <a:ext cx="109630" cy="1096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" name="Oval 66"/>
                <p:cNvSpPr/>
                <p:nvPr/>
              </p:nvSpPr>
              <p:spPr>
                <a:xfrm rot="625377">
                  <a:off x="2010181" y="4141223"/>
                  <a:ext cx="109630" cy="1096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6" name="Oval 67"/>
                <p:cNvSpPr/>
                <p:nvPr/>
              </p:nvSpPr>
              <p:spPr>
                <a:xfrm rot="625377">
                  <a:off x="2171558" y="4170908"/>
                  <a:ext cx="109630" cy="1096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" name="Oval 68"/>
                <p:cNvSpPr/>
                <p:nvPr/>
              </p:nvSpPr>
              <p:spPr>
                <a:xfrm rot="625377">
                  <a:off x="2332934" y="4200593"/>
                  <a:ext cx="109630" cy="1096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" name="Oval 69"/>
                <p:cNvSpPr/>
                <p:nvPr/>
              </p:nvSpPr>
              <p:spPr>
                <a:xfrm rot="625377">
                  <a:off x="2494311" y="4230278"/>
                  <a:ext cx="109630" cy="1096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9" name="Oval 70"/>
                <p:cNvSpPr/>
                <p:nvPr/>
              </p:nvSpPr>
              <p:spPr>
                <a:xfrm rot="625377">
                  <a:off x="2655687" y="4259963"/>
                  <a:ext cx="109630" cy="1096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0" name="Oval 71"/>
                <p:cNvSpPr/>
                <p:nvPr/>
              </p:nvSpPr>
              <p:spPr>
                <a:xfrm rot="625377">
                  <a:off x="2817062" y="4289647"/>
                  <a:ext cx="109630" cy="1096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sp>
          <p:nvSpPr>
            <p:cNvPr id="10" name="文字方塊 9"/>
            <p:cNvSpPr txBox="1"/>
            <p:nvPr/>
          </p:nvSpPr>
          <p:spPr>
            <a:xfrm>
              <a:off x="857224" y="1214422"/>
              <a:ext cx="785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進貨管理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" name="群組 138"/>
          <p:cNvGrpSpPr/>
          <p:nvPr/>
        </p:nvGrpSpPr>
        <p:grpSpPr>
          <a:xfrm>
            <a:off x="3000364" y="2500306"/>
            <a:ext cx="1143008" cy="1000132"/>
            <a:chOff x="642911" y="928670"/>
            <a:chExt cx="1214446" cy="1143008"/>
          </a:xfrm>
          <a:solidFill>
            <a:schemeClr val="bg1">
              <a:lumMod val="85000"/>
            </a:schemeClr>
          </a:solidFill>
        </p:grpSpPr>
        <p:grpSp>
          <p:nvGrpSpPr>
            <p:cNvPr id="22" name="Group 10"/>
            <p:cNvGrpSpPr>
              <a:grpSpLocks/>
            </p:cNvGrpSpPr>
            <p:nvPr/>
          </p:nvGrpSpPr>
          <p:grpSpPr bwMode="auto">
            <a:xfrm>
              <a:off x="642911" y="928670"/>
              <a:ext cx="1214446" cy="1143008"/>
              <a:chOff x="1503923" y="4081853"/>
              <a:chExt cx="1422769" cy="1651403"/>
            </a:xfrm>
            <a:grpFill/>
          </p:grpSpPr>
          <p:sp>
            <p:nvSpPr>
              <p:cNvPr id="24" name="Rectangle 63"/>
              <p:cNvSpPr/>
              <p:nvPr/>
            </p:nvSpPr>
            <p:spPr>
              <a:xfrm rot="625377">
                <a:off x="1503923" y="4131077"/>
                <a:ext cx="1359323" cy="16021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IN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grpSp>
            <p:nvGrpSpPr>
              <p:cNvPr id="25" name="Group 6"/>
              <p:cNvGrpSpPr>
                <a:grpSpLocks/>
              </p:cNvGrpSpPr>
              <p:nvPr/>
            </p:nvGrpSpPr>
            <p:grpSpPr bwMode="auto">
              <a:xfrm>
                <a:off x="1687429" y="4081853"/>
                <a:ext cx="1239263" cy="317424"/>
                <a:chOff x="1687429" y="4081853"/>
                <a:chExt cx="1239263" cy="317424"/>
              </a:xfrm>
              <a:grpFill/>
            </p:grpSpPr>
            <p:sp>
              <p:nvSpPr>
                <p:cNvPr id="26" name="Oval 64"/>
                <p:cNvSpPr/>
                <p:nvPr/>
              </p:nvSpPr>
              <p:spPr>
                <a:xfrm rot="625377">
                  <a:off x="1687429" y="408185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7" name="Oval 65"/>
                <p:cNvSpPr/>
                <p:nvPr/>
              </p:nvSpPr>
              <p:spPr>
                <a:xfrm rot="625377">
                  <a:off x="1848805" y="411153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8" name="Oval 66"/>
                <p:cNvSpPr/>
                <p:nvPr/>
              </p:nvSpPr>
              <p:spPr>
                <a:xfrm rot="625377">
                  <a:off x="2010181" y="414122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9" name="Oval 67"/>
                <p:cNvSpPr/>
                <p:nvPr/>
              </p:nvSpPr>
              <p:spPr>
                <a:xfrm rot="625377">
                  <a:off x="2171558" y="417090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0" name="Oval 68"/>
                <p:cNvSpPr/>
                <p:nvPr/>
              </p:nvSpPr>
              <p:spPr>
                <a:xfrm rot="625377">
                  <a:off x="2332934" y="420059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1" name="Oval 69"/>
                <p:cNvSpPr/>
                <p:nvPr/>
              </p:nvSpPr>
              <p:spPr>
                <a:xfrm rot="625377">
                  <a:off x="2494311" y="423027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2" name="Oval 70"/>
                <p:cNvSpPr/>
                <p:nvPr/>
              </p:nvSpPr>
              <p:spPr>
                <a:xfrm rot="625377">
                  <a:off x="2655687" y="425996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3" name="Oval 71"/>
                <p:cNvSpPr/>
                <p:nvPr/>
              </p:nvSpPr>
              <p:spPr>
                <a:xfrm rot="625377">
                  <a:off x="2817062" y="4289647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sp>
          <p:nvSpPr>
            <p:cNvPr id="23" name="文字方塊 22"/>
            <p:cNvSpPr txBox="1"/>
            <p:nvPr/>
          </p:nvSpPr>
          <p:spPr>
            <a:xfrm>
              <a:off x="857224" y="1214422"/>
              <a:ext cx="78581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保修管理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4" name="群組 151"/>
          <p:cNvGrpSpPr/>
          <p:nvPr/>
        </p:nvGrpSpPr>
        <p:grpSpPr>
          <a:xfrm>
            <a:off x="4500562" y="2500306"/>
            <a:ext cx="1143008" cy="1000132"/>
            <a:chOff x="642911" y="928670"/>
            <a:chExt cx="1214446" cy="1143008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35" name="Group 10"/>
            <p:cNvGrpSpPr>
              <a:grpSpLocks/>
            </p:cNvGrpSpPr>
            <p:nvPr/>
          </p:nvGrpSpPr>
          <p:grpSpPr bwMode="auto">
            <a:xfrm>
              <a:off x="642911" y="928670"/>
              <a:ext cx="1214446" cy="1143008"/>
              <a:chOff x="1503923" y="4081853"/>
              <a:chExt cx="1422769" cy="1651403"/>
            </a:xfrm>
            <a:grpFill/>
          </p:grpSpPr>
          <p:sp>
            <p:nvSpPr>
              <p:cNvPr id="37" name="Rectangle 63"/>
              <p:cNvSpPr/>
              <p:nvPr/>
            </p:nvSpPr>
            <p:spPr>
              <a:xfrm rot="625377">
                <a:off x="1503923" y="4131077"/>
                <a:ext cx="1359323" cy="16021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IN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grpSp>
            <p:nvGrpSpPr>
              <p:cNvPr id="38" name="Group 6"/>
              <p:cNvGrpSpPr>
                <a:grpSpLocks/>
              </p:cNvGrpSpPr>
              <p:nvPr/>
            </p:nvGrpSpPr>
            <p:grpSpPr bwMode="auto">
              <a:xfrm>
                <a:off x="1687429" y="4081853"/>
                <a:ext cx="1239263" cy="317424"/>
                <a:chOff x="1687429" y="4081853"/>
                <a:chExt cx="1239263" cy="317424"/>
              </a:xfrm>
              <a:grpFill/>
            </p:grpSpPr>
            <p:sp>
              <p:nvSpPr>
                <p:cNvPr id="39" name="Oval 64"/>
                <p:cNvSpPr/>
                <p:nvPr/>
              </p:nvSpPr>
              <p:spPr>
                <a:xfrm rot="625377">
                  <a:off x="1687429" y="408185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0" name="Oval 65"/>
                <p:cNvSpPr/>
                <p:nvPr/>
              </p:nvSpPr>
              <p:spPr>
                <a:xfrm rot="625377">
                  <a:off x="1848805" y="411153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1" name="Oval 66"/>
                <p:cNvSpPr/>
                <p:nvPr/>
              </p:nvSpPr>
              <p:spPr>
                <a:xfrm rot="625377">
                  <a:off x="2010181" y="414122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2" name="Oval 67"/>
                <p:cNvSpPr/>
                <p:nvPr/>
              </p:nvSpPr>
              <p:spPr>
                <a:xfrm rot="625377">
                  <a:off x="2171558" y="417090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3" name="Oval 68"/>
                <p:cNvSpPr/>
                <p:nvPr/>
              </p:nvSpPr>
              <p:spPr>
                <a:xfrm rot="625377">
                  <a:off x="2332934" y="420059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4" name="Oval 69"/>
                <p:cNvSpPr/>
                <p:nvPr/>
              </p:nvSpPr>
              <p:spPr>
                <a:xfrm rot="625377">
                  <a:off x="2494311" y="423027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5" name="Oval 70"/>
                <p:cNvSpPr/>
                <p:nvPr/>
              </p:nvSpPr>
              <p:spPr>
                <a:xfrm rot="625377">
                  <a:off x="2655687" y="425996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6" name="Oval 71"/>
                <p:cNvSpPr/>
                <p:nvPr/>
              </p:nvSpPr>
              <p:spPr>
                <a:xfrm rot="625377">
                  <a:off x="2817062" y="4289647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sp>
          <p:nvSpPr>
            <p:cNvPr id="36" name="文字方塊 35"/>
            <p:cNvSpPr txBox="1"/>
            <p:nvPr/>
          </p:nvSpPr>
          <p:spPr>
            <a:xfrm>
              <a:off x="857224" y="1214422"/>
              <a:ext cx="78581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定檢管理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7" name="群組 164"/>
          <p:cNvGrpSpPr/>
          <p:nvPr/>
        </p:nvGrpSpPr>
        <p:grpSpPr>
          <a:xfrm>
            <a:off x="5929322" y="2500306"/>
            <a:ext cx="1143008" cy="1000132"/>
            <a:chOff x="642911" y="928670"/>
            <a:chExt cx="1214446" cy="1143008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48" name="Group 10"/>
            <p:cNvGrpSpPr>
              <a:grpSpLocks/>
            </p:cNvGrpSpPr>
            <p:nvPr/>
          </p:nvGrpSpPr>
          <p:grpSpPr bwMode="auto">
            <a:xfrm>
              <a:off x="642911" y="928670"/>
              <a:ext cx="1214446" cy="1143008"/>
              <a:chOff x="1503923" y="4081853"/>
              <a:chExt cx="1422769" cy="1651403"/>
            </a:xfrm>
            <a:grpFill/>
          </p:grpSpPr>
          <p:sp>
            <p:nvSpPr>
              <p:cNvPr id="50" name="Rectangle 63"/>
              <p:cNvSpPr/>
              <p:nvPr/>
            </p:nvSpPr>
            <p:spPr>
              <a:xfrm rot="625377">
                <a:off x="1503923" y="4131077"/>
                <a:ext cx="1359323" cy="16021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IN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grpSp>
            <p:nvGrpSpPr>
              <p:cNvPr id="51" name="Group 6"/>
              <p:cNvGrpSpPr>
                <a:grpSpLocks/>
              </p:cNvGrpSpPr>
              <p:nvPr/>
            </p:nvGrpSpPr>
            <p:grpSpPr bwMode="auto">
              <a:xfrm>
                <a:off x="1687429" y="4081853"/>
                <a:ext cx="1239263" cy="317424"/>
                <a:chOff x="1687429" y="4081853"/>
                <a:chExt cx="1239263" cy="317424"/>
              </a:xfrm>
              <a:grpFill/>
            </p:grpSpPr>
            <p:sp>
              <p:nvSpPr>
                <p:cNvPr id="52" name="Oval 64"/>
                <p:cNvSpPr/>
                <p:nvPr/>
              </p:nvSpPr>
              <p:spPr>
                <a:xfrm rot="625377">
                  <a:off x="1687429" y="408185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3" name="Oval 65"/>
                <p:cNvSpPr/>
                <p:nvPr/>
              </p:nvSpPr>
              <p:spPr>
                <a:xfrm rot="625377">
                  <a:off x="1848805" y="411153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4" name="Oval 66"/>
                <p:cNvSpPr/>
                <p:nvPr/>
              </p:nvSpPr>
              <p:spPr>
                <a:xfrm rot="625377">
                  <a:off x="2010181" y="414122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5" name="Oval 67"/>
                <p:cNvSpPr/>
                <p:nvPr/>
              </p:nvSpPr>
              <p:spPr>
                <a:xfrm rot="625377">
                  <a:off x="2171558" y="417090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6" name="Oval 68"/>
                <p:cNvSpPr/>
                <p:nvPr/>
              </p:nvSpPr>
              <p:spPr>
                <a:xfrm rot="625377">
                  <a:off x="2332934" y="420059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7" name="Oval 69"/>
                <p:cNvSpPr/>
                <p:nvPr/>
              </p:nvSpPr>
              <p:spPr>
                <a:xfrm rot="625377">
                  <a:off x="2494311" y="423027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8" name="Oval 70"/>
                <p:cNvSpPr/>
                <p:nvPr/>
              </p:nvSpPr>
              <p:spPr>
                <a:xfrm rot="625377">
                  <a:off x="2655687" y="425996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9" name="Oval 71"/>
                <p:cNvSpPr/>
                <p:nvPr/>
              </p:nvSpPr>
              <p:spPr>
                <a:xfrm rot="625377">
                  <a:off x="2817062" y="4289647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sp>
          <p:nvSpPr>
            <p:cNvPr id="49" name="文字方塊 48"/>
            <p:cNvSpPr txBox="1"/>
            <p:nvPr/>
          </p:nvSpPr>
          <p:spPr>
            <a:xfrm>
              <a:off x="857224" y="1214422"/>
              <a:ext cx="78581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用料管理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60" name="群組 177"/>
          <p:cNvGrpSpPr/>
          <p:nvPr/>
        </p:nvGrpSpPr>
        <p:grpSpPr>
          <a:xfrm>
            <a:off x="2857488" y="1285860"/>
            <a:ext cx="1143008" cy="1000132"/>
            <a:chOff x="642911" y="928670"/>
            <a:chExt cx="1214446" cy="1143008"/>
          </a:xfrm>
          <a:solidFill>
            <a:schemeClr val="bg2">
              <a:lumMod val="90000"/>
            </a:schemeClr>
          </a:solidFill>
        </p:grpSpPr>
        <p:grpSp>
          <p:nvGrpSpPr>
            <p:cNvPr id="61" name="Group 10"/>
            <p:cNvGrpSpPr>
              <a:grpSpLocks/>
            </p:cNvGrpSpPr>
            <p:nvPr/>
          </p:nvGrpSpPr>
          <p:grpSpPr bwMode="auto">
            <a:xfrm>
              <a:off x="642911" y="928670"/>
              <a:ext cx="1214446" cy="1143008"/>
              <a:chOff x="1503923" y="4081853"/>
              <a:chExt cx="1422769" cy="1651403"/>
            </a:xfrm>
            <a:grpFill/>
          </p:grpSpPr>
          <p:sp>
            <p:nvSpPr>
              <p:cNvPr id="63" name="Rectangle 63"/>
              <p:cNvSpPr/>
              <p:nvPr/>
            </p:nvSpPr>
            <p:spPr>
              <a:xfrm rot="625377">
                <a:off x="1503923" y="4131077"/>
                <a:ext cx="1359323" cy="16021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IN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grpSp>
            <p:nvGrpSpPr>
              <p:cNvPr id="64" name="Group 6"/>
              <p:cNvGrpSpPr>
                <a:grpSpLocks/>
              </p:cNvGrpSpPr>
              <p:nvPr/>
            </p:nvGrpSpPr>
            <p:grpSpPr bwMode="auto">
              <a:xfrm>
                <a:off x="1687429" y="4081853"/>
                <a:ext cx="1239263" cy="317424"/>
                <a:chOff x="1687429" y="4081853"/>
                <a:chExt cx="1239263" cy="317424"/>
              </a:xfrm>
              <a:grpFill/>
            </p:grpSpPr>
            <p:sp>
              <p:nvSpPr>
                <p:cNvPr id="65" name="Oval 64"/>
                <p:cNvSpPr/>
                <p:nvPr/>
              </p:nvSpPr>
              <p:spPr>
                <a:xfrm rot="625377">
                  <a:off x="1687429" y="408185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 rot="625377">
                  <a:off x="1848805" y="411153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 rot="625377">
                  <a:off x="2010181" y="414122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 rot="625377">
                  <a:off x="2171558" y="417090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 rot="625377">
                  <a:off x="2332934" y="420059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 rot="625377">
                  <a:off x="2494311" y="423027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 rot="625377">
                  <a:off x="2655687" y="425996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 rot="625377">
                  <a:off x="2817062" y="4289647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sp>
          <p:nvSpPr>
            <p:cNvPr id="62" name="文字方塊 61"/>
            <p:cNvSpPr txBox="1"/>
            <p:nvPr/>
          </p:nvSpPr>
          <p:spPr>
            <a:xfrm>
              <a:off x="857224" y="1214422"/>
              <a:ext cx="78581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駕駛行為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3" name="群組 190"/>
          <p:cNvGrpSpPr/>
          <p:nvPr/>
        </p:nvGrpSpPr>
        <p:grpSpPr>
          <a:xfrm>
            <a:off x="4286248" y="1285860"/>
            <a:ext cx="1143008" cy="1000132"/>
            <a:chOff x="642911" y="928670"/>
            <a:chExt cx="1214446" cy="1143008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74" name="Group 10"/>
            <p:cNvGrpSpPr>
              <a:grpSpLocks/>
            </p:cNvGrpSpPr>
            <p:nvPr/>
          </p:nvGrpSpPr>
          <p:grpSpPr bwMode="auto">
            <a:xfrm>
              <a:off x="642911" y="928670"/>
              <a:ext cx="1214446" cy="1143008"/>
              <a:chOff x="1503923" y="4081853"/>
              <a:chExt cx="1422769" cy="1651403"/>
            </a:xfrm>
            <a:grpFill/>
          </p:grpSpPr>
          <p:sp>
            <p:nvSpPr>
              <p:cNvPr id="76" name="Rectangle 63"/>
              <p:cNvSpPr/>
              <p:nvPr/>
            </p:nvSpPr>
            <p:spPr>
              <a:xfrm rot="625377">
                <a:off x="1503923" y="4131077"/>
                <a:ext cx="1359323" cy="16021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IN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grpSp>
            <p:nvGrpSpPr>
              <p:cNvPr id="77" name="Group 6"/>
              <p:cNvGrpSpPr>
                <a:grpSpLocks/>
              </p:cNvGrpSpPr>
              <p:nvPr/>
            </p:nvGrpSpPr>
            <p:grpSpPr bwMode="auto">
              <a:xfrm>
                <a:off x="1687429" y="4081853"/>
                <a:ext cx="1239263" cy="317424"/>
                <a:chOff x="1687429" y="4081853"/>
                <a:chExt cx="1239263" cy="317424"/>
              </a:xfrm>
              <a:grpFill/>
            </p:grpSpPr>
            <p:sp>
              <p:nvSpPr>
                <p:cNvPr id="78" name="Oval 64"/>
                <p:cNvSpPr/>
                <p:nvPr/>
              </p:nvSpPr>
              <p:spPr>
                <a:xfrm rot="625377">
                  <a:off x="1687429" y="408185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79" name="Oval 65"/>
                <p:cNvSpPr/>
                <p:nvPr/>
              </p:nvSpPr>
              <p:spPr>
                <a:xfrm rot="625377">
                  <a:off x="1848805" y="411153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80" name="Oval 66"/>
                <p:cNvSpPr/>
                <p:nvPr/>
              </p:nvSpPr>
              <p:spPr>
                <a:xfrm rot="625377">
                  <a:off x="2010181" y="414122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81" name="Oval 67"/>
                <p:cNvSpPr/>
                <p:nvPr/>
              </p:nvSpPr>
              <p:spPr>
                <a:xfrm rot="625377">
                  <a:off x="2171558" y="417090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82" name="Oval 68"/>
                <p:cNvSpPr/>
                <p:nvPr/>
              </p:nvSpPr>
              <p:spPr>
                <a:xfrm rot="625377">
                  <a:off x="2332934" y="420059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83" name="Oval 69"/>
                <p:cNvSpPr/>
                <p:nvPr/>
              </p:nvSpPr>
              <p:spPr>
                <a:xfrm rot="625377">
                  <a:off x="2494311" y="4230278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84" name="Oval 70"/>
                <p:cNvSpPr/>
                <p:nvPr/>
              </p:nvSpPr>
              <p:spPr>
                <a:xfrm rot="625377">
                  <a:off x="2655687" y="4259963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85" name="Oval 71"/>
                <p:cNvSpPr/>
                <p:nvPr/>
              </p:nvSpPr>
              <p:spPr>
                <a:xfrm rot="625377">
                  <a:off x="2817062" y="4289647"/>
                  <a:ext cx="109630" cy="10963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IN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sp>
          <p:nvSpPr>
            <p:cNvPr id="75" name="文字方塊 74"/>
            <p:cNvSpPr txBox="1"/>
            <p:nvPr/>
          </p:nvSpPr>
          <p:spPr>
            <a:xfrm>
              <a:off x="857224" y="1214422"/>
              <a:ext cx="78581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肇事</a:t>
              </a:r>
              <a:endParaRPr lang="en-US" altLang="zh-TW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紀錄</a:t>
              </a:r>
            </a:p>
          </p:txBody>
        </p:sp>
      </p:grpSp>
      <p:sp>
        <p:nvSpPr>
          <p:cNvPr id="86" name="橢圓形圖說文字 85"/>
          <p:cNvSpPr/>
          <p:nvPr/>
        </p:nvSpPr>
        <p:spPr>
          <a:xfrm>
            <a:off x="7893488" y="4071942"/>
            <a:ext cx="1143008" cy="642942"/>
          </a:xfrm>
          <a:prstGeom prst="wedgeEllipseCallout">
            <a:avLst>
              <a:gd name="adj1" fmla="val -3739"/>
              <a:gd name="adj2" fmla="val 87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掃我掃我</a:t>
            </a:r>
          </a:p>
          <a:p>
            <a:pPr algn="ctr"/>
            <a:r>
              <a:rPr lang="zh-TW" altLang="en-US" sz="1200" b="1" dirty="0" smtClean="0"/>
              <a:t>我係金哩</a:t>
            </a:r>
            <a:endParaRPr lang="zh-TW" altLang="en-US" sz="1200" b="1" dirty="0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57224" y="3643314"/>
            <a:ext cx="707236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8" name="群組 229"/>
          <p:cNvGrpSpPr/>
          <p:nvPr/>
        </p:nvGrpSpPr>
        <p:grpSpPr>
          <a:xfrm>
            <a:off x="214282" y="1000108"/>
            <a:ext cx="2002371" cy="1357322"/>
            <a:chOff x="214282" y="1000108"/>
            <a:chExt cx="2002371" cy="1337584"/>
          </a:xfrm>
        </p:grpSpPr>
        <p:pic>
          <p:nvPicPr>
            <p:cNvPr id="89" name="Picture 5" descr="「修車履歷」的圖片搜尋結果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4282" y="1000108"/>
              <a:ext cx="2002371" cy="1337584"/>
            </a:xfrm>
            <a:prstGeom prst="rect">
              <a:avLst/>
            </a:prstGeom>
            <a:noFill/>
          </p:spPr>
        </p:pic>
        <p:sp>
          <p:nvSpPr>
            <p:cNvPr id="90" name="文字方塊 89"/>
            <p:cNvSpPr txBox="1"/>
            <p:nvPr/>
          </p:nvSpPr>
          <p:spPr>
            <a:xfrm>
              <a:off x="285720" y="1422503"/>
              <a:ext cx="928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資料</a:t>
              </a:r>
              <a:endPara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電子化</a:t>
              </a:r>
              <a:endPara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91" name="Picture 7" descr="「維修履歷」的圖片搜尋結果"/>
          <p:cNvPicPr>
            <a:picLocks noChangeAspect="1" noChangeArrowheads="1"/>
          </p:cNvPicPr>
          <p:nvPr/>
        </p:nvPicPr>
        <p:blipFill>
          <a:blip r:embed="rId7" cstate="print"/>
          <a:srcRect t="5405"/>
          <a:stretch>
            <a:fillRect/>
          </a:stretch>
        </p:blipFill>
        <p:spPr bwMode="auto">
          <a:xfrm>
            <a:off x="6072198" y="4357694"/>
            <a:ext cx="1785950" cy="1785950"/>
          </a:xfrm>
          <a:prstGeom prst="rect">
            <a:avLst/>
          </a:prstGeom>
          <a:noFill/>
        </p:spPr>
      </p:pic>
      <p:sp>
        <p:nvSpPr>
          <p:cNvPr id="92" name="文字方塊 91"/>
          <p:cNvSpPr txBox="1"/>
          <p:nvPr/>
        </p:nvSpPr>
        <p:spPr>
          <a:xfrm>
            <a:off x="5796136" y="6237312"/>
            <a:ext cx="2499792" cy="5847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資訊透明、建立認證機制、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提升二手價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072198" y="4283804"/>
            <a:ext cx="174016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車輛健康履歷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57158" y="4283804"/>
            <a:ext cx="226215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定檢保養系統化追蹤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131840" y="6237312"/>
            <a:ext cx="2500330" cy="5847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採用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CP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值高之物料、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降低成本、追蹤汰換原因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107504" y="6237312"/>
            <a:ext cx="2857520" cy="5847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定檢保養系統化追蹤提醒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降低人力作業、提升車輛安全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357554" y="4283804"/>
            <a:ext cx="20313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物料使用年期分析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8" name="圖片 97" descr="DSCN21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15008" y="357166"/>
            <a:ext cx="3333524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4"/>
          <p:cNvSpPr txBox="1">
            <a:spLocks/>
          </p:cNvSpPr>
          <p:nvPr/>
        </p:nvSpPr>
        <p:spPr>
          <a:xfrm>
            <a:off x="179512" y="144016"/>
            <a:ext cx="8712968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整體產品構想</a:t>
            </a:r>
            <a:r>
              <a:rPr kumimoji="0" lang="en-US" altLang="zh-TW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內容版面配置區 5"/>
          <p:cNvSpPr txBox="1">
            <a:spLocks/>
          </p:cNvSpPr>
          <p:nvPr/>
        </p:nvSpPr>
        <p:spPr>
          <a:xfrm>
            <a:off x="755576" y="2636912"/>
            <a:ext cx="4608512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zh-TW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巴士健康管家</a:t>
            </a:r>
            <a:r>
              <a:rPr kumimoji="0" lang="zh-TW" altLang="zh-TW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管理產品服務功能</a:t>
            </a:r>
            <a:endParaRPr kumimoji="0" lang="zh-TW" altLang="en-US" sz="2200" b="1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圖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3068960"/>
            <a:ext cx="59766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內容版面配置區 5"/>
          <p:cNvSpPr txBox="1">
            <a:spLocks/>
          </p:cNvSpPr>
          <p:nvPr/>
        </p:nvSpPr>
        <p:spPr>
          <a:xfrm>
            <a:off x="3168352" y="1124744"/>
            <a:ext cx="4860032" cy="6480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SzPct val="80000"/>
              <a:defRPr/>
            </a:pPr>
            <a:endParaRPr lang="zh-TW" altLang="en-US" sz="4000" b="1" dirty="0">
              <a:solidFill>
                <a:srgbClr val="0070C0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868144" y="4404245"/>
            <a:ext cx="3059832" cy="21210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652120" y="4824536"/>
            <a:ext cx="3384376" cy="22048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zh-TW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" pitchFamily="34" charset="0"/>
              </a:rPr>
              <a:t>降低修車材料成本</a:t>
            </a: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zh-TW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" pitchFamily="34" charset="0"/>
              </a:rPr>
              <a:t>降低</a:t>
            </a:r>
            <a:r>
              <a:rPr lang="zh-TW" altLang="en-US" sz="3200" kern="0" dirty="0" smtClean="0">
                <a:latin typeface="+mj-ea"/>
                <a:ea typeface="+mj-ea"/>
                <a:cs typeface="Arial" pitchFamily="34" charset="0"/>
              </a:rPr>
              <a:t>機務保修作業花費人時</a:t>
            </a: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u"/>
              <a:tabLst/>
              <a:defRPr/>
            </a:pPr>
            <a:r>
              <a:rPr lang="zh-TW" altLang="en-US" sz="3200" kern="0" dirty="0" smtClean="0">
                <a:latin typeface="+mj-ea"/>
                <a:ea typeface="+mj-ea"/>
                <a:cs typeface="Arial" pitchFamily="34" charset="0"/>
              </a:rPr>
              <a:t>完成預防性保養、檢修</a:t>
            </a: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u"/>
              <a:defRPr/>
            </a:pPr>
            <a:r>
              <a:rPr lang="zh-TW" altLang="en-US" sz="3200" kern="0" dirty="0" smtClean="0">
                <a:latin typeface="+mj-ea"/>
                <a:ea typeface="+mj-ea"/>
                <a:cs typeface="Arial" pitchFamily="34" charset="0"/>
              </a:rPr>
              <a:t>有效減少臨時故障，提升車輛基本安全</a:t>
            </a:r>
          </a:p>
          <a:p>
            <a:pPr marL="342900" indent="-342900">
              <a:spcBef>
                <a:spcPct val="20000"/>
              </a:spcBef>
              <a:buSzPct val="80000"/>
              <a:defRPr/>
            </a:pP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u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556792"/>
            <a:ext cx="5058791" cy="329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內容版面配置區 3"/>
          <p:cNvSpPr txBox="1">
            <a:spLocks/>
          </p:cNvSpPr>
          <p:nvPr/>
        </p:nvSpPr>
        <p:spPr>
          <a:xfrm>
            <a:off x="107504" y="1196752"/>
            <a:ext cx="5760640" cy="16561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u"/>
            </a:pPr>
            <a:r>
              <a:rPr lang="zh-TW" altLang="zh-TW" sz="2600" dirty="0" smtClean="0">
                <a:latin typeface="+mj-ea"/>
                <a:ea typeface="+mj-ea"/>
              </a:rPr>
              <a:t>全台</a:t>
            </a:r>
            <a:r>
              <a:rPr lang="en-US" altLang="zh-TW" sz="2600" dirty="0" smtClean="0">
                <a:solidFill>
                  <a:srgbClr val="FF0000"/>
                </a:solidFill>
                <a:latin typeface="+mj-ea"/>
                <a:ea typeface="+mj-ea"/>
              </a:rPr>
              <a:t>58</a:t>
            </a:r>
            <a:r>
              <a:rPr lang="zh-TW" altLang="zh-TW" sz="2600" dirty="0" smtClean="0">
                <a:latin typeface="+mj-ea"/>
                <a:ea typeface="+mj-ea"/>
              </a:rPr>
              <a:t>家公路汽車客運業者與</a:t>
            </a:r>
            <a:r>
              <a:rPr lang="en-US" altLang="zh-TW" sz="2600" dirty="0" smtClean="0">
                <a:solidFill>
                  <a:srgbClr val="FF0000"/>
                </a:solidFill>
                <a:latin typeface="+mj-ea"/>
                <a:ea typeface="+mj-ea"/>
              </a:rPr>
              <a:t>943</a:t>
            </a:r>
            <a:r>
              <a:rPr lang="zh-TW" altLang="zh-TW" sz="2600" dirty="0" smtClean="0">
                <a:latin typeface="+mj-ea"/>
                <a:ea typeface="+mj-ea"/>
              </a:rPr>
              <a:t>家遊覽車客運業</a:t>
            </a:r>
            <a:r>
              <a:rPr lang="zh-TW" altLang="en-US" sz="2600" dirty="0" smtClean="0">
                <a:latin typeface="+mj-ea"/>
                <a:ea typeface="+mj-ea"/>
              </a:rPr>
              <a:t>者為客群</a:t>
            </a:r>
            <a:endParaRPr lang="en-US" altLang="zh-TW" sz="2600" dirty="0" smtClean="0">
              <a:latin typeface="+mj-ea"/>
              <a:ea typeface="+mj-ea"/>
            </a:endParaRP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u"/>
            </a:pPr>
            <a:r>
              <a:rPr lang="zh-TW" altLang="en-US" sz="2600" dirty="0" smtClean="0">
                <a:solidFill>
                  <a:srgbClr val="FF0000"/>
                </a:solidFill>
                <a:latin typeface="+mj-ea"/>
                <a:ea typeface="+mj-ea"/>
              </a:rPr>
              <a:t>多數</a:t>
            </a:r>
            <a:r>
              <a:rPr lang="zh-TW" altLang="zh-TW" sz="2600" dirty="0" smtClean="0">
                <a:solidFill>
                  <a:srgbClr val="FF0000"/>
                </a:solidFill>
                <a:latin typeface="+mj-ea"/>
                <a:ea typeface="+mj-ea"/>
              </a:rPr>
              <a:t>業者欠缺車輛保修</a:t>
            </a:r>
            <a:r>
              <a:rPr lang="zh-TW" altLang="en-US" sz="2600" dirty="0" smtClean="0">
                <a:solidFill>
                  <a:srgbClr val="FF0000"/>
                </a:solidFill>
                <a:latin typeface="+mj-ea"/>
                <a:ea typeface="+mj-ea"/>
              </a:rPr>
              <a:t>管理系統</a:t>
            </a:r>
            <a:endParaRPr lang="zh-TW" altLang="zh-TW" sz="2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179388" y="144463"/>
            <a:ext cx="8713787" cy="9080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開發期程</a:t>
            </a:r>
            <a:r>
              <a:rPr kumimoji="0" lang="zh-TW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與</a:t>
            </a:r>
            <a:r>
              <a:rPr kumimoji="0" lang="zh-TW" altLang="zh-TW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作法</a:t>
            </a:r>
            <a:endParaRPr kumimoji="0" lang="zh-TW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980728"/>
            <a:ext cx="8435975" cy="514508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TW" altLang="zh-TW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試營運期間洽談</a:t>
            </a:r>
            <a:r>
              <a:rPr kumimoji="0" lang="zh-TW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目標客戶</a:t>
            </a:r>
            <a:r>
              <a:rPr kumimoji="0" lang="en-US" altLang="zh-TW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3~5</a:t>
            </a:r>
            <a:r>
              <a:rPr kumimoji="0" lang="zh-TW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家</a:t>
            </a:r>
            <a:r>
              <a:rPr kumimoji="0" lang="zh-TW" altLang="zh-TW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，並辦理使用說明會，檢視産品成效及使用心得，</a:t>
            </a:r>
            <a:r>
              <a:rPr kumimoji="0" lang="zh-TW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再進行產品</a:t>
            </a:r>
            <a:r>
              <a:rPr kumimoji="0" lang="zh-TW" altLang="zh-TW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檢討與</a:t>
            </a:r>
            <a:r>
              <a:rPr kumimoji="0" lang="zh-TW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精進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TW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2147888" y="2619201"/>
            <a:ext cx="4975225" cy="4194175"/>
          </a:xfrm>
          <a:custGeom>
            <a:avLst/>
            <a:gdLst>
              <a:gd name="T0" fmla="*/ 771 w 3085"/>
              <a:gd name="T1" fmla="*/ 0 h 3084"/>
              <a:gd name="T2" fmla="*/ 2313 w 3085"/>
              <a:gd name="T3" fmla="*/ 0 h 3084"/>
              <a:gd name="T4" fmla="*/ 3085 w 3085"/>
              <a:gd name="T5" fmla="*/ 2359 h 3084"/>
              <a:gd name="T6" fmla="*/ 1588 w 3085"/>
              <a:gd name="T7" fmla="*/ 3084 h 3084"/>
              <a:gd name="T8" fmla="*/ 0 w 3085"/>
              <a:gd name="T9" fmla="*/ 2359 h 3084"/>
              <a:gd name="T10" fmla="*/ 771 w 3085"/>
              <a:gd name="T11" fmla="*/ 0 h 30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5"/>
              <a:gd name="T19" fmla="*/ 0 h 3084"/>
              <a:gd name="T20" fmla="*/ 3085 w 3085"/>
              <a:gd name="T21" fmla="*/ 3084 h 30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DBDBDB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2195513" y="1828626"/>
            <a:ext cx="4897437" cy="4895850"/>
          </a:xfrm>
          <a:custGeom>
            <a:avLst/>
            <a:gdLst>
              <a:gd name="T0" fmla="*/ 771 w 3085"/>
              <a:gd name="T1" fmla="*/ 0 h 3084"/>
              <a:gd name="T2" fmla="*/ 2313 w 3085"/>
              <a:gd name="T3" fmla="*/ 0 h 3084"/>
              <a:gd name="T4" fmla="*/ 3085 w 3085"/>
              <a:gd name="T5" fmla="*/ 2359 h 3084"/>
              <a:gd name="T6" fmla="*/ 1588 w 3085"/>
              <a:gd name="T7" fmla="*/ 3084 h 3084"/>
              <a:gd name="T8" fmla="*/ 0 w 3085"/>
              <a:gd name="T9" fmla="*/ 2359 h 3084"/>
              <a:gd name="T10" fmla="*/ 771 w 3085"/>
              <a:gd name="T11" fmla="*/ 0 h 30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5"/>
              <a:gd name="T19" fmla="*/ 0 h 3084"/>
              <a:gd name="T20" fmla="*/ 3085 w 3085"/>
              <a:gd name="T21" fmla="*/ 3084 h 30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solidFill>
            <a:srgbClr val="B6B6B6"/>
          </a:solidFill>
          <a:ln w="9525">
            <a:miter lim="800000"/>
            <a:headEnd/>
            <a:tailEnd/>
          </a:ln>
          <a:scene3d>
            <a:camera prst="legacyObliqueBottom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6B6B6"/>
            </a:extrusionClr>
          </a:sp3d>
        </p:spPr>
        <p:txBody>
          <a:bodyPr>
            <a:flatTx/>
          </a:bodyPr>
          <a:lstStyle/>
          <a:p>
            <a:pPr algn="l"/>
            <a:endParaRPr lang="zh-CN" altLang="en-US" sz="1800" b="1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2627783" y="1900064"/>
            <a:ext cx="4104457" cy="4679950"/>
          </a:xfrm>
          <a:custGeom>
            <a:avLst/>
            <a:gdLst>
              <a:gd name="T0" fmla="*/ 771 w 3085"/>
              <a:gd name="T1" fmla="*/ 0 h 3084"/>
              <a:gd name="T2" fmla="*/ 2313 w 3085"/>
              <a:gd name="T3" fmla="*/ 0 h 3084"/>
              <a:gd name="T4" fmla="*/ 3085 w 3085"/>
              <a:gd name="T5" fmla="*/ 2359 h 3084"/>
              <a:gd name="T6" fmla="*/ 1588 w 3085"/>
              <a:gd name="T7" fmla="*/ 3084 h 3084"/>
              <a:gd name="T8" fmla="*/ 0 w 3085"/>
              <a:gd name="T9" fmla="*/ 2359 h 3084"/>
              <a:gd name="T10" fmla="*/ 771 w 3085"/>
              <a:gd name="T11" fmla="*/ 0 h 30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5"/>
              <a:gd name="T19" fmla="*/ 0 h 3084"/>
              <a:gd name="T20" fmla="*/ 3085 w 3085"/>
              <a:gd name="T21" fmla="*/ 3084 h 30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/>
            <a:endParaRPr lang="zh-CN" altLang="en-US" sz="1800" b="1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57425" y="5464001"/>
            <a:ext cx="4795838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71775" y="3935239"/>
            <a:ext cx="3724275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213100" y="2649364"/>
            <a:ext cx="2863850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0" name="Gruppe 137"/>
          <p:cNvGrpSpPr>
            <a:grpSpLocks/>
          </p:cNvGrpSpPr>
          <p:nvPr/>
        </p:nvGrpSpPr>
        <p:grpSpPr bwMode="auto">
          <a:xfrm>
            <a:off x="4876800" y="2804939"/>
            <a:ext cx="812800" cy="882650"/>
            <a:chOff x="473201" y="2942956"/>
            <a:chExt cx="953523" cy="1036016"/>
          </a:xfrm>
        </p:grpSpPr>
        <p:sp>
          <p:nvSpPr>
            <p:cNvPr id="11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kumimoji="0" lang="en-US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12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FFC000"/>
                </a:gs>
                <a:gs pos="70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 w="3175">
              <a:solidFill>
                <a:srgbClr val="FFCC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 latinLnBrk="0">
                <a:buFont typeface="Calibri" pitchFamily="34" charset="0"/>
                <a:buAutoNum type="arabicPeriod"/>
              </a:pPr>
              <a:endParaRPr kumimoji="0" lang="en-US" altLang="zh-CN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13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 latinLnBrk="0">
                <a:buFont typeface="Calibri" pitchFamily="34" charset="0"/>
                <a:buAutoNum type="arabicPeriod"/>
              </a:pPr>
              <a:endParaRPr kumimoji="0" lang="en-US" altLang="zh-CN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grpSp>
        <p:nvGrpSpPr>
          <p:cNvPr id="14" name="Gruppe 72"/>
          <p:cNvGrpSpPr>
            <a:grpSpLocks/>
          </p:cNvGrpSpPr>
          <p:nvPr/>
        </p:nvGrpSpPr>
        <p:grpSpPr bwMode="auto">
          <a:xfrm>
            <a:off x="3798888" y="3993976"/>
            <a:ext cx="1300162" cy="1414463"/>
            <a:chOff x="6736239" y="307975"/>
            <a:chExt cx="1336199" cy="1454438"/>
          </a:xfrm>
        </p:grpSpPr>
        <p:grpSp>
          <p:nvGrpSpPr>
            <p:cNvPr id="15" name="Gruppe 69"/>
            <p:cNvGrpSpPr>
              <a:grpSpLocks/>
            </p:cNvGrpSpPr>
            <p:nvPr/>
          </p:nvGrpSpPr>
          <p:grpSpPr bwMode="auto">
            <a:xfrm>
              <a:off x="6729932" y="301211"/>
              <a:ext cx="1350725" cy="1351290"/>
              <a:chOff x="6984431" y="4736121"/>
              <a:chExt cx="1350220" cy="1352021"/>
            </a:xfrm>
          </p:grpSpPr>
          <p:grpSp>
            <p:nvGrpSpPr>
              <p:cNvPr id="19" name="Ellipse 99"/>
              <p:cNvGrpSpPr>
                <a:grpSpLocks/>
              </p:cNvGrpSpPr>
              <p:nvPr/>
            </p:nvGrpSpPr>
            <p:grpSpPr bwMode="auto">
              <a:xfrm>
                <a:off x="6984431" y="4736121"/>
                <a:ext cx="1350220" cy="1352021"/>
                <a:chOff x="1810512" y="3121152"/>
                <a:chExt cx="1877568" cy="1877568"/>
              </a:xfrm>
            </p:grpSpPr>
            <p:pic>
              <p:nvPicPr>
                <p:cNvPr id="21" name="Ellipse 99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810512" y="3121152"/>
                  <a:ext cx="1877568" cy="18775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091281" y="3402217"/>
                  <a:ext cx="1313363" cy="13117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latinLnBrk="0"/>
                  <a:endParaRPr kumimoji="0" lang="en-US" altLang="zh-CN" sz="1800">
                    <a:solidFill>
                      <a:srgbClr val="FFFFFF"/>
                    </a:solidFill>
                    <a:latin typeface="Calibri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" name="Ellipse 100"/>
              <p:cNvSpPr>
                <a:spLocks noChangeArrowheads="1"/>
              </p:cNvSpPr>
              <p:nvPr/>
            </p:nvSpPr>
            <p:spPr bwMode="auto">
              <a:xfrm>
                <a:off x="7169968" y="4786328"/>
                <a:ext cx="982937" cy="7213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6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latinLnBrk="0"/>
                <a:endParaRPr kumimoji="0" lang="en-US" altLang="zh-CN" sz="1800">
                  <a:solidFill>
                    <a:srgbClr val="FFFFFF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6" name="Ellipse 98"/>
            <p:cNvGrpSpPr>
              <a:grpSpLocks/>
            </p:cNvGrpSpPr>
            <p:nvPr/>
          </p:nvGrpSpPr>
          <p:grpSpPr bwMode="auto">
            <a:xfrm>
              <a:off x="6782561" y="1494558"/>
              <a:ext cx="1206005" cy="272013"/>
              <a:chOff x="1883664" y="4779264"/>
              <a:chExt cx="1676400" cy="377952"/>
            </a:xfrm>
          </p:grpSpPr>
          <p:pic>
            <p:nvPicPr>
              <p:cNvPr id="17" name="Ellipse 9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83664" y="4779264"/>
                <a:ext cx="1676400" cy="377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 Box 23"/>
              <p:cNvSpPr txBox="1">
                <a:spLocks noChangeArrowheads="1"/>
              </p:cNvSpPr>
              <p:nvPr/>
            </p:nvSpPr>
            <p:spPr bwMode="auto">
              <a:xfrm>
                <a:off x="2133314" y="4840428"/>
                <a:ext cx="1178455" cy="257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latinLnBrk="0"/>
                <a:endParaRPr kumimoji="0" lang="en-US" altLang="zh-CN" sz="1800">
                  <a:solidFill>
                    <a:srgbClr val="FFFFFF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23" name="Gruppe 137"/>
          <p:cNvGrpSpPr>
            <a:grpSpLocks/>
          </p:cNvGrpSpPr>
          <p:nvPr/>
        </p:nvGrpSpPr>
        <p:grpSpPr bwMode="auto">
          <a:xfrm>
            <a:off x="4115370" y="1976264"/>
            <a:ext cx="528638" cy="574675"/>
            <a:chOff x="473201" y="2942956"/>
            <a:chExt cx="953523" cy="1036016"/>
          </a:xfrm>
        </p:grpSpPr>
        <p:sp>
          <p:nvSpPr>
            <p:cNvPr id="24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kumimoji="0" lang="en-US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25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FF0000"/>
                </a:gs>
              </a:gsLst>
              <a:lin ang="5400000" scaled="1"/>
            </a:gradFill>
            <a:ln w="3175">
              <a:solidFill>
                <a:srgbClr val="CC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 latinLnBrk="0">
                <a:buFont typeface="Calibri" pitchFamily="34" charset="0"/>
                <a:buAutoNum type="arabicPeriod"/>
              </a:pPr>
              <a:endParaRPr kumimoji="0" lang="en-US" altLang="zh-CN" sz="1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26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 latinLnBrk="0">
                <a:buFont typeface="Calibri" pitchFamily="34" charset="0"/>
                <a:buAutoNum type="arabicPeriod"/>
              </a:pPr>
              <a:endParaRPr kumimoji="0" lang="en-US" altLang="zh-CN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747515" y="4983559"/>
            <a:ext cx="11044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latinLnBrk="0"/>
            <a:r>
              <a:rPr lang="en-US" altLang="zh-TW" sz="2400" b="1" dirty="0" smtClean="0">
                <a:solidFill>
                  <a:srgbClr val="002060"/>
                </a:solidFill>
                <a:latin typeface="Arial" pitchFamily="34" charset="0"/>
                <a:ea typeface="SimSun" pitchFamily="2" charset="-122"/>
              </a:rPr>
              <a:t>106.11</a:t>
            </a:r>
            <a:endParaRPr kumimoji="0" lang="en-US" altLang="zh-CN" sz="2400" b="1" dirty="0">
              <a:solidFill>
                <a:srgbClr val="002060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3099409" y="3532946"/>
            <a:ext cx="9685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latinLnBrk="0"/>
            <a:r>
              <a:rPr lang="en-US" altLang="zh-CN" sz="2000" b="1" dirty="0" smtClean="0">
                <a:solidFill>
                  <a:schemeClr val="accent4"/>
                </a:solidFill>
                <a:latin typeface="Arial" pitchFamily="34" charset="0"/>
                <a:ea typeface="SimSun" pitchFamily="2" charset="-122"/>
              </a:rPr>
              <a:t>106.08</a:t>
            </a:r>
            <a:endParaRPr kumimoji="0" lang="en-US" altLang="zh-CN" sz="2000" b="1" dirty="0">
              <a:solidFill>
                <a:schemeClr val="accent4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3275856" y="2348880"/>
            <a:ext cx="889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latinLnBrk="0"/>
            <a:r>
              <a:rPr lang="en-US" altLang="zh-TW" b="1" dirty="0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106.04</a:t>
            </a:r>
            <a:endParaRPr kumimoji="0" lang="en-US" altLang="zh-CN" sz="1800" b="1" dirty="0">
              <a:solidFill>
                <a:srgbClr val="C00000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30" name="Pentagon 12"/>
          <p:cNvSpPr>
            <a:spLocks noChangeArrowheads="1"/>
          </p:cNvSpPr>
          <p:nvPr/>
        </p:nvSpPr>
        <p:spPr bwMode="auto">
          <a:xfrm rot="10800000">
            <a:off x="6378575" y="2989089"/>
            <a:ext cx="2281238" cy="287337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chemeClr val="bg1"/>
              </a:gs>
              <a:gs pos="100000">
                <a:srgbClr val="B6B6B6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rot="10800000" anchor="ctr"/>
          <a:lstStyle/>
          <a:p>
            <a:pPr indent="-342900" algn="ctr" latinLnBrk="0">
              <a:buFont typeface="Calibri" pitchFamily="34" charset="0"/>
              <a:buAutoNum type="arabicPeriod"/>
              <a:defRPr/>
            </a:pPr>
            <a:endParaRPr kumimoji="0" lang="zh-CN" sz="1800" noProof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1" name="Pentagon 12"/>
          <p:cNvSpPr>
            <a:spLocks noChangeArrowheads="1"/>
          </p:cNvSpPr>
          <p:nvPr/>
        </p:nvSpPr>
        <p:spPr bwMode="auto">
          <a:xfrm>
            <a:off x="939800" y="2085801"/>
            <a:ext cx="2281238" cy="287338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chemeClr val="bg1"/>
              </a:gs>
              <a:gs pos="100000">
                <a:srgbClr val="B6B6B6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indent="-342900" algn="ctr" latinLnBrk="0">
              <a:buFont typeface="Calibri" pitchFamily="34" charset="0"/>
              <a:buAutoNum type="arabicPeriod"/>
              <a:defRPr/>
            </a:pPr>
            <a:endParaRPr kumimoji="0" lang="zh-CN" sz="1800" noProof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2" name="Pentagon 12"/>
          <p:cNvSpPr>
            <a:spLocks noChangeArrowheads="1"/>
          </p:cNvSpPr>
          <p:nvPr/>
        </p:nvSpPr>
        <p:spPr bwMode="auto">
          <a:xfrm>
            <a:off x="193675" y="4551189"/>
            <a:ext cx="2281238" cy="287337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chemeClr val="bg1"/>
              </a:gs>
              <a:gs pos="100000">
                <a:srgbClr val="B6B6B6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indent="-342900" algn="ctr" latinLnBrk="0">
              <a:buFont typeface="Calibri" pitchFamily="34" charset="0"/>
              <a:buAutoNum type="arabicPeriod"/>
              <a:defRPr/>
            </a:pPr>
            <a:endParaRPr kumimoji="0" lang="zh-CN" sz="1800" noProof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4256092" y="2123564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latinLnBrk="0"/>
            <a:r>
              <a:rPr kumimoji="0" lang="zh-TW" altLang="en-US" b="1" dirty="0" smtClean="0">
                <a:latin typeface="+mj-ea"/>
                <a:ea typeface="+mj-ea"/>
              </a:rPr>
              <a:t>開發期間</a:t>
            </a:r>
            <a:endParaRPr kumimoji="0" lang="zh-CN" altLang="en-US" b="1" dirty="0">
              <a:latin typeface="+mj-ea"/>
              <a:ea typeface="+mj-ea"/>
            </a:endParaRP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4211960" y="3100898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latinLnBrk="0"/>
            <a:r>
              <a:rPr lang="zh-TW" altLang="en-US" sz="2000" b="1" dirty="0" smtClean="0">
                <a:latin typeface="+mj-ea"/>
                <a:ea typeface="+mj-ea"/>
              </a:rPr>
              <a:t>試營運期間</a:t>
            </a:r>
            <a:endParaRPr kumimoji="0" lang="zh-CN" altLang="en-US" sz="2000" b="1" dirty="0">
              <a:latin typeface="+mj-ea"/>
              <a:ea typeface="+mj-ea"/>
            </a:endParaRP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3851920" y="4436889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latinLnBrk="0"/>
            <a:r>
              <a:rPr kumimoji="0" lang="zh-TW" altLang="en-US" sz="2000" b="1" dirty="0" smtClean="0">
                <a:latin typeface="+mj-ea"/>
                <a:ea typeface="+mj-ea"/>
              </a:rPr>
              <a:t>推廣銷售</a:t>
            </a:r>
            <a:endParaRPr kumimoji="0" lang="zh-CN" altLang="en-US" sz="2000" b="1" dirty="0">
              <a:latin typeface="+mj-ea"/>
              <a:ea typeface="+mj-ea"/>
            </a:endParaRP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0" y="1916832"/>
            <a:ext cx="28438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>
              <a:buFont typeface="Arial" pitchFamily="34" charset="0"/>
              <a:buChar char="•"/>
            </a:pPr>
            <a:r>
              <a:rPr lang="zh-TW" altLang="zh-TW" dirty="0" smtClean="0">
                <a:latin typeface="+mj-ea"/>
                <a:ea typeface="+mj-ea"/>
              </a:rPr>
              <a:t>車輛保修資料導入</a:t>
            </a:r>
            <a:endParaRPr lang="en-US" altLang="zh-TW" dirty="0" smtClean="0">
              <a:latin typeface="+mj-ea"/>
              <a:ea typeface="+mj-ea"/>
            </a:endParaRPr>
          </a:p>
          <a:p>
            <a:pPr eaLnBrk="0" fontAlgn="base">
              <a:buFont typeface="Arial" pitchFamily="34" charset="0"/>
              <a:buChar char="•"/>
            </a:pPr>
            <a:r>
              <a:rPr lang="zh-TW" altLang="zh-TW" dirty="0" smtClean="0">
                <a:latin typeface="+mj-ea"/>
                <a:ea typeface="+mj-ea"/>
              </a:rPr>
              <a:t>車輛保修資料探勘與解析</a:t>
            </a:r>
            <a:endParaRPr lang="en-US" altLang="zh-TW" dirty="0" smtClean="0">
              <a:latin typeface="+mj-ea"/>
              <a:ea typeface="+mj-ea"/>
            </a:endParaRPr>
          </a:p>
          <a:p>
            <a:pPr eaLnBrk="0" fontAlgn="base">
              <a:buFont typeface="Arial" pitchFamily="34" charset="0"/>
              <a:buChar char="•"/>
            </a:pPr>
            <a:r>
              <a:rPr lang="zh-TW" altLang="zh-TW" dirty="0" smtClean="0">
                <a:latin typeface="+mj-ea"/>
                <a:ea typeface="+mj-ea"/>
              </a:rPr>
              <a:t>平台研發與測試</a:t>
            </a:r>
            <a:endParaRPr lang="en-US" altLang="zh-TW" dirty="0" smtClean="0">
              <a:latin typeface="+mj-ea"/>
              <a:ea typeface="+mj-ea"/>
            </a:endParaRPr>
          </a:p>
          <a:p>
            <a:endParaRPr kumimoji="0" lang="zh-CN" altLang="en-US" dirty="0">
              <a:latin typeface="+mj-ea"/>
              <a:ea typeface="+mj-ea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0" y="4437112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zh-TW" dirty="0" smtClean="0">
                <a:latin typeface="+mj-ea"/>
                <a:ea typeface="+mj-ea"/>
              </a:rPr>
              <a:t>辦理產品</a:t>
            </a:r>
            <a:r>
              <a:rPr lang="zh-TW" altLang="en-US" dirty="0" smtClean="0">
                <a:latin typeface="+mj-ea"/>
                <a:ea typeface="+mj-ea"/>
              </a:rPr>
              <a:t>精進</a:t>
            </a:r>
            <a:endParaRPr lang="en-US" altLang="zh-TW" dirty="0" smtClean="0">
              <a:latin typeface="+mj-ea"/>
              <a:ea typeface="+mj-ea"/>
            </a:endParaRPr>
          </a:p>
          <a:p>
            <a:pPr eaLnBrk="0" fontAlgn="base">
              <a:buFont typeface="Arial" pitchFamily="34" charset="0"/>
              <a:buChar char="•"/>
            </a:pPr>
            <a:r>
              <a:rPr lang="zh-TW" altLang="zh-TW" dirty="0" smtClean="0">
                <a:latin typeface="+mj-ea"/>
                <a:ea typeface="+mj-ea"/>
              </a:rPr>
              <a:t>蒐集意見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zh-TW" altLang="zh-TW" dirty="0" smtClean="0">
                <a:latin typeface="+mj-ea"/>
                <a:ea typeface="+mj-ea"/>
              </a:rPr>
              <a:t>改善功能</a:t>
            </a:r>
            <a:endParaRPr kumimoji="0" lang="zh-CN" altLang="en-US" dirty="0">
              <a:latin typeface="+mj-ea"/>
              <a:ea typeface="+mj-ea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6500826" y="2636912"/>
            <a:ext cx="21237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zh-TW" dirty="0" smtClean="0">
                <a:latin typeface="+mj-ea"/>
                <a:ea typeface="+mj-ea"/>
              </a:rPr>
              <a:t>辦理產品說明會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zh-TW" altLang="zh-TW" dirty="0" smtClean="0">
                <a:latin typeface="+mj-ea"/>
                <a:ea typeface="+mj-ea"/>
              </a:rPr>
              <a:t>檢視產品成效進行檢討與改善</a:t>
            </a:r>
            <a:endParaRPr kumimoji="0"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79388" y="144463"/>
            <a:ext cx="8713787" cy="9080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預期效益</a:t>
            </a:r>
            <a:endParaRPr kumimoji="0" lang="zh-TW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50825" y="1071546"/>
            <a:ext cx="8435975" cy="491025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TW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目標效益與預期效益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4320" indent="-274320" eaLnBrk="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2400" dirty="0" smtClean="0">
              <a:latin typeface="+mj-ea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4320" marR="0" lvl="0" indent="-274320" algn="l" defTabSz="914400" rtl="0" eaLnBrk="0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1520" y="1571612"/>
          <a:ext cx="8405447" cy="4572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35833"/>
                <a:gridCol w="5769614"/>
              </a:tblGrid>
              <a:tr h="156551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zh-TW" sz="1800" b="0" kern="1200" dirty="0" smtClean="0">
                          <a:latin typeface="+mj-ea"/>
                          <a:ea typeface="+mj-ea"/>
                        </a:rPr>
                        <a:t>業績性量化效益</a:t>
                      </a:r>
                      <a:endParaRPr lang="zh-TW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(1)</a:t>
                      </a:r>
                      <a:r>
                        <a:rPr lang="zh-TW" altLang="zh-TW" sz="18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增加產值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800</a:t>
                      </a:r>
                      <a:r>
                        <a:rPr lang="zh-TW" altLang="zh-TW" sz="18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仟元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b="0" kern="1200" dirty="0" smtClean="0">
                          <a:latin typeface="+mj-ea"/>
                          <a:ea typeface="+mj-ea"/>
                        </a:rPr>
                        <a:t>(2)</a:t>
                      </a:r>
                      <a:r>
                        <a:rPr lang="zh-TW" altLang="zh-TW" sz="1800" b="0" kern="1200" dirty="0" smtClean="0">
                          <a:latin typeface="+mj-ea"/>
                          <a:ea typeface="+mj-ea"/>
                        </a:rPr>
                        <a:t>額外投入研發經費</a:t>
                      </a:r>
                      <a:r>
                        <a:rPr lang="en-US" altLang="zh-TW" sz="1800" b="0" kern="1200" dirty="0" smtClean="0">
                          <a:latin typeface="+mj-ea"/>
                          <a:ea typeface="+mj-ea"/>
                        </a:rPr>
                        <a:t>500</a:t>
                      </a:r>
                      <a:r>
                        <a:rPr lang="zh-TW" altLang="zh-TW" sz="1800" b="0" kern="1200" dirty="0" smtClean="0">
                          <a:latin typeface="+mj-ea"/>
                          <a:ea typeface="+mj-ea"/>
                        </a:rPr>
                        <a:t>仟元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b="0" kern="1200" dirty="0" smtClean="0">
                          <a:latin typeface="+mj-ea"/>
                          <a:ea typeface="+mj-ea"/>
                        </a:rPr>
                        <a:t>(3)</a:t>
                      </a:r>
                      <a:r>
                        <a:rPr lang="zh-TW" altLang="zh-TW" sz="1800" b="0" kern="1200" dirty="0" smtClean="0">
                          <a:latin typeface="+mj-ea"/>
                          <a:ea typeface="+mj-ea"/>
                        </a:rPr>
                        <a:t>增加就業人數</a:t>
                      </a:r>
                      <a:r>
                        <a:rPr lang="en-US" altLang="zh-TW" sz="1800" b="0" kern="12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zh-TW" sz="1800" b="0" kern="1200" dirty="0" smtClean="0">
                          <a:latin typeface="+mj-ea"/>
                          <a:ea typeface="+mj-ea"/>
                        </a:rPr>
                        <a:t>人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b="0" kern="1200" dirty="0" smtClean="0">
                          <a:latin typeface="+mj-ea"/>
                          <a:ea typeface="+mj-ea"/>
                        </a:rPr>
                        <a:t>(4)</a:t>
                      </a:r>
                      <a:r>
                        <a:rPr lang="zh-TW" altLang="zh-TW" sz="1800" b="0" kern="1200" dirty="0" smtClean="0">
                          <a:latin typeface="+mj-ea"/>
                          <a:ea typeface="+mj-ea"/>
                        </a:rPr>
                        <a:t>產出新產品或服務共</a:t>
                      </a:r>
                      <a:r>
                        <a:rPr lang="en-US" altLang="zh-TW" sz="1800" b="0" kern="12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zh-TW" sz="1800" b="0" kern="1200" dirty="0" smtClean="0">
                          <a:latin typeface="+mj-ea"/>
                          <a:ea typeface="+mj-ea"/>
                        </a:rPr>
                        <a:t>項</a:t>
                      </a:r>
                      <a:endParaRPr lang="zh-TW" altLang="zh-TW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264932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策略性量化效益</a:t>
                      </a:r>
                      <a:endParaRPr lang="zh-TW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(1) </a:t>
                      </a: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降低巴士業者導入車輛之維修材料費用</a:t>
                      </a: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5%</a:t>
                      </a:r>
                      <a:endParaRPr lang="zh-TW" altLang="zh-TW" sz="1800" kern="1200" dirty="0" smtClean="0">
                        <a:latin typeface="+mj-ea"/>
                        <a:ea typeface="+mj-ea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(2) </a:t>
                      </a: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降低巴士業者機務保修作業程序花費人時</a:t>
                      </a: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10%</a:t>
                      </a:r>
                      <a:endParaRPr lang="zh-TW" altLang="zh-TW" sz="1800" kern="1200" dirty="0" smtClean="0">
                        <a:latin typeface="+mj-ea"/>
                        <a:ea typeface="+mj-ea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巴士健康管家產品成果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(3) </a:t>
                      </a: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巴士健康管家服務平台與健康管理作業程序手冊</a:t>
                      </a: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巴士健康管家產品實際運用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(4) </a:t>
                      </a: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每日使用</a:t>
                      </a: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次以上</a:t>
                      </a: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每月</a:t>
                      </a: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30</a:t>
                      </a: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次以上</a:t>
                      </a: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zh-TW" sz="1800" kern="1200" dirty="0" smtClean="0">
                        <a:latin typeface="+mj-ea"/>
                        <a:ea typeface="+mj-ea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(5) </a:t>
                      </a: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雙週定期產出健康處方籤報表</a:t>
                      </a:r>
                      <a:r>
                        <a:rPr lang="en-US" altLang="zh-TW" sz="1800" kern="12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zh-TW" sz="1800" kern="1200" dirty="0" smtClean="0">
                          <a:latin typeface="+mj-ea"/>
                          <a:ea typeface="+mj-ea"/>
                        </a:rPr>
                        <a:t>份</a:t>
                      </a:r>
                      <a:endParaRPr lang="en-US" altLang="zh-TW" sz="1800" kern="12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31853</TotalTime>
  <Words>2032</Words>
  <Application>Microsoft Office PowerPoint</Application>
  <PresentationFormat>如螢幕大小 (4:3)</PresentationFormat>
  <Paragraphs>575</Paragraphs>
  <Slides>26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公正</vt:lpstr>
      <vt:lpstr>工作進度會議</vt:lpstr>
      <vt:lpstr>簡報大綱</vt:lpstr>
      <vt:lpstr>1. 4月營運虧損補貼最佳化分析結果</vt:lpstr>
      <vt:lpstr>2. 駕駛行為輔導建議表單進度</vt:lpstr>
      <vt:lpstr>3. SIIR計畫暨機務保修系統簡介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4. 薪資管理系統開發需求確認</vt:lpstr>
      <vt:lpstr>市面薪資管理系統比較1</vt:lpstr>
      <vt:lpstr>市面薪資管理系統比較2</vt:lpstr>
      <vt:lpstr>需求訪談結果彙整1</vt:lpstr>
      <vt:lpstr>需求訪談結果彙整2</vt:lpstr>
      <vt:lpstr>薪資管理系統開發構想</vt:lpstr>
      <vt:lpstr>5. 服務合約初稿確認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DH</cp:lastModifiedBy>
  <cp:revision>669</cp:revision>
  <dcterms:created xsi:type="dcterms:W3CDTF">2017-02-01T08:05:30Z</dcterms:created>
  <dcterms:modified xsi:type="dcterms:W3CDTF">2017-03-23T02:56:37Z</dcterms:modified>
</cp:coreProperties>
</file>