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25"/>
  </p:notesMasterIdLst>
  <p:handoutMasterIdLst>
    <p:handoutMasterId r:id="rId26"/>
  </p:handoutMasterIdLst>
  <p:sldIdLst>
    <p:sldId id="329" r:id="rId5"/>
    <p:sldId id="326" r:id="rId6"/>
    <p:sldId id="328" r:id="rId7"/>
    <p:sldId id="318" r:id="rId8"/>
    <p:sldId id="330" r:id="rId9"/>
    <p:sldId id="338" r:id="rId10"/>
    <p:sldId id="341" r:id="rId11"/>
    <p:sldId id="340" r:id="rId12"/>
    <p:sldId id="342" r:id="rId13"/>
    <p:sldId id="317" r:id="rId14"/>
    <p:sldId id="334" r:id="rId15"/>
    <p:sldId id="333" r:id="rId16"/>
    <p:sldId id="316" r:id="rId17"/>
    <p:sldId id="335" r:id="rId18"/>
    <p:sldId id="337" r:id="rId19"/>
    <p:sldId id="343" r:id="rId20"/>
    <p:sldId id="344" r:id="rId21"/>
    <p:sldId id="345" r:id="rId22"/>
    <p:sldId id="346" r:id="rId23"/>
    <p:sldId id="30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417" autoAdjust="0"/>
  </p:normalViewPr>
  <p:slideViewPr>
    <p:cSldViewPr snapToGrid="0">
      <p:cViewPr varScale="1">
        <p:scale>
          <a:sx n="109" d="100"/>
          <a:sy n="109" d="100"/>
        </p:scale>
        <p:origin x="612" y="96"/>
      </p:cViewPr>
      <p:guideLst>
        <p:guide orient="horz" pos="3360"/>
        <p:guide pos="3840"/>
      </p:guideLst>
    </p:cSldViewPr>
  </p:slideViewPr>
  <p:outlineViewPr>
    <p:cViewPr>
      <p:scale>
        <a:sx n="33" d="100"/>
        <a:sy n="33" d="100"/>
      </p:scale>
      <p:origin x="0" y="-205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FF870C-5D9B-4878-9827-A3D8F8D3B4C3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93252BB-1661-4EF1-B4B4-B609E884D6B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 err="1">
              <a:solidFill>
                <a:schemeClr val="bg1"/>
              </a:solidFill>
            </a:rPr>
            <a:t>Análise</a:t>
          </a:r>
          <a:r>
            <a:rPr lang="en-US" dirty="0">
              <a:solidFill>
                <a:schemeClr val="bg1"/>
              </a:solidFill>
            </a:rPr>
            <a:t> </a:t>
          </a:r>
          <a:r>
            <a:rPr lang="en-US" dirty="0" err="1">
              <a:solidFill>
                <a:schemeClr val="bg1"/>
              </a:solidFill>
            </a:rPr>
            <a:t>exploratória</a:t>
          </a:r>
          <a:endParaRPr lang="en-US" dirty="0">
            <a:solidFill>
              <a:schemeClr val="bg1"/>
            </a:solidFill>
          </a:endParaRPr>
        </a:p>
      </dgm:t>
    </dgm:pt>
    <dgm:pt modelId="{5A04EF90-0F09-4424-BA8F-063E80337D8E}" type="parTrans" cxnId="{095425F3-197C-4E69-84D5-0C51196EF1C6}">
      <dgm:prSet/>
      <dgm:spPr/>
      <dgm:t>
        <a:bodyPr/>
        <a:lstStyle/>
        <a:p>
          <a:endParaRPr lang="en-US"/>
        </a:p>
      </dgm:t>
    </dgm:pt>
    <dgm:pt modelId="{54292CB0-011E-4706-9294-372AD5816BB9}" type="sibTrans" cxnId="{095425F3-197C-4E69-84D5-0C51196EF1C6}">
      <dgm:prSet/>
      <dgm:spPr/>
      <dgm:t>
        <a:bodyPr/>
        <a:lstStyle/>
        <a:p>
          <a:endParaRPr lang="en-US"/>
        </a:p>
      </dgm:t>
    </dgm:pt>
    <dgm:pt modelId="{1777E161-D0DE-4D31-91FE-E2AD8AAC6AA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 err="1">
              <a:solidFill>
                <a:schemeClr val="bg1"/>
              </a:solidFill>
            </a:rPr>
            <a:t>Implementação</a:t>
          </a:r>
          <a:r>
            <a:rPr lang="en-US" dirty="0">
              <a:solidFill>
                <a:schemeClr val="bg1"/>
              </a:solidFill>
            </a:rPr>
            <a:t> dos </a:t>
          </a:r>
          <a:r>
            <a:rPr lang="en-US" dirty="0" err="1">
              <a:solidFill>
                <a:schemeClr val="bg1"/>
              </a:solidFill>
            </a:rPr>
            <a:t>modelos</a:t>
          </a:r>
          <a:endParaRPr lang="en-US" dirty="0">
            <a:solidFill>
              <a:schemeClr val="bg1"/>
            </a:solidFill>
          </a:endParaRPr>
        </a:p>
      </dgm:t>
    </dgm:pt>
    <dgm:pt modelId="{50E45982-4B36-4BD3-ABAD-204FBA61FF0E}" type="parTrans" cxnId="{A341BC0D-6DD3-4979-9832-08DC41068DC6}">
      <dgm:prSet/>
      <dgm:spPr/>
      <dgm:t>
        <a:bodyPr/>
        <a:lstStyle/>
        <a:p>
          <a:endParaRPr lang="en-US"/>
        </a:p>
      </dgm:t>
    </dgm:pt>
    <dgm:pt modelId="{FB489039-8D8A-4FC2-9B37-994383FDE902}" type="sibTrans" cxnId="{A341BC0D-6DD3-4979-9832-08DC41068DC6}">
      <dgm:prSet/>
      <dgm:spPr/>
      <dgm:t>
        <a:bodyPr/>
        <a:lstStyle/>
        <a:p>
          <a:endParaRPr lang="en-US"/>
        </a:p>
      </dgm:t>
    </dgm:pt>
    <dgm:pt modelId="{A0E3938A-38FD-4C6B-BC76-DCF294EE93D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 err="1">
              <a:solidFill>
                <a:schemeClr val="bg1"/>
              </a:solidFill>
            </a:rPr>
            <a:t>Análise</a:t>
          </a:r>
          <a:r>
            <a:rPr lang="en-US" dirty="0">
              <a:solidFill>
                <a:schemeClr val="bg1"/>
              </a:solidFill>
            </a:rPr>
            <a:t> de </a:t>
          </a:r>
          <a:r>
            <a:rPr lang="en-US" dirty="0" err="1">
              <a:solidFill>
                <a:schemeClr val="bg1"/>
              </a:solidFill>
            </a:rPr>
            <a:t>métricas</a:t>
          </a:r>
          <a:endParaRPr lang="en-US" dirty="0">
            <a:solidFill>
              <a:schemeClr val="bg1"/>
            </a:solidFill>
          </a:endParaRPr>
        </a:p>
      </dgm:t>
    </dgm:pt>
    <dgm:pt modelId="{8655D1BC-F152-4DA3-90FE-11A6554E87C9}" type="parTrans" cxnId="{F1960191-6C4D-45E6-A70C-022CDEE00113}">
      <dgm:prSet/>
      <dgm:spPr/>
      <dgm:t>
        <a:bodyPr/>
        <a:lstStyle/>
        <a:p>
          <a:endParaRPr lang="en-US"/>
        </a:p>
      </dgm:t>
    </dgm:pt>
    <dgm:pt modelId="{7DE219E0-15AA-4B4B-9BED-F21993E27992}" type="sibTrans" cxnId="{F1960191-6C4D-45E6-A70C-022CDEE00113}">
      <dgm:prSet/>
      <dgm:spPr/>
      <dgm:t>
        <a:bodyPr/>
        <a:lstStyle/>
        <a:p>
          <a:endParaRPr lang="en-US"/>
        </a:p>
      </dgm:t>
    </dgm:pt>
    <dgm:pt modelId="{33C1CDF2-C546-44CA-8BF4-B4B67EE58FF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 err="1">
              <a:solidFill>
                <a:schemeClr val="bg1"/>
              </a:solidFill>
            </a:rPr>
            <a:t>Conclusões</a:t>
          </a:r>
          <a:r>
            <a:rPr lang="en-US" dirty="0">
              <a:solidFill>
                <a:schemeClr val="bg1"/>
              </a:solidFill>
            </a:rPr>
            <a:t> e </a:t>
          </a:r>
          <a:r>
            <a:rPr lang="en-US" dirty="0" err="1">
              <a:solidFill>
                <a:schemeClr val="bg1"/>
              </a:solidFill>
            </a:rPr>
            <a:t>propostas</a:t>
          </a:r>
          <a:endParaRPr lang="en-US" dirty="0">
            <a:solidFill>
              <a:schemeClr val="bg1"/>
            </a:solidFill>
          </a:endParaRPr>
        </a:p>
      </dgm:t>
    </dgm:pt>
    <dgm:pt modelId="{15CB2615-652D-418D-9DF0-B76CE61223C1}" type="parTrans" cxnId="{1A093FEA-4BDD-4885-BCD9-509EA28CF6D8}">
      <dgm:prSet/>
      <dgm:spPr/>
      <dgm:t>
        <a:bodyPr/>
        <a:lstStyle/>
        <a:p>
          <a:endParaRPr lang="en-US"/>
        </a:p>
      </dgm:t>
    </dgm:pt>
    <dgm:pt modelId="{1C0B3AAE-E194-4224-8EF7-FFF403978926}" type="sibTrans" cxnId="{1A093FEA-4BDD-4885-BCD9-509EA28CF6D8}">
      <dgm:prSet/>
      <dgm:spPr/>
      <dgm:t>
        <a:bodyPr/>
        <a:lstStyle/>
        <a:p>
          <a:endParaRPr lang="en-US"/>
        </a:p>
      </dgm:t>
    </dgm:pt>
    <dgm:pt modelId="{D2FA40C6-C0ED-46A3-92CE-B081053B2BA8}" type="pres">
      <dgm:prSet presAssocID="{34FF870C-5D9B-4878-9827-A3D8F8D3B4C3}" presName="root" presStyleCnt="0">
        <dgm:presLayoutVars>
          <dgm:dir/>
          <dgm:resizeHandles val="exact"/>
        </dgm:presLayoutVars>
      </dgm:prSet>
      <dgm:spPr/>
    </dgm:pt>
    <dgm:pt modelId="{4F71816B-273C-49A1-A458-BCE14C9FAD7C}" type="pres">
      <dgm:prSet presAssocID="{193252BB-1661-4EF1-B4B4-B609E884D6B5}" presName="compNode" presStyleCnt="0"/>
      <dgm:spPr/>
    </dgm:pt>
    <dgm:pt modelId="{23A2EDD9-C89F-49C9-AE4A-D6196B4CA219}" type="pres">
      <dgm:prSet presAssocID="{193252BB-1661-4EF1-B4B4-B609E884D6B5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  <a:solidFill>
          <a:schemeClr val="accent5"/>
        </a:solidFill>
      </dgm:spPr>
    </dgm:pt>
    <dgm:pt modelId="{AFF6CE53-2172-43E4-BC33-3C48272DDCF0}" type="pres">
      <dgm:prSet presAssocID="{193252BB-1661-4EF1-B4B4-B609E884D6B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e chart"/>
        </a:ext>
      </dgm:extLst>
    </dgm:pt>
    <dgm:pt modelId="{8CFED58E-CED6-48CB-AD6E-8A220711C954}" type="pres">
      <dgm:prSet presAssocID="{193252BB-1661-4EF1-B4B4-B609E884D6B5}" presName="spaceRect" presStyleCnt="0"/>
      <dgm:spPr/>
    </dgm:pt>
    <dgm:pt modelId="{B2757675-DFB6-4B33-9701-161572571D2B}" type="pres">
      <dgm:prSet presAssocID="{193252BB-1661-4EF1-B4B4-B609E884D6B5}" presName="textRect" presStyleLbl="revTx" presStyleIdx="0" presStyleCnt="4">
        <dgm:presLayoutVars>
          <dgm:chMax val="1"/>
          <dgm:chPref val="1"/>
        </dgm:presLayoutVars>
      </dgm:prSet>
      <dgm:spPr/>
    </dgm:pt>
    <dgm:pt modelId="{FF5FC25A-8895-4059-A7CB-AC8E769B2E4B}" type="pres">
      <dgm:prSet presAssocID="{54292CB0-011E-4706-9294-372AD5816BB9}" presName="sibTrans" presStyleCnt="0"/>
      <dgm:spPr/>
    </dgm:pt>
    <dgm:pt modelId="{F181BEB4-66E0-4B62-8712-BD0A64659834}" type="pres">
      <dgm:prSet presAssocID="{1777E161-D0DE-4D31-91FE-E2AD8AAC6AAC}" presName="compNode" presStyleCnt="0"/>
      <dgm:spPr/>
    </dgm:pt>
    <dgm:pt modelId="{0E81F59E-BE24-4A43-8B4D-78AE486DB35A}" type="pres">
      <dgm:prSet presAssocID="{1777E161-D0DE-4D31-91FE-E2AD8AAC6AAC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  <a:solidFill>
          <a:schemeClr val="accent5"/>
        </a:solidFill>
      </dgm:spPr>
    </dgm:pt>
    <dgm:pt modelId="{C6C18185-40AF-48A2-8685-C39F432C8E80}" type="pres">
      <dgm:prSet presAssocID="{1777E161-D0DE-4D31-91FE-E2AD8AAC6AAC}" presName="iconRect" presStyleLbl="node1" presStyleIdx="1" presStyleCnt="4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676699DF-00CC-4F16-B4E6-75EFFED81874}" type="pres">
      <dgm:prSet presAssocID="{1777E161-D0DE-4D31-91FE-E2AD8AAC6AAC}" presName="spaceRect" presStyleCnt="0"/>
      <dgm:spPr/>
    </dgm:pt>
    <dgm:pt modelId="{1CD40C66-A0B4-4978-9941-A79D4CBD111B}" type="pres">
      <dgm:prSet presAssocID="{1777E161-D0DE-4D31-91FE-E2AD8AAC6AAC}" presName="textRect" presStyleLbl="revTx" presStyleIdx="1" presStyleCnt="4">
        <dgm:presLayoutVars>
          <dgm:chMax val="1"/>
          <dgm:chPref val="1"/>
        </dgm:presLayoutVars>
      </dgm:prSet>
      <dgm:spPr/>
    </dgm:pt>
    <dgm:pt modelId="{F18A00AD-35D1-4313-87F2-111D7B13ECED}" type="pres">
      <dgm:prSet presAssocID="{FB489039-8D8A-4FC2-9B37-994383FDE902}" presName="sibTrans" presStyleCnt="0"/>
      <dgm:spPr/>
    </dgm:pt>
    <dgm:pt modelId="{59EC7549-F063-437F-8388-459A5C769816}" type="pres">
      <dgm:prSet presAssocID="{A0E3938A-38FD-4C6B-BC76-DCF294EE93DC}" presName="compNode" presStyleCnt="0"/>
      <dgm:spPr/>
    </dgm:pt>
    <dgm:pt modelId="{81253FDF-02A1-40D1-89CA-3EA7AF168FD7}" type="pres">
      <dgm:prSet presAssocID="{A0E3938A-38FD-4C6B-BC76-DCF294EE93DC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  <a:solidFill>
          <a:schemeClr val="accent5"/>
        </a:solidFill>
      </dgm:spPr>
    </dgm:pt>
    <dgm:pt modelId="{8156E8E0-9CDC-4EAB-A61D-AF474D6D9368}" type="pres">
      <dgm:prSet presAssocID="{A0E3938A-38FD-4C6B-BC76-DCF294EE93DC}" presName="iconRect" presStyleLbl="node1" presStyleIdx="2" presStyleCnt="4"/>
      <dgm:spPr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CF8829A0-3E8F-471E-B721-0E359AF6C976}" type="pres">
      <dgm:prSet presAssocID="{A0E3938A-38FD-4C6B-BC76-DCF294EE93DC}" presName="spaceRect" presStyleCnt="0"/>
      <dgm:spPr/>
    </dgm:pt>
    <dgm:pt modelId="{2DEB68D9-2D2A-405A-A95A-F123B81445D3}" type="pres">
      <dgm:prSet presAssocID="{A0E3938A-38FD-4C6B-BC76-DCF294EE93DC}" presName="textRect" presStyleLbl="revTx" presStyleIdx="2" presStyleCnt="4">
        <dgm:presLayoutVars>
          <dgm:chMax val="1"/>
          <dgm:chPref val="1"/>
        </dgm:presLayoutVars>
      </dgm:prSet>
      <dgm:spPr/>
    </dgm:pt>
    <dgm:pt modelId="{95FEF800-92F1-4E7D-B59B-2DA6FDD4677F}" type="pres">
      <dgm:prSet presAssocID="{7DE219E0-15AA-4B4B-9BED-F21993E27992}" presName="sibTrans" presStyleCnt="0"/>
      <dgm:spPr/>
    </dgm:pt>
    <dgm:pt modelId="{E04FAD44-FE68-4E59-824B-C5B8A70B1424}" type="pres">
      <dgm:prSet presAssocID="{33C1CDF2-C546-44CA-8BF4-B4B67EE58FF1}" presName="compNode" presStyleCnt="0"/>
      <dgm:spPr/>
    </dgm:pt>
    <dgm:pt modelId="{E2E2D180-0FC8-47FC-8917-9FD1CF06D1D1}" type="pres">
      <dgm:prSet presAssocID="{33C1CDF2-C546-44CA-8BF4-B4B67EE58FF1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69A09A65-C754-4DBB-AEC8-BCDD312634D5}" type="pres">
      <dgm:prSet presAssocID="{33C1CDF2-C546-44CA-8BF4-B4B67EE58FF1}" presName="iconRect" presStyleLbl="node1" presStyleIdx="3" presStyleCnt="4"/>
      <dgm:spPr>
        <a:blipFill rotWithShape="1"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adar Chart with solid fill"/>
        </a:ext>
      </dgm:extLst>
    </dgm:pt>
    <dgm:pt modelId="{FE5CB6FA-05E5-4D89-8321-5266D45AC6DA}" type="pres">
      <dgm:prSet presAssocID="{33C1CDF2-C546-44CA-8BF4-B4B67EE58FF1}" presName="spaceRect" presStyleCnt="0"/>
      <dgm:spPr/>
    </dgm:pt>
    <dgm:pt modelId="{FDE8A814-75BE-48C4-89AA-1CDEA22582C0}" type="pres">
      <dgm:prSet presAssocID="{33C1CDF2-C546-44CA-8BF4-B4B67EE58FF1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341BC0D-6DD3-4979-9832-08DC41068DC6}" srcId="{34FF870C-5D9B-4878-9827-A3D8F8D3B4C3}" destId="{1777E161-D0DE-4D31-91FE-E2AD8AAC6AAC}" srcOrd="1" destOrd="0" parTransId="{50E45982-4B36-4BD3-ABAD-204FBA61FF0E}" sibTransId="{FB489039-8D8A-4FC2-9B37-994383FDE902}"/>
    <dgm:cxn modelId="{472D2D17-E245-46DF-98A5-C38415CADC1E}" type="presOf" srcId="{A0E3938A-38FD-4C6B-BC76-DCF294EE93DC}" destId="{2DEB68D9-2D2A-405A-A95A-F123B81445D3}" srcOrd="0" destOrd="0" presId="urn:microsoft.com/office/officeart/2018/5/layout/IconLeafLabelList"/>
    <dgm:cxn modelId="{B126511F-11FF-4EDD-85D7-D89737033340}" type="presOf" srcId="{34FF870C-5D9B-4878-9827-A3D8F8D3B4C3}" destId="{D2FA40C6-C0ED-46A3-92CE-B081053B2BA8}" srcOrd="0" destOrd="0" presId="urn:microsoft.com/office/officeart/2018/5/layout/IconLeafLabelList"/>
    <dgm:cxn modelId="{FA3ECF3F-F2D7-4808-8F32-35657BC1DF89}" type="presOf" srcId="{193252BB-1661-4EF1-B4B4-B609E884D6B5}" destId="{B2757675-DFB6-4B33-9701-161572571D2B}" srcOrd="0" destOrd="0" presId="urn:microsoft.com/office/officeart/2018/5/layout/IconLeafLabelList"/>
    <dgm:cxn modelId="{F1960191-6C4D-45E6-A70C-022CDEE00113}" srcId="{34FF870C-5D9B-4878-9827-A3D8F8D3B4C3}" destId="{A0E3938A-38FD-4C6B-BC76-DCF294EE93DC}" srcOrd="2" destOrd="0" parTransId="{8655D1BC-F152-4DA3-90FE-11A6554E87C9}" sibTransId="{7DE219E0-15AA-4B4B-9BED-F21993E27992}"/>
    <dgm:cxn modelId="{C3093AB7-9BBB-4595-A705-841ABB75BC49}" type="presOf" srcId="{1777E161-D0DE-4D31-91FE-E2AD8AAC6AAC}" destId="{1CD40C66-A0B4-4978-9941-A79D4CBD111B}" srcOrd="0" destOrd="0" presId="urn:microsoft.com/office/officeart/2018/5/layout/IconLeafLabelList"/>
    <dgm:cxn modelId="{4FE012D8-5D15-41C4-8756-65D1046D6987}" type="presOf" srcId="{33C1CDF2-C546-44CA-8BF4-B4B67EE58FF1}" destId="{FDE8A814-75BE-48C4-89AA-1CDEA22582C0}" srcOrd="0" destOrd="0" presId="urn:microsoft.com/office/officeart/2018/5/layout/IconLeafLabelList"/>
    <dgm:cxn modelId="{1A093FEA-4BDD-4885-BCD9-509EA28CF6D8}" srcId="{34FF870C-5D9B-4878-9827-A3D8F8D3B4C3}" destId="{33C1CDF2-C546-44CA-8BF4-B4B67EE58FF1}" srcOrd="3" destOrd="0" parTransId="{15CB2615-652D-418D-9DF0-B76CE61223C1}" sibTransId="{1C0B3AAE-E194-4224-8EF7-FFF403978926}"/>
    <dgm:cxn modelId="{095425F3-197C-4E69-84D5-0C51196EF1C6}" srcId="{34FF870C-5D9B-4878-9827-A3D8F8D3B4C3}" destId="{193252BB-1661-4EF1-B4B4-B609E884D6B5}" srcOrd="0" destOrd="0" parTransId="{5A04EF90-0F09-4424-BA8F-063E80337D8E}" sibTransId="{54292CB0-011E-4706-9294-372AD5816BB9}"/>
    <dgm:cxn modelId="{CFFB4A70-BD6C-4082-9DB4-48041D051C82}" type="presParOf" srcId="{D2FA40C6-C0ED-46A3-92CE-B081053B2BA8}" destId="{4F71816B-273C-49A1-A458-BCE14C9FAD7C}" srcOrd="0" destOrd="0" presId="urn:microsoft.com/office/officeart/2018/5/layout/IconLeafLabelList"/>
    <dgm:cxn modelId="{697C797D-B0A3-487C-82FB-C6242AC02007}" type="presParOf" srcId="{4F71816B-273C-49A1-A458-BCE14C9FAD7C}" destId="{23A2EDD9-C89F-49C9-AE4A-D6196B4CA219}" srcOrd="0" destOrd="0" presId="urn:microsoft.com/office/officeart/2018/5/layout/IconLeafLabelList"/>
    <dgm:cxn modelId="{DF512F07-EEDC-4E6F-8099-188C14ECF869}" type="presParOf" srcId="{4F71816B-273C-49A1-A458-BCE14C9FAD7C}" destId="{AFF6CE53-2172-43E4-BC33-3C48272DDCF0}" srcOrd="1" destOrd="0" presId="urn:microsoft.com/office/officeart/2018/5/layout/IconLeafLabelList"/>
    <dgm:cxn modelId="{9D5B3B65-8825-47E0-95F3-9A1D2B1E6DD6}" type="presParOf" srcId="{4F71816B-273C-49A1-A458-BCE14C9FAD7C}" destId="{8CFED58E-CED6-48CB-AD6E-8A220711C954}" srcOrd="2" destOrd="0" presId="urn:microsoft.com/office/officeart/2018/5/layout/IconLeafLabelList"/>
    <dgm:cxn modelId="{1E9B72B2-2AB0-418C-94B5-6567B0CCC879}" type="presParOf" srcId="{4F71816B-273C-49A1-A458-BCE14C9FAD7C}" destId="{B2757675-DFB6-4B33-9701-161572571D2B}" srcOrd="3" destOrd="0" presId="urn:microsoft.com/office/officeart/2018/5/layout/IconLeafLabelList"/>
    <dgm:cxn modelId="{127552B3-8890-4CBD-B12B-9C8A4BCA5A9E}" type="presParOf" srcId="{D2FA40C6-C0ED-46A3-92CE-B081053B2BA8}" destId="{FF5FC25A-8895-4059-A7CB-AC8E769B2E4B}" srcOrd="1" destOrd="0" presId="urn:microsoft.com/office/officeart/2018/5/layout/IconLeafLabelList"/>
    <dgm:cxn modelId="{1C669417-79B7-433E-A975-738A07EE9783}" type="presParOf" srcId="{D2FA40C6-C0ED-46A3-92CE-B081053B2BA8}" destId="{F181BEB4-66E0-4B62-8712-BD0A64659834}" srcOrd="2" destOrd="0" presId="urn:microsoft.com/office/officeart/2018/5/layout/IconLeafLabelList"/>
    <dgm:cxn modelId="{9C7F80FB-C680-4E35-AD11-9BE4BD6556F1}" type="presParOf" srcId="{F181BEB4-66E0-4B62-8712-BD0A64659834}" destId="{0E81F59E-BE24-4A43-8B4D-78AE486DB35A}" srcOrd="0" destOrd="0" presId="urn:microsoft.com/office/officeart/2018/5/layout/IconLeafLabelList"/>
    <dgm:cxn modelId="{998459A1-F347-48D8-BB50-EB12075F5FDA}" type="presParOf" srcId="{F181BEB4-66E0-4B62-8712-BD0A64659834}" destId="{C6C18185-40AF-48A2-8685-C39F432C8E80}" srcOrd="1" destOrd="0" presId="urn:microsoft.com/office/officeart/2018/5/layout/IconLeafLabelList"/>
    <dgm:cxn modelId="{EC8BA919-8D94-4FB4-BC09-6604E9B16BBF}" type="presParOf" srcId="{F181BEB4-66E0-4B62-8712-BD0A64659834}" destId="{676699DF-00CC-4F16-B4E6-75EFFED81874}" srcOrd="2" destOrd="0" presId="urn:microsoft.com/office/officeart/2018/5/layout/IconLeafLabelList"/>
    <dgm:cxn modelId="{99E65743-4445-4C74-BBE7-040C68F4FF62}" type="presParOf" srcId="{F181BEB4-66E0-4B62-8712-BD0A64659834}" destId="{1CD40C66-A0B4-4978-9941-A79D4CBD111B}" srcOrd="3" destOrd="0" presId="urn:microsoft.com/office/officeart/2018/5/layout/IconLeafLabelList"/>
    <dgm:cxn modelId="{044D2D07-87CA-47BD-BFAF-AD1C67AA89AA}" type="presParOf" srcId="{D2FA40C6-C0ED-46A3-92CE-B081053B2BA8}" destId="{F18A00AD-35D1-4313-87F2-111D7B13ECED}" srcOrd="3" destOrd="0" presId="urn:microsoft.com/office/officeart/2018/5/layout/IconLeafLabelList"/>
    <dgm:cxn modelId="{8A2DCF1E-4E06-4424-AA2E-B74ACB475E11}" type="presParOf" srcId="{D2FA40C6-C0ED-46A3-92CE-B081053B2BA8}" destId="{59EC7549-F063-437F-8388-459A5C769816}" srcOrd="4" destOrd="0" presId="urn:microsoft.com/office/officeart/2018/5/layout/IconLeafLabelList"/>
    <dgm:cxn modelId="{9F0E93DA-CF03-4DEE-B53D-F38603507FC7}" type="presParOf" srcId="{59EC7549-F063-437F-8388-459A5C769816}" destId="{81253FDF-02A1-40D1-89CA-3EA7AF168FD7}" srcOrd="0" destOrd="0" presId="urn:microsoft.com/office/officeart/2018/5/layout/IconLeafLabelList"/>
    <dgm:cxn modelId="{4D35F28B-EF19-4A81-863F-ABB1FD8C2333}" type="presParOf" srcId="{59EC7549-F063-437F-8388-459A5C769816}" destId="{8156E8E0-9CDC-4EAB-A61D-AF474D6D9368}" srcOrd="1" destOrd="0" presId="urn:microsoft.com/office/officeart/2018/5/layout/IconLeafLabelList"/>
    <dgm:cxn modelId="{6D4CD298-2BC6-42A7-91B3-33BBA4EB1AE7}" type="presParOf" srcId="{59EC7549-F063-437F-8388-459A5C769816}" destId="{CF8829A0-3E8F-471E-B721-0E359AF6C976}" srcOrd="2" destOrd="0" presId="urn:microsoft.com/office/officeart/2018/5/layout/IconLeafLabelList"/>
    <dgm:cxn modelId="{F6EAE01F-088E-445D-B1CC-B67F9FD8C8D6}" type="presParOf" srcId="{59EC7549-F063-437F-8388-459A5C769816}" destId="{2DEB68D9-2D2A-405A-A95A-F123B81445D3}" srcOrd="3" destOrd="0" presId="urn:microsoft.com/office/officeart/2018/5/layout/IconLeafLabelList"/>
    <dgm:cxn modelId="{3797D03B-C753-4809-9CFD-EAD94AB0F1A3}" type="presParOf" srcId="{D2FA40C6-C0ED-46A3-92CE-B081053B2BA8}" destId="{95FEF800-92F1-4E7D-B59B-2DA6FDD4677F}" srcOrd="5" destOrd="0" presId="urn:microsoft.com/office/officeart/2018/5/layout/IconLeafLabelList"/>
    <dgm:cxn modelId="{24F7C4E1-04D6-4010-9E4C-564610E01D11}" type="presParOf" srcId="{D2FA40C6-C0ED-46A3-92CE-B081053B2BA8}" destId="{E04FAD44-FE68-4E59-824B-C5B8A70B1424}" srcOrd="6" destOrd="0" presId="urn:microsoft.com/office/officeart/2018/5/layout/IconLeafLabelList"/>
    <dgm:cxn modelId="{692DD4D2-7DAE-40C0-8D7E-A6781384F1AB}" type="presParOf" srcId="{E04FAD44-FE68-4E59-824B-C5B8A70B1424}" destId="{E2E2D180-0FC8-47FC-8917-9FD1CF06D1D1}" srcOrd="0" destOrd="0" presId="urn:microsoft.com/office/officeart/2018/5/layout/IconLeafLabelList"/>
    <dgm:cxn modelId="{024A23E8-6BB7-42C5-BD07-5CC004471E74}" type="presParOf" srcId="{E04FAD44-FE68-4E59-824B-C5B8A70B1424}" destId="{69A09A65-C754-4DBB-AEC8-BCDD312634D5}" srcOrd="1" destOrd="0" presId="urn:microsoft.com/office/officeart/2018/5/layout/IconLeafLabelList"/>
    <dgm:cxn modelId="{74ED9E52-236A-4C6A-ADC9-675577A78766}" type="presParOf" srcId="{E04FAD44-FE68-4E59-824B-C5B8A70B1424}" destId="{FE5CB6FA-05E5-4D89-8321-5266D45AC6DA}" srcOrd="2" destOrd="0" presId="urn:microsoft.com/office/officeart/2018/5/layout/IconLeafLabelList"/>
    <dgm:cxn modelId="{FE01A289-C5D7-49FE-ADEA-5E430D2F2AE0}" type="presParOf" srcId="{E04FAD44-FE68-4E59-824B-C5B8A70B1424}" destId="{FDE8A814-75BE-48C4-89AA-1CDEA22582C0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A2EDD9-C89F-49C9-AE4A-D6196B4CA219}">
      <dsp:nvSpPr>
        <dsp:cNvPr id="0" name=""/>
        <dsp:cNvSpPr/>
      </dsp:nvSpPr>
      <dsp:spPr>
        <a:xfrm>
          <a:off x="575069" y="613184"/>
          <a:ext cx="1246710" cy="1246710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F6CE53-2172-43E4-BC33-3C48272DDCF0}">
      <dsp:nvSpPr>
        <dsp:cNvPr id="0" name=""/>
        <dsp:cNvSpPr/>
      </dsp:nvSpPr>
      <dsp:spPr>
        <a:xfrm>
          <a:off x="840761" y="878877"/>
          <a:ext cx="715325" cy="7153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757675-DFB6-4B33-9701-161572571D2B}">
      <dsp:nvSpPr>
        <dsp:cNvPr id="0" name=""/>
        <dsp:cNvSpPr/>
      </dsp:nvSpPr>
      <dsp:spPr>
        <a:xfrm>
          <a:off x="176530" y="2248215"/>
          <a:ext cx="204378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 err="1">
              <a:solidFill>
                <a:schemeClr val="bg1"/>
              </a:solidFill>
            </a:rPr>
            <a:t>Análise</a:t>
          </a:r>
          <a:r>
            <a:rPr lang="en-US" sz="2000" kern="1200" dirty="0">
              <a:solidFill>
                <a:schemeClr val="bg1"/>
              </a:solidFill>
            </a:rPr>
            <a:t> </a:t>
          </a:r>
          <a:r>
            <a:rPr lang="en-US" sz="2000" kern="1200" dirty="0" err="1">
              <a:solidFill>
                <a:schemeClr val="bg1"/>
              </a:solidFill>
            </a:rPr>
            <a:t>exploratória</a:t>
          </a:r>
          <a:endParaRPr lang="en-US" sz="2000" kern="1200" dirty="0">
            <a:solidFill>
              <a:schemeClr val="bg1"/>
            </a:solidFill>
          </a:endParaRPr>
        </a:p>
      </dsp:txBody>
      <dsp:txXfrm>
        <a:off x="176530" y="2248215"/>
        <a:ext cx="2043787" cy="720000"/>
      </dsp:txXfrm>
    </dsp:sp>
    <dsp:sp modelId="{0E81F59E-BE24-4A43-8B4D-78AE486DB35A}">
      <dsp:nvSpPr>
        <dsp:cNvPr id="0" name=""/>
        <dsp:cNvSpPr/>
      </dsp:nvSpPr>
      <dsp:spPr>
        <a:xfrm>
          <a:off x="2976519" y="613184"/>
          <a:ext cx="1246710" cy="1246710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C18185-40AF-48A2-8685-C39F432C8E80}">
      <dsp:nvSpPr>
        <dsp:cNvPr id="0" name=""/>
        <dsp:cNvSpPr/>
      </dsp:nvSpPr>
      <dsp:spPr>
        <a:xfrm>
          <a:off x="3242212" y="878877"/>
          <a:ext cx="715325" cy="715325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D40C66-A0B4-4978-9941-A79D4CBD111B}">
      <dsp:nvSpPr>
        <dsp:cNvPr id="0" name=""/>
        <dsp:cNvSpPr/>
      </dsp:nvSpPr>
      <dsp:spPr>
        <a:xfrm>
          <a:off x="2577981" y="2248215"/>
          <a:ext cx="204378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 err="1">
              <a:solidFill>
                <a:schemeClr val="bg1"/>
              </a:solidFill>
            </a:rPr>
            <a:t>Implementação</a:t>
          </a:r>
          <a:r>
            <a:rPr lang="en-US" sz="2000" kern="1200" dirty="0">
              <a:solidFill>
                <a:schemeClr val="bg1"/>
              </a:solidFill>
            </a:rPr>
            <a:t> dos </a:t>
          </a:r>
          <a:r>
            <a:rPr lang="en-US" sz="2000" kern="1200" dirty="0" err="1">
              <a:solidFill>
                <a:schemeClr val="bg1"/>
              </a:solidFill>
            </a:rPr>
            <a:t>modelos</a:t>
          </a:r>
          <a:endParaRPr lang="en-US" sz="2000" kern="1200" dirty="0">
            <a:solidFill>
              <a:schemeClr val="bg1"/>
            </a:solidFill>
          </a:endParaRPr>
        </a:p>
      </dsp:txBody>
      <dsp:txXfrm>
        <a:off x="2577981" y="2248215"/>
        <a:ext cx="2043787" cy="720000"/>
      </dsp:txXfrm>
    </dsp:sp>
    <dsp:sp modelId="{81253FDF-02A1-40D1-89CA-3EA7AF168FD7}">
      <dsp:nvSpPr>
        <dsp:cNvPr id="0" name=""/>
        <dsp:cNvSpPr/>
      </dsp:nvSpPr>
      <dsp:spPr>
        <a:xfrm>
          <a:off x="5377969" y="613184"/>
          <a:ext cx="1246710" cy="1246710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56E8E0-9CDC-4EAB-A61D-AF474D6D9368}">
      <dsp:nvSpPr>
        <dsp:cNvPr id="0" name=""/>
        <dsp:cNvSpPr/>
      </dsp:nvSpPr>
      <dsp:spPr>
        <a:xfrm>
          <a:off x="5643662" y="878877"/>
          <a:ext cx="715325" cy="715325"/>
        </a:xfrm>
        <a:prstGeom prst="rect">
          <a:avLst/>
        </a:prstGeom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EB68D9-2D2A-405A-A95A-F123B81445D3}">
      <dsp:nvSpPr>
        <dsp:cNvPr id="0" name=""/>
        <dsp:cNvSpPr/>
      </dsp:nvSpPr>
      <dsp:spPr>
        <a:xfrm>
          <a:off x="4979431" y="2248215"/>
          <a:ext cx="204378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 err="1">
              <a:solidFill>
                <a:schemeClr val="bg1"/>
              </a:solidFill>
            </a:rPr>
            <a:t>Análise</a:t>
          </a:r>
          <a:r>
            <a:rPr lang="en-US" sz="2000" kern="1200" dirty="0">
              <a:solidFill>
                <a:schemeClr val="bg1"/>
              </a:solidFill>
            </a:rPr>
            <a:t> de </a:t>
          </a:r>
          <a:r>
            <a:rPr lang="en-US" sz="2000" kern="1200" dirty="0" err="1">
              <a:solidFill>
                <a:schemeClr val="bg1"/>
              </a:solidFill>
            </a:rPr>
            <a:t>métricas</a:t>
          </a:r>
          <a:endParaRPr lang="en-US" sz="2000" kern="1200" dirty="0">
            <a:solidFill>
              <a:schemeClr val="bg1"/>
            </a:solidFill>
          </a:endParaRPr>
        </a:p>
      </dsp:txBody>
      <dsp:txXfrm>
        <a:off x="4979431" y="2248215"/>
        <a:ext cx="2043787" cy="720000"/>
      </dsp:txXfrm>
    </dsp:sp>
    <dsp:sp modelId="{E2E2D180-0FC8-47FC-8917-9FD1CF06D1D1}">
      <dsp:nvSpPr>
        <dsp:cNvPr id="0" name=""/>
        <dsp:cNvSpPr/>
      </dsp:nvSpPr>
      <dsp:spPr>
        <a:xfrm>
          <a:off x="7779420" y="613184"/>
          <a:ext cx="1246710" cy="1246710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A09A65-C754-4DBB-AEC8-BCDD312634D5}">
      <dsp:nvSpPr>
        <dsp:cNvPr id="0" name=""/>
        <dsp:cNvSpPr/>
      </dsp:nvSpPr>
      <dsp:spPr>
        <a:xfrm>
          <a:off x="8045112" y="878877"/>
          <a:ext cx="715325" cy="715325"/>
        </a:xfrm>
        <a:prstGeom prst="rect">
          <a:avLst/>
        </a:prstGeom>
        <a:blipFill rotWithShape="1"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E8A814-75BE-48C4-89AA-1CDEA22582C0}">
      <dsp:nvSpPr>
        <dsp:cNvPr id="0" name=""/>
        <dsp:cNvSpPr/>
      </dsp:nvSpPr>
      <dsp:spPr>
        <a:xfrm>
          <a:off x="7380881" y="2248215"/>
          <a:ext cx="204378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 err="1">
              <a:solidFill>
                <a:schemeClr val="bg1"/>
              </a:solidFill>
            </a:rPr>
            <a:t>Conclusões</a:t>
          </a:r>
          <a:r>
            <a:rPr lang="en-US" sz="2000" kern="1200" dirty="0">
              <a:solidFill>
                <a:schemeClr val="bg1"/>
              </a:solidFill>
            </a:rPr>
            <a:t> e </a:t>
          </a:r>
          <a:r>
            <a:rPr lang="en-US" sz="2000" kern="1200" dirty="0" err="1">
              <a:solidFill>
                <a:schemeClr val="bg1"/>
              </a:solidFill>
            </a:rPr>
            <a:t>propostas</a:t>
          </a:r>
          <a:endParaRPr lang="en-US" sz="2000" kern="1200" dirty="0">
            <a:solidFill>
              <a:schemeClr val="bg1"/>
            </a:solidFill>
          </a:endParaRPr>
        </a:p>
      </dsp:txBody>
      <dsp:txXfrm>
        <a:off x="7380881" y="2248215"/>
        <a:ext cx="2043787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10/30/2024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10/30/2024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 </a:t>
            </a:r>
            <a:r>
              <a:rPr lang="en-US" dirty="0" err="1"/>
              <a:t>hoje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vou</a:t>
            </a:r>
            <a:r>
              <a:rPr lang="en-US" dirty="0"/>
              <a:t> </a:t>
            </a:r>
            <a:r>
              <a:rPr lang="en-US" dirty="0" err="1"/>
              <a:t>estar</a:t>
            </a:r>
            <a:r>
              <a:rPr lang="en-US" dirty="0"/>
              <a:t> </a:t>
            </a:r>
            <a:r>
              <a:rPr lang="en-US" dirty="0" err="1"/>
              <a:t>fazendo</a:t>
            </a:r>
            <a:r>
              <a:rPr lang="en-US" dirty="0"/>
              <a:t> </a:t>
            </a:r>
            <a:r>
              <a:rPr lang="en-US" dirty="0" err="1"/>
              <a:t>análise</a:t>
            </a:r>
            <a:r>
              <a:rPr lang="en-US" dirty="0"/>
              <a:t> de dados </a:t>
            </a:r>
            <a:r>
              <a:rPr lang="en-US" dirty="0" err="1"/>
              <a:t>estudantis</a:t>
            </a:r>
            <a:r>
              <a:rPr lang="en-US" dirty="0"/>
              <a:t> </a:t>
            </a:r>
            <a:r>
              <a:rPr lang="en-US" dirty="0" err="1"/>
              <a:t>parte</a:t>
            </a:r>
            <a:r>
              <a:rPr lang="en-US" dirty="0"/>
              <a:t> de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política</a:t>
            </a:r>
            <a:r>
              <a:rPr lang="en-US" dirty="0"/>
              <a:t> </a:t>
            </a:r>
            <a:r>
              <a:rPr lang="en-US" dirty="0" err="1"/>
              <a:t>pública</a:t>
            </a:r>
            <a:r>
              <a:rPr lang="en-US" dirty="0"/>
              <a:t> do MEC que </a:t>
            </a:r>
            <a:r>
              <a:rPr lang="en-US" dirty="0" err="1"/>
              <a:t>tem</a:t>
            </a:r>
            <a:r>
              <a:rPr lang="en-US" dirty="0"/>
              <a:t> o </a:t>
            </a:r>
            <a:r>
              <a:rPr lang="en-US" dirty="0" err="1"/>
              <a:t>objetivo</a:t>
            </a:r>
            <a:r>
              <a:rPr lang="en-US" dirty="0"/>
              <a:t> de </a:t>
            </a:r>
            <a:r>
              <a:rPr lang="en-US" dirty="0" err="1"/>
              <a:t>melhorar</a:t>
            </a:r>
            <a:r>
              <a:rPr lang="en-US" dirty="0"/>
              <a:t> o Ensino </a:t>
            </a:r>
            <a:r>
              <a:rPr lang="en-US" dirty="0" err="1"/>
              <a:t>público</a:t>
            </a:r>
            <a:r>
              <a:rPr lang="en-US" dirty="0"/>
              <a:t> do brasil.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9003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Baseado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variaveis</a:t>
            </a:r>
            <a:r>
              <a:rPr lang="en-US" dirty="0"/>
              <a:t> </a:t>
            </a:r>
            <a:r>
              <a:rPr lang="en-US" dirty="0" err="1"/>
              <a:t>importantes</a:t>
            </a:r>
            <a:r>
              <a:rPr lang="en-US" dirty="0"/>
              <a:t> que </a:t>
            </a:r>
            <a:r>
              <a:rPr lang="en-US" dirty="0" err="1"/>
              <a:t>foram</a:t>
            </a:r>
            <a:r>
              <a:rPr lang="en-US" dirty="0"/>
              <a:t> </a:t>
            </a:r>
            <a:r>
              <a:rPr lang="en-US" dirty="0" err="1"/>
              <a:t>identificadas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análise</a:t>
            </a:r>
            <a:r>
              <a:rPr lang="en-US" dirty="0"/>
              <a:t> </a:t>
            </a:r>
            <a:r>
              <a:rPr lang="en-US" dirty="0" err="1"/>
              <a:t>exploratória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0335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4296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6242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Falar</a:t>
            </a:r>
            <a:r>
              <a:rPr lang="en-US" dirty="0"/>
              <a:t> do MSE alto, do range de 0 a 20, o </a:t>
            </a:r>
            <a:r>
              <a:rPr lang="en-US" dirty="0" err="1"/>
              <a:t>coeficiente</a:t>
            </a:r>
            <a:r>
              <a:rPr lang="en-US" dirty="0"/>
              <a:t> </a:t>
            </a:r>
            <a:r>
              <a:rPr lang="en-US" dirty="0" err="1"/>
              <a:t>também</a:t>
            </a:r>
            <a:r>
              <a:rPr lang="en-US" dirty="0"/>
              <a:t> </a:t>
            </a:r>
            <a:r>
              <a:rPr lang="en-US" dirty="0" err="1"/>
              <a:t>mostra</a:t>
            </a:r>
            <a:r>
              <a:rPr lang="en-US" dirty="0"/>
              <a:t> </a:t>
            </a:r>
            <a:r>
              <a:rPr lang="en-US" dirty="0" err="1"/>
              <a:t>apenas</a:t>
            </a:r>
            <a:r>
              <a:rPr lang="en-US" dirty="0"/>
              <a:t> um </a:t>
            </a:r>
            <a:r>
              <a:rPr lang="en-US" dirty="0" err="1"/>
              <a:t>acerto</a:t>
            </a:r>
            <a:r>
              <a:rPr lang="en-US" dirty="0"/>
              <a:t> de 11 e 17%,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5505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9432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1090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0695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761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4178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477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1645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9665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3059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Pra</a:t>
            </a:r>
            <a:r>
              <a:rPr lang="en-US" dirty="0"/>
              <a:t> </a:t>
            </a:r>
            <a:r>
              <a:rPr lang="en-US" dirty="0" err="1"/>
              <a:t>começar</a:t>
            </a:r>
            <a:r>
              <a:rPr lang="en-US" dirty="0"/>
              <a:t> com a </a:t>
            </a:r>
            <a:r>
              <a:rPr lang="en-US" dirty="0" err="1"/>
              <a:t>análise</a:t>
            </a:r>
            <a:r>
              <a:rPr lang="en-US" dirty="0"/>
              <a:t> </a:t>
            </a:r>
            <a:r>
              <a:rPr lang="en-US" dirty="0" err="1"/>
              <a:t>exploratória</a:t>
            </a:r>
            <a:r>
              <a:rPr lang="en-US" dirty="0"/>
              <a:t>, </a:t>
            </a:r>
            <a:r>
              <a:rPr lang="en-US" dirty="0" err="1"/>
              <a:t>primeiramente</a:t>
            </a:r>
            <a:r>
              <a:rPr lang="en-US" dirty="0"/>
              <a:t> </a:t>
            </a:r>
            <a:r>
              <a:rPr lang="en-US" dirty="0" err="1"/>
              <a:t>vamos</a:t>
            </a:r>
            <a:r>
              <a:rPr lang="en-US" dirty="0"/>
              <a:t> </a:t>
            </a:r>
            <a:r>
              <a:rPr lang="en-US" dirty="0" err="1"/>
              <a:t>checar</a:t>
            </a:r>
            <a:r>
              <a:rPr lang="en-US" dirty="0"/>
              <a:t> as </a:t>
            </a:r>
            <a:r>
              <a:rPr lang="en-US" dirty="0" err="1"/>
              <a:t>notas</a:t>
            </a:r>
            <a:r>
              <a:rPr lang="en-US" dirty="0"/>
              <a:t>,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elas</a:t>
            </a:r>
            <a:r>
              <a:rPr lang="en-US" dirty="0"/>
              <a:t> </a:t>
            </a:r>
            <a:r>
              <a:rPr lang="en-US" dirty="0" err="1"/>
              <a:t>estão</a:t>
            </a:r>
            <a:r>
              <a:rPr lang="en-US" dirty="0"/>
              <a:t> </a:t>
            </a:r>
            <a:r>
              <a:rPr lang="en-US" dirty="0" err="1"/>
              <a:t>distribuidas</a:t>
            </a:r>
            <a:r>
              <a:rPr lang="en-US" dirty="0"/>
              <a:t>,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histogramas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 </a:t>
            </a:r>
            <a:r>
              <a:rPr lang="en-US" dirty="0" err="1"/>
              <a:t>mostram</a:t>
            </a:r>
            <a:r>
              <a:rPr lang="en-US" dirty="0"/>
              <a:t> a </a:t>
            </a:r>
            <a:r>
              <a:rPr lang="en-US" dirty="0" err="1"/>
              <a:t>quantidade</a:t>
            </a:r>
            <a:r>
              <a:rPr lang="en-US" dirty="0"/>
              <a:t> que </a:t>
            </a:r>
            <a:r>
              <a:rPr lang="en-US" dirty="0" err="1"/>
              <a:t>cada</a:t>
            </a:r>
            <a:r>
              <a:rPr lang="en-US" dirty="0"/>
              <a:t> nota </a:t>
            </a:r>
            <a:r>
              <a:rPr lang="en-US" dirty="0" err="1"/>
              <a:t>apareceu</a:t>
            </a:r>
            <a:endParaRPr lang="en-US" dirty="0"/>
          </a:p>
          <a:p>
            <a:endParaRPr lang="en-US" dirty="0"/>
          </a:p>
          <a:p>
            <a:r>
              <a:rPr lang="en-US" dirty="0"/>
              <a:t>A nota </a:t>
            </a:r>
            <a:r>
              <a:rPr lang="en-US" dirty="0" err="1"/>
              <a:t>vai</a:t>
            </a:r>
            <a:r>
              <a:rPr lang="en-US" dirty="0"/>
              <a:t> de 0 a 20, e o grosso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media, entre 8 e 12,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coisa</a:t>
            </a:r>
            <a:r>
              <a:rPr lang="en-US" dirty="0"/>
              <a:t> </a:t>
            </a:r>
            <a:r>
              <a:rPr lang="en-US" dirty="0" err="1"/>
              <a:t>importante</a:t>
            </a:r>
            <a:r>
              <a:rPr lang="en-US" dirty="0"/>
              <a:t> a se </a:t>
            </a:r>
            <a:r>
              <a:rPr lang="en-US" dirty="0" err="1"/>
              <a:t>notar</a:t>
            </a:r>
            <a:r>
              <a:rPr lang="en-US" dirty="0"/>
              <a:t> é que a </a:t>
            </a:r>
            <a:r>
              <a:rPr lang="en-US" dirty="0" err="1"/>
              <a:t>frequencia</a:t>
            </a:r>
            <a:r>
              <a:rPr lang="en-US" dirty="0"/>
              <a:t> de </a:t>
            </a:r>
            <a:r>
              <a:rPr lang="en-US" dirty="0" err="1"/>
              <a:t>notas</a:t>
            </a:r>
            <a:r>
              <a:rPr lang="en-US" dirty="0"/>
              <a:t> 0 e 1 </a:t>
            </a:r>
            <a:r>
              <a:rPr lang="en-US" dirty="0" err="1"/>
              <a:t>aumentam</a:t>
            </a:r>
            <a:r>
              <a:rPr lang="en-US" dirty="0"/>
              <a:t> </a:t>
            </a:r>
            <a:r>
              <a:rPr lang="en-US" dirty="0" err="1"/>
              <a:t>bastante</a:t>
            </a:r>
            <a:r>
              <a:rPr lang="en-US" dirty="0"/>
              <a:t>, </a:t>
            </a:r>
            <a:r>
              <a:rPr lang="en-US" dirty="0" err="1"/>
              <a:t>principalmente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matemática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2420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esses</a:t>
            </a:r>
            <a:r>
              <a:rPr lang="en-US" dirty="0"/>
              <a:t> </a:t>
            </a:r>
            <a:r>
              <a:rPr lang="en-US" dirty="0" err="1"/>
              <a:t>próximos</a:t>
            </a:r>
            <a:r>
              <a:rPr lang="en-US" dirty="0"/>
              <a:t> </a:t>
            </a:r>
            <a:r>
              <a:rPr lang="en-US" dirty="0" err="1"/>
              <a:t>gráficos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chamados</a:t>
            </a:r>
            <a:r>
              <a:rPr lang="en-US" dirty="0"/>
              <a:t> de </a:t>
            </a:r>
            <a:r>
              <a:rPr lang="en-US" dirty="0" err="1"/>
              <a:t>sino</a:t>
            </a:r>
            <a:r>
              <a:rPr lang="en-US" dirty="0"/>
              <a:t>, é </a:t>
            </a:r>
            <a:r>
              <a:rPr lang="en-US" dirty="0" err="1"/>
              <a:t>como</a:t>
            </a:r>
            <a:r>
              <a:rPr lang="en-US" dirty="0"/>
              <a:t> se fosse um </a:t>
            </a:r>
            <a:r>
              <a:rPr lang="en-US" dirty="0" err="1"/>
              <a:t>histograma</a:t>
            </a:r>
            <a:r>
              <a:rPr lang="en-US" dirty="0"/>
              <a:t>, </a:t>
            </a:r>
            <a:r>
              <a:rPr lang="en-US" dirty="0" err="1"/>
              <a:t>porém</a:t>
            </a:r>
            <a:r>
              <a:rPr lang="en-US" dirty="0"/>
              <a:t> </a:t>
            </a:r>
            <a:r>
              <a:rPr lang="en-US" dirty="0" err="1"/>
              <a:t>analisando</a:t>
            </a:r>
            <a:r>
              <a:rPr lang="en-US" dirty="0"/>
              <a:t> a </a:t>
            </a:r>
            <a:r>
              <a:rPr lang="en-US" dirty="0" err="1"/>
              <a:t>frequência</a:t>
            </a:r>
            <a:r>
              <a:rPr lang="en-US" dirty="0"/>
              <a:t> de </a:t>
            </a:r>
            <a:r>
              <a:rPr lang="en-US" dirty="0" err="1"/>
              <a:t>mais</a:t>
            </a:r>
            <a:r>
              <a:rPr lang="en-US" dirty="0"/>
              <a:t> de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categoria</a:t>
            </a:r>
            <a:endParaRPr lang="en-US" dirty="0"/>
          </a:p>
          <a:p>
            <a:endParaRPr lang="en-US" dirty="0"/>
          </a:p>
          <a:p>
            <a:r>
              <a:rPr lang="en-US" dirty="0"/>
              <a:t>O que Podemos </a:t>
            </a:r>
            <a:r>
              <a:rPr lang="en-US" dirty="0" err="1"/>
              <a:t>ver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 é, </a:t>
            </a:r>
            <a:r>
              <a:rPr lang="en-US" dirty="0" err="1"/>
              <a:t>alunos</a:t>
            </a:r>
            <a:r>
              <a:rPr lang="en-US" dirty="0"/>
              <a:t> com </a:t>
            </a:r>
            <a:r>
              <a:rPr lang="en-US" dirty="0" err="1"/>
              <a:t>suporte</a:t>
            </a:r>
            <a:r>
              <a:rPr lang="en-US" dirty="0"/>
              <a:t> escolar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quantidade</a:t>
            </a:r>
            <a:r>
              <a:rPr lang="en-US" dirty="0"/>
              <a:t> de </a:t>
            </a:r>
            <a:r>
              <a:rPr lang="en-US" dirty="0" err="1"/>
              <a:t>notas</a:t>
            </a:r>
            <a:r>
              <a:rPr lang="en-US" dirty="0"/>
              <a:t> 0 </a:t>
            </a:r>
            <a:r>
              <a:rPr lang="en-US" dirty="0" err="1"/>
              <a:t>bem</a:t>
            </a:r>
            <a:r>
              <a:rPr lang="en-US" dirty="0"/>
              <a:t> </a:t>
            </a:r>
            <a:r>
              <a:rPr lang="en-US" dirty="0" err="1"/>
              <a:t>menor</a:t>
            </a:r>
            <a:r>
              <a:rPr lang="en-US" dirty="0"/>
              <a:t> do que </a:t>
            </a:r>
            <a:r>
              <a:rPr lang="en-US" dirty="0" err="1"/>
              <a:t>alunos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, </a:t>
            </a:r>
            <a:r>
              <a:rPr lang="en-US" dirty="0" err="1"/>
              <a:t>alunos</a:t>
            </a:r>
            <a:r>
              <a:rPr lang="en-US" dirty="0"/>
              <a:t> de area </a:t>
            </a:r>
            <a:r>
              <a:rPr lang="en-US" dirty="0" err="1"/>
              <a:t>urbana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maior</a:t>
            </a:r>
            <a:r>
              <a:rPr lang="en-US" dirty="0"/>
              <a:t> </a:t>
            </a:r>
            <a:r>
              <a:rPr lang="en-US" dirty="0" err="1"/>
              <a:t>numero</a:t>
            </a:r>
            <a:r>
              <a:rPr lang="en-US" dirty="0"/>
              <a:t> de </a:t>
            </a:r>
            <a:r>
              <a:rPr lang="en-US" dirty="0" err="1"/>
              <a:t>notas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altas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4554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3796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468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Aqui</a:t>
            </a:r>
            <a:r>
              <a:rPr lang="en-US" dirty="0"/>
              <a:t> Podemos </a:t>
            </a:r>
            <a:r>
              <a:rPr lang="en-US" dirty="0" err="1"/>
              <a:t>ver</a:t>
            </a:r>
            <a:r>
              <a:rPr lang="en-US" dirty="0"/>
              <a:t> 2 </a:t>
            </a:r>
            <a:r>
              <a:rPr lang="en-US" dirty="0" err="1"/>
              <a:t>coisas</a:t>
            </a:r>
            <a:r>
              <a:rPr lang="en-US" dirty="0"/>
              <a:t> </a:t>
            </a:r>
            <a:r>
              <a:rPr lang="en-US" dirty="0" err="1"/>
              <a:t>importantes</a:t>
            </a:r>
            <a:r>
              <a:rPr lang="en-US" dirty="0"/>
              <a:t>: </a:t>
            </a:r>
            <a:r>
              <a:rPr lang="en-US" dirty="0" err="1"/>
              <a:t>faltas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se </a:t>
            </a:r>
            <a:r>
              <a:rPr lang="en-US" dirty="0" err="1"/>
              <a:t>correlacionam</a:t>
            </a:r>
            <a:r>
              <a:rPr lang="en-US" dirty="0"/>
              <a:t> com a nota, e </a:t>
            </a:r>
            <a:r>
              <a:rPr lang="en-US" dirty="0" err="1"/>
              <a:t>escolaridade</a:t>
            </a:r>
            <a:r>
              <a:rPr lang="en-US" dirty="0"/>
              <a:t> dos </a:t>
            </a:r>
            <a:r>
              <a:rPr lang="en-US" dirty="0" err="1"/>
              <a:t>pais</a:t>
            </a:r>
            <a:r>
              <a:rPr lang="en-US" dirty="0"/>
              <a:t> </a:t>
            </a:r>
            <a:r>
              <a:rPr lang="en-US" dirty="0" err="1"/>
              <a:t>podem</a:t>
            </a:r>
            <a:r>
              <a:rPr lang="en-US" dirty="0"/>
              <a:t> </a:t>
            </a:r>
            <a:r>
              <a:rPr lang="en-US" dirty="0" err="1"/>
              <a:t>contribuir</a:t>
            </a:r>
            <a:r>
              <a:rPr lang="en-US" dirty="0"/>
              <a:t> para o </a:t>
            </a:r>
            <a:r>
              <a:rPr lang="en-US" dirty="0" err="1"/>
              <a:t>aumento</a:t>
            </a:r>
            <a:r>
              <a:rPr lang="en-US" dirty="0"/>
              <a:t> das </a:t>
            </a:r>
            <a:r>
              <a:rPr lang="en-US" dirty="0" err="1"/>
              <a:t>notas</a:t>
            </a:r>
            <a:r>
              <a:rPr lang="en-US" dirty="0"/>
              <a:t>, </a:t>
            </a:r>
            <a:r>
              <a:rPr lang="en-US" dirty="0" err="1"/>
              <a:t>possivelmente</a:t>
            </a:r>
            <a:r>
              <a:rPr lang="en-US" dirty="0"/>
              <a:t> por causa de que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pais</a:t>
            </a:r>
            <a:r>
              <a:rPr lang="en-US" dirty="0"/>
              <a:t> com </a:t>
            </a:r>
            <a:r>
              <a:rPr lang="en-US" dirty="0" err="1"/>
              <a:t>maior</a:t>
            </a:r>
            <a:r>
              <a:rPr lang="en-US" dirty="0"/>
              <a:t> </a:t>
            </a:r>
            <a:r>
              <a:rPr lang="en-US" dirty="0" err="1"/>
              <a:t>escolaridade</a:t>
            </a:r>
            <a:r>
              <a:rPr lang="en-US" dirty="0"/>
              <a:t> </a:t>
            </a:r>
            <a:r>
              <a:rPr lang="en-US" dirty="0" err="1"/>
              <a:t>consigam</a:t>
            </a:r>
            <a:r>
              <a:rPr lang="en-US" dirty="0"/>
              <a:t> </a:t>
            </a:r>
            <a:r>
              <a:rPr lang="en-US" dirty="0" err="1"/>
              <a:t>ajudar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filhos</a:t>
            </a:r>
            <a:r>
              <a:rPr lang="en-US" dirty="0"/>
              <a:t> a </a:t>
            </a:r>
            <a:r>
              <a:rPr lang="en-US" dirty="0" err="1"/>
              <a:t>estudarem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229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182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svg"/><Relationship Id="rId4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74996-9779-1D0F-B5C6-7FE85FFF1E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773681"/>
            <a:ext cx="5674360" cy="3200400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6B97173-A601-1D66-1651-4FE0D76A0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454" t="1728"/>
          <a:stretch/>
        </p:blipFill>
        <p:spPr>
          <a:xfrm>
            <a:off x="-1" y="0"/>
            <a:ext cx="8264995" cy="532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847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BE5D17C7-3503-7305-8191-20863B7388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5824" b="26760"/>
          <a:stretch/>
        </p:blipFill>
        <p:spPr>
          <a:xfrm>
            <a:off x="9229725" y="1835240"/>
            <a:ext cx="2962275" cy="502276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76E1AE6-3E01-1CBD-CAEC-11056D00A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43413" y="1835240"/>
            <a:ext cx="7000875" cy="42798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0E28F03-2149-7C50-779B-6A2D8D789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0903" r="75060" b="10347"/>
          <a:stretch/>
        </p:blipFill>
        <p:spPr>
          <a:xfrm rot="16200000">
            <a:off x="149650" y="-149653"/>
            <a:ext cx="1672375" cy="1971675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CA4CAE4E-4252-8471-C50B-1DD5AFBFEC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2" cy="1603462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493CE42-5465-91AC-A1F4-A4821AE37A9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299013" cy="391491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0"/>
            </a:lvl1pPr>
            <a:lvl2pPr>
              <a:spcBef>
                <a:spcPts val="0"/>
              </a:spcBef>
              <a:spcAft>
                <a:spcPts val="1200"/>
              </a:spcAft>
              <a:defRPr sz="1800" b="0"/>
            </a:lvl2pPr>
            <a:lvl3pPr>
              <a:spcBef>
                <a:spcPts val="0"/>
              </a:spcBef>
              <a:spcAft>
                <a:spcPts val="1200"/>
              </a:spcAft>
              <a:defRPr sz="1600" b="0"/>
            </a:lvl3pPr>
            <a:lvl4pPr>
              <a:spcBef>
                <a:spcPts val="0"/>
              </a:spcBef>
              <a:spcAft>
                <a:spcPts val="1200"/>
              </a:spcAft>
              <a:defRPr sz="1400" b="0"/>
            </a:lvl4pPr>
            <a:lvl5pPr>
              <a:spcBef>
                <a:spcPts val="0"/>
              </a:spcBef>
              <a:spcAft>
                <a:spcPts val="1200"/>
              </a:spcAft>
              <a:defRPr sz="14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able Placeholder 12">
            <a:extLst>
              <a:ext uri="{FF2B5EF4-FFF2-40B4-BE49-F238E27FC236}">
                <a16:creationId xmlns:a16="http://schemas.microsoft.com/office/drawing/2014/main" id="{156A00B1-F3E3-B7FF-58F4-61DE3EF07C07}"/>
              </a:ext>
            </a:extLst>
          </p:cNvPr>
          <p:cNvSpPr>
            <a:spLocks noGrp="1"/>
          </p:cNvSpPr>
          <p:nvPr>
            <p:ph type="tbl" sz="quarter" idx="11" hasCustomPrompt="1"/>
          </p:nvPr>
        </p:nvSpPr>
        <p:spPr>
          <a:xfrm>
            <a:off x="4602163" y="2017713"/>
            <a:ext cx="6675437" cy="3932237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214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13A42171-0D82-07BF-4667-498861CC2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34408" r="46636" b="1"/>
          <a:stretch/>
        </p:blipFill>
        <p:spPr>
          <a:xfrm flipH="1" flipV="1">
            <a:off x="10506072" y="3984078"/>
            <a:ext cx="1685928" cy="2873921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13C71A0D-EE6D-54C4-71DE-04BE28558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9718" t="47145" r="39389" b="8754"/>
          <a:stretch/>
        </p:blipFill>
        <p:spPr>
          <a:xfrm rot="5400000" flipV="1">
            <a:off x="9781526" y="-311511"/>
            <a:ext cx="2098964" cy="2721985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3F82FA92-501B-5A05-E15F-2FB9BCEBE3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1990" y="434225"/>
            <a:ext cx="9524998" cy="149962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463EEE0-BE31-122C-586C-8BA8D90371E6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6257366" cy="391491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2000" b="0"/>
            </a:lvl1pPr>
            <a:lvl2pPr marL="228600">
              <a:spcBef>
                <a:spcPts val="0"/>
              </a:spcBef>
              <a:spcAft>
                <a:spcPts val="1200"/>
              </a:spcAft>
              <a:defRPr sz="2000" b="0"/>
            </a:lvl2pPr>
            <a:lvl3pPr marL="685800">
              <a:spcBef>
                <a:spcPts val="0"/>
              </a:spcBef>
              <a:spcAft>
                <a:spcPts val="1200"/>
              </a:spcAft>
              <a:defRPr sz="1800" b="0"/>
            </a:lvl3pPr>
            <a:lvl4pPr marL="914400">
              <a:spcBef>
                <a:spcPts val="0"/>
              </a:spcBef>
              <a:spcAft>
                <a:spcPts val="1200"/>
              </a:spcAft>
              <a:defRPr sz="1600" b="0"/>
            </a:lvl4pPr>
            <a:lvl5pPr marL="1143000">
              <a:spcBef>
                <a:spcPts val="0"/>
              </a:spcBef>
              <a:spcAft>
                <a:spcPts val="1200"/>
              </a:spcAft>
              <a:defRPr sz="16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52C157D5-2C68-BA6A-033B-A4CC016CA68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967475" y="2018119"/>
            <a:ext cx="2449514" cy="393191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1"/>
            </a:lvl1pPr>
            <a:lvl2pPr marL="411480">
              <a:spcBef>
                <a:spcPts val="0"/>
              </a:spcBef>
              <a:spcAft>
                <a:spcPts val="1200"/>
              </a:spcAft>
              <a:defRPr sz="1800" b="1"/>
            </a:lvl2pPr>
            <a:lvl3pPr marL="502920">
              <a:spcBef>
                <a:spcPts val="0"/>
              </a:spcBef>
              <a:spcAft>
                <a:spcPts val="1200"/>
              </a:spcAft>
              <a:defRPr sz="1600" b="1"/>
            </a:lvl3pPr>
            <a:lvl4pPr marL="594360">
              <a:spcBef>
                <a:spcPts val="0"/>
              </a:spcBef>
              <a:spcAft>
                <a:spcPts val="1200"/>
              </a:spcAft>
              <a:defRPr sz="1400" b="1"/>
            </a:lvl4pPr>
            <a:lvl5pPr marL="685800">
              <a:spcBef>
                <a:spcPts val="0"/>
              </a:spcBef>
              <a:spcAft>
                <a:spcPts val="1200"/>
              </a:spcAft>
              <a:defRPr sz="1400" b="1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842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15CC9A46-E0E7-B31D-3E27-6F4303A45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767669DC-4C7F-9B50-FCC0-F2AF5B2A95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3545" y="584477"/>
            <a:ext cx="10354052" cy="120976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BEF581C2-7562-2E21-E6DD-20AEFC43AABC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23545" y="2009775"/>
            <a:ext cx="10354052" cy="393192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84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3A3E8B6-2BD8-19E0-7F51-7A25EF836F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1515" y="374090"/>
            <a:ext cx="5057104" cy="3624984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1F96043-F6A4-F581-7DB8-96138F0E401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1514" y="4172989"/>
            <a:ext cx="5057103" cy="2519363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 baseline="0">
                <a:solidFill>
                  <a:schemeClr val="bg1"/>
                </a:solidFill>
              </a:defRPr>
            </a:lvl1pPr>
            <a:lvl2pPr marL="7429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baseline="0">
                <a:solidFill>
                  <a:schemeClr val="bg1"/>
                </a:solidFill>
              </a:defRPr>
            </a:lvl2pPr>
            <a:lvl3pPr marL="12001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baseline="0">
                <a:solidFill>
                  <a:schemeClr val="bg1"/>
                </a:solidFill>
              </a:defRPr>
            </a:lvl3pPr>
            <a:lvl4pPr marL="16573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 baseline="0">
                <a:solidFill>
                  <a:schemeClr val="bg1"/>
                </a:solidFill>
              </a:defRPr>
            </a:lvl4pPr>
            <a:lvl5pPr marL="2000250" indent="-1714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C805DE67-EFB0-F6F3-6C08-2FE90284C3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151" r="18577"/>
          <a:stretch/>
        </p:blipFill>
        <p:spPr>
          <a:xfrm flipH="1">
            <a:off x="0" y="0"/>
            <a:ext cx="5181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347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0DFB311A-EAAD-7656-C753-E8C739948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4533" t="18691" r="1" b="-131"/>
          <a:stretch/>
        </p:blipFill>
        <p:spPr>
          <a:xfrm rot="5400000">
            <a:off x="7851419" y="-1244552"/>
            <a:ext cx="3096029" cy="5585137"/>
          </a:xfrm>
          <a:custGeom>
            <a:avLst/>
            <a:gdLst>
              <a:gd name="connsiteX0" fmla="*/ 0 w 1756624"/>
              <a:gd name="connsiteY0" fmla="*/ 0 h 6858000"/>
              <a:gd name="connsiteX1" fmla="*/ 1756624 w 1756624"/>
              <a:gd name="connsiteY1" fmla="*/ 0 h 6858000"/>
              <a:gd name="connsiteX2" fmla="*/ 1756624 w 1756624"/>
              <a:gd name="connsiteY2" fmla="*/ 6858000 h 6858000"/>
              <a:gd name="connsiteX3" fmla="*/ 0 w 175662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56624" h="6858000">
                <a:moveTo>
                  <a:pt x="0" y="0"/>
                </a:moveTo>
                <a:lnTo>
                  <a:pt x="1756624" y="0"/>
                </a:lnTo>
                <a:lnTo>
                  <a:pt x="17566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1612F0DE-D367-10BB-1F71-60AA6527C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151" r="18577"/>
          <a:stretch/>
        </p:blipFill>
        <p:spPr>
          <a:xfrm>
            <a:off x="7010400" y="0"/>
            <a:ext cx="51816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4F5799-FC34-2F2D-D11E-9B472CAF06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315533"/>
            <a:ext cx="5181600" cy="237686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575025C-084B-CD7A-F546-0E13BA13CFE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400" y="2844800"/>
            <a:ext cx="5181600" cy="31289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2000"/>
            </a:lvl1pPr>
            <a:lvl2pPr>
              <a:lnSpc>
                <a:spcPct val="120000"/>
              </a:lnSpc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750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B5DE041D-A3BF-94FF-029C-719D4DADA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3300" t="13815"/>
          <a:stretch/>
        </p:blipFill>
        <p:spPr>
          <a:xfrm>
            <a:off x="0" y="-1"/>
            <a:ext cx="4239206" cy="37761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E605D-0584-F71C-A97D-B672F13E39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2580640"/>
            <a:ext cx="5181600" cy="3368819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9AF635C-89E6-F6EF-FA6A-417A9A84BF4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85840" y="-10159"/>
            <a:ext cx="6116320" cy="6868160"/>
          </a:xfrm>
          <a:custGeom>
            <a:avLst/>
            <a:gdLst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0 w 6116320"/>
              <a:gd name="connsiteY3" fmla="*/ 6880225 h 6880225"/>
              <a:gd name="connsiteX4" fmla="*/ 0 w 6116320"/>
              <a:gd name="connsiteY4" fmla="*/ 0 h 6880225"/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2052320 w 6116320"/>
              <a:gd name="connsiteY3" fmla="*/ 6880225 h 6880225"/>
              <a:gd name="connsiteX4" fmla="*/ 0 w 6116320"/>
              <a:gd name="connsiteY4" fmla="*/ 0 h 6880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16320" h="6880225">
                <a:moveTo>
                  <a:pt x="0" y="0"/>
                </a:moveTo>
                <a:lnTo>
                  <a:pt x="6116320" y="0"/>
                </a:lnTo>
                <a:lnTo>
                  <a:pt x="6116320" y="6880225"/>
                </a:lnTo>
                <a:lnTo>
                  <a:pt x="2052320" y="6880225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736789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2B74EE53-DB22-C27E-074F-A7129585F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158" t="-5374" b="78533"/>
          <a:stretch/>
        </p:blipFill>
        <p:spPr>
          <a:xfrm rot="10800000">
            <a:off x="6324600" y="0"/>
            <a:ext cx="5867400" cy="16473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8AEF0C-FA4B-8C23-0132-5529EC244F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6480" y="1310639"/>
            <a:ext cx="4805997" cy="2689629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3DD4867-9B0B-647C-1F78-5E50BF30F08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-1016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05384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405384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FF4D65D-965A-5E86-4D91-C72D1D03A8B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26163" y="4172990"/>
            <a:ext cx="4805997" cy="2389736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6365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04C9F686-E069-3B60-9625-01EE6A41D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5239"/>
          <a:stretch/>
        </p:blipFill>
        <p:spPr>
          <a:xfrm flipH="1">
            <a:off x="9135414" y="0"/>
            <a:ext cx="3056586" cy="6858000"/>
          </a:xfrm>
          <a:custGeom>
            <a:avLst/>
            <a:gdLst>
              <a:gd name="connsiteX0" fmla="*/ 4284372 w 4284372"/>
              <a:gd name="connsiteY0" fmla="*/ 0 h 6858000"/>
              <a:gd name="connsiteX1" fmla="*/ 0 w 4284372"/>
              <a:gd name="connsiteY1" fmla="*/ 0 h 6858000"/>
              <a:gd name="connsiteX2" fmla="*/ 0 w 4284372"/>
              <a:gd name="connsiteY2" fmla="*/ 6858000 h 6858000"/>
              <a:gd name="connsiteX3" fmla="*/ 4284372 w 428437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84372" h="6858000">
                <a:moveTo>
                  <a:pt x="4284372" y="0"/>
                </a:moveTo>
                <a:lnTo>
                  <a:pt x="0" y="0"/>
                </a:lnTo>
                <a:lnTo>
                  <a:pt x="0" y="6858000"/>
                </a:lnTo>
                <a:lnTo>
                  <a:pt x="4284372" y="6858000"/>
                </a:lnTo>
                <a:close/>
              </a:path>
            </a:pathLst>
          </a:cu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6D7227F9-50F9-820B-69B7-924C02120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2330"/>
          <a:stretch/>
        </p:blipFill>
        <p:spPr>
          <a:xfrm>
            <a:off x="7810500" y="3025140"/>
            <a:ext cx="4381500" cy="38328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8D1E69-316E-A8E1-7ADA-040A0E4907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7273637" cy="164655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1069CA0-E0AB-99C6-10DB-13AAC019DD7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11363"/>
            <a:ext cx="7273638" cy="4155757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213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left Imag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4589277D-BC14-E7E0-5822-5575F563E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8039100" y="228600"/>
            <a:ext cx="4381500" cy="3924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DB1BDE-C8F3-ACC0-740B-CBD812877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75285"/>
            <a:ext cx="4896678" cy="3624984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28597A3-47D0-F393-55D9-07FFD951F39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586 w 6096586"/>
              <a:gd name="connsiteY0" fmla="*/ 0 h 6858000"/>
              <a:gd name="connsiteX1" fmla="*/ 4054426 w 6096586"/>
              <a:gd name="connsiteY1" fmla="*/ 0 h 6858000"/>
              <a:gd name="connsiteX2" fmla="*/ 6096586 w 6096586"/>
              <a:gd name="connsiteY2" fmla="*/ 6858000 h 6858000"/>
              <a:gd name="connsiteX3" fmla="*/ 586 w 6096586"/>
              <a:gd name="connsiteY3" fmla="*/ 6858000 h 6858000"/>
              <a:gd name="connsiteX4" fmla="*/ 586 w 6096586"/>
              <a:gd name="connsiteY4" fmla="*/ 3669792 h 6858000"/>
              <a:gd name="connsiteX5" fmla="*/ 586 w 6096586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4053840" y="0"/>
                </a:lnTo>
                <a:lnTo>
                  <a:pt x="6096000" y="6858000"/>
                </a:lnTo>
                <a:lnTo>
                  <a:pt x="950976" y="6858000"/>
                </a:lnTo>
                <a:lnTo>
                  <a:pt x="0" y="3669792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4BF260CE-C6E3-AE7A-DB8E-A72A1CF5B54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096000" y="4172990"/>
            <a:ext cx="4896677" cy="2309726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chemeClr val="bg1"/>
                </a:solidFill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001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9111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6E20435-B9A5-359D-133D-5D3EED409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55" t="41988" r="53993" b="33420"/>
          <a:stretch/>
        </p:blipFill>
        <p:spPr>
          <a:xfrm rot="10800000">
            <a:off x="9198864" y="-5"/>
            <a:ext cx="2993136" cy="151790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7B99CAE4-AA9B-52BA-7DE8-8245CE705D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5445" t="24819" r="46503"/>
          <a:stretch/>
        </p:blipFill>
        <p:spPr>
          <a:xfrm rot="16200000">
            <a:off x="961221" y="4525179"/>
            <a:ext cx="1371600" cy="3294042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28DFE681-710B-6FE5-B8E0-3BC9DB9F12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1" cy="162960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FE383D3-6A16-1891-FF52-470B26B9404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499270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74B5EB04-CA6E-7417-56DF-A55B21E94B7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284891" y="2022250"/>
            <a:ext cx="499270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792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A783FA55-EF1D-66CF-8FD5-29086D71E6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81" t="40714" r="61027" b="44471"/>
          <a:stretch/>
        </p:blipFill>
        <p:spPr>
          <a:xfrm rot="10800000" flipV="1">
            <a:off x="-26830" y="5950040"/>
            <a:ext cx="2513521" cy="9144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542CEFED-8DE0-0155-A5B6-A44051A6D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57FC493E-284F-ADBA-D92D-883CAB13AD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8" y="365125"/>
            <a:ext cx="10439401" cy="161701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B8B2035-4AA9-D25E-9F15-3ED36F734D1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31012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1"/>
            </a:lvl1pPr>
            <a:lvl2pPr>
              <a:spcBef>
                <a:spcPts val="0"/>
              </a:spcBef>
              <a:spcAft>
                <a:spcPts val="1200"/>
              </a:spcAft>
              <a:defRPr sz="1800" b="1"/>
            </a:lvl2pPr>
            <a:lvl3pPr>
              <a:spcBef>
                <a:spcPts val="0"/>
              </a:spcBef>
              <a:spcAft>
                <a:spcPts val="1200"/>
              </a:spcAft>
              <a:defRPr sz="1600" b="1"/>
            </a:lvl3pPr>
            <a:lvl4pPr>
              <a:spcBef>
                <a:spcPts val="0"/>
              </a:spcBef>
              <a:spcAft>
                <a:spcPts val="1200"/>
              </a:spcAft>
              <a:defRPr sz="1400" b="1"/>
            </a:lvl4pPr>
            <a:lvl5pPr>
              <a:spcBef>
                <a:spcPts val="0"/>
              </a:spcBef>
              <a:spcAft>
                <a:spcPts val="1200"/>
              </a:spcAft>
              <a:defRPr sz="1400" b="1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6A694422-6B3E-3D80-AC41-FD1CED52ACA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602310" y="2018120"/>
            <a:ext cx="675148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813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right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48DBD2A1-633E-7A22-751B-5CEFCA93F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7703" t="485" b="67543"/>
          <a:stretch/>
        </p:blipFill>
        <p:spPr>
          <a:xfrm rot="5400000">
            <a:off x="-115162" y="115164"/>
            <a:ext cx="1895058" cy="1664735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3E7BF4D0-D641-9859-157D-B9094EF3DA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6385" y="446313"/>
            <a:ext cx="5179615" cy="144874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id="{115AE488-757F-4C5A-7733-85C1D1EA98D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5181600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0"/>
            </a:lvl1pPr>
            <a:lvl2pPr>
              <a:spcBef>
                <a:spcPts val="0"/>
              </a:spcBef>
              <a:spcAft>
                <a:spcPts val="1200"/>
              </a:spcAft>
              <a:defRPr sz="1800" b="0"/>
            </a:lvl2pPr>
            <a:lvl3pPr>
              <a:spcBef>
                <a:spcPts val="0"/>
              </a:spcBef>
              <a:spcAft>
                <a:spcPts val="1200"/>
              </a:spcAft>
              <a:defRPr sz="1600" b="0"/>
            </a:lvl3pPr>
            <a:lvl4pPr>
              <a:spcBef>
                <a:spcPts val="0"/>
              </a:spcBef>
              <a:spcAft>
                <a:spcPts val="1200"/>
              </a:spcAft>
              <a:defRPr sz="1400" b="0"/>
            </a:lvl4pPr>
            <a:lvl5pPr>
              <a:spcBef>
                <a:spcPts val="0"/>
              </a:spcBef>
              <a:spcAft>
                <a:spcPts val="1200"/>
              </a:spcAft>
              <a:defRPr sz="14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9DD264F-42B5-DBB0-9839-DB4C6827ED7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76950" y="0"/>
            <a:ext cx="6115050" cy="6868886"/>
          </a:xfrm>
          <a:custGeom>
            <a:avLst/>
            <a:gdLst>
              <a:gd name="connsiteX0" fmla="*/ 0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0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2024742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3603171 h 6858000"/>
              <a:gd name="connsiteX3" fmla="*/ 6115050 w 6115050"/>
              <a:gd name="connsiteY3" fmla="*/ 6858000 h 6858000"/>
              <a:gd name="connsiteX4" fmla="*/ 0 w 6115050"/>
              <a:gd name="connsiteY4" fmla="*/ 6858000 h 6858000"/>
              <a:gd name="connsiteX5" fmla="*/ 2024742 w 6115050"/>
              <a:gd name="connsiteY5" fmla="*/ 0 h 6858000"/>
              <a:gd name="connsiteX0" fmla="*/ 2024742 w 6115050"/>
              <a:gd name="connsiteY0" fmla="*/ 0 h 6868886"/>
              <a:gd name="connsiteX1" fmla="*/ 6115050 w 6115050"/>
              <a:gd name="connsiteY1" fmla="*/ 0 h 6868886"/>
              <a:gd name="connsiteX2" fmla="*/ 6115050 w 6115050"/>
              <a:gd name="connsiteY2" fmla="*/ 3603171 h 6868886"/>
              <a:gd name="connsiteX3" fmla="*/ 5157107 w 6115050"/>
              <a:gd name="connsiteY3" fmla="*/ 6868886 h 6868886"/>
              <a:gd name="connsiteX4" fmla="*/ 0 w 6115050"/>
              <a:gd name="connsiteY4" fmla="*/ 6858000 h 6868886"/>
              <a:gd name="connsiteX5" fmla="*/ 2024742 w 6115050"/>
              <a:gd name="connsiteY5" fmla="*/ 0 h 6868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15050" h="6868886">
                <a:moveTo>
                  <a:pt x="2024742" y="0"/>
                </a:moveTo>
                <a:lnTo>
                  <a:pt x="6115050" y="0"/>
                </a:lnTo>
                <a:lnTo>
                  <a:pt x="6115050" y="3603171"/>
                </a:lnTo>
                <a:lnTo>
                  <a:pt x="5157107" y="6868886"/>
                </a:lnTo>
                <a:lnTo>
                  <a:pt x="0" y="6858000"/>
                </a:lnTo>
                <a:lnTo>
                  <a:pt x="2024742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008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06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>
            <a:extLst>
              <a:ext uri="{FF2B5EF4-FFF2-40B4-BE49-F238E27FC236}">
                <a16:creationId xmlns:a16="http://schemas.microsoft.com/office/drawing/2014/main" id="{F228F197-3C67-4750-BDB8-3988A77E3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871" y="800957"/>
            <a:ext cx="6853804" cy="745586"/>
          </a:xfrm>
        </p:spPr>
        <p:txBody>
          <a:bodyPr>
            <a:normAutofit/>
          </a:bodyPr>
          <a:lstStyle/>
          <a:p>
            <a:r>
              <a:rPr lang="en-US" sz="4000" dirty="0"/>
              <a:t>Performance </a:t>
            </a:r>
            <a:r>
              <a:rPr lang="en-US" sz="4000" dirty="0" err="1"/>
              <a:t>estudantil</a:t>
            </a:r>
            <a:endParaRPr lang="en-US" sz="3600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C337F18B-6A3C-4257-AAA3-70CBD0389DF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21090" y="2083650"/>
            <a:ext cx="8817432" cy="383078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Me </a:t>
            </a:r>
            <a:r>
              <a:rPr lang="en-US" sz="2400" dirty="0" err="1"/>
              <a:t>chamo</a:t>
            </a:r>
            <a:r>
              <a:rPr lang="en-US" sz="2400" dirty="0"/>
              <a:t> Henrique Oliveira.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Estudante</a:t>
            </a:r>
            <a:r>
              <a:rPr lang="en-US" sz="2400" dirty="0"/>
              <a:t> de </a:t>
            </a:r>
            <a:r>
              <a:rPr lang="en-US" sz="2400" dirty="0" err="1"/>
              <a:t>ciência</a:t>
            </a:r>
            <a:r>
              <a:rPr lang="en-US" sz="2400" dirty="0"/>
              <a:t> de dados.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Atividade</a:t>
            </a:r>
            <a:r>
              <a:rPr lang="en-US" sz="2400" dirty="0"/>
              <a:t> </a:t>
            </a:r>
            <a:r>
              <a:rPr lang="en-US" sz="2400" dirty="0" err="1"/>
              <a:t>parte</a:t>
            </a:r>
            <a:r>
              <a:rPr lang="en-US" sz="2400" dirty="0"/>
              <a:t> de </a:t>
            </a:r>
            <a:r>
              <a:rPr lang="en-US" sz="2400" dirty="0" err="1"/>
              <a:t>uma</a:t>
            </a:r>
            <a:r>
              <a:rPr lang="en-US" sz="2400" dirty="0"/>
              <a:t> </a:t>
            </a:r>
            <a:r>
              <a:rPr lang="en-US" sz="2400" dirty="0" err="1"/>
              <a:t>política</a:t>
            </a:r>
            <a:r>
              <a:rPr lang="en-US" sz="2400" dirty="0"/>
              <a:t> </a:t>
            </a:r>
            <a:r>
              <a:rPr lang="en-US" sz="2400" dirty="0" err="1"/>
              <a:t>pública</a:t>
            </a:r>
            <a:r>
              <a:rPr lang="en-US" sz="2400" dirty="0"/>
              <a:t> do </a:t>
            </a:r>
            <a:r>
              <a:rPr lang="en-US" sz="2400" dirty="0" err="1"/>
              <a:t>Ministério</a:t>
            </a:r>
            <a:r>
              <a:rPr lang="en-US" sz="2400" dirty="0"/>
              <a:t> da </a:t>
            </a:r>
            <a:r>
              <a:rPr lang="en-US" sz="2400" dirty="0" err="1"/>
              <a:t>Educação</a:t>
            </a:r>
            <a:r>
              <a:rPr lang="en-US" sz="2400" dirty="0"/>
              <a:t> e </a:t>
            </a:r>
            <a:r>
              <a:rPr lang="en-US" sz="2400" dirty="0" err="1"/>
              <a:t>Cultura</a:t>
            </a:r>
            <a:r>
              <a:rPr lang="en-US" sz="24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Objetivo</a:t>
            </a:r>
            <a:r>
              <a:rPr lang="en-US" sz="2400" dirty="0"/>
              <a:t> </a:t>
            </a:r>
            <a:r>
              <a:rPr lang="en-US" sz="2400" dirty="0" err="1"/>
              <a:t>melhorar</a:t>
            </a:r>
            <a:r>
              <a:rPr lang="en-US" sz="2400" dirty="0"/>
              <a:t> o Ensino </a:t>
            </a:r>
            <a:r>
              <a:rPr lang="en-US" sz="2400" dirty="0" err="1"/>
              <a:t>público</a:t>
            </a:r>
            <a:r>
              <a:rPr lang="en-US" sz="2400" dirty="0"/>
              <a:t> do </a:t>
            </a:r>
            <a:r>
              <a:rPr lang="en-US" sz="2400" dirty="0" err="1"/>
              <a:t>Brasil</a:t>
            </a:r>
            <a:r>
              <a:rPr lang="en-US" sz="2400" dirty="0"/>
              <a:t>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34202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93620B37-D67B-4C2A-8EB2-C6CBB697F401}"/>
              </a:ext>
            </a:extLst>
          </p:cNvPr>
          <p:cNvSpPr txBox="1">
            <a:spLocks/>
          </p:cNvSpPr>
          <p:nvPr/>
        </p:nvSpPr>
        <p:spPr>
          <a:xfrm>
            <a:off x="988871" y="642934"/>
            <a:ext cx="7016794" cy="875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/>
              <a:t>Implementação</a:t>
            </a:r>
            <a:r>
              <a:rPr lang="en-US" sz="3600" dirty="0"/>
              <a:t> dos </a:t>
            </a:r>
            <a:r>
              <a:rPr lang="en-US" sz="3600" dirty="0" err="1"/>
              <a:t>modelos</a:t>
            </a:r>
            <a:endParaRPr lang="en-US" sz="360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7740BAB7-DBA8-4B0C-AF69-A1D8A93192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8" y="2011363"/>
            <a:ext cx="8296713" cy="4155757"/>
          </a:xfrm>
        </p:spPr>
        <p:txBody>
          <a:bodyPr/>
          <a:lstStyle/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O que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modelos</a:t>
            </a:r>
            <a:r>
              <a:rPr lang="en-US" dirty="0"/>
              <a:t> ?</a:t>
            </a:r>
          </a:p>
          <a:p>
            <a:pPr marL="685800" lvl="1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Programa</a:t>
            </a:r>
            <a:r>
              <a:rPr lang="en-US" dirty="0"/>
              <a:t> que </a:t>
            </a:r>
            <a:r>
              <a:rPr lang="en-US" dirty="0" err="1"/>
              <a:t>aprende</a:t>
            </a:r>
            <a:r>
              <a:rPr lang="en-US" dirty="0"/>
              <a:t> com </a:t>
            </a:r>
            <a:r>
              <a:rPr lang="en-US" dirty="0" err="1"/>
              <a:t>os</a:t>
            </a:r>
            <a:r>
              <a:rPr lang="en-US" dirty="0"/>
              <a:t> dados e </a:t>
            </a:r>
            <a:r>
              <a:rPr lang="en-US" dirty="0" err="1"/>
              <a:t>faz</a:t>
            </a:r>
            <a:r>
              <a:rPr lang="en-US" dirty="0"/>
              <a:t> </a:t>
            </a:r>
            <a:r>
              <a:rPr lang="en-US" dirty="0" err="1"/>
              <a:t>previsões</a:t>
            </a:r>
            <a:r>
              <a:rPr lang="en-US" dirty="0"/>
              <a:t>.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1" cap="none" dirty="0"/>
              <a:t>O que </a:t>
            </a:r>
            <a:r>
              <a:rPr lang="en-US" sz="2000" b="1" cap="none" dirty="0" err="1"/>
              <a:t>queremos</a:t>
            </a:r>
            <a:r>
              <a:rPr lang="en-US" sz="2000" b="1" cap="none" dirty="0"/>
              <a:t> </a:t>
            </a:r>
            <a:r>
              <a:rPr lang="en-US" sz="2000" b="1" cap="none" dirty="0" err="1"/>
              <a:t>prever</a:t>
            </a:r>
            <a:r>
              <a:rPr lang="en-US" sz="2000" b="1" cap="none" dirty="0"/>
              <a:t> ?</a:t>
            </a:r>
          </a:p>
          <a:p>
            <a:pPr marL="685800" lvl="1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 err="1"/>
              <a:t>Notas</a:t>
            </a:r>
            <a:r>
              <a:rPr lang="en-US" b="1" dirty="0"/>
              <a:t> </a:t>
            </a:r>
            <a:r>
              <a:rPr lang="en-US" b="1" dirty="0" err="1"/>
              <a:t>finais</a:t>
            </a:r>
            <a:r>
              <a:rPr lang="en-US" b="1" dirty="0"/>
              <a:t> dos </a:t>
            </a:r>
            <a:r>
              <a:rPr lang="en-US" b="1" dirty="0" err="1"/>
              <a:t>alunos</a:t>
            </a:r>
            <a:r>
              <a:rPr lang="en-US" b="1" dirty="0"/>
              <a:t>.</a:t>
            </a:r>
            <a:endParaRPr lang="en-US" b="1" cap="none" dirty="0"/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2000" b="1" cap="none" dirty="0"/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cap="none" dirty="0" err="1">
                <a:cs typeface="Calibri"/>
              </a:rPr>
              <a:t>Basedo</a:t>
            </a:r>
            <a:r>
              <a:rPr lang="en-US" sz="2000" cap="none" dirty="0">
                <a:cs typeface="Calibri"/>
              </a:rPr>
              <a:t> </a:t>
            </a:r>
            <a:r>
              <a:rPr lang="en-US" sz="2000" cap="none" dirty="0" err="1">
                <a:cs typeface="Calibri"/>
              </a:rPr>
              <a:t>em</a:t>
            </a:r>
            <a:r>
              <a:rPr lang="en-US" sz="2000" cap="none" dirty="0">
                <a:cs typeface="Calibri"/>
              </a:rPr>
              <a:t> que ?</a:t>
            </a:r>
          </a:p>
          <a:p>
            <a:pPr marL="685800" lvl="1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cap="none" dirty="0" err="1">
                <a:cs typeface="Calibri"/>
              </a:rPr>
              <a:t>Notas</a:t>
            </a:r>
            <a:r>
              <a:rPr lang="en-US" cap="none" dirty="0">
                <a:cs typeface="Calibri"/>
              </a:rPr>
              <a:t> </a:t>
            </a:r>
            <a:r>
              <a:rPr lang="en-US" cap="none" dirty="0" err="1">
                <a:cs typeface="Calibri"/>
              </a:rPr>
              <a:t>baseadas</a:t>
            </a:r>
            <a:r>
              <a:rPr lang="en-US" cap="none" dirty="0">
                <a:cs typeface="Calibri"/>
              </a:rPr>
              <a:t> </a:t>
            </a:r>
            <a:r>
              <a:rPr lang="en-US" cap="none" dirty="0" err="1">
                <a:cs typeface="Calibri"/>
              </a:rPr>
              <a:t>em</a:t>
            </a:r>
            <a:r>
              <a:rPr lang="en-US" cap="none" dirty="0">
                <a:cs typeface="Calibri"/>
              </a:rPr>
              <a:t> </a:t>
            </a:r>
            <a:r>
              <a:rPr lang="en-US" cap="none" dirty="0" err="1">
                <a:cs typeface="Calibri"/>
              </a:rPr>
              <a:t>variáveis</a:t>
            </a:r>
            <a:r>
              <a:rPr lang="en-US" cap="none" dirty="0">
                <a:cs typeface="Calibri"/>
              </a:rPr>
              <a:t>, e nota final </a:t>
            </a:r>
            <a:r>
              <a:rPr lang="en-US" cap="none" dirty="0" err="1">
                <a:cs typeface="Calibri"/>
              </a:rPr>
              <a:t>baseada</a:t>
            </a:r>
            <a:r>
              <a:rPr lang="en-US" cap="none" dirty="0">
                <a:cs typeface="Calibri"/>
              </a:rPr>
              <a:t> </a:t>
            </a:r>
            <a:r>
              <a:rPr lang="en-US" cap="none" dirty="0" err="1">
                <a:cs typeface="Calibri"/>
              </a:rPr>
              <a:t>nas</a:t>
            </a:r>
            <a:r>
              <a:rPr lang="en-US" cap="none" dirty="0">
                <a:cs typeface="Calibri"/>
              </a:rPr>
              <a:t> </a:t>
            </a:r>
            <a:r>
              <a:rPr lang="en-US" cap="none" dirty="0" err="1">
                <a:cs typeface="Calibri"/>
              </a:rPr>
              <a:t>outras</a:t>
            </a:r>
            <a:r>
              <a:rPr lang="en-US" cap="none" dirty="0">
                <a:cs typeface="Calibri"/>
              </a:rPr>
              <a:t> </a:t>
            </a:r>
            <a:r>
              <a:rPr lang="en-US" cap="none" dirty="0" err="1">
                <a:cs typeface="Calibri"/>
              </a:rPr>
              <a:t>notas</a:t>
            </a:r>
            <a:r>
              <a:rPr lang="en-US" cap="none" dirty="0">
                <a:cs typeface="Calibri"/>
              </a:rPr>
              <a:t>.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000" cap="none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6176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F941205C-7E6E-4329-99E5-ADC2A38F7348}"/>
              </a:ext>
            </a:extLst>
          </p:cNvPr>
          <p:cNvSpPr txBox="1">
            <a:spLocks/>
          </p:cNvSpPr>
          <p:nvPr/>
        </p:nvSpPr>
        <p:spPr>
          <a:xfrm>
            <a:off x="988871" y="642934"/>
            <a:ext cx="7016794" cy="875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/>
              <a:t>Implementação</a:t>
            </a:r>
            <a:r>
              <a:rPr lang="en-US" sz="3600" dirty="0"/>
              <a:t> dos </a:t>
            </a:r>
            <a:r>
              <a:rPr lang="en-US" sz="3600" dirty="0" err="1"/>
              <a:t>modelos</a:t>
            </a:r>
            <a:endParaRPr lang="en-US" sz="3600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3F1C5BE-A9A8-456F-B48D-BB038429EFA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08682" y="2011363"/>
            <a:ext cx="4127384" cy="4155757"/>
          </a:xfrm>
        </p:spPr>
        <p:txBody>
          <a:bodyPr/>
          <a:lstStyle/>
          <a:p>
            <a:r>
              <a:rPr lang="en-US" sz="2000" cap="none" dirty="0" err="1">
                <a:cs typeface="Calibri"/>
              </a:rPr>
              <a:t>Modelos</a:t>
            </a:r>
            <a:r>
              <a:rPr lang="en-US" sz="2000" cap="none" dirty="0">
                <a:cs typeface="Calibri"/>
              </a:rPr>
              <a:t> </a:t>
            </a:r>
            <a:r>
              <a:rPr lang="en-US" sz="2000" cap="none" dirty="0" err="1">
                <a:cs typeface="Calibri"/>
              </a:rPr>
              <a:t>utilizados</a:t>
            </a:r>
            <a:endParaRPr lang="pt-BR" sz="2000" cap="none" dirty="0">
              <a:cs typeface="Calibri"/>
            </a:endParaRPr>
          </a:p>
          <a:p>
            <a:pPr lvl="1"/>
            <a:r>
              <a:rPr lang="pt-BR" cap="none" dirty="0">
                <a:cs typeface="Calibri"/>
              </a:rPr>
              <a:t>Regressão Linear</a:t>
            </a:r>
          </a:p>
          <a:p>
            <a:pPr lvl="1"/>
            <a:r>
              <a:rPr lang="pt-BR" cap="none" dirty="0">
                <a:cs typeface="Calibri"/>
              </a:rPr>
              <a:t>Árvore de Decisão</a:t>
            </a:r>
          </a:p>
          <a:p>
            <a:pPr lvl="1"/>
            <a:r>
              <a:rPr lang="pt-BR" cap="none" dirty="0">
                <a:cs typeface="Calibri"/>
              </a:rPr>
              <a:t>Vizinhos mais Próximos</a:t>
            </a:r>
          </a:p>
          <a:p>
            <a:pPr lvl="1"/>
            <a:r>
              <a:rPr lang="pt-BR" cap="none" dirty="0">
                <a:cs typeface="Calibri"/>
              </a:rPr>
              <a:t>Gradient Boosting</a:t>
            </a:r>
          </a:p>
          <a:p>
            <a:pPr lvl="1"/>
            <a:r>
              <a:rPr lang="pt-BR" cap="none" dirty="0">
                <a:cs typeface="Calibri"/>
              </a:rPr>
              <a:t>Light GBM</a:t>
            </a:r>
            <a:endParaRPr lang="en-US" dirty="0">
              <a:cs typeface="Calibri"/>
            </a:endParaRPr>
          </a:p>
          <a:p>
            <a:pPr lvl="1"/>
            <a:endParaRPr lang="en-US" cap="none" dirty="0">
              <a:cs typeface="Calibri"/>
            </a:endParaRPr>
          </a:p>
          <a:p>
            <a:r>
              <a:rPr lang="en-US" dirty="0" err="1">
                <a:cs typeface="Calibri"/>
              </a:rPr>
              <a:t>Diferenças</a:t>
            </a:r>
            <a:r>
              <a:rPr lang="en-US" dirty="0">
                <a:cs typeface="Calibri"/>
              </a:rPr>
              <a:t> ?</a:t>
            </a:r>
            <a:endParaRPr lang="pt-BR" cap="none" dirty="0">
              <a:cs typeface="Calibri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CA3BC58-1A7A-4592-A584-23C2E334ED89}"/>
              </a:ext>
            </a:extLst>
          </p:cNvPr>
          <p:cNvSpPr txBox="1">
            <a:spLocks/>
          </p:cNvSpPr>
          <p:nvPr/>
        </p:nvSpPr>
        <p:spPr>
          <a:xfrm>
            <a:off x="5847130" y="2011363"/>
            <a:ext cx="5176003" cy="41557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cs typeface="Calibri"/>
              </a:rPr>
              <a:t>Métricas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utilizadas</a:t>
            </a:r>
            <a:endParaRPr lang="pt-BR" dirty="0">
              <a:cs typeface="Calibri"/>
            </a:endParaRPr>
          </a:p>
          <a:p>
            <a:pPr lvl="1"/>
            <a:r>
              <a:rPr lang="pt-BR" b="1" u="sng" dirty="0">
                <a:cs typeface="Calibri"/>
              </a:rPr>
              <a:t>MSE</a:t>
            </a:r>
            <a:r>
              <a:rPr lang="pt-BR" dirty="0">
                <a:cs typeface="Calibri"/>
              </a:rPr>
              <a:t> - Erro quadrático médio</a:t>
            </a:r>
          </a:p>
          <a:p>
            <a:pPr lvl="1"/>
            <a:r>
              <a:rPr lang="pt-BR" b="1" u="sng" dirty="0">
                <a:cs typeface="Calibri"/>
              </a:rPr>
              <a:t>RMSE</a:t>
            </a:r>
            <a:r>
              <a:rPr lang="pt-BR" dirty="0">
                <a:cs typeface="Calibri"/>
              </a:rPr>
              <a:t> - Raiz do erro quadrático médio</a:t>
            </a:r>
          </a:p>
          <a:p>
            <a:pPr lvl="1"/>
            <a:r>
              <a:rPr lang="pt-BR" b="1" u="sng" dirty="0">
                <a:cs typeface="Calibri"/>
              </a:rPr>
              <a:t>R²</a:t>
            </a:r>
            <a:r>
              <a:rPr lang="pt-BR" dirty="0">
                <a:cs typeface="Calibri"/>
              </a:rPr>
              <a:t> - Coeficiente de determinação</a:t>
            </a:r>
          </a:p>
          <a:p>
            <a:pPr lvl="1"/>
            <a:r>
              <a:rPr lang="pt-BR" b="1" u="sng" dirty="0">
                <a:cs typeface="Calibri"/>
              </a:rPr>
              <a:t>MAE</a:t>
            </a:r>
            <a:r>
              <a:rPr lang="pt-BR" dirty="0">
                <a:cs typeface="Calibri"/>
              </a:rPr>
              <a:t> - Erro médio absoluto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58622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99437988-EC8C-4F5C-BE61-561567467E7B}"/>
              </a:ext>
            </a:extLst>
          </p:cNvPr>
          <p:cNvSpPr txBox="1">
            <a:spLocks/>
          </p:cNvSpPr>
          <p:nvPr/>
        </p:nvSpPr>
        <p:spPr>
          <a:xfrm>
            <a:off x="2735320" y="661595"/>
            <a:ext cx="7632615" cy="875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>
                <a:solidFill>
                  <a:schemeClr val="bg1"/>
                </a:solidFill>
              </a:rPr>
              <a:t>Análise</a:t>
            </a:r>
            <a:r>
              <a:rPr lang="en-US" sz="4000" dirty="0">
                <a:solidFill>
                  <a:schemeClr val="bg1"/>
                </a:solidFill>
              </a:rPr>
              <a:t> de </a:t>
            </a:r>
            <a:r>
              <a:rPr lang="en-US" sz="4000" dirty="0" err="1">
                <a:solidFill>
                  <a:schemeClr val="bg1"/>
                </a:solidFill>
              </a:rPr>
              <a:t>métricas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A983EDB-5469-4CA9-9E0C-21730534DAAD}"/>
              </a:ext>
            </a:extLst>
          </p:cNvPr>
          <p:cNvSpPr txBox="1">
            <a:spLocks/>
          </p:cNvSpPr>
          <p:nvPr/>
        </p:nvSpPr>
        <p:spPr>
          <a:xfrm>
            <a:off x="860040" y="2011363"/>
            <a:ext cx="8679614" cy="4155757"/>
          </a:xfrm>
          <a:custGeom>
            <a:avLst/>
            <a:gdLst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0 w 6116320"/>
              <a:gd name="connsiteY3" fmla="*/ 6880225 h 6880225"/>
              <a:gd name="connsiteX4" fmla="*/ 0 w 6116320"/>
              <a:gd name="connsiteY4" fmla="*/ 0 h 6880225"/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2052320 w 6116320"/>
              <a:gd name="connsiteY3" fmla="*/ 6880225 h 6880225"/>
              <a:gd name="connsiteX4" fmla="*/ 0 w 6116320"/>
              <a:gd name="connsiteY4" fmla="*/ 0 h 6880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16320" h="6880225">
                <a:moveTo>
                  <a:pt x="0" y="0"/>
                </a:moveTo>
                <a:lnTo>
                  <a:pt x="6116320" y="0"/>
                </a:lnTo>
                <a:lnTo>
                  <a:pt x="6116320" y="6880225"/>
                </a:lnTo>
                <a:lnTo>
                  <a:pt x="2052320" y="6880225"/>
                </a:lnTo>
                <a:lnTo>
                  <a:pt x="0" y="0"/>
                </a:lnTo>
                <a:close/>
              </a:path>
            </a:pathLst>
          </a:cu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O que </a:t>
            </a:r>
            <a:r>
              <a:rPr lang="en-US" b="1" dirty="0" err="1"/>
              <a:t>esperamos</a:t>
            </a:r>
            <a:r>
              <a:rPr lang="en-US" b="1" dirty="0"/>
              <a:t> ?</a:t>
            </a:r>
          </a:p>
          <a:p>
            <a:pPr marL="228600" indent="-228600" algn="l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b="1" dirty="0"/>
          </a:p>
          <a:p>
            <a:pPr algn="l">
              <a:spcBef>
                <a:spcPts val="0"/>
              </a:spcBef>
              <a:spcAft>
                <a:spcPts val="1200"/>
              </a:spcAft>
            </a:pPr>
            <a:r>
              <a:rPr lang="pt-BR" dirty="0"/>
              <a:t>Identificar fatores-chave e apresentem uma precisão na previsão das notas.</a:t>
            </a:r>
          </a:p>
          <a:p>
            <a:pPr algn="l">
              <a:spcBef>
                <a:spcPts val="0"/>
              </a:spcBef>
              <a:spcAft>
                <a:spcPts val="1200"/>
              </a:spcAft>
            </a:pPr>
            <a:endParaRPr lang="pt-BR" dirty="0"/>
          </a:p>
          <a:p>
            <a:pPr algn="l">
              <a:spcBef>
                <a:spcPts val="0"/>
              </a:spcBef>
              <a:spcAft>
                <a:spcPts val="1200"/>
              </a:spcAft>
            </a:pPr>
            <a:r>
              <a:rPr lang="pt-BR" dirty="0"/>
              <a:t>Métricas e medições de acurácia para avaliar a performance de cada um.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019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FCD0D51-1242-469A-A21E-C7EC4CBCE2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095323"/>
              </p:ext>
            </p:extLst>
          </p:nvPr>
        </p:nvGraphicFramePr>
        <p:xfrm>
          <a:off x="1303822" y="1653463"/>
          <a:ext cx="9584356" cy="47100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0155">
                  <a:extLst>
                    <a:ext uri="{9D8B030D-6E8A-4147-A177-3AD203B41FA5}">
                      <a16:colId xmlns:a16="http://schemas.microsoft.com/office/drawing/2014/main" val="2585466795"/>
                    </a:ext>
                  </a:extLst>
                </a:gridCol>
                <a:gridCol w="2203889">
                  <a:extLst>
                    <a:ext uri="{9D8B030D-6E8A-4147-A177-3AD203B41FA5}">
                      <a16:colId xmlns:a16="http://schemas.microsoft.com/office/drawing/2014/main" val="2325158117"/>
                    </a:ext>
                  </a:extLst>
                </a:gridCol>
                <a:gridCol w="1230078">
                  <a:extLst>
                    <a:ext uri="{9D8B030D-6E8A-4147-A177-3AD203B41FA5}">
                      <a16:colId xmlns:a16="http://schemas.microsoft.com/office/drawing/2014/main" val="2146446773"/>
                    </a:ext>
                  </a:extLst>
                </a:gridCol>
                <a:gridCol w="1230078">
                  <a:extLst>
                    <a:ext uri="{9D8B030D-6E8A-4147-A177-3AD203B41FA5}">
                      <a16:colId xmlns:a16="http://schemas.microsoft.com/office/drawing/2014/main" val="2599901021"/>
                    </a:ext>
                  </a:extLst>
                </a:gridCol>
                <a:gridCol w="1230078">
                  <a:extLst>
                    <a:ext uri="{9D8B030D-6E8A-4147-A177-3AD203B41FA5}">
                      <a16:colId xmlns:a16="http://schemas.microsoft.com/office/drawing/2014/main" val="1967500889"/>
                    </a:ext>
                  </a:extLst>
                </a:gridCol>
                <a:gridCol w="1230078">
                  <a:extLst>
                    <a:ext uri="{9D8B030D-6E8A-4147-A177-3AD203B41FA5}">
                      <a16:colId xmlns:a16="http://schemas.microsoft.com/office/drawing/2014/main" val="1051593672"/>
                    </a:ext>
                  </a:extLst>
                </a:gridCol>
              </a:tblGrid>
              <a:tr h="4281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Modelo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Matéria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RMSE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MSE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R²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MAE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48031514"/>
                  </a:ext>
                </a:extLst>
              </a:tr>
              <a:tr h="42818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err="1">
                          <a:effectLst/>
                        </a:rPr>
                        <a:t>Regressão</a:t>
                      </a:r>
                      <a:r>
                        <a:rPr lang="en-US" sz="1400" u="none" strike="noStrike" dirty="0">
                          <a:effectLst/>
                        </a:rPr>
                        <a:t> Linear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Matemática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3,53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12,45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0,11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2,95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19432441"/>
                  </a:ext>
                </a:extLst>
              </a:tr>
              <a:tr h="42818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Português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2,72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7,43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0,17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2,03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80682731"/>
                  </a:ext>
                </a:extLst>
              </a:tr>
              <a:tr h="42818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err="1">
                          <a:effectLst/>
                        </a:rPr>
                        <a:t>Árvore</a:t>
                      </a:r>
                      <a:r>
                        <a:rPr lang="en-US" sz="1400" u="none" strike="noStrike" dirty="0">
                          <a:effectLst/>
                        </a:rPr>
                        <a:t> de </a:t>
                      </a:r>
                      <a:r>
                        <a:rPr lang="en-US" sz="1400" u="none" strike="noStrike" dirty="0" err="1">
                          <a:effectLst/>
                        </a:rPr>
                        <a:t>Decisão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</a:rPr>
                        <a:t>Matemática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4,41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19,47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 -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3,53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60627602"/>
                  </a:ext>
                </a:extLst>
              </a:tr>
              <a:tr h="42818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</a:rPr>
                        <a:t>Português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3,00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9,00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 -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2,35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34250750"/>
                  </a:ext>
                </a:extLst>
              </a:tr>
              <a:tr h="42818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Gradiente Boosting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Matemática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3,75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14,10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 -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3,10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81216646"/>
                  </a:ext>
                </a:extLst>
              </a:tr>
              <a:tr h="42818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</a:rPr>
                        <a:t>Português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2,73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7,40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 -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2,08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51116263"/>
                  </a:ext>
                </a:extLst>
              </a:tr>
              <a:tr h="42818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Vizinhos Próximos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</a:rPr>
                        <a:t>Matemática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3,89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15,15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 -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3,18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32968067"/>
                  </a:ext>
                </a:extLst>
              </a:tr>
              <a:tr h="42818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</a:rPr>
                        <a:t>Português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2,76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7,60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 -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2,11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11764227"/>
                  </a:ext>
                </a:extLst>
              </a:tr>
              <a:tr h="42818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Light GBM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</a:rPr>
                        <a:t>Matemática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3,56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12,69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 -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2,96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24337716"/>
                  </a:ext>
                </a:extLst>
              </a:tr>
              <a:tr h="42818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Português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2,73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7,44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 -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2,06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97273089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F5152014-658C-4167-AC4B-29B5913EB80D}"/>
              </a:ext>
            </a:extLst>
          </p:cNvPr>
          <p:cNvSpPr txBox="1">
            <a:spLocks/>
          </p:cNvSpPr>
          <p:nvPr/>
        </p:nvSpPr>
        <p:spPr>
          <a:xfrm>
            <a:off x="2735320" y="661595"/>
            <a:ext cx="7632615" cy="875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>
                <a:solidFill>
                  <a:schemeClr val="bg1"/>
                </a:solidFill>
              </a:rPr>
              <a:t>Análise</a:t>
            </a:r>
            <a:r>
              <a:rPr lang="en-US" sz="4000" dirty="0">
                <a:solidFill>
                  <a:schemeClr val="bg1"/>
                </a:solidFill>
              </a:rPr>
              <a:t> de </a:t>
            </a:r>
            <a:r>
              <a:rPr lang="en-US" sz="4000" dirty="0" err="1">
                <a:solidFill>
                  <a:schemeClr val="bg1"/>
                </a:solidFill>
              </a:rPr>
              <a:t>métricas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742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C00C89C3-791E-4F4B-A974-F4F774BB5568}"/>
              </a:ext>
            </a:extLst>
          </p:cNvPr>
          <p:cNvSpPr txBox="1">
            <a:spLocks/>
          </p:cNvSpPr>
          <p:nvPr/>
        </p:nvSpPr>
        <p:spPr>
          <a:xfrm>
            <a:off x="988871" y="642934"/>
            <a:ext cx="7016794" cy="875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/>
              <a:t>Conclusões</a:t>
            </a:r>
            <a:r>
              <a:rPr lang="en-US" sz="3600" dirty="0"/>
              <a:t> e </a:t>
            </a:r>
            <a:r>
              <a:rPr lang="en-US" sz="3600" dirty="0" err="1"/>
              <a:t>propostas</a:t>
            </a:r>
            <a:endParaRPr lang="en-US" sz="3600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2222D19-FCD4-4301-B0BA-E3EDD9FB89C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8" y="2011363"/>
            <a:ext cx="10935479" cy="4155757"/>
          </a:xfrm>
        </p:spPr>
        <p:txBody>
          <a:bodyPr>
            <a:normAutofit/>
          </a:bodyPr>
          <a:lstStyle/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1" cap="none" dirty="0" err="1"/>
              <a:t>Conclusoes</a:t>
            </a:r>
            <a:r>
              <a:rPr lang="en-US" sz="2000" b="1" cap="none" dirty="0"/>
              <a:t> </a:t>
            </a:r>
            <a:r>
              <a:rPr lang="en-US" sz="2000" b="1" cap="none" dirty="0" err="1"/>
              <a:t>finais</a:t>
            </a:r>
            <a:endParaRPr lang="en-US" sz="2000" b="1" cap="none" dirty="0"/>
          </a:p>
          <a:p>
            <a:pPr marL="457200" lvl="1"/>
            <a:r>
              <a:rPr lang="pt-BR" cap="none" dirty="0">
                <a:cs typeface="Calibri"/>
              </a:rPr>
              <a:t>Tempo de estudo não influencia tanto as notas finais.</a:t>
            </a:r>
          </a:p>
          <a:p>
            <a:pPr marL="457200" lvl="1"/>
            <a:r>
              <a:rPr lang="pt-BR" cap="none" dirty="0">
                <a:cs typeface="Calibri"/>
              </a:rPr>
              <a:t>Aumento de complexidade possivelmente causa aumento de notas baixas.</a:t>
            </a:r>
          </a:p>
          <a:p>
            <a:pPr marL="457200" lvl="1"/>
            <a:r>
              <a:rPr lang="pt-BR" dirty="0">
                <a:cs typeface="Calibri"/>
              </a:rPr>
              <a:t>Tempo de estudo diminui na matéria de matemática.</a:t>
            </a:r>
          </a:p>
          <a:p>
            <a:pPr marL="457200" lvl="1"/>
            <a:r>
              <a:rPr lang="pt-BR" cap="none" dirty="0">
                <a:cs typeface="Calibri"/>
              </a:rPr>
              <a:t>Alunos de área urbana </a:t>
            </a:r>
            <a:r>
              <a:rPr lang="pt-BR" dirty="0">
                <a:cs typeface="Calibri"/>
              </a:rPr>
              <a:t>tendem a ter notas maiores.</a:t>
            </a:r>
          </a:p>
          <a:p>
            <a:pPr marL="457200" lvl="1"/>
            <a:r>
              <a:rPr lang="pt-BR" cap="none" dirty="0">
                <a:cs typeface="Calibri"/>
              </a:rPr>
              <a:t>Alun</a:t>
            </a:r>
            <a:r>
              <a:rPr lang="pt-BR" dirty="0">
                <a:cs typeface="Calibri"/>
              </a:rPr>
              <a:t>os sem suporte educacional tem uma concentração grande de notas 0.</a:t>
            </a:r>
            <a:endParaRPr lang="pt-BR" cap="none" dirty="0">
              <a:cs typeface="Calibri"/>
            </a:endParaRPr>
          </a:p>
          <a:p>
            <a:pPr marL="457200" lvl="1"/>
            <a:r>
              <a:rPr lang="pt-BR" dirty="0">
                <a:cs typeface="Calibri"/>
              </a:rPr>
              <a:t>Pais com escolaridade maior possivelmente ajudam mais nos estudos dos filhos.</a:t>
            </a:r>
          </a:p>
          <a:p>
            <a:pPr marL="457200" lvl="1"/>
            <a:r>
              <a:rPr lang="pt-BR" dirty="0">
                <a:cs typeface="Calibri"/>
              </a:rPr>
              <a:t>Acesso à internet e desejo de ir para a faculdade tendem a melhorar o estudo e nota.</a:t>
            </a:r>
            <a:endParaRPr lang="pt-BR" cap="none" dirty="0">
              <a:cs typeface="Calibri"/>
            </a:endParaRPr>
          </a:p>
          <a:p>
            <a:pPr marL="457200" lvl="1"/>
            <a:endParaRPr lang="en-US" cap="none" dirty="0">
              <a:cs typeface="Calibri"/>
            </a:endParaRP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2000" cap="none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380524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C00C89C3-791E-4F4B-A974-F4F774BB5568}"/>
              </a:ext>
            </a:extLst>
          </p:cNvPr>
          <p:cNvSpPr txBox="1">
            <a:spLocks/>
          </p:cNvSpPr>
          <p:nvPr/>
        </p:nvSpPr>
        <p:spPr>
          <a:xfrm>
            <a:off x="988871" y="642934"/>
            <a:ext cx="7016794" cy="875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/>
              <a:t>Conclusões</a:t>
            </a:r>
            <a:r>
              <a:rPr lang="en-US" sz="3600" dirty="0"/>
              <a:t> e </a:t>
            </a:r>
            <a:r>
              <a:rPr lang="en-US" sz="3600" dirty="0" err="1"/>
              <a:t>propostas</a:t>
            </a:r>
            <a:endParaRPr lang="en-US" sz="3600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2222D19-FCD4-4301-B0BA-E3EDD9FB89C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2011363"/>
            <a:ext cx="7273638" cy="4155757"/>
          </a:xfrm>
        </p:spPr>
        <p:txBody>
          <a:bodyPr/>
          <a:lstStyle/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1" cap="none" dirty="0" err="1"/>
              <a:t>Propostas</a:t>
            </a:r>
            <a:r>
              <a:rPr lang="en-US" sz="2000" b="1" cap="none" dirty="0"/>
              <a:t> </a:t>
            </a:r>
            <a:r>
              <a:rPr lang="en-US" sz="2000" b="1" cap="none" dirty="0" err="1"/>
              <a:t>apresentadas</a:t>
            </a:r>
            <a:endParaRPr lang="en-US" sz="2000" b="1" cap="none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000" b="1" cap="none" dirty="0"/>
          </a:p>
          <a:p>
            <a:pPr marL="685800" lvl="1" indent="-457200">
              <a:buFont typeface="+mj-lt"/>
              <a:buAutoNum type="arabicPeriod"/>
            </a:pPr>
            <a:r>
              <a:rPr lang="pt-BR" cap="none" dirty="0">
                <a:cs typeface="Calibri"/>
              </a:rPr>
              <a:t>Aumentar interesse do aluno.</a:t>
            </a:r>
          </a:p>
          <a:p>
            <a:pPr marL="685800" lvl="1" indent="-457200">
              <a:buFont typeface="+mj-lt"/>
              <a:buAutoNum type="arabicPeriod"/>
            </a:pPr>
            <a:endParaRPr lang="pt-BR" cap="none" dirty="0">
              <a:cs typeface="Calibri"/>
            </a:endParaRPr>
          </a:p>
          <a:p>
            <a:pPr marL="685800" lvl="1" indent="-457200">
              <a:buFont typeface="+mj-lt"/>
              <a:buAutoNum type="arabicPeriod"/>
            </a:pPr>
            <a:r>
              <a:rPr lang="en-US" cap="none" dirty="0" err="1">
                <a:cs typeface="Calibri"/>
              </a:rPr>
              <a:t>Recompensar</a:t>
            </a:r>
            <a:r>
              <a:rPr lang="en-US" cap="none" dirty="0">
                <a:cs typeface="Calibri"/>
              </a:rPr>
              <a:t> </a:t>
            </a:r>
            <a:r>
              <a:rPr lang="en-US" cap="none" dirty="0" err="1">
                <a:cs typeface="Calibri"/>
              </a:rPr>
              <a:t>esforço</a:t>
            </a:r>
            <a:r>
              <a:rPr lang="en-US" cap="none" dirty="0">
                <a:cs typeface="Calibri"/>
              </a:rPr>
              <a:t>.</a:t>
            </a:r>
          </a:p>
          <a:p>
            <a:pPr marL="685800" lvl="1" indent="-457200">
              <a:buFont typeface="+mj-lt"/>
              <a:buAutoNum type="arabicPeriod"/>
            </a:pPr>
            <a:endParaRPr lang="en-US" cap="none" dirty="0">
              <a:cs typeface="Calibri"/>
            </a:endParaRPr>
          </a:p>
          <a:p>
            <a:pPr marL="685800" lvl="1" indent="-457200">
              <a:buFont typeface="+mj-lt"/>
              <a:buAutoNum type="arabicPeriod"/>
            </a:pPr>
            <a:r>
              <a:rPr lang="pt-BR" cap="none" dirty="0">
                <a:cs typeface="Calibri"/>
              </a:rPr>
              <a:t>Estudo da escola Gabriel Pereira.</a:t>
            </a:r>
            <a:endParaRPr lang="en-US" cap="none" dirty="0">
              <a:cs typeface="Calibri"/>
            </a:endParaRP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2000" cap="none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383034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C00C89C3-791E-4F4B-A974-F4F774BB5568}"/>
              </a:ext>
            </a:extLst>
          </p:cNvPr>
          <p:cNvSpPr txBox="1">
            <a:spLocks/>
          </p:cNvSpPr>
          <p:nvPr/>
        </p:nvSpPr>
        <p:spPr>
          <a:xfrm>
            <a:off x="988871" y="642934"/>
            <a:ext cx="7016794" cy="875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/>
              <a:t>Conclusões</a:t>
            </a:r>
            <a:r>
              <a:rPr lang="en-US" sz="3600" dirty="0"/>
              <a:t> e </a:t>
            </a:r>
            <a:r>
              <a:rPr lang="en-US" sz="3600" dirty="0" err="1"/>
              <a:t>propostas</a:t>
            </a:r>
            <a:endParaRPr lang="en-US" sz="3600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2222D19-FCD4-4301-B0BA-E3EDD9FB89C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8" y="1675460"/>
            <a:ext cx="10077063" cy="4846637"/>
          </a:xfrm>
        </p:spPr>
        <p:txBody>
          <a:bodyPr/>
          <a:lstStyle/>
          <a:p>
            <a:pPr lvl="1" indent="0">
              <a:buNone/>
            </a:pPr>
            <a:r>
              <a:rPr lang="pt-BR" b="1" cap="none" dirty="0">
                <a:cs typeface="Calibri"/>
              </a:rPr>
              <a:t>Aumentar interesse do aluno (especialmente em Matemática)</a:t>
            </a:r>
          </a:p>
          <a:p>
            <a:pPr lvl="1" indent="0">
              <a:buNone/>
            </a:pPr>
            <a:endParaRPr lang="pt-BR" dirty="0">
              <a:cs typeface="Calibri"/>
            </a:endParaRPr>
          </a:p>
          <a:p>
            <a:pPr marL="685800" lvl="1" indent="-457200"/>
            <a:r>
              <a:rPr lang="pt-BR" dirty="0">
                <a:cs typeface="Calibri"/>
              </a:rPr>
              <a:t>Trazer problemas ao contexto do aluno.</a:t>
            </a:r>
          </a:p>
          <a:p>
            <a:pPr lvl="1" indent="0">
              <a:buNone/>
            </a:pPr>
            <a:endParaRPr lang="pt-BR" dirty="0">
              <a:cs typeface="Calibri"/>
            </a:endParaRPr>
          </a:p>
          <a:p>
            <a:pPr lvl="1" indent="0">
              <a:buNone/>
            </a:pPr>
            <a:r>
              <a:rPr lang="pt-BR" dirty="0">
                <a:cs typeface="Calibri"/>
              </a:rPr>
              <a:t>Alunos em um contexto rural, matemática pode ser ensinada num contexto rural e de campo</a:t>
            </a:r>
          </a:p>
          <a:p>
            <a:pPr lvl="1" indent="0">
              <a:buNone/>
            </a:pPr>
            <a:r>
              <a:rPr lang="pt-BR" dirty="0">
                <a:cs typeface="Calibri"/>
              </a:rPr>
              <a:t>Como a matemática se aplica em diferentes áreas e ciclos de plantio ?</a:t>
            </a:r>
          </a:p>
          <a:p>
            <a:pPr lvl="1" indent="0">
              <a:buNone/>
            </a:pPr>
            <a:r>
              <a:rPr lang="pt-BR" dirty="0">
                <a:cs typeface="Calibri"/>
              </a:rPr>
              <a:t>Como a matemática foi usada na construção de casas na época dos grandes latifúndios ?</a:t>
            </a:r>
          </a:p>
          <a:p>
            <a:pPr lvl="1" indent="0">
              <a:buNone/>
            </a:pPr>
            <a:r>
              <a:rPr lang="pt-BR" dirty="0">
                <a:cs typeface="Calibri"/>
              </a:rPr>
              <a:t>Como a matemática e física se aplicam ao GPS usado no controle de máquinas agrícolas ?</a:t>
            </a:r>
          </a:p>
          <a:p>
            <a:pPr marL="685800" lvl="1" indent="-457200">
              <a:buFont typeface="+mj-lt"/>
              <a:buAutoNum type="arabicPeriod"/>
            </a:pPr>
            <a:endParaRPr lang="pt-BR" dirty="0">
              <a:cs typeface="Calibri"/>
            </a:endParaRPr>
          </a:p>
          <a:p>
            <a:pPr marL="685800" lvl="1" indent="-457200">
              <a:buFont typeface="+mj-lt"/>
              <a:buAutoNum type="arabicPeriod"/>
            </a:pPr>
            <a:endParaRPr lang="pt-BR" dirty="0">
              <a:cs typeface="Calibri"/>
            </a:endParaRPr>
          </a:p>
          <a:p>
            <a:pPr marL="685800" lvl="1" indent="-457200">
              <a:buFont typeface="+mj-lt"/>
              <a:buAutoNum type="arabicPeriod"/>
            </a:pPr>
            <a:endParaRPr lang="pt-BR" dirty="0">
              <a:cs typeface="Calibri"/>
            </a:endParaRPr>
          </a:p>
          <a:p>
            <a:pPr lvl="1" indent="0">
              <a:buNone/>
            </a:pPr>
            <a:endParaRPr lang="pt-BR" b="1" cap="none" dirty="0">
              <a:cs typeface="Calibri"/>
            </a:endParaRP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000" cap="none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032653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C00C89C3-791E-4F4B-A974-F4F774BB5568}"/>
              </a:ext>
            </a:extLst>
          </p:cNvPr>
          <p:cNvSpPr txBox="1">
            <a:spLocks/>
          </p:cNvSpPr>
          <p:nvPr/>
        </p:nvSpPr>
        <p:spPr>
          <a:xfrm>
            <a:off x="988871" y="642934"/>
            <a:ext cx="7016794" cy="875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/>
              <a:t>Conclusões</a:t>
            </a:r>
            <a:r>
              <a:rPr lang="en-US" sz="3600" dirty="0"/>
              <a:t> e </a:t>
            </a:r>
            <a:r>
              <a:rPr lang="en-US" sz="3600" dirty="0" err="1"/>
              <a:t>propostas</a:t>
            </a:r>
            <a:endParaRPr lang="en-US" sz="3600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2222D19-FCD4-4301-B0BA-E3EDD9FB89C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8" y="1675460"/>
            <a:ext cx="10077063" cy="4846637"/>
          </a:xfrm>
        </p:spPr>
        <p:txBody>
          <a:bodyPr/>
          <a:lstStyle/>
          <a:p>
            <a:pPr lvl="1" indent="0">
              <a:buNone/>
            </a:pPr>
            <a:r>
              <a:rPr lang="pt-BR" b="1" cap="none" dirty="0">
                <a:cs typeface="Calibri"/>
              </a:rPr>
              <a:t>Recompensar Esforço</a:t>
            </a:r>
          </a:p>
          <a:p>
            <a:pPr lvl="1" indent="0">
              <a:buNone/>
            </a:pPr>
            <a:endParaRPr lang="pt-BR" b="1" cap="none" dirty="0">
              <a:cs typeface="Calibri"/>
            </a:endParaRPr>
          </a:p>
          <a:p>
            <a:pPr marL="685800" lvl="1" indent="-457200"/>
            <a:r>
              <a:rPr lang="pt-BR" dirty="0">
                <a:cs typeface="Calibri"/>
              </a:rPr>
              <a:t>Diminuir a complexidade das matérias.</a:t>
            </a:r>
          </a:p>
          <a:p>
            <a:pPr marL="685800" lvl="1" indent="-457200"/>
            <a:r>
              <a:rPr lang="pt-BR" dirty="0">
                <a:cs typeface="Calibri"/>
              </a:rPr>
              <a:t>Menos decorar fórmulas.</a:t>
            </a:r>
          </a:p>
          <a:p>
            <a:pPr marL="685800" lvl="1" indent="-457200"/>
            <a:endParaRPr lang="pt-BR" dirty="0">
              <a:cs typeface="Calibri"/>
            </a:endParaRPr>
          </a:p>
          <a:p>
            <a:pPr lvl="1" indent="0">
              <a:buNone/>
            </a:pPr>
            <a:r>
              <a:rPr lang="pt-BR" dirty="0">
                <a:cs typeface="Calibri"/>
              </a:rPr>
              <a:t>Compor parte da média final com vários trabalhos de pesquisa.</a:t>
            </a:r>
          </a:p>
          <a:p>
            <a:pPr lvl="1" indent="0">
              <a:buNone/>
            </a:pPr>
            <a:r>
              <a:rPr lang="pt-BR" dirty="0">
                <a:cs typeface="Calibri"/>
              </a:rPr>
              <a:t>Aluno pode aprender fora do material didático.</a:t>
            </a:r>
          </a:p>
          <a:p>
            <a:pPr marL="685800" lvl="1" indent="-457200">
              <a:buFont typeface="+mj-lt"/>
              <a:buAutoNum type="arabicPeriod"/>
            </a:pPr>
            <a:endParaRPr lang="pt-BR" dirty="0">
              <a:cs typeface="Calibri"/>
            </a:endParaRPr>
          </a:p>
          <a:p>
            <a:pPr marL="685800" lvl="1" indent="-457200">
              <a:buFont typeface="+mj-lt"/>
              <a:buAutoNum type="arabicPeriod"/>
            </a:pPr>
            <a:endParaRPr lang="pt-BR" dirty="0">
              <a:cs typeface="Calibri"/>
            </a:endParaRPr>
          </a:p>
          <a:p>
            <a:pPr lvl="1" indent="0">
              <a:buNone/>
            </a:pPr>
            <a:endParaRPr lang="pt-BR" b="1" cap="none" dirty="0">
              <a:cs typeface="Calibri"/>
            </a:endParaRP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000" cap="none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378551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C00C89C3-791E-4F4B-A974-F4F774BB5568}"/>
              </a:ext>
            </a:extLst>
          </p:cNvPr>
          <p:cNvSpPr txBox="1">
            <a:spLocks/>
          </p:cNvSpPr>
          <p:nvPr/>
        </p:nvSpPr>
        <p:spPr>
          <a:xfrm>
            <a:off x="988871" y="642934"/>
            <a:ext cx="7016794" cy="875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/>
              <a:t>Conclusões</a:t>
            </a:r>
            <a:r>
              <a:rPr lang="en-US" sz="3600" dirty="0"/>
              <a:t> e </a:t>
            </a:r>
            <a:r>
              <a:rPr lang="en-US" sz="3600" dirty="0" err="1"/>
              <a:t>propostas</a:t>
            </a:r>
            <a:endParaRPr lang="en-US" sz="3600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2222D19-FCD4-4301-B0BA-E3EDD9FB89C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8" y="1675460"/>
            <a:ext cx="10170369" cy="5182540"/>
          </a:xfrm>
        </p:spPr>
        <p:txBody>
          <a:bodyPr>
            <a:normAutofit/>
          </a:bodyPr>
          <a:lstStyle/>
          <a:p>
            <a:pPr lvl="1" indent="0">
              <a:buNone/>
            </a:pPr>
            <a:r>
              <a:rPr lang="pt-BR" b="1" cap="none" dirty="0">
                <a:cs typeface="Calibri"/>
              </a:rPr>
              <a:t>Estudo da escola Gabriel Pereira</a:t>
            </a:r>
          </a:p>
          <a:p>
            <a:pPr lvl="1" indent="0">
              <a:buNone/>
            </a:pPr>
            <a:endParaRPr lang="pt-BR" b="1" dirty="0">
              <a:cs typeface="Calibri"/>
            </a:endParaRPr>
          </a:p>
          <a:p>
            <a:pPr lvl="1" indent="0">
              <a:buNone/>
            </a:pPr>
            <a:r>
              <a:rPr lang="pt-BR" cap="none" dirty="0">
                <a:cs typeface="Calibri"/>
              </a:rPr>
              <a:t>Estudo mais aprofundado e detalhado sobre as didáticas e planos das duas escolas, traçar um plano para analisar possíveis implementações e mudanças, com foco em:</a:t>
            </a:r>
          </a:p>
          <a:p>
            <a:pPr lvl="1" indent="0">
              <a:buNone/>
            </a:pPr>
            <a:endParaRPr lang="pt-BR" dirty="0">
              <a:cs typeface="Calibri"/>
            </a:endParaRPr>
          </a:p>
          <a:p>
            <a:pPr marL="685800" lvl="1" indent="-457200"/>
            <a:r>
              <a:rPr lang="pt-BR" dirty="0">
                <a:cs typeface="Calibri"/>
              </a:rPr>
              <a:t>Como são as aulas dos professores ? E suas formações ?</a:t>
            </a:r>
          </a:p>
          <a:p>
            <a:pPr marL="685800" lvl="1" indent="-457200"/>
            <a:r>
              <a:rPr lang="pt-BR" dirty="0">
                <a:cs typeface="Calibri"/>
              </a:rPr>
              <a:t>Como é o uso da internet por parte dos alunos ?</a:t>
            </a:r>
          </a:p>
          <a:p>
            <a:pPr marL="685800" lvl="1" indent="-457200"/>
            <a:r>
              <a:rPr lang="pt-BR" dirty="0">
                <a:cs typeface="Calibri"/>
              </a:rPr>
              <a:t>O quão atualizado é o material didático ? Há diferença entre eles ?</a:t>
            </a:r>
          </a:p>
          <a:p>
            <a:pPr marL="685800" lvl="1" indent="-457200"/>
            <a:r>
              <a:rPr lang="pt-BR" dirty="0">
                <a:cs typeface="Calibri"/>
              </a:rPr>
              <a:t>Há diferenças nos valores da escola ?</a:t>
            </a:r>
          </a:p>
          <a:p>
            <a:pPr marL="685800" lvl="1" indent="-457200"/>
            <a:r>
              <a:rPr lang="pt-BR" dirty="0">
                <a:cs typeface="Calibri"/>
              </a:rPr>
              <a:t>Como estão estruturados os horários e intervalos ?</a:t>
            </a:r>
          </a:p>
          <a:p>
            <a:pPr marL="685800" lvl="1" indent="-457200"/>
            <a:r>
              <a:rPr lang="pt-BR" dirty="0">
                <a:cs typeface="Calibri"/>
              </a:rPr>
              <a:t>Há diferença entre aplicabilidade de provas ?</a:t>
            </a:r>
          </a:p>
          <a:p>
            <a:pPr marL="685800" lvl="1" indent="-457200">
              <a:buFont typeface="+mj-lt"/>
              <a:buAutoNum type="arabicPeriod"/>
            </a:pPr>
            <a:endParaRPr lang="pt-BR" dirty="0">
              <a:cs typeface="Calibri"/>
            </a:endParaRPr>
          </a:p>
          <a:p>
            <a:pPr lvl="1" indent="0">
              <a:buNone/>
            </a:pPr>
            <a:endParaRPr lang="pt-BR" b="1" cap="none" dirty="0">
              <a:cs typeface="Calibri"/>
            </a:endParaRP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000" cap="none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14256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C00C89C3-791E-4F4B-A974-F4F774BB5568}"/>
              </a:ext>
            </a:extLst>
          </p:cNvPr>
          <p:cNvSpPr txBox="1">
            <a:spLocks/>
          </p:cNvSpPr>
          <p:nvPr/>
        </p:nvSpPr>
        <p:spPr>
          <a:xfrm>
            <a:off x="988871" y="642934"/>
            <a:ext cx="7016794" cy="875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/>
              <a:t>Conclusões</a:t>
            </a:r>
            <a:r>
              <a:rPr lang="en-US" sz="3600" dirty="0"/>
              <a:t> e </a:t>
            </a:r>
            <a:r>
              <a:rPr lang="en-US" sz="3600" dirty="0" err="1"/>
              <a:t>propostas</a:t>
            </a:r>
            <a:endParaRPr lang="en-US" sz="3600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2222D19-FCD4-4301-B0BA-E3EDD9FB89C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8" y="2011363"/>
            <a:ext cx="10216663" cy="4155757"/>
          </a:xfrm>
        </p:spPr>
        <p:txBody>
          <a:bodyPr/>
          <a:lstStyle/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 err="1"/>
              <a:t>Conclusões</a:t>
            </a:r>
            <a:r>
              <a:rPr lang="en-US" b="1" dirty="0"/>
              <a:t> e </a:t>
            </a:r>
            <a:r>
              <a:rPr lang="en-US" b="1" dirty="0" err="1"/>
              <a:t>Propostas</a:t>
            </a:r>
            <a:r>
              <a:rPr lang="en-US" b="1" dirty="0"/>
              <a:t> </a:t>
            </a:r>
            <a:r>
              <a:rPr lang="en-US" b="1" dirty="0" err="1"/>
              <a:t>sobre</a:t>
            </a:r>
            <a:r>
              <a:rPr lang="en-US" b="1" dirty="0"/>
              <a:t> </a:t>
            </a:r>
            <a:r>
              <a:rPr lang="en-US" b="1" dirty="0" err="1"/>
              <a:t>modelos</a:t>
            </a:r>
            <a:r>
              <a:rPr lang="en-US" b="1" dirty="0"/>
              <a:t>.</a:t>
            </a:r>
            <a:endParaRPr lang="en-US" sz="2000" b="1" cap="none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000" b="1" cap="none" dirty="0"/>
          </a:p>
          <a:p>
            <a:pPr marL="685800" lvl="1" indent="-457200"/>
            <a:r>
              <a:rPr lang="pt-BR" cap="none" dirty="0">
                <a:cs typeface="Calibri"/>
              </a:rPr>
              <a:t>Modelos não obtiveram resultados para serem usados para prever notas dos alunos. </a:t>
            </a:r>
          </a:p>
          <a:p>
            <a:pPr marL="685800" lvl="1" indent="-457200"/>
            <a:endParaRPr lang="pt-BR" cap="none" dirty="0">
              <a:cs typeface="Calibri"/>
            </a:endParaRPr>
          </a:p>
          <a:p>
            <a:pPr marL="685800" lvl="1" indent="-457200"/>
            <a:r>
              <a:rPr lang="en-US" cap="none" dirty="0" err="1">
                <a:cs typeface="Calibri"/>
              </a:rPr>
              <a:t>Possivelmente</a:t>
            </a:r>
            <a:r>
              <a:rPr lang="en-US" cap="none" dirty="0">
                <a:cs typeface="Calibri"/>
              </a:rPr>
              <a:t> </a:t>
            </a:r>
            <a:r>
              <a:rPr lang="en-US" cap="none" dirty="0" err="1">
                <a:cs typeface="Calibri"/>
              </a:rPr>
              <a:t>discrepância</a:t>
            </a:r>
            <a:r>
              <a:rPr lang="en-US" cap="none" dirty="0">
                <a:cs typeface="Calibri"/>
              </a:rPr>
              <a:t> </a:t>
            </a:r>
            <a:r>
              <a:rPr lang="en-US" cap="none" dirty="0" err="1">
                <a:cs typeface="Calibri"/>
              </a:rPr>
              <a:t>nos</a:t>
            </a:r>
            <a:r>
              <a:rPr lang="en-US" cap="none" dirty="0">
                <a:cs typeface="Calibri"/>
              </a:rPr>
              <a:t> dados</a:t>
            </a:r>
          </a:p>
          <a:p>
            <a:pPr marL="685800" lvl="1" indent="-457200"/>
            <a:endParaRPr lang="en-US" sz="2000" dirty="0">
              <a:cs typeface="Calibri"/>
            </a:endParaRPr>
          </a:p>
          <a:p>
            <a:pPr marL="685800" lvl="1" indent="-457200"/>
            <a:r>
              <a:rPr lang="en-US" sz="2000" dirty="0" err="1">
                <a:cs typeface="Calibri"/>
              </a:rPr>
              <a:t>Alterar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consistência</a:t>
            </a:r>
            <a:r>
              <a:rPr lang="en-US" dirty="0">
                <a:cs typeface="Calibri"/>
              </a:rPr>
              <a:t> dos dados, </a:t>
            </a:r>
            <a:r>
              <a:rPr lang="en-US" dirty="0" err="1">
                <a:cs typeface="Calibri"/>
              </a:rPr>
              <a:t>melhorar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como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os</a:t>
            </a:r>
            <a:r>
              <a:rPr lang="en-US" dirty="0">
                <a:cs typeface="Calibri"/>
              </a:rPr>
              <a:t> dados dos </a:t>
            </a:r>
            <a:r>
              <a:rPr lang="en-US" dirty="0" err="1">
                <a:cs typeface="Calibri"/>
              </a:rPr>
              <a:t>alunos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são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coletados</a:t>
            </a:r>
            <a:r>
              <a:rPr lang="en-US" dirty="0">
                <a:cs typeface="Calibri"/>
              </a:rPr>
              <a:t>.</a:t>
            </a:r>
            <a:endParaRPr lang="en-US" sz="2000" cap="none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39975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62CF8-A197-4BA6-B134-61871A1DA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871" y="642934"/>
            <a:ext cx="6929306" cy="875616"/>
          </a:xfrm>
        </p:spPr>
        <p:txBody>
          <a:bodyPr>
            <a:normAutofit/>
          </a:bodyPr>
          <a:lstStyle/>
          <a:p>
            <a:r>
              <a:rPr lang="en-US" sz="4000" dirty="0"/>
              <a:t>Base de dados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54115-5B27-4C23-B78A-4D8E4A0B4FC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88871" y="2031069"/>
            <a:ext cx="6929306" cy="3748946"/>
          </a:xfrm>
        </p:spPr>
        <p:txBody>
          <a:bodyPr>
            <a:normAutofit/>
          </a:bodyPr>
          <a:lstStyle/>
          <a:p>
            <a:r>
              <a:rPr lang="en-US" sz="2400" dirty="0" err="1"/>
              <a:t>Duas</a:t>
            </a:r>
            <a:r>
              <a:rPr lang="en-US" sz="2400" dirty="0"/>
              <a:t> </a:t>
            </a:r>
            <a:r>
              <a:rPr lang="en-US" sz="2400" dirty="0" err="1"/>
              <a:t>escolas</a:t>
            </a:r>
            <a:r>
              <a:rPr lang="en-US" sz="2400" dirty="0"/>
              <a:t> </a:t>
            </a:r>
            <a:r>
              <a:rPr lang="en-US" sz="2400" dirty="0" err="1"/>
              <a:t>brasileiras</a:t>
            </a:r>
            <a:endParaRPr lang="en-US" sz="2400" dirty="0"/>
          </a:p>
          <a:p>
            <a:pPr marL="1028700" lvl="1" indent="-342900"/>
            <a:r>
              <a:rPr lang="en-US" sz="2200" dirty="0"/>
              <a:t>Gabriel Pereira </a:t>
            </a:r>
          </a:p>
          <a:p>
            <a:pPr marL="1028700" lvl="1" indent="-342900"/>
            <a:r>
              <a:rPr lang="en-US" sz="2200" dirty="0" err="1"/>
              <a:t>Mousinho</a:t>
            </a:r>
            <a:r>
              <a:rPr lang="en-US" sz="2200" dirty="0"/>
              <a:t> da Silveira</a:t>
            </a:r>
          </a:p>
          <a:p>
            <a:pPr marL="1028700" lvl="1" indent="-342900"/>
            <a:endParaRPr lang="en-US" sz="2200" dirty="0"/>
          </a:p>
          <a:p>
            <a:r>
              <a:rPr lang="en-US" sz="2400" dirty="0" err="1"/>
              <a:t>Matérias</a:t>
            </a:r>
            <a:r>
              <a:rPr lang="en-US" sz="2400" dirty="0"/>
              <a:t> </a:t>
            </a:r>
            <a:r>
              <a:rPr lang="en-US" sz="2400" dirty="0" err="1"/>
              <a:t>Matemática</a:t>
            </a:r>
            <a:r>
              <a:rPr lang="en-US" sz="2400" dirty="0"/>
              <a:t> e </a:t>
            </a:r>
            <a:r>
              <a:rPr lang="en-US" sz="2400" dirty="0" err="1"/>
              <a:t>Português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Dados </a:t>
            </a:r>
            <a:r>
              <a:rPr lang="en-US" sz="2400" dirty="0" err="1"/>
              <a:t>referentes</a:t>
            </a:r>
            <a:r>
              <a:rPr lang="en-US" sz="2400" dirty="0"/>
              <a:t> à nota e </a:t>
            </a:r>
            <a:r>
              <a:rPr lang="en-US" sz="2400" dirty="0" err="1"/>
              <a:t>questões</a:t>
            </a:r>
            <a:r>
              <a:rPr lang="en-US" sz="2400" dirty="0"/>
              <a:t> </a:t>
            </a:r>
            <a:r>
              <a:rPr lang="en-US" sz="2400" dirty="0" err="1"/>
              <a:t>sociais</a:t>
            </a:r>
            <a:r>
              <a:rPr lang="en-US" sz="2400" dirty="0"/>
              <a:t>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111251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82E216E-9EE0-9D3F-D692-083F575A3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1784" y="763398"/>
            <a:ext cx="7105475" cy="953870"/>
          </a:xfrm>
        </p:spPr>
        <p:txBody>
          <a:bodyPr>
            <a:normAutofit/>
          </a:bodyPr>
          <a:lstStyle/>
          <a:p>
            <a:r>
              <a:rPr lang="en-US" sz="4400" dirty="0" err="1"/>
              <a:t>Obrigado</a:t>
            </a:r>
            <a:r>
              <a:rPr lang="en-US" sz="4400" dirty="0"/>
              <a:t> pela </a:t>
            </a:r>
            <a:r>
              <a:rPr lang="en-US" sz="4400" dirty="0" err="1"/>
              <a:t>atenção</a:t>
            </a:r>
            <a:r>
              <a:rPr lang="en-US" sz="4400" dirty="0"/>
              <a:t> !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F398FDD-E639-CF6A-B875-443655F2B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6396" y="5140733"/>
            <a:ext cx="4025609" cy="1171278"/>
          </a:xfrm>
        </p:spPr>
        <p:txBody>
          <a:bodyPr>
            <a:normAutofit/>
          </a:bodyPr>
          <a:lstStyle/>
          <a:p>
            <a:r>
              <a:rPr lang="en-US" sz="2400" dirty="0"/>
              <a:t>Henrique Oliveira</a:t>
            </a:r>
          </a:p>
        </p:txBody>
      </p:sp>
    </p:spTree>
    <p:extLst>
      <p:ext uri="{BB962C8B-B14F-4D97-AF65-F5344CB8AC3E}">
        <p14:creationId xmlns:p14="http://schemas.microsoft.com/office/powerpoint/2010/main" val="769932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>
            <a:extLst>
              <a:ext uri="{FF2B5EF4-FFF2-40B4-BE49-F238E27FC236}">
                <a16:creationId xmlns:a16="http://schemas.microsoft.com/office/drawing/2014/main" id="{03691D41-9B48-4B19-AFCB-686BC299B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3354" y="618240"/>
            <a:ext cx="7005291" cy="745586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/>
              <a:t>Estrutura</a:t>
            </a:r>
            <a:r>
              <a:rPr lang="en-US" sz="4000" dirty="0"/>
              <a:t> da </a:t>
            </a:r>
            <a:r>
              <a:rPr lang="en-US" sz="4000" dirty="0" err="1"/>
              <a:t>atividade</a:t>
            </a:r>
            <a:endParaRPr lang="en-US" sz="3600" dirty="0"/>
          </a:p>
        </p:txBody>
      </p:sp>
      <p:graphicFrame>
        <p:nvGraphicFramePr>
          <p:cNvPr id="15" name="Content Placeholder 2" descr="icon SmartArt graphic placeholder">
            <a:extLst>
              <a:ext uri="{FF2B5EF4-FFF2-40B4-BE49-F238E27FC236}">
                <a16:creationId xmlns:a16="http://schemas.microsoft.com/office/drawing/2014/main" id="{973BDDFC-8C3D-4BC9-BED5-5BB648B7651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1011846"/>
              </p:ext>
            </p:extLst>
          </p:nvPr>
        </p:nvGraphicFramePr>
        <p:xfrm>
          <a:off x="1371600" y="1912774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Arrow: Right 6">
            <a:extLst>
              <a:ext uri="{FF2B5EF4-FFF2-40B4-BE49-F238E27FC236}">
                <a16:creationId xmlns:a16="http://schemas.microsoft.com/office/drawing/2014/main" id="{82031D8D-E1CD-437A-A4CD-CD815A29B9AD}"/>
              </a:ext>
            </a:extLst>
          </p:cNvPr>
          <p:cNvSpPr/>
          <p:nvPr/>
        </p:nvSpPr>
        <p:spPr>
          <a:xfrm>
            <a:off x="3564294" y="3051108"/>
            <a:ext cx="373224" cy="2052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B54323B2-56D4-41A0-ADC2-B8DF2D9CA751}"/>
              </a:ext>
            </a:extLst>
          </p:cNvPr>
          <p:cNvSpPr/>
          <p:nvPr/>
        </p:nvSpPr>
        <p:spPr>
          <a:xfrm>
            <a:off x="5985588" y="3051108"/>
            <a:ext cx="373224" cy="2052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C62BCB05-EBF5-4155-8AFD-8059F4655526}"/>
              </a:ext>
            </a:extLst>
          </p:cNvPr>
          <p:cNvSpPr/>
          <p:nvPr/>
        </p:nvSpPr>
        <p:spPr>
          <a:xfrm>
            <a:off x="8401659" y="3051108"/>
            <a:ext cx="373224" cy="2052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043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6F66D97-5D2F-4295-98AF-722385AA4A9C}"/>
              </a:ext>
            </a:extLst>
          </p:cNvPr>
          <p:cNvSpPr txBox="1">
            <a:spLocks/>
          </p:cNvSpPr>
          <p:nvPr/>
        </p:nvSpPr>
        <p:spPr>
          <a:xfrm>
            <a:off x="988871" y="89260"/>
            <a:ext cx="6929306" cy="875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/>
              <a:t>Análise</a:t>
            </a:r>
            <a:r>
              <a:rPr lang="en-US" sz="4000" dirty="0"/>
              <a:t> </a:t>
            </a:r>
            <a:r>
              <a:rPr lang="en-US" sz="4000" dirty="0" err="1"/>
              <a:t>exploratória</a:t>
            </a:r>
            <a:endParaRPr lang="en-US" sz="4000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DC4FA91-9D7F-49F7-AE8D-09267EED0D3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55974" y="1048766"/>
            <a:ext cx="5516804" cy="55367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err="1"/>
              <a:t>Frequência</a:t>
            </a:r>
            <a:r>
              <a:rPr lang="en-US" sz="2400" dirty="0"/>
              <a:t> de </a:t>
            </a:r>
            <a:r>
              <a:rPr lang="en-US" sz="2400" dirty="0" err="1"/>
              <a:t>cada</a:t>
            </a:r>
            <a:r>
              <a:rPr lang="en-US" sz="2400" dirty="0"/>
              <a:t> nota </a:t>
            </a:r>
            <a:r>
              <a:rPr lang="en-US" sz="2400" dirty="0" err="1"/>
              <a:t>durante</a:t>
            </a:r>
            <a:r>
              <a:rPr lang="en-US" sz="2400" dirty="0"/>
              <a:t> o </a:t>
            </a:r>
            <a:r>
              <a:rPr lang="en-US" sz="2400" dirty="0" err="1"/>
              <a:t>ano</a:t>
            </a:r>
            <a:r>
              <a:rPr lang="en-US" sz="2400" dirty="0"/>
              <a:t>.</a:t>
            </a:r>
          </a:p>
          <a:p>
            <a:endParaRPr lang="en-US" sz="24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D891386-3951-4737-94FA-71A30FB09F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1079" y="1434517"/>
            <a:ext cx="8786595" cy="509903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0538C9F-7D2B-40E2-A449-DAB4F62F5D8D}"/>
              </a:ext>
            </a:extLst>
          </p:cNvPr>
          <p:cNvSpPr txBox="1">
            <a:spLocks/>
          </p:cNvSpPr>
          <p:nvPr/>
        </p:nvSpPr>
        <p:spPr>
          <a:xfrm>
            <a:off x="369740" y="2418793"/>
            <a:ext cx="1426474" cy="5536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800" dirty="0" err="1"/>
              <a:t>Matemática</a:t>
            </a:r>
            <a:endParaRPr lang="en-US" sz="1800" dirty="0"/>
          </a:p>
          <a:p>
            <a:endParaRPr lang="en-US" sz="1800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8CABF197-60F1-4EAD-A4B4-0AB9C318DC00}"/>
              </a:ext>
            </a:extLst>
          </p:cNvPr>
          <p:cNvSpPr txBox="1">
            <a:spLocks/>
          </p:cNvSpPr>
          <p:nvPr/>
        </p:nvSpPr>
        <p:spPr>
          <a:xfrm>
            <a:off x="369740" y="5030392"/>
            <a:ext cx="1426474" cy="5536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800" dirty="0" err="1"/>
              <a:t>Português</a:t>
            </a:r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2000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2D5DC70-21AF-43CA-9A0E-E37FA8E5E5D2}"/>
              </a:ext>
            </a:extLst>
          </p:cNvPr>
          <p:cNvSpPr txBox="1">
            <a:spLocks/>
          </p:cNvSpPr>
          <p:nvPr/>
        </p:nvSpPr>
        <p:spPr>
          <a:xfrm>
            <a:off x="988871" y="89260"/>
            <a:ext cx="6929306" cy="875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/>
              <a:t>Análise</a:t>
            </a:r>
            <a:r>
              <a:rPr lang="en-US" sz="4000" dirty="0"/>
              <a:t> </a:t>
            </a:r>
            <a:r>
              <a:rPr lang="en-US" sz="4000" dirty="0" err="1"/>
              <a:t>exploratória</a:t>
            </a:r>
            <a:endParaRPr lang="en-US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765009-5C8F-41A7-95A4-2C6A75DD7F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9115" y="1532864"/>
            <a:ext cx="9572868" cy="504616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3941BFB-01DC-42E0-8F27-8CC90E499CA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285634" y="1179548"/>
            <a:ext cx="3122257" cy="5536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0" dirty="0"/>
              <a:t>                    Escola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7D2442D-4868-4A2D-BC0C-C22812C805A0}"/>
              </a:ext>
            </a:extLst>
          </p:cNvPr>
          <p:cNvSpPr txBox="1">
            <a:spLocks/>
          </p:cNvSpPr>
          <p:nvPr/>
        </p:nvSpPr>
        <p:spPr>
          <a:xfrm>
            <a:off x="1990" y="2501569"/>
            <a:ext cx="1285634" cy="5536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 err="1"/>
              <a:t>Matemática</a:t>
            </a:r>
            <a:endParaRPr lang="en-US" sz="1600" dirty="0"/>
          </a:p>
          <a:p>
            <a:endParaRPr lang="en-US" sz="16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157B25D-D5CE-477D-A80D-E4C93A70D7F0}"/>
              </a:ext>
            </a:extLst>
          </p:cNvPr>
          <p:cNvSpPr txBox="1">
            <a:spLocks/>
          </p:cNvSpPr>
          <p:nvPr/>
        </p:nvSpPr>
        <p:spPr>
          <a:xfrm>
            <a:off x="0" y="4890516"/>
            <a:ext cx="1285634" cy="5536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 err="1"/>
              <a:t>Português</a:t>
            </a:r>
            <a:endParaRPr lang="en-US" sz="1600" dirty="0"/>
          </a:p>
          <a:p>
            <a:endParaRPr lang="en-US" sz="16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7AE0780-963D-4E22-9C6C-6F18AFEDDBB0}"/>
              </a:ext>
            </a:extLst>
          </p:cNvPr>
          <p:cNvSpPr txBox="1">
            <a:spLocks/>
          </p:cNvSpPr>
          <p:nvPr/>
        </p:nvSpPr>
        <p:spPr>
          <a:xfrm>
            <a:off x="3961003" y="1179548"/>
            <a:ext cx="3957174" cy="5536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0" dirty="0"/>
              <a:t>                    </a:t>
            </a:r>
            <a:r>
              <a:rPr lang="en-US" b="0" dirty="0" err="1"/>
              <a:t>Área</a:t>
            </a:r>
            <a:r>
              <a:rPr lang="en-US" b="0" dirty="0"/>
              <a:t> </a:t>
            </a:r>
            <a:r>
              <a:rPr lang="en-US" b="0" dirty="0" err="1"/>
              <a:t>onde</a:t>
            </a:r>
            <a:r>
              <a:rPr lang="en-US" b="0" dirty="0"/>
              <a:t> mora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1789D59-0A3A-497E-86DA-8971CE18FC8F}"/>
              </a:ext>
            </a:extLst>
          </p:cNvPr>
          <p:cNvSpPr txBox="1">
            <a:spLocks/>
          </p:cNvSpPr>
          <p:nvPr/>
        </p:nvSpPr>
        <p:spPr>
          <a:xfrm>
            <a:off x="8077157" y="1179548"/>
            <a:ext cx="3957174" cy="5536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0" dirty="0" err="1"/>
              <a:t>Tem</a:t>
            </a:r>
            <a:r>
              <a:rPr lang="en-US" b="0" dirty="0"/>
              <a:t> </a:t>
            </a:r>
            <a:r>
              <a:rPr lang="en-US" b="0" dirty="0" err="1"/>
              <a:t>suporte</a:t>
            </a:r>
            <a:r>
              <a:rPr lang="en-US" b="0" dirty="0"/>
              <a:t> escolar</a:t>
            </a:r>
          </a:p>
        </p:txBody>
      </p:sp>
    </p:spTree>
    <p:extLst>
      <p:ext uri="{BB962C8B-B14F-4D97-AF65-F5344CB8AC3E}">
        <p14:creationId xmlns:p14="http://schemas.microsoft.com/office/powerpoint/2010/main" val="3419884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6F66D97-5D2F-4295-98AF-722385AA4A9C}"/>
              </a:ext>
            </a:extLst>
          </p:cNvPr>
          <p:cNvSpPr txBox="1">
            <a:spLocks/>
          </p:cNvSpPr>
          <p:nvPr/>
        </p:nvSpPr>
        <p:spPr>
          <a:xfrm>
            <a:off x="988871" y="89260"/>
            <a:ext cx="6929306" cy="875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/>
              <a:t>Análise</a:t>
            </a:r>
            <a:r>
              <a:rPr lang="en-US" sz="4000" dirty="0"/>
              <a:t> </a:t>
            </a:r>
            <a:r>
              <a:rPr lang="en-US" sz="4000" dirty="0" err="1"/>
              <a:t>exploratória</a:t>
            </a:r>
            <a:endParaRPr lang="en-US" sz="40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C098756-AE7B-4AFD-B584-ABB27FFC9DC0}"/>
              </a:ext>
            </a:extLst>
          </p:cNvPr>
          <p:cNvSpPr txBox="1">
            <a:spLocks/>
          </p:cNvSpPr>
          <p:nvPr/>
        </p:nvSpPr>
        <p:spPr>
          <a:xfrm>
            <a:off x="914399" y="2028141"/>
            <a:ext cx="7273638" cy="3164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 </a:t>
            </a:r>
            <a:r>
              <a:rPr lang="en-US" dirty="0" err="1"/>
              <a:t>quanto</a:t>
            </a:r>
            <a:r>
              <a:rPr lang="en-US" dirty="0"/>
              <a:t> à </a:t>
            </a:r>
            <a:r>
              <a:rPr lang="en-US" dirty="0" err="1"/>
              <a:t>correlação</a:t>
            </a:r>
            <a:r>
              <a:rPr lang="en-US" dirty="0"/>
              <a:t> entre as </a:t>
            </a:r>
            <a:r>
              <a:rPr lang="en-US" dirty="0" err="1"/>
              <a:t>variáveis</a:t>
            </a:r>
            <a:r>
              <a:rPr lang="en-US" dirty="0"/>
              <a:t> ?</a:t>
            </a:r>
          </a:p>
          <a:p>
            <a:endParaRPr lang="en-US" dirty="0"/>
          </a:p>
          <a:p>
            <a:r>
              <a:rPr lang="en-US" b="1" dirty="0"/>
              <a:t>O que é </a:t>
            </a:r>
            <a:r>
              <a:rPr lang="en-US" b="1" dirty="0" err="1"/>
              <a:t>correlação</a:t>
            </a:r>
            <a:r>
              <a:rPr lang="en-US" b="1" dirty="0"/>
              <a:t> ? 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060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6F66D97-5D2F-4295-98AF-722385AA4A9C}"/>
              </a:ext>
            </a:extLst>
          </p:cNvPr>
          <p:cNvSpPr txBox="1">
            <a:spLocks/>
          </p:cNvSpPr>
          <p:nvPr/>
        </p:nvSpPr>
        <p:spPr>
          <a:xfrm>
            <a:off x="988871" y="89260"/>
            <a:ext cx="6929306" cy="875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/>
              <a:t>Análise</a:t>
            </a:r>
            <a:r>
              <a:rPr lang="en-US" sz="4000" dirty="0"/>
              <a:t> </a:t>
            </a:r>
            <a:r>
              <a:rPr lang="en-US" sz="4000" dirty="0" err="1"/>
              <a:t>exploratória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3095D-D239-45A7-B7DA-573FDFA123D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2028141"/>
            <a:ext cx="7273638" cy="3164645"/>
          </a:xfrm>
        </p:spPr>
        <p:txBody>
          <a:bodyPr/>
          <a:lstStyle/>
          <a:p>
            <a:r>
              <a:rPr lang="en-US" dirty="0"/>
              <a:t>E </a:t>
            </a:r>
            <a:r>
              <a:rPr lang="en-US" dirty="0" err="1"/>
              <a:t>quanto</a:t>
            </a:r>
            <a:r>
              <a:rPr lang="en-US" dirty="0"/>
              <a:t> à </a:t>
            </a:r>
            <a:r>
              <a:rPr lang="en-US" dirty="0" err="1"/>
              <a:t>correlação</a:t>
            </a:r>
            <a:r>
              <a:rPr lang="en-US" dirty="0"/>
              <a:t> entre as </a:t>
            </a:r>
            <a:r>
              <a:rPr lang="en-US" dirty="0" err="1"/>
              <a:t>variáveis</a:t>
            </a:r>
            <a:r>
              <a:rPr lang="en-US" dirty="0"/>
              <a:t> ?</a:t>
            </a:r>
          </a:p>
          <a:p>
            <a:endParaRPr lang="en-US" dirty="0"/>
          </a:p>
          <a:p>
            <a:r>
              <a:rPr lang="en-US" b="1" dirty="0"/>
              <a:t>O que é </a:t>
            </a:r>
            <a:r>
              <a:rPr lang="en-US" b="1" dirty="0" err="1"/>
              <a:t>correlação</a:t>
            </a:r>
            <a:r>
              <a:rPr lang="en-US" b="1" dirty="0"/>
              <a:t> ? </a:t>
            </a:r>
          </a:p>
          <a:p>
            <a:pPr lvl="1"/>
            <a:r>
              <a:rPr lang="en-US" dirty="0" err="1"/>
              <a:t>Relação</a:t>
            </a:r>
            <a:r>
              <a:rPr lang="en-US" dirty="0"/>
              <a:t> entre </a:t>
            </a:r>
            <a:r>
              <a:rPr lang="en-US" dirty="0" err="1"/>
              <a:t>duas</a:t>
            </a:r>
            <a:r>
              <a:rPr lang="en-US" dirty="0"/>
              <a:t> </a:t>
            </a:r>
            <a:r>
              <a:rPr lang="en-US" dirty="0" err="1"/>
              <a:t>variáveis</a:t>
            </a:r>
            <a:r>
              <a:rPr lang="en-US" dirty="0"/>
              <a:t>,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elas</a:t>
            </a:r>
            <a:r>
              <a:rPr lang="en-US" dirty="0"/>
              <a:t> se </a:t>
            </a:r>
            <a:r>
              <a:rPr lang="en-US" dirty="0" err="1"/>
              <a:t>comportam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Escala</a:t>
            </a:r>
            <a:r>
              <a:rPr lang="en-US" dirty="0"/>
              <a:t> de -1 </a:t>
            </a:r>
            <a:r>
              <a:rPr lang="en-US" dirty="0" err="1"/>
              <a:t>até</a:t>
            </a:r>
            <a:r>
              <a:rPr lang="en-US" dirty="0"/>
              <a:t> 1.</a:t>
            </a:r>
          </a:p>
          <a:p>
            <a:pPr lvl="1"/>
            <a:r>
              <a:rPr lang="en-US" dirty="0" err="1"/>
              <a:t>Correlação</a:t>
            </a:r>
            <a:r>
              <a:rPr lang="en-US" dirty="0"/>
              <a:t> </a:t>
            </a:r>
            <a:r>
              <a:rPr lang="en-US" b="1" u="sng" dirty="0" err="1"/>
              <a:t>não</a:t>
            </a:r>
            <a:r>
              <a:rPr lang="en-US" b="1" u="sng" dirty="0"/>
              <a:t> é</a:t>
            </a:r>
            <a:r>
              <a:rPr lang="en-US" dirty="0"/>
              <a:t> </a:t>
            </a:r>
            <a:r>
              <a:rPr lang="en-US" dirty="0" err="1"/>
              <a:t>causalidade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Usaremos</a:t>
            </a:r>
            <a:r>
              <a:rPr lang="en-US" dirty="0"/>
              <a:t> um </a:t>
            </a:r>
            <a:r>
              <a:rPr lang="en-US" dirty="0" err="1"/>
              <a:t>mapa</a:t>
            </a:r>
            <a:r>
              <a:rPr lang="en-US" dirty="0"/>
              <a:t> de </a:t>
            </a:r>
            <a:r>
              <a:rPr lang="en-US" dirty="0" err="1"/>
              <a:t>calor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790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6C513CE-EAA9-4275-8A0B-9DDB88C1766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94265" y="833858"/>
            <a:ext cx="1343026" cy="5714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Nota 1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8D7C5E6-E895-4918-80D6-FFDD1F4ABFBE}"/>
              </a:ext>
            </a:extLst>
          </p:cNvPr>
          <p:cNvSpPr txBox="1">
            <a:spLocks/>
          </p:cNvSpPr>
          <p:nvPr/>
        </p:nvSpPr>
        <p:spPr>
          <a:xfrm>
            <a:off x="794265" y="1571108"/>
            <a:ext cx="1343026" cy="571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Nota 2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A40447A-6554-442E-877A-B271935675D5}"/>
              </a:ext>
            </a:extLst>
          </p:cNvPr>
          <p:cNvSpPr txBox="1">
            <a:spLocks/>
          </p:cNvSpPr>
          <p:nvPr/>
        </p:nvSpPr>
        <p:spPr>
          <a:xfrm>
            <a:off x="794265" y="2253570"/>
            <a:ext cx="1343026" cy="571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Nota 3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8675DB4-C1F5-4537-937A-6AEFDEAE762F}"/>
              </a:ext>
            </a:extLst>
          </p:cNvPr>
          <p:cNvSpPr txBox="1">
            <a:spLocks/>
          </p:cNvSpPr>
          <p:nvPr/>
        </p:nvSpPr>
        <p:spPr>
          <a:xfrm rot="19800000">
            <a:off x="2131822" y="6057022"/>
            <a:ext cx="1618180" cy="5714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200" dirty="0" err="1"/>
              <a:t>Escolaridade</a:t>
            </a:r>
            <a:r>
              <a:rPr lang="en-US" sz="1200" dirty="0"/>
              <a:t> do pai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C213F90-AABA-4E58-B4C3-43C21C52FFD7}"/>
              </a:ext>
            </a:extLst>
          </p:cNvPr>
          <p:cNvSpPr txBox="1">
            <a:spLocks/>
          </p:cNvSpPr>
          <p:nvPr/>
        </p:nvSpPr>
        <p:spPr>
          <a:xfrm rot="19800000">
            <a:off x="1638585" y="5783791"/>
            <a:ext cx="1343026" cy="571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 err="1"/>
              <a:t>Endereço</a:t>
            </a:r>
            <a:endParaRPr lang="en-US" sz="1400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113B630-61F9-4796-BD6C-5695941B14BE}"/>
              </a:ext>
            </a:extLst>
          </p:cNvPr>
          <p:cNvSpPr txBox="1">
            <a:spLocks/>
          </p:cNvSpPr>
          <p:nvPr/>
        </p:nvSpPr>
        <p:spPr>
          <a:xfrm rot="19800000">
            <a:off x="2805975" y="6082995"/>
            <a:ext cx="1854173" cy="5714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200" dirty="0" err="1"/>
              <a:t>Escolaridade</a:t>
            </a:r>
            <a:r>
              <a:rPr lang="en-US" sz="1200" dirty="0"/>
              <a:t> da </a:t>
            </a:r>
            <a:r>
              <a:rPr lang="en-US" sz="1200" dirty="0" err="1"/>
              <a:t>mãe</a:t>
            </a:r>
            <a:endParaRPr lang="en-US" sz="120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9871BF37-DE0E-4348-8CC5-DF02C17C4CD0}"/>
              </a:ext>
            </a:extLst>
          </p:cNvPr>
          <p:cNvSpPr txBox="1">
            <a:spLocks/>
          </p:cNvSpPr>
          <p:nvPr/>
        </p:nvSpPr>
        <p:spPr>
          <a:xfrm rot="19800000">
            <a:off x="4155864" y="5973292"/>
            <a:ext cx="1297229" cy="3982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200" dirty="0"/>
              <a:t>Nº de </a:t>
            </a:r>
            <a:r>
              <a:rPr lang="en-US" sz="1200" dirty="0" err="1"/>
              <a:t>repetições</a:t>
            </a:r>
            <a:endParaRPr lang="en-US" sz="1200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EB6EDB93-3D6F-46BF-921C-D36794D24500}"/>
              </a:ext>
            </a:extLst>
          </p:cNvPr>
          <p:cNvSpPr txBox="1">
            <a:spLocks/>
          </p:cNvSpPr>
          <p:nvPr/>
        </p:nvSpPr>
        <p:spPr>
          <a:xfrm rot="19800000">
            <a:off x="5490505" y="5578784"/>
            <a:ext cx="1571625" cy="571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/>
              <a:t>Faltas</a:t>
            </a:r>
            <a:endParaRPr lang="en-US" sz="1600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EB009210-229D-4484-8861-20B1A06702B5}"/>
              </a:ext>
            </a:extLst>
          </p:cNvPr>
          <p:cNvSpPr txBox="1">
            <a:spLocks/>
          </p:cNvSpPr>
          <p:nvPr/>
        </p:nvSpPr>
        <p:spPr>
          <a:xfrm rot="19800000">
            <a:off x="6494013" y="5642553"/>
            <a:ext cx="1343026" cy="571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Nota 1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6D15F9F0-7963-4842-AE70-489E15A49B13}"/>
              </a:ext>
            </a:extLst>
          </p:cNvPr>
          <p:cNvSpPr txBox="1">
            <a:spLocks/>
          </p:cNvSpPr>
          <p:nvPr/>
        </p:nvSpPr>
        <p:spPr>
          <a:xfrm rot="19800000">
            <a:off x="7084144" y="5674702"/>
            <a:ext cx="1343026" cy="571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Nota 2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C4A14BC-62B6-48F8-AFE6-2BD6A35818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9253" y="526516"/>
            <a:ext cx="6572250" cy="2362200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3960A47F-C119-4AE1-AA40-C3E0129F669A}"/>
              </a:ext>
            </a:extLst>
          </p:cNvPr>
          <p:cNvSpPr txBox="1">
            <a:spLocks/>
          </p:cNvSpPr>
          <p:nvPr/>
        </p:nvSpPr>
        <p:spPr>
          <a:xfrm>
            <a:off x="3814135" y="173881"/>
            <a:ext cx="1980686" cy="571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 err="1"/>
              <a:t>Matemática</a:t>
            </a:r>
            <a:endParaRPr lang="en-US" sz="2400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3229F8E0-DE6B-49D3-941C-A166D72609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5675" y="3342768"/>
            <a:ext cx="6688299" cy="2394787"/>
          </a:xfrm>
          <a:prstGeom prst="rect">
            <a:avLst/>
          </a:prstGeom>
        </p:spPr>
      </p:pic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A04159FE-0E0F-41A2-969D-4864D4EA9AEE}"/>
              </a:ext>
            </a:extLst>
          </p:cNvPr>
          <p:cNvSpPr txBox="1">
            <a:spLocks/>
          </p:cNvSpPr>
          <p:nvPr/>
        </p:nvSpPr>
        <p:spPr>
          <a:xfrm>
            <a:off x="3814135" y="3039580"/>
            <a:ext cx="1980686" cy="571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 err="1"/>
              <a:t>Português</a:t>
            </a:r>
            <a:endParaRPr lang="en-US" sz="2400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48CD0270-2099-42FA-A74B-D362502D1464}"/>
              </a:ext>
            </a:extLst>
          </p:cNvPr>
          <p:cNvSpPr txBox="1">
            <a:spLocks/>
          </p:cNvSpPr>
          <p:nvPr/>
        </p:nvSpPr>
        <p:spPr>
          <a:xfrm>
            <a:off x="794265" y="3680842"/>
            <a:ext cx="1343026" cy="571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Nota 1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C881FA5D-7F1C-4D33-A906-D5D5E21534B3}"/>
              </a:ext>
            </a:extLst>
          </p:cNvPr>
          <p:cNvSpPr txBox="1">
            <a:spLocks/>
          </p:cNvSpPr>
          <p:nvPr/>
        </p:nvSpPr>
        <p:spPr>
          <a:xfrm>
            <a:off x="794265" y="4418092"/>
            <a:ext cx="1343026" cy="571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Nota 2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694D5E49-5EDD-4BCA-9C96-5D322C8F39D9}"/>
              </a:ext>
            </a:extLst>
          </p:cNvPr>
          <p:cNvSpPr txBox="1">
            <a:spLocks/>
          </p:cNvSpPr>
          <p:nvPr/>
        </p:nvSpPr>
        <p:spPr>
          <a:xfrm>
            <a:off x="794265" y="5100554"/>
            <a:ext cx="1343026" cy="571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Nota 3</a:t>
            </a: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2DBBD6CA-85D1-420A-8B64-0BF8B6F6B165}"/>
              </a:ext>
            </a:extLst>
          </p:cNvPr>
          <p:cNvSpPr txBox="1">
            <a:spLocks/>
          </p:cNvSpPr>
          <p:nvPr/>
        </p:nvSpPr>
        <p:spPr>
          <a:xfrm>
            <a:off x="8096754" y="400246"/>
            <a:ext cx="3835187" cy="14770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err="1"/>
              <a:t>Análise</a:t>
            </a:r>
            <a:r>
              <a:rPr lang="en-US" sz="4000" dirty="0"/>
              <a:t> </a:t>
            </a:r>
            <a:r>
              <a:rPr lang="en-US" sz="4000" dirty="0" err="1"/>
              <a:t>exploratória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588785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8675DB4-C1F5-4537-937A-6AEFDEAE762F}"/>
              </a:ext>
            </a:extLst>
          </p:cNvPr>
          <p:cNvSpPr txBox="1">
            <a:spLocks/>
          </p:cNvSpPr>
          <p:nvPr/>
        </p:nvSpPr>
        <p:spPr>
          <a:xfrm rot="19500000">
            <a:off x="7204062" y="5689352"/>
            <a:ext cx="1721078" cy="5714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400" dirty="0"/>
              <a:t>Gabriel Pereira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EB009210-229D-4484-8861-20B1A06702B5}"/>
              </a:ext>
            </a:extLst>
          </p:cNvPr>
          <p:cNvSpPr txBox="1">
            <a:spLocks/>
          </p:cNvSpPr>
          <p:nvPr/>
        </p:nvSpPr>
        <p:spPr>
          <a:xfrm rot="19800000">
            <a:off x="2743506" y="5260255"/>
            <a:ext cx="1343026" cy="571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Nota 1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6D15F9F0-7963-4842-AE70-489E15A49B13}"/>
              </a:ext>
            </a:extLst>
          </p:cNvPr>
          <p:cNvSpPr txBox="1">
            <a:spLocks/>
          </p:cNvSpPr>
          <p:nvPr/>
        </p:nvSpPr>
        <p:spPr>
          <a:xfrm rot="19800000">
            <a:off x="3538917" y="5292404"/>
            <a:ext cx="1343026" cy="571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Nota 2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3960A47F-C119-4AE1-AA40-C3E0129F669A}"/>
              </a:ext>
            </a:extLst>
          </p:cNvPr>
          <p:cNvSpPr txBox="1">
            <a:spLocks/>
          </p:cNvSpPr>
          <p:nvPr/>
        </p:nvSpPr>
        <p:spPr>
          <a:xfrm>
            <a:off x="4998862" y="1449597"/>
            <a:ext cx="1980686" cy="571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Matemática</a:t>
            </a:r>
            <a:endParaRPr lang="en-US" dirty="0"/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A04159FE-0E0F-41A2-969D-4864D4EA9AEE}"/>
              </a:ext>
            </a:extLst>
          </p:cNvPr>
          <p:cNvSpPr txBox="1">
            <a:spLocks/>
          </p:cNvSpPr>
          <p:nvPr/>
        </p:nvSpPr>
        <p:spPr>
          <a:xfrm>
            <a:off x="4998862" y="3614865"/>
            <a:ext cx="1980686" cy="571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Português</a:t>
            </a:r>
            <a:endParaRPr lang="en-US" sz="2400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48CD0270-2099-42FA-A74B-D362502D1464}"/>
              </a:ext>
            </a:extLst>
          </p:cNvPr>
          <p:cNvSpPr txBox="1">
            <a:spLocks/>
          </p:cNvSpPr>
          <p:nvPr/>
        </p:nvSpPr>
        <p:spPr>
          <a:xfrm>
            <a:off x="5961569" y="4961270"/>
            <a:ext cx="1953611" cy="571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400" dirty="0"/>
              <a:t>Com </a:t>
            </a:r>
            <a:r>
              <a:rPr lang="en-US" sz="1400" dirty="0" err="1"/>
              <a:t>acesso</a:t>
            </a:r>
            <a:r>
              <a:rPr lang="en-US" sz="1400" dirty="0"/>
              <a:t> à internet</a:t>
            </a: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2DBBD6CA-85D1-420A-8B64-0BF8B6F6B165}"/>
              </a:ext>
            </a:extLst>
          </p:cNvPr>
          <p:cNvSpPr txBox="1">
            <a:spLocks/>
          </p:cNvSpPr>
          <p:nvPr/>
        </p:nvSpPr>
        <p:spPr>
          <a:xfrm>
            <a:off x="866639" y="-86498"/>
            <a:ext cx="5923027" cy="14770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err="1"/>
              <a:t>Análise</a:t>
            </a:r>
            <a:r>
              <a:rPr lang="en-US" sz="4000" dirty="0"/>
              <a:t> </a:t>
            </a:r>
            <a:r>
              <a:rPr lang="en-US" sz="4000" dirty="0" err="1"/>
              <a:t>exploratória</a:t>
            </a:r>
            <a:endParaRPr lang="en-US" sz="4000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1969FD15-8D39-4AB1-BFBA-7754F0544876}"/>
              </a:ext>
            </a:extLst>
          </p:cNvPr>
          <p:cNvSpPr txBox="1">
            <a:spLocks/>
          </p:cNvSpPr>
          <p:nvPr/>
        </p:nvSpPr>
        <p:spPr>
          <a:xfrm>
            <a:off x="194022" y="4905526"/>
            <a:ext cx="2435353" cy="571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400" dirty="0" err="1"/>
              <a:t>Quer</a:t>
            </a:r>
            <a:r>
              <a:rPr lang="en-US" sz="1400" dirty="0"/>
              <a:t> </a:t>
            </a:r>
            <a:r>
              <a:rPr lang="en-US" sz="1400" dirty="0" err="1"/>
              <a:t>engressar</a:t>
            </a:r>
            <a:r>
              <a:rPr lang="en-US" sz="1400" dirty="0"/>
              <a:t> Ens. Sup.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A36CC59B-29A1-4CF8-8E04-2B36CA9F70F2}"/>
              </a:ext>
            </a:extLst>
          </p:cNvPr>
          <p:cNvSpPr txBox="1">
            <a:spLocks/>
          </p:cNvSpPr>
          <p:nvPr/>
        </p:nvSpPr>
        <p:spPr>
          <a:xfrm>
            <a:off x="194022" y="4269160"/>
            <a:ext cx="2435352" cy="571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400" dirty="0" err="1"/>
              <a:t>Não</a:t>
            </a:r>
            <a:r>
              <a:rPr lang="en-US" sz="1400" dirty="0"/>
              <a:t> </a:t>
            </a:r>
            <a:r>
              <a:rPr lang="en-US" sz="1400" dirty="0" err="1"/>
              <a:t>quer</a:t>
            </a:r>
            <a:r>
              <a:rPr lang="en-US" sz="1400" dirty="0"/>
              <a:t> </a:t>
            </a:r>
            <a:r>
              <a:rPr lang="en-US" sz="1400" dirty="0" err="1"/>
              <a:t>engressar</a:t>
            </a:r>
            <a:r>
              <a:rPr lang="en-US" sz="1400" dirty="0"/>
              <a:t> Ens. Sup.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E052FE49-1A53-457A-8813-69F21DDD2EA5}"/>
              </a:ext>
            </a:extLst>
          </p:cNvPr>
          <p:cNvSpPr txBox="1">
            <a:spLocks/>
          </p:cNvSpPr>
          <p:nvPr/>
        </p:nvSpPr>
        <p:spPr>
          <a:xfrm>
            <a:off x="5961569" y="4264615"/>
            <a:ext cx="1953611" cy="571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400" dirty="0"/>
              <a:t>Sem </a:t>
            </a:r>
            <a:r>
              <a:rPr lang="en-US" sz="1400" dirty="0" err="1"/>
              <a:t>acesso</a:t>
            </a:r>
            <a:r>
              <a:rPr lang="en-US" sz="1400" dirty="0"/>
              <a:t> à internet</a:t>
            </a: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333D564A-C8BA-407F-8E9E-4B3A24D3CDAF}"/>
              </a:ext>
            </a:extLst>
          </p:cNvPr>
          <p:cNvSpPr txBox="1">
            <a:spLocks/>
          </p:cNvSpPr>
          <p:nvPr/>
        </p:nvSpPr>
        <p:spPr>
          <a:xfrm rot="19800000">
            <a:off x="4385330" y="5257409"/>
            <a:ext cx="1343026" cy="571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Nota 3</a:t>
            </a:r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73DD3202-8925-4CB2-9B53-CF39A1B7A4C4}"/>
              </a:ext>
            </a:extLst>
          </p:cNvPr>
          <p:cNvSpPr txBox="1">
            <a:spLocks/>
          </p:cNvSpPr>
          <p:nvPr/>
        </p:nvSpPr>
        <p:spPr>
          <a:xfrm rot="19500000">
            <a:off x="7894563" y="5784646"/>
            <a:ext cx="2043014" cy="5714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400" dirty="0" err="1"/>
              <a:t>Mousinho</a:t>
            </a:r>
            <a:r>
              <a:rPr lang="en-US" sz="1400" dirty="0"/>
              <a:t> da Silveira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484F6C-4DC7-449A-B872-C047CE7EBF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9375" y="4059826"/>
            <a:ext cx="2528191" cy="12579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1A533C-0F00-4D0F-86B7-D3A6BB86FF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5181" y="4066419"/>
            <a:ext cx="1693173" cy="125147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9F192A6-93BD-41C4-BE9A-749F844F73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9375" y="1909130"/>
            <a:ext cx="2517972" cy="1252904"/>
          </a:xfrm>
          <a:prstGeom prst="rect">
            <a:avLst/>
          </a:prstGeom>
        </p:spPr>
      </p:pic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2FB9589B-B074-41B0-A2CA-1FF4F9220830}"/>
              </a:ext>
            </a:extLst>
          </p:cNvPr>
          <p:cNvSpPr txBox="1">
            <a:spLocks/>
          </p:cNvSpPr>
          <p:nvPr/>
        </p:nvSpPr>
        <p:spPr>
          <a:xfrm>
            <a:off x="188386" y="2692516"/>
            <a:ext cx="2440990" cy="571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400" dirty="0" err="1"/>
              <a:t>Quer</a:t>
            </a:r>
            <a:r>
              <a:rPr lang="en-US" sz="1400" dirty="0"/>
              <a:t> </a:t>
            </a:r>
            <a:r>
              <a:rPr lang="en-US" sz="1400" dirty="0" err="1"/>
              <a:t>engressar</a:t>
            </a:r>
            <a:r>
              <a:rPr lang="en-US" sz="1400" dirty="0"/>
              <a:t> Ens. Sup.</a:t>
            </a:r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19A45B06-CAD4-4615-ADB3-BC3056D8C9E4}"/>
              </a:ext>
            </a:extLst>
          </p:cNvPr>
          <p:cNvSpPr txBox="1">
            <a:spLocks/>
          </p:cNvSpPr>
          <p:nvPr/>
        </p:nvSpPr>
        <p:spPr>
          <a:xfrm>
            <a:off x="188385" y="2056150"/>
            <a:ext cx="2440989" cy="571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400" dirty="0" err="1"/>
              <a:t>Não</a:t>
            </a:r>
            <a:r>
              <a:rPr lang="en-US" sz="1400" dirty="0"/>
              <a:t> </a:t>
            </a:r>
            <a:r>
              <a:rPr lang="en-US" sz="1400" dirty="0" err="1"/>
              <a:t>quer</a:t>
            </a:r>
            <a:r>
              <a:rPr lang="en-US" sz="1400" dirty="0"/>
              <a:t> </a:t>
            </a:r>
            <a:r>
              <a:rPr lang="en-US" sz="1400" dirty="0" err="1"/>
              <a:t>engressar</a:t>
            </a:r>
            <a:r>
              <a:rPr lang="en-US" sz="1400" dirty="0"/>
              <a:t> Ens. Sup.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8E46860-DC43-498C-BB5A-9E670DEC76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15180" y="1909130"/>
            <a:ext cx="1693173" cy="1251476"/>
          </a:xfrm>
          <a:prstGeom prst="rect">
            <a:avLst/>
          </a:prstGeom>
        </p:spPr>
      </p:pic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141A683C-DEEB-49EE-8C60-02F2D30A92C1}"/>
              </a:ext>
            </a:extLst>
          </p:cNvPr>
          <p:cNvSpPr txBox="1">
            <a:spLocks/>
          </p:cNvSpPr>
          <p:nvPr/>
        </p:nvSpPr>
        <p:spPr>
          <a:xfrm>
            <a:off x="5961569" y="2748034"/>
            <a:ext cx="1953611" cy="571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400" dirty="0"/>
              <a:t>Com </a:t>
            </a:r>
            <a:r>
              <a:rPr lang="en-US" sz="1400" dirty="0" err="1"/>
              <a:t>acesso</a:t>
            </a:r>
            <a:r>
              <a:rPr lang="en-US" sz="1400" dirty="0"/>
              <a:t> à internet</a:t>
            </a: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7914DEC1-A5E2-4CD8-8F33-B5EC6CEB26D8}"/>
              </a:ext>
            </a:extLst>
          </p:cNvPr>
          <p:cNvSpPr txBox="1">
            <a:spLocks/>
          </p:cNvSpPr>
          <p:nvPr/>
        </p:nvSpPr>
        <p:spPr>
          <a:xfrm>
            <a:off x="5961569" y="2051379"/>
            <a:ext cx="1953611" cy="571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400" dirty="0"/>
              <a:t>Sem </a:t>
            </a:r>
            <a:r>
              <a:rPr lang="en-US" sz="1400" dirty="0" err="1"/>
              <a:t>acesso</a:t>
            </a:r>
            <a:r>
              <a:rPr lang="en-US" sz="1400" dirty="0"/>
              <a:t> à internet</a:t>
            </a:r>
          </a:p>
        </p:txBody>
      </p:sp>
    </p:spTree>
    <p:extLst>
      <p:ext uri="{BB962C8B-B14F-4D97-AF65-F5344CB8AC3E}">
        <p14:creationId xmlns:p14="http://schemas.microsoft.com/office/powerpoint/2010/main" val="116703460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22318419_win32_SL_V9" id="{8502042B-488E-4F33-AD20-77B40A1BC1AA}" vid="{A90C26AF-23CA-48C5-BFF9-84DC7B1C917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7B39BD0-040C-43BE-B0E4-512B09E8003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B045227-5724-4DBF-9712-031B1BFB2C3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622457D9-12AC-4794-A05E-F1B90FCD8D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Minimalist sales pitch</Template>
  <TotalTime>350</TotalTime>
  <Words>1051</Words>
  <Application>Microsoft Office PowerPoint</Application>
  <PresentationFormat>Widescreen</PresentationFormat>
  <Paragraphs>257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Tenorite</vt:lpstr>
      <vt:lpstr>Custom</vt:lpstr>
      <vt:lpstr>Performance estudantil</vt:lpstr>
      <vt:lpstr>Base de dados</vt:lpstr>
      <vt:lpstr>Estrutura da atividade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Obrigado pela atenção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 estudantil</dc:title>
  <dc:creator>henrique servidoni</dc:creator>
  <cp:lastModifiedBy>henrique servidoni</cp:lastModifiedBy>
  <cp:revision>10</cp:revision>
  <dcterms:created xsi:type="dcterms:W3CDTF">2024-10-23T15:00:17Z</dcterms:created>
  <dcterms:modified xsi:type="dcterms:W3CDTF">2024-10-30T22:35:41Z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