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29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FD038-130B-4650-B259-F1623819B92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F217-C59B-4FC4-B9B3-E88E3BC4D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52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AF217-C59B-4FC4-B9B3-E88E3BC4D72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1B136914-292D-FF57-B369-4AA4B10F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7D1B58C3-2EBC-F3B4-3F60-8B0FC3C65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37497104-774F-F233-FD94-E119A59F2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67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FD4FBC9-6D54-7FFA-73A5-205890DE4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9769CD49-A103-D896-8085-24AD5EBD9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C48C22EE-B0C7-4308-1508-E2DCD02D3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45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CF295748-DF5D-FB90-84BA-786C22BB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45D4B06F-FEEE-087A-E8A6-9583699DC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4486F904-BB7C-154E-77FC-E11B6D9CA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1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87B87FAF-2389-1D24-9675-4F59F068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5F8ADDB0-1B0F-9BFE-CDB8-B798FD160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9BA3354C-5BA4-CD8E-4AB2-389D5ED7C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39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A563C2AE-ACE8-4AD8-2A4B-D43DFA4BC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EAB826DE-3303-B41C-3BB2-E49F216D6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88C54CAB-4A77-D551-3C9A-7AFD6E741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5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E0F8177C-CC5C-9DEA-05F9-5FA76952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006129B8-9EC8-A475-A21C-3CE61428C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5C280328-D7D7-8EF4-D30F-4F4D5E32C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08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BD3A3AFF-D27F-A8ED-DBAC-7DF4DDE0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1ED99CD7-F924-65B3-DBBD-9AFA357E1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184AF2D1-8153-84DD-37FC-D152AC7731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13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5F2C9E0-F231-4B03-03F8-A99E1925C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9EFD72BF-9F6A-1B85-E7B5-7E20CC016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FEEAECB8-683A-DBBC-1FF7-6486ECB12C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159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0D14EB7D-C05F-C69A-73E3-6C460A4E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76A9E45E-6BE1-99C0-692B-384F586CE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214200C8-B5DF-2121-5D11-A786EB516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02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FC8B79D-DCBB-8DF9-0F06-C2C9AE49A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EE707703-2741-0E31-6512-5D9418AC6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360E38F6-3B07-9A68-44A4-0D28F6A0B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4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AF217-C59B-4FC4-B9B3-E88E3BC4D72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14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75EF99E5-9E67-A725-2A68-E53746416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764723B6-FE37-E5A4-E6A2-3F2CDDBF1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6061FD0A-33D3-E3D8-0A55-C2B0E70E3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25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29227217-3C76-FEBE-E20A-30C58DD6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0FD5884B-7172-5C71-5A2B-2B9A3AA9E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B9995CC9-9370-2C50-8C57-CECEDF4EE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68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049425F-002E-A954-46F6-36E384B6D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0444A54E-2105-076A-5906-B5F2F101B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DAFEED7A-DDE3-C84D-9F34-9B0D41FDA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77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06377B60-648F-2DB4-D578-49B98075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812377D5-974E-8777-CD1B-A5C90B29D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7A205F25-0949-1E2C-50F2-6E1255431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BDE7B0AF-2C3A-D1C1-527D-ADB2B304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A202CC04-AD9C-8C29-5A8A-B55CEA568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458F04A1-4077-D4AE-3BD9-95FC55CFC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20AEDD1D-0BB1-82FB-7327-4B258258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>
            <a:extLst>
              <a:ext uri="{FF2B5EF4-FFF2-40B4-BE49-F238E27FC236}">
                <a16:creationId xmlns:a16="http://schemas.microsoft.com/office/drawing/2014/main" id="{74AB27EA-AEA1-A488-276E-92693C32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>
            <a:extLst>
              <a:ext uri="{FF2B5EF4-FFF2-40B4-BE49-F238E27FC236}">
                <a16:creationId xmlns:a16="http://schemas.microsoft.com/office/drawing/2014/main" id="{FDF5BF27-1F66-FE86-4CBE-F3C2B0381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evenandrade/controle-despes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ntrole-despesas-mtvd.onrend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C7EA83A-F917-9DDF-903F-7536FE3A9F6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184393" y="5927084"/>
            <a:ext cx="14575151" cy="10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dirty="0" err="1">
                <a:solidFill>
                  <a:schemeClr val="bg1"/>
                </a:solidFill>
              </a:rPr>
              <a:t>Aplicação</a:t>
            </a:r>
            <a:r>
              <a:rPr lang="en-US" sz="6999" dirty="0">
                <a:solidFill>
                  <a:schemeClr val="bg1"/>
                </a:solidFill>
              </a:rPr>
              <a:t> Web: </a:t>
            </a:r>
            <a:r>
              <a:rPr lang="en-US" sz="6999" b="1" dirty="0" err="1">
                <a:solidFill>
                  <a:schemeClr val="bg1"/>
                </a:solidFill>
              </a:rPr>
              <a:t>Controle</a:t>
            </a:r>
            <a:r>
              <a:rPr lang="en-US" sz="6999" b="1" dirty="0">
                <a:solidFill>
                  <a:schemeClr val="bg1"/>
                </a:solidFill>
              </a:rPr>
              <a:t> de </a:t>
            </a:r>
            <a:r>
              <a:rPr lang="en-US" sz="6999" b="1" dirty="0" err="1">
                <a:solidFill>
                  <a:schemeClr val="bg1"/>
                </a:solidFill>
              </a:rPr>
              <a:t>Finanças</a:t>
            </a:r>
            <a:endParaRPr lang="en-US" sz="6999" b="1" dirty="0">
              <a:solidFill>
                <a:schemeClr val="bg1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4393" y="6972300"/>
            <a:ext cx="13369807" cy="1392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pt-BR" sz="3999" b="1" dirty="0">
                <a:solidFill>
                  <a:schemeClr val="bg1"/>
                </a:solidFill>
              </a:rPr>
              <a:t>Disciplina</a:t>
            </a:r>
            <a:r>
              <a:rPr lang="pt-BR" sz="3999" dirty="0">
                <a:solidFill>
                  <a:schemeClr val="bg1"/>
                </a:solidFill>
              </a:rPr>
              <a:t>: Desenvolvimento Rápido de Aplicações em Python</a:t>
            </a:r>
            <a:endParaRPr lang="en-US" sz="3999" dirty="0">
              <a:solidFill>
                <a:schemeClr val="bg1"/>
              </a:solidFill>
            </a:endParaRP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chemeClr val="bg1"/>
                </a:solidFill>
              </a:rPr>
              <a:t>Professor</a:t>
            </a:r>
            <a:r>
              <a:rPr lang="en-US" sz="3999" dirty="0">
                <a:solidFill>
                  <a:schemeClr val="bg1"/>
                </a:solidFill>
              </a:rPr>
              <a:t>: </a:t>
            </a:r>
            <a:r>
              <a:rPr lang="en-US" sz="3999" dirty="0" err="1">
                <a:solidFill>
                  <a:schemeClr val="bg1"/>
                </a:solidFill>
              </a:rPr>
              <a:t>Heleno</a:t>
            </a:r>
            <a:r>
              <a:rPr lang="en-US" sz="3999" dirty="0">
                <a:solidFill>
                  <a:schemeClr val="bg1"/>
                </a:solidFill>
              </a:rPr>
              <a:t> Filho</a:t>
            </a:r>
          </a:p>
        </p:txBody>
      </p:sp>
      <p:pic>
        <p:nvPicPr>
          <p:cNvPr id="12" name="Imagem 1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C57AC16-FC39-6288-B570-47D0A0529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27160" r="2222" b="27548"/>
          <a:stretch/>
        </p:blipFill>
        <p:spPr>
          <a:xfrm>
            <a:off x="928254" y="880565"/>
            <a:ext cx="7557569" cy="3577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7BD49754-D26C-43B9-2B1A-A6A3C565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7782805-8C4C-0877-07D2-91691DD6C3D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9EABC4B1-DEF3-12F1-C507-940D866841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Deploy da </a:t>
            </a:r>
            <a:r>
              <a:rPr lang="en-US" sz="4000" b="1" dirty="0" err="1">
                <a:solidFill>
                  <a:schemeClr val="bg1"/>
                </a:solidFill>
              </a:rPr>
              <a:t>Aplicação</a:t>
            </a:r>
            <a:r>
              <a:rPr lang="en-US" sz="4000" b="1" dirty="0">
                <a:solidFill>
                  <a:schemeClr val="bg1"/>
                </a:solidFill>
              </a:rPr>
              <a:t> no Render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E2A935-4F0C-D0BF-F87A-853DEB3B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476500"/>
            <a:ext cx="13600236" cy="710132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491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6D8AF81-6014-10BB-6182-D37ABE4AB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5301EC7-89DE-54FF-429E-A28FE1188B7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5D72E8F0-26BE-4C1D-0942-2C2AC4CECF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</a:t>
            </a:r>
            <a:r>
              <a:rPr lang="en-US" sz="4000" b="1" dirty="0" err="1">
                <a:solidFill>
                  <a:schemeClr val="bg1"/>
                </a:solidFill>
              </a:rPr>
              <a:t>Inicial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1E1ED39-34C4-A6CE-BF9B-6A234513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483587"/>
            <a:ext cx="13600236" cy="708714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554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419313A7-B539-3042-3EEB-A8C4C19A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A281A9B-3162-8D8F-D565-6285E3778C9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191747BB-03E0-5343-7E09-8E4BAC5C49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</a:t>
            </a:r>
            <a:r>
              <a:rPr lang="en-US" sz="4000" b="1" dirty="0" err="1">
                <a:solidFill>
                  <a:schemeClr val="bg1"/>
                </a:solidFill>
              </a:rPr>
              <a:t>Cadastro</a:t>
            </a:r>
            <a:r>
              <a:rPr lang="en-US" sz="4000" b="1" dirty="0">
                <a:solidFill>
                  <a:schemeClr val="bg1"/>
                </a:solidFill>
              </a:rPr>
              <a:t> do </a:t>
            </a:r>
            <a:r>
              <a:rPr lang="en-US" sz="4000" b="1" dirty="0" err="1">
                <a:solidFill>
                  <a:schemeClr val="bg1"/>
                </a:solidFill>
              </a:rPr>
              <a:t>Usuário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4D6EF2-BC32-6D95-3F9B-AD3012FF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490674"/>
            <a:ext cx="13600236" cy="707297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949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B06633A8-F45E-9018-DFE7-93F22F9B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28C4B1-BEEF-EE14-E364-89B56E90981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8129E941-4EA0-DE01-04A1-A5CAC7D464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Login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ED87E8-AF85-E3AE-852E-9F649AD5D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000" y="2490674"/>
            <a:ext cx="13573035" cy="7072973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178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1A4AE14F-D1EC-B05A-8F03-B7194B96B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E1F3FDF-03D5-843D-FB06-8CBFE1E95A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5FD6249A-536C-031C-0ED7-E46AFCCD5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Principal </a:t>
            </a:r>
            <a:r>
              <a:rPr lang="en-US" sz="4000" b="1" dirty="0" err="1">
                <a:solidFill>
                  <a:schemeClr val="bg1"/>
                </a:solidFill>
              </a:rPr>
              <a:t>sem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informações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8F1AED-036A-5347-F864-70B81A84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000" y="2490674"/>
            <a:ext cx="13573035" cy="707297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915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6B60DC92-53D4-34C4-7271-5BC1B21C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3A486F1-CCB8-23F7-C09E-B750A0C4C54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F3BE3919-BED5-83A0-2875-A2884B0825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</a:t>
            </a:r>
            <a:r>
              <a:rPr lang="en-US" sz="4000" b="1" dirty="0" err="1">
                <a:solidFill>
                  <a:schemeClr val="bg1"/>
                </a:solidFill>
              </a:rPr>
              <a:t>Cadastro</a:t>
            </a:r>
            <a:r>
              <a:rPr lang="en-US" sz="4000" b="1" dirty="0">
                <a:solidFill>
                  <a:schemeClr val="bg1"/>
                </a:solidFill>
              </a:rPr>
              <a:t> de </a:t>
            </a:r>
            <a:r>
              <a:rPr lang="en-US" sz="4000" b="1" dirty="0" err="1">
                <a:solidFill>
                  <a:schemeClr val="bg1"/>
                </a:solidFill>
              </a:rPr>
              <a:t>Receitas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37D81D-EFCE-FFE6-F494-289D3D04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000" y="2494210"/>
            <a:ext cx="13573035" cy="706590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103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BBF31E2C-91B9-BBE3-AB91-417C8708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9DC9553-C4D7-78DF-89C4-BE8B321F8D8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69D0FD9E-FDD0-3FF0-1A50-B391D6BAF1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</a:t>
            </a:r>
            <a:r>
              <a:rPr lang="en-US" sz="4000" b="1" dirty="0" err="1">
                <a:solidFill>
                  <a:schemeClr val="bg1"/>
                </a:solidFill>
              </a:rPr>
              <a:t>Cadastro</a:t>
            </a:r>
            <a:r>
              <a:rPr lang="en-US" sz="4000" b="1" dirty="0">
                <a:solidFill>
                  <a:schemeClr val="bg1"/>
                </a:solidFill>
              </a:rPr>
              <a:t> de </a:t>
            </a:r>
            <a:r>
              <a:rPr lang="en-US" sz="4000" b="1" dirty="0" err="1">
                <a:solidFill>
                  <a:schemeClr val="bg1"/>
                </a:solidFill>
              </a:rPr>
              <a:t>Despesas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1C2763-1FA2-81FB-8A47-93D87CF5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000" y="2494210"/>
            <a:ext cx="13573034" cy="706590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161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40CF31CD-B277-EF6C-16C7-C31FA6F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17B506C-259F-5105-555F-706B40E5D0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79B9E28F-3858-9CFF-67FF-4655081DA2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Principal com </a:t>
            </a:r>
            <a:r>
              <a:rPr lang="en-US" sz="4000" b="1" dirty="0" err="1">
                <a:solidFill>
                  <a:schemeClr val="bg1"/>
                </a:solidFill>
              </a:rPr>
              <a:t>informações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A84117-B4A5-C1F1-09C4-E2A71A6E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59" y="2494210"/>
            <a:ext cx="13545916" cy="706590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7195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E655A87B-5B00-A6BE-0E86-1BF442E2A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D3B5CB-AEF7-B4DF-E155-78F6A0B0A13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6558FA56-A952-93C4-7DD6-E987D4C87C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Gráficos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4F12AE-EB41-0724-DF96-B321E7B90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59" y="2494800"/>
            <a:ext cx="13545916" cy="449657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631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C1B8160-0953-7A77-109C-EEC9347D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C5B601-BE47-6F2A-9190-2EDE9FE9BD4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09BC8ACA-03DD-9CBD-39E8-A8E126CD18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Tela de </a:t>
            </a:r>
            <a:r>
              <a:rPr lang="en-US" sz="4000" b="1" dirty="0" err="1">
                <a:solidFill>
                  <a:schemeClr val="bg1"/>
                </a:solidFill>
              </a:rPr>
              <a:t>Recuperação</a:t>
            </a:r>
            <a:r>
              <a:rPr lang="en-US" sz="4000" b="1" dirty="0">
                <a:solidFill>
                  <a:schemeClr val="bg1"/>
                </a:solidFill>
              </a:rPr>
              <a:t> de </a:t>
            </a:r>
            <a:r>
              <a:rPr lang="en-US" sz="4000" b="1" dirty="0" err="1">
                <a:solidFill>
                  <a:schemeClr val="bg1"/>
                </a:solidFill>
              </a:rPr>
              <a:t>Senha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30BFCE-44BC-644E-5670-C9ADAA2AD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59" y="2501269"/>
            <a:ext cx="13545916" cy="705178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0412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6AD371-CCFD-B6B1-41CC-01A08A4504B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184400" y="952500"/>
            <a:ext cx="2168400" cy="876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Equipe: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2600" y="2095500"/>
            <a:ext cx="6553200" cy="339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Rick Steven Santos Andrade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Renato </a:t>
            </a:r>
            <a:r>
              <a:rPr lang="en-US" sz="3000" dirty="0" err="1">
                <a:solidFill>
                  <a:schemeClr val="bg1"/>
                </a:solidFill>
              </a:rPr>
              <a:t>Apolinário</a:t>
            </a:r>
            <a:r>
              <a:rPr lang="en-US" sz="3000" dirty="0">
                <a:solidFill>
                  <a:schemeClr val="bg1"/>
                </a:solidFill>
              </a:rPr>
              <a:t> da Silva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solidFill>
                  <a:schemeClr val="bg1"/>
                </a:solidFill>
              </a:rPr>
              <a:t>Guilherme de Souza </a:t>
            </a:r>
            <a:r>
              <a:rPr lang="pt-BR" sz="3000" dirty="0" err="1">
                <a:solidFill>
                  <a:schemeClr val="bg1"/>
                </a:solidFill>
              </a:rPr>
              <a:t>Aguzzoli</a:t>
            </a:r>
            <a:endParaRPr lang="pt-B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3000" dirty="0">
                <a:solidFill>
                  <a:schemeClr val="bg1"/>
                </a:solidFill>
              </a:rPr>
              <a:t>Rui Romer Cupertino Sacramento Junior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solidFill>
                  <a:schemeClr val="bg1"/>
                </a:solidFill>
              </a:rPr>
              <a:t>Daniel Carmo dos Santos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D50A3D4-6EAC-E57B-DA1F-9A7C93228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27160" r="2222" b="27548"/>
          <a:stretch/>
        </p:blipFill>
        <p:spPr>
          <a:xfrm>
            <a:off x="12801600" y="7429500"/>
            <a:ext cx="4659730" cy="2205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72C5186-7A8F-AA3F-78F3-DCA6A4A4183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/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Controle</a:t>
            </a:r>
            <a:r>
              <a:rPr lang="en-US" sz="4000" b="1" dirty="0">
                <a:solidFill>
                  <a:schemeClr val="bg1"/>
                </a:solidFill>
              </a:rPr>
              <a:t> de </a:t>
            </a:r>
            <a:r>
              <a:rPr lang="en-US" sz="4000" b="1" dirty="0" err="1">
                <a:solidFill>
                  <a:schemeClr val="bg1"/>
                </a:solidFill>
              </a:rPr>
              <a:t>Finanças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2BED82-97E1-7A6B-A901-13658DEC00E6}"/>
              </a:ext>
            </a:extLst>
          </p:cNvPr>
          <p:cNvSpPr txBox="1"/>
          <p:nvPr/>
        </p:nvSpPr>
        <p:spPr>
          <a:xfrm>
            <a:off x="1161142" y="2730356"/>
            <a:ext cx="1493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3000" b="1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Controle de Finanças</a:t>
            </a:r>
            <a:r>
              <a:rPr lang="pt-BR" sz="30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é uma aplicação web simples, desenvolvida em Python com </a:t>
            </a:r>
            <a:r>
              <a:rPr lang="pt-BR" sz="30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Flask</a:t>
            </a:r>
            <a:r>
              <a:rPr lang="pt-BR" sz="30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para auxiliar no gerenciamento financeiro pessoal. A aplicação permite registrar receitas e despesas, categorizando-as e exibindo relatórios gráficos para visualização clara e objetiva.</a:t>
            </a:r>
            <a:endParaRPr lang="pt-BR" sz="3000" spc="129" dirty="0">
              <a:solidFill>
                <a:schemeClr val="bg1"/>
              </a:solidFill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950B019-94B9-000D-9571-100B0CC95E53}"/>
              </a:ext>
            </a:extLst>
          </p:cNvPr>
          <p:cNvSpPr>
            <a:spLocks noChangeAspect="1"/>
          </p:cNvSpPr>
          <p:nvPr/>
        </p:nvSpPr>
        <p:spPr>
          <a:xfrm>
            <a:off x="2003548" y="5749822"/>
            <a:ext cx="1784813" cy="1775078"/>
          </a:xfrm>
          <a:custGeom>
            <a:avLst/>
            <a:gdLst/>
            <a:ahLst/>
            <a:cxnLst/>
            <a:rect l="l" t="t" r="r" b="b"/>
            <a:pathLst>
              <a:path w="2221575" h="2209458">
                <a:moveTo>
                  <a:pt x="0" y="0"/>
                </a:moveTo>
                <a:lnTo>
                  <a:pt x="2221575" y="0"/>
                </a:lnTo>
                <a:lnTo>
                  <a:pt x="2221575" y="2209458"/>
                </a:lnTo>
                <a:lnTo>
                  <a:pt x="0" y="2209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5E9B700A-6734-1AC0-DB6D-19F80EEF0661}"/>
              </a:ext>
            </a:extLst>
          </p:cNvPr>
          <p:cNvSpPr/>
          <p:nvPr/>
        </p:nvSpPr>
        <p:spPr>
          <a:xfrm>
            <a:off x="5720325" y="5926917"/>
            <a:ext cx="3652275" cy="1731183"/>
          </a:xfrm>
          <a:custGeom>
            <a:avLst/>
            <a:gdLst/>
            <a:ahLst/>
            <a:cxnLst/>
            <a:rect l="l" t="t" r="r" b="b"/>
            <a:pathLst>
              <a:path w="3652275" h="3652275">
                <a:moveTo>
                  <a:pt x="0" y="0"/>
                </a:moveTo>
                <a:lnTo>
                  <a:pt x="3652275" y="0"/>
                </a:lnTo>
                <a:lnTo>
                  <a:pt x="3652275" y="3652274"/>
                </a:lnTo>
                <a:lnTo>
                  <a:pt x="0" y="36522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lum bright="70000" contrast="-70000"/>
            </a:blip>
            <a:stretch>
              <a:fillRect t="-55866" b="-55104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F9F12DDD-2BF1-E6CE-ECEF-AED69654E7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828" y="5525017"/>
            <a:ext cx="4344572" cy="20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DB78F34F-7E5B-3B63-9903-F0F0297B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8A8D231-CF1E-622F-9FA1-660A0DBA7A1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B64AAFD8-C874-3E7C-4D41-AAF902702C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Recursos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Oferecidos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15DFF0-82AE-AC8A-5820-2F93DAC35374}"/>
              </a:ext>
            </a:extLst>
          </p:cNvPr>
          <p:cNvSpPr txBox="1"/>
          <p:nvPr/>
        </p:nvSpPr>
        <p:spPr>
          <a:xfrm>
            <a:off x="1161142" y="2730356"/>
            <a:ext cx="14931000" cy="489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Cadastro e Autenticação de Usuários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Registro de novos usuários.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Login seguro utilizando e-mail e senha.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Recuperação de senha com palavra-chave personalizada.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Gerenciamento de Receitas e Despesas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Registro de receitas e despesas com descrição, valor, data e tipo (para despesas).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Possibilidade de excluir receitas e despesas diretamente na interface.</a:t>
            </a:r>
          </a:p>
        </p:txBody>
      </p:sp>
    </p:spTree>
    <p:extLst>
      <p:ext uri="{BB962C8B-B14F-4D97-AF65-F5344CB8AC3E}">
        <p14:creationId xmlns:p14="http://schemas.microsoft.com/office/powerpoint/2010/main" val="12832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2B04B3F-B6D1-4DD4-CA62-0325871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D7218CC-B9B7-2C23-9768-599983396EF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F7594155-37F7-63D0-55AA-C82111956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Recursos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Oferecidos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C7B88-7D5E-505D-98EF-F67A9AAA6AEC}"/>
              </a:ext>
            </a:extLst>
          </p:cNvPr>
          <p:cNvSpPr txBox="1"/>
          <p:nvPr/>
        </p:nvSpPr>
        <p:spPr>
          <a:xfrm>
            <a:off x="1161142" y="2730356"/>
            <a:ext cx="14931000" cy="54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Gráficos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Gráfico de barras horizontal: Exibe as despesas por valor.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Gráfico de barras horizontal: Exibe as despesas categorizadas por tipo.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Gráfico de rosca: Compara o total de despesas e receitas.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Interface Intuitiva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Interface em tema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dark</a:t>
            </a: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Botões de ação para cadastrar receitas e despesas.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Visualização de tabelas responsivas para listar receitas e despesas.</a:t>
            </a:r>
          </a:p>
        </p:txBody>
      </p:sp>
    </p:spTree>
    <p:extLst>
      <p:ext uri="{BB962C8B-B14F-4D97-AF65-F5344CB8AC3E}">
        <p14:creationId xmlns:p14="http://schemas.microsoft.com/office/powerpoint/2010/main" val="6459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D6504A0A-4440-3474-A95B-8B105E9B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48FEAA-A134-666D-CD3D-ED716F60C63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A4044B38-FCC9-C97F-4AB3-163F1AF781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Estrutura</a:t>
            </a:r>
            <a:r>
              <a:rPr lang="en-US" sz="4000" b="1" dirty="0">
                <a:solidFill>
                  <a:schemeClr val="bg1"/>
                </a:solidFill>
              </a:rPr>
              <a:t> do </a:t>
            </a:r>
            <a:r>
              <a:rPr lang="en-US" sz="4000" b="1" dirty="0" err="1">
                <a:solidFill>
                  <a:schemeClr val="bg1"/>
                </a:solidFill>
              </a:rPr>
              <a:t>Projeto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F1A9D7-7943-140C-2FCD-EFBE01C7F932}"/>
              </a:ext>
            </a:extLst>
          </p:cNvPr>
          <p:cNvSpPr txBox="1"/>
          <p:nvPr/>
        </p:nvSpPr>
        <p:spPr>
          <a:xfrm>
            <a:off x="1161142" y="2730356"/>
            <a:ext cx="14931000" cy="668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Back-</a:t>
            </a:r>
            <a:r>
              <a:rPr lang="pt-BR" sz="32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endParaRPr lang="pt-BR" sz="32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Framework: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Flask</a:t>
            </a: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Banco de Dados: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SQLite</a:t>
            </a: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Gerenciamento de Migrações: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Flask-Migrate</a:t>
            </a: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Criptografia de Senhas: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Flask-Bcrypt</a:t>
            </a: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Controle de Sessões: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Flask</a:t>
            </a: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-Login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Front-</a:t>
            </a:r>
            <a:r>
              <a:rPr lang="pt-BR" sz="32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endParaRPr lang="pt-BR" sz="32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Framework CSS: </a:t>
            </a:r>
            <a:r>
              <a:rPr lang="pt-BR" sz="2800" kern="100" dirty="0" err="1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Bootstrap</a:t>
            </a:r>
            <a:endParaRPr lang="pt-BR" sz="2800" kern="100" dirty="0">
              <a:solidFill>
                <a:schemeClr val="bg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Botões de ação para cadastrar receitas e despesas.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	Visualização de tabelas responsivas para listar receitas e despesas.</a:t>
            </a:r>
          </a:p>
        </p:txBody>
      </p:sp>
    </p:spTree>
    <p:extLst>
      <p:ext uri="{BB962C8B-B14F-4D97-AF65-F5344CB8AC3E}">
        <p14:creationId xmlns:p14="http://schemas.microsoft.com/office/powerpoint/2010/main" val="10144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DD69B926-8B4F-D075-3B34-45194AE7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F0202B8-7DB3-B416-3468-3BB487CD7DB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6AF0E19A-EAA0-E1BF-BA31-46B3AE47A5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>
                <a:solidFill>
                  <a:schemeClr val="bg1"/>
                </a:solidFill>
              </a:rPr>
              <a:t>Pré-</a:t>
            </a:r>
            <a:r>
              <a:rPr lang="en-US" sz="4000" b="1" dirty="0" err="1">
                <a:solidFill>
                  <a:schemeClr val="bg1"/>
                </a:solidFill>
              </a:rPr>
              <a:t>requisitos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E5EF1B-99DB-1AFA-85D9-3EC8C0AF47CD}"/>
              </a:ext>
            </a:extLst>
          </p:cNvPr>
          <p:cNvSpPr txBox="1"/>
          <p:nvPr/>
        </p:nvSpPr>
        <p:spPr>
          <a:xfrm>
            <a:off x="1161142" y="2730356"/>
            <a:ext cx="14931000" cy="196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	Python 3.8 ou superior instalado.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	Ferramenta de gerenciamento de pacotes </a:t>
            </a:r>
            <a:r>
              <a:rPr lang="pt-BR" sz="32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</a:t>
            </a: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	Sistema operacional com suporte a sqlite3 (Windows, Linux ou </a:t>
            </a:r>
            <a:r>
              <a:rPr lang="pt-BR" sz="32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macOS</a:t>
            </a: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15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438EDF2-E092-4D7E-9F97-BEAF279E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B48B39-035E-3374-957B-F5E35405098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434F3EA7-24B3-87E1-AD84-B035F179E0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Publicação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D6911D-5217-0D26-9908-1E4AB97972D1}"/>
              </a:ext>
            </a:extLst>
          </p:cNvPr>
          <p:cNvSpPr txBox="1"/>
          <p:nvPr/>
        </p:nvSpPr>
        <p:spPr>
          <a:xfrm>
            <a:off x="1161142" y="2730356"/>
            <a:ext cx="14931000" cy="320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projeto está publicado e documentado no GitHub:</a:t>
            </a:r>
            <a:b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https://github.com/rickstevenandrade/controle-despesas</a:t>
            </a:r>
            <a:endParaRPr lang="pt-BR" sz="32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aplicação web está hospedada no Render: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https://controle-despesas-mtvd.onrender.com</a:t>
            </a:r>
            <a:endParaRPr lang="pt-BR" sz="32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1132D81-81CE-8396-6A42-5E390709B1EC}"/>
              </a:ext>
            </a:extLst>
          </p:cNvPr>
          <p:cNvSpPr>
            <a:spLocks noChangeAspect="1"/>
          </p:cNvSpPr>
          <p:nvPr/>
        </p:nvSpPr>
        <p:spPr>
          <a:xfrm>
            <a:off x="13182600" y="2311813"/>
            <a:ext cx="1676400" cy="1676400"/>
          </a:xfrm>
          <a:custGeom>
            <a:avLst/>
            <a:gdLst/>
            <a:ahLst/>
            <a:cxnLst/>
            <a:rect l="l" t="t" r="r" b="b"/>
            <a:pathLst>
              <a:path w="2136689" h="2136689">
                <a:moveTo>
                  <a:pt x="0" y="0"/>
                </a:moveTo>
                <a:lnTo>
                  <a:pt x="2136689" y="0"/>
                </a:lnTo>
                <a:lnTo>
                  <a:pt x="2136689" y="2136688"/>
                </a:lnTo>
                <a:lnTo>
                  <a:pt x="0" y="2136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B09C9-6ED9-FD88-36C9-E16CA74F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825" y="4610143"/>
            <a:ext cx="2647950" cy="1323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D4856A20-94E5-AC3E-856F-BED345FC1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F394AC4-34DC-C955-FE22-011D8CB54A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Google Shape;235;p55">
            <a:extLst>
              <a:ext uri="{FF2B5EF4-FFF2-40B4-BE49-F238E27FC236}">
                <a16:creationId xmlns:a16="http://schemas.microsoft.com/office/drawing/2014/main" id="{C6AE3C1F-5312-13A4-B203-18E4E730CE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400" y="1256400"/>
            <a:ext cx="15101400" cy="8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90000" rIns="91400" bIns="900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4000" b="1" dirty="0" err="1">
                <a:solidFill>
                  <a:schemeClr val="bg1"/>
                </a:solidFill>
              </a:rPr>
              <a:t>Repositório</a:t>
            </a:r>
            <a:r>
              <a:rPr lang="en-US" sz="4000" b="1" dirty="0">
                <a:solidFill>
                  <a:schemeClr val="bg1"/>
                </a:solidFill>
              </a:rPr>
              <a:t> da </a:t>
            </a:r>
            <a:r>
              <a:rPr lang="en-US" sz="4000" b="1" dirty="0" err="1">
                <a:solidFill>
                  <a:schemeClr val="bg1"/>
                </a:solidFill>
              </a:rPr>
              <a:t>Aplicação</a:t>
            </a:r>
            <a:r>
              <a:rPr lang="en-US" sz="4000" b="1" dirty="0">
                <a:solidFill>
                  <a:schemeClr val="bg1"/>
                </a:solidFill>
              </a:rPr>
              <a:t> no GitHub</a:t>
            </a:r>
            <a:endParaRPr sz="3600" spc="129" dirty="0">
              <a:solidFill>
                <a:schemeClr val="bg1"/>
              </a:solidFill>
              <a:latin typeface="+mn-lt"/>
              <a:ea typeface="+mn-ea"/>
              <a:cs typeface="+mn-cs"/>
              <a:sym typeface="Big Shoulders Display Blac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4800B0-068F-D981-211E-0675C6B8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476500"/>
            <a:ext cx="13600237" cy="710132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1177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428</Words>
  <Application>Microsoft Office PowerPoint</Application>
  <PresentationFormat>Personalizar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Aptos</vt:lpstr>
      <vt:lpstr>Office Theme</vt:lpstr>
      <vt:lpstr>Apresentação do PowerPoint</vt:lpstr>
      <vt:lpstr>Apresentação do PowerPoint</vt:lpstr>
      <vt:lpstr>Controle de Finanças</vt:lpstr>
      <vt:lpstr>Recursos Oferecidos</vt:lpstr>
      <vt:lpstr>Recursos Oferecidos</vt:lpstr>
      <vt:lpstr>Estrutura do Projeto</vt:lpstr>
      <vt:lpstr>Pré-requisitos</vt:lpstr>
      <vt:lpstr>Publicação</vt:lpstr>
      <vt:lpstr>Repositório da Aplicação no GitHub</vt:lpstr>
      <vt:lpstr>Deploy da Aplicação no Render</vt:lpstr>
      <vt:lpstr>Tela Inicial</vt:lpstr>
      <vt:lpstr>Tela de Cadastro do Usuário</vt:lpstr>
      <vt:lpstr>Tela de Login</vt:lpstr>
      <vt:lpstr>Tela de Principal sem informações</vt:lpstr>
      <vt:lpstr>Tela de Cadastro de Receitas</vt:lpstr>
      <vt:lpstr>Tela de Cadastro de Despesas</vt:lpstr>
      <vt:lpstr>Tela de Principal com informações</vt:lpstr>
      <vt:lpstr>Gráficos</vt:lpstr>
      <vt:lpstr>Tela de Recuperação de Senha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Elétrica e Meio Ambiente</dc:title>
  <dc:creator>Ítallo Olliveira</dc:creator>
  <cp:lastModifiedBy>Graziele dos Santos Rodrigues - 12722217682</cp:lastModifiedBy>
  <cp:revision>13</cp:revision>
  <dcterms:created xsi:type="dcterms:W3CDTF">2006-08-16T00:00:00Z</dcterms:created>
  <dcterms:modified xsi:type="dcterms:W3CDTF">2024-11-22T20:08:44Z</dcterms:modified>
  <dc:identifier>DAFvZ1ouOyQ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2023-10-19T17:03:44Z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25f410ae-810b-4959-bb20-5c5cb535bb87</vt:lpwstr>
  </property>
  <property fmtid="{D5CDD505-2E9C-101B-9397-08002B2CF9AE}" pid="7" name="MSIP_Label_defa4170-0d19-0005-0004-bc88714345d2_ActionId">
    <vt:lpwstr>d44e6ed7-e33a-448e-b850-3ebb4702e7cb</vt:lpwstr>
  </property>
  <property fmtid="{D5CDD505-2E9C-101B-9397-08002B2CF9AE}" pid="8" name="MSIP_Label_defa4170-0d19-0005-0004-bc88714345d2_ContentBits">
    <vt:lpwstr>0</vt:lpwstr>
  </property>
</Properties>
</file>