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Inter SemiBold"/>
      <p:regular r:id="rId31"/>
      <p:bold r:id="rId32"/>
    </p:embeddedFont>
    <p:embeddedFont>
      <p:font typeface="Inter"/>
      <p:regular r:id="rId33"/>
      <p:bold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Light"/>
      <p:regular r:id="rId39"/>
      <p:bold r:id="rId40"/>
      <p:italic r:id="rId41"/>
      <p:boldItalic r:id="rId42"/>
    </p:embeddedFont>
    <p:embeddedFont>
      <p:font typeface="Public Sans"/>
      <p:regular r:id="rId43"/>
      <p:bold r:id="rId44"/>
      <p:italic r:id="rId45"/>
      <p:boldItalic r:id="rId46"/>
    </p:embeddedFont>
    <p:embeddedFont>
      <p:font typeface="Bitter"/>
      <p:regular r:id="rId47"/>
      <p:bold r:id="rId48"/>
      <p:italic r:id="rId49"/>
      <p:boldItalic r:id="rId50"/>
    </p:embeddedFont>
    <p:embeddedFont>
      <p:font typeface="Inter Medium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.fntdata"/><Relationship Id="rId42" Type="http://schemas.openxmlformats.org/officeDocument/2006/relationships/font" Target="fonts/MontserratLight-boldItalic.fntdata"/><Relationship Id="rId41" Type="http://schemas.openxmlformats.org/officeDocument/2006/relationships/font" Target="fonts/MontserratLight-italic.fntdata"/><Relationship Id="rId44" Type="http://schemas.openxmlformats.org/officeDocument/2006/relationships/font" Target="fonts/PublicSans-bold.fntdata"/><Relationship Id="rId43" Type="http://schemas.openxmlformats.org/officeDocument/2006/relationships/font" Target="fonts/PublicSans-regular.fntdata"/><Relationship Id="rId46" Type="http://schemas.openxmlformats.org/officeDocument/2006/relationships/font" Target="fonts/PublicSans-boldItalic.fntdata"/><Relationship Id="rId45" Type="http://schemas.openxmlformats.org/officeDocument/2006/relationships/font" Target="fonts/Public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itter-bold.fntdata"/><Relationship Id="rId47" Type="http://schemas.openxmlformats.org/officeDocument/2006/relationships/font" Target="fonts/Bitter-regular.fntdata"/><Relationship Id="rId49" Type="http://schemas.openxmlformats.org/officeDocument/2006/relationships/font" Target="fonts/Bit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SemiBold-regular.fntdata"/><Relationship Id="rId30" Type="http://schemas.openxmlformats.org/officeDocument/2006/relationships/slide" Target="slides/slide25.xml"/><Relationship Id="rId33" Type="http://schemas.openxmlformats.org/officeDocument/2006/relationships/font" Target="fonts/Inter-regular.fntdata"/><Relationship Id="rId32" Type="http://schemas.openxmlformats.org/officeDocument/2006/relationships/font" Target="fonts/InterSemiBold-bold.fntdata"/><Relationship Id="rId35" Type="http://schemas.openxmlformats.org/officeDocument/2006/relationships/font" Target="fonts/Montserrat-regular.fntdata"/><Relationship Id="rId34" Type="http://schemas.openxmlformats.org/officeDocument/2006/relationships/font" Target="fonts/Inter-bold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MontserratLight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Medium-regular.fntdata"/><Relationship Id="rId50" Type="http://schemas.openxmlformats.org/officeDocument/2006/relationships/font" Target="fonts/Bitter-boldItalic.fntdata"/><Relationship Id="rId52" Type="http://schemas.openxmlformats.org/officeDocument/2006/relationships/font" Target="fonts/Inter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4829bd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4829bd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482c14f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482c14f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482c14f5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1482c14f5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60317c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2660317c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482c14f5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1482c14f5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482c14f5f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482c14f5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67d8090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67d8090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482c14f5f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482c14f5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67d809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67d809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bd437f15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bd437f1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233122f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233122f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482c14f5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482c14f5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67d8090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67d8090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482c14f5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482c14f5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482c14f5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482c14f5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482c14f5f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482c14f5f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482c14f5f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482c14f5f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2233122f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112233122f0_2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2233122f0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112233122f0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2233122f0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12233122f0_2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233122f0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12233122f0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82c14f5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11482c14f5f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82c14f5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1482c14f5f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482c14f5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482c14f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Inter"/>
              <a:buNone/>
              <a:defRPr b="1" sz="52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ter"/>
              <a:buNone/>
              <a:defRPr b="1" sz="52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ter"/>
              <a:buNone/>
              <a:defRPr b="1" sz="52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ter"/>
              <a:buNone/>
              <a:defRPr b="1" sz="52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ter"/>
              <a:buNone/>
              <a:defRPr b="1" sz="52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ter"/>
              <a:buNone/>
              <a:defRPr b="1" sz="52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ter"/>
              <a:buNone/>
              <a:defRPr b="1" sz="52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ter"/>
              <a:buNone/>
              <a:defRPr b="1" sz="52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ter"/>
              <a:buNone/>
              <a:defRPr b="1" sz="5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 sz="28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 sz="28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 sz="28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 sz="28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 sz="28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 sz="28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 sz="28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 sz="28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 sz="2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5" y="7052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65500" y="17222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265500" y="31213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218550" y="6636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23915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Title slide + sub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0" y="4475377"/>
            <a:ext cx="9144001" cy="192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22B4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3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3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3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3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0" y="2652245"/>
            <a:ext cx="9144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1" y="3149879"/>
            <a:ext cx="9143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8547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-924" y="2805211"/>
            <a:ext cx="9144001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22B4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3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3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3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3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1" y="202661"/>
            <a:ext cx="91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-924" y="2028078"/>
            <a:ext cx="9144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4" type="body"/>
          </p:nvPr>
        </p:nvSpPr>
        <p:spPr>
          <a:xfrm>
            <a:off x="0" y="4619374"/>
            <a:ext cx="91430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 colum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" y="1391069"/>
            <a:ext cx="9143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8547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1" y="728486"/>
            <a:ext cx="914399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3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3" type="body"/>
          </p:nvPr>
        </p:nvSpPr>
        <p:spPr>
          <a:xfrm>
            <a:off x="1" y="1033285"/>
            <a:ext cx="914399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3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4" type="body"/>
          </p:nvPr>
        </p:nvSpPr>
        <p:spPr>
          <a:xfrm>
            <a:off x="470025" y="1814938"/>
            <a:ext cx="8203950" cy="29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Picture bigger + text righ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>
            <p:ph idx="2" type="pic"/>
          </p:nvPr>
        </p:nvSpPr>
        <p:spPr>
          <a:xfrm>
            <a:off x="0" y="1048887"/>
            <a:ext cx="4719450" cy="3996469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969200" y="1549542"/>
            <a:ext cx="3684484" cy="29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3" type="body"/>
          </p:nvPr>
        </p:nvSpPr>
        <p:spPr>
          <a:xfrm>
            <a:off x="4969200" y="1078092"/>
            <a:ext cx="368448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3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Picture + text righ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>
            <p:ph idx="2" type="pic"/>
          </p:nvPr>
        </p:nvSpPr>
        <p:spPr>
          <a:xfrm>
            <a:off x="484501" y="1814938"/>
            <a:ext cx="3983550" cy="2969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" y="1391069"/>
            <a:ext cx="9143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8547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3" type="body"/>
          </p:nvPr>
        </p:nvSpPr>
        <p:spPr>
          <a:xfrm>
            <a:off x="4690425" y="1814938"/>
            <a:ext cx="3983550" cy="29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4" type="body"/>
          </p:nvPr>
        </p:nvSpPr>
        <p:spPr>
          <a:xfrm>
            <a:off x="1" y="728486"/>
            <a:ext cx="914399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3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5" type="body"/>
          </p:nvPr>
        </p:nvSpPr>
        <p:spPr>
          <a:xfrm>
            <a:off x="1" y="1033285"/>
            <a:ext cx="914399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3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8547A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0" y="1168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/>
          <p:nvPr/>
        </p:nvSpPr>
        <p:spPr>
          <a:xfrm>
            <a:off x="3060000" y="2331000"/>
            <a:ext cx="51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819000" y="1404000"/>
            <a:ext cx="11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77625" y="827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0" y="1583650"/>
            <a:ext cx="605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24D6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b="1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0" y="1168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upalml.com/sites/default/files/2022-02/drupal_prepositions.png" TargetMode="External"/><Relationship Id="rId4" Type="http://schemas.openxmlformats.org/officeDocument/2006/relationships/hyperlink" Target="https://www.drupalml.com/sites/default/files/2022-07/answerthepublic_whowhatwhywherehow.png" TargetMode="External"/><Relationship Id="rId5" Type="http://schemas.openxmlformats.org/officeDocument/2006/relationships/hyperlink" Target="https://answerthepublic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hyperlink" Target="http://drupalml.com/rasa-chatbo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ricktorzynski@gmail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ctrTitle"/>
          </p:nvPr>
        </p:nvSpPr>
        <p:spPr>
          <a:xfrm>
            <a:off x="311700" y="311625"/>
            <a:ext cx="8520600" cy="21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Custom Rasa Conversational AI Chatbot for Drupal Websites</a:t>
            </a:r>
            <a:endParaRPr/>
          </a:p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311700" y="2834125"/>
            <a:ext cx="8520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6522"/>
                </a:solidFill>
              </a:rPr>
              <a:t>Rick Torzynski</a:t>
            </a:r>
            <a:endParaRPr>
              <a:solidFill>
                <a:srgbClr val="F26522"/>
              </a:solidFill>
            </a:endParaRPr>
          </a:p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311700" y="3354925"/>
            <a:ext cx="8520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26522"/>
                </a:solidFill>
              </a:rPr>
              <a:t>Senior Drupal Developer, ECS</a:t>
            </a:r>
            <a:endParaRPr sz="2200">
              <a:solidFill>
                <a:srgbClr val="F26522"/>
              </a:solidFill>
            </a:endParaRPr>
          </a:p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340050" y="3783675"/>
            <a:ext cx="8520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26522"/>
                </a:solidFill>
              </a:rPr>
              <a:t>Sponsored by Esteemed</a:t>
            </a:r>
            <a:endParaRPr sz="2200">
              <a:solidFill>
                <a:srgbClr val="F26522"/>
              </a:solidFill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400" y="2797175"/>
            <a:ext cx="16573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50" y="2797175"/>
            <a:ext cx="1547788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Providers and Frameworks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25" y="2688950"/>
            <a:ext cx="19050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975" y="3951550"/>
            <a:ext cx="1905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8150" y="1310688"/>
            <a:ext cx="1905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475" y="1828800"/>
            <a:ext cx="30670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933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Rasa?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03875" y="1560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Open source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Uses YAML for configuration and content files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Well documented RESTful API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Active development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Excellent support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Documentation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Active YouTube channel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Office hours 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Cutting edge models and pipelines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Graph based development pipeline in 3.0 to greatly reduce training time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Customizable</a:t>
            </a:r>
            <a:endParaRPr b="1" sz="1500"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4824550" y="1560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Written in Python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Model development - Python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Model inference - JavaScript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Requires machine learning education/development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Needed for meaningful development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Complex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Needed for extreme customization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Requires creation of knowledge base/training stories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Single domain chatbot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AnswerThePublic.com</a:t>
            </a:r>
            <a:endParaRPr b="1"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b="1" lang="en" sz="1300"/>
              <a:t>Excellent source material</a:t>
            </a:r>
            <a:endParaRPr b="1" sz="1300"/>
          </a:p>
        </p:txBody>
      </p:sp>
      <p:sp>
        <p:nvSpPr>
          <p:cNvPr id="185" name="Google Shape;185;p30"/>
          <p:cNvSpPr txBox="1"/>
          <p:nvPr/>
        </p:nvSpPr>
        <p:spPr>
          <a:xfrm>
            <a:off x="1774475" y="1067675"/>
            <a:ext cx="88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52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Pros</a:t>
            </a:r>
            <a:endParaRPr sz="2000">
              <a:solidFill>
                <a:srgbClr val="F2652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6295150" y="1067675"/>
            <a:ext cx="9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52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Cons</a:t>
            </a:r>
            <a:endParaRPr sz="2000">
              <a:solidFill>
                <a:srgbClr val="F2652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3" type="body"/>
          </p:nvPr>
        </p:nvSpPr>
        <p:spPr>
          <a:xfrm>
            <a:off x="-31374" y="547711"/>
            <a:ext cx="91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Rasa Architecture</a:t>
            </a:r>
            <a:endParaRPr b="1"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788" y="982911"/>
            <a:ext cx="6441678" cy="394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3" type="body"/>
          </p:nvPr>
        </p:nvSpPr>
        <p:spPr>
          <a:xfrm>
            <a:off x="-31374" y="547711"/>
            <a:ext cx="91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Rasa - NLU</a:t>
            </a:r>
            <a:endParaRPr b="1"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25" y="1038461"/>
            <a:ext cx="4801804" cy="394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3" type="body"/>
          </p:nvPr>
        </p:nvSpPr>
        <p:spPr>
          <a:xfrm>
            <a:off x="-31374" y="547711"/>
            <a:ext cx="91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Rasa - DM</a:t>
            </a:r>
            <a:endParaRPr b="1"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25" y="1038461"/>
            <a:ext cx="7753551" cy="394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102375" y="33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</a:t>
            </a:r>
            <a:r>
              <a:rPr lang="en"/>
              <a:t>Rasa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1445300" y="945325"/>
            <a:ext cx="6451200" cy="40170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Ubuntu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$ sudo apt update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Install python3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$ sudo apt install python3-dev python3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$ sudo apt install python3-venv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virtual environment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$ python3 -m venv ./venv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Activate venv environment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$ source ./venv/bin/activate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Install Rasa and Upgrade pip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(venv)$ python -m pip install --upgrade pip rasa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(venv)$ python -m pip install protobuf==3.20.*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933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for First Knowledge Base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2269350" y="1152475"/>
            <a:ext cx="4605300" cy="37533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~10 Intents to start with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Simple Intents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Use expert knowledge (Business Analyst)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Use AnswerThePublic.com to get list of most popular domain questions 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1BC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>
            <a:hlinkClick r:id="rId3"/>
          </p:cNvPr>
          <p:cNvSpPr txBox="1"/>
          <p:nvPr/>
        </p:nvSpPr>
        <p:spPr>
          <a:xfrm>
            <a:off x="4199300" y="679975"/>
            <a:ext cx="25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Answer the Public Results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392050" y="1186700"/>
            <a:ext cx="32268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Who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who's online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who uses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who owns drupal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who created drupal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who makes drupal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What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what drupal theme is that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what drupal is used for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what drupal version do i have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what drupal version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what drupal site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36"/>
          <p:cNvSpPr txBox="1"/>
          <p:nvPr>
            <p:ph idx="4294967295" type="title"/>
          </p:nvPr>
        </p:nvSpPr>
        <p:spPr>
          <a:xfrm>
            <a:off x="85700" y="14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Public</a:t>
            </a:r>
            <a:endParaRPr/>
          </a:p>
        </p:txBody>
      </p:sp>
      <p:sp>
        <p:nvSpPr>
          <p:cNvPr id="224" name="Google Shape;224;p36"/>
          <p:cNvSpPr txBox="1"/>
          <p:nvPr/>
        </p:nvSpPr>
        <p:spPr>
          <a:xfrm>
            <a:off x="4199300" y="1186700"/>
            <a:ext cx="45483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Which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which drupal stack is used for installation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which drupal version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which drupal theme is used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which drupal version am i running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drupal which database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Where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where is settings.php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where are the images stored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where is php.ini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where is database configuration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AutoNum type="arabicPeriod"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where are pages stored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392050" y="717050"/>
            <a:ext cx="42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https://answerthepublic.com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933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Knowledge Base for</a:t>
            </a:r>
            <a:r>
              <a:rPr lang="en"/>
              <a:t> Rasa Chatbot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03875" y="1093875"/>
            <a:ext cx="4605300" cy="37533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Create new chatbot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$ rasa init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Create data/nlu.yml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Create data/stories.yml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Create domain.yml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Train Model 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$ rasa train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Start up rasa server: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$ rasa run --enable-api --model ./models --endpoints ./endpoints.yml --cors "*"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1BC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 txBox="1"/>
          <p:nvPr>
            <p:ph idx="2" type="body"/>
          </p:nvPr>
        </p:nvSpPr>
        <p:spPr>
          <a:xfrm>
            <a:off x="4909175" y="1152475"/>
            <a:ext cx="39999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…/Rasa/chatbot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…/actions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  …/actions.py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  …/__init.py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…/config.yml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…/credentials.yml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…/data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  …/</a:t>
            </a:r>
            <a:r>
              <a:rPr b="1" lang="en" sz="1500">
                <a:solidFill>
                  <a:srgbClr val="F26522"/>
                </a:solidFill>
                <a:latin typeface="Courier New"/>
                <a:ea typeface="Courier New"/>
                <a:cs typeface="Courier New"/>
                <a:sym typeface="Courier New"/>
              </a:rPr>
              <a:t>nlu.yml</a:t>
            </a:r>
            <a:endParaRPr b="1" sz="1500">
              <a:solidFill>
                <a:srgbClr val="F265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  …/rules.yml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  …/</a:t>
            </a:r>
            <a:r>
              <a:rPr b="1" lang="en" sz="1500">
                <a:solidFill>
                  <a:srgbClr val="F26522"/>
                </a:solidFill>
                <a:latin typeface="Courier New"/>
                <a:ea typeface="Courier New"/>
                <a:cs typeface="Courier New"/>
                <a:sym typeface="Courier New"/>
              </a:rPr>
              <a:t>stories.yml</a:t>
            </a:r>
            <a:endParaRPr b="1" sz="1500">
              <a:solidFill>
                <a:srgbClr val="F265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…/</a:t>
            </a:r>
            <a:r>
              <a:rPr b="1" lang="en" sz="1500">
                <a:solidFill>
                  <a:srgbClr val="F26522"/>
                </a:solidFill>
                <a:latin typeface="Courier New"/>
                <a:ea typeface="Courier New"/>
                <a:cs typeface="Courier New"/>
                <a:sym typeface="Courier New"/>
              </a:rPr>
              <a:t>domain.yml</a:t>
            </a:r>
            <a:endParaRPr b="1" sz="1500">
              <a:solidFill>
                <a:srgbClr val="F265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…/endpoints.yml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…/tests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  …/test_stories.yml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933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Intent and Utterance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2269350" y="1152475"/>
            <a:ext cx="4605300" cy="37533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Create intent in nlu.yml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Add response in domain.yml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Add the intent to the list of intents in domain.yml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AutoNum type="arabicPeriod"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Add story to stories.yml</a:t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1BC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About Me</a:t>
            </a:r>
            <a:endParaRPr sz="2820"/>
          </a:p>
        </p:txBody>
      </p:sp>
      <p:sp>
        <p:nvSpPr>
          <p:cNvPr id="98" name="Google Shape;98;p21"/>
          <p:cNvSpPr txBox="1"/>
          <p:nvPr/>
        </p:nvSpPr>
        <p:spPr>
          <a:xfrm>
            <a:off x="269225" y="1310675"/>
            <a:ext cx="85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I've been a Drupal Developer for 13+ years, currently working on United States government agency Drupal websites.  I have worked on healthcare Drupal websites, machine learning applications, and Ecommerce websites.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9" name="Google Shape;99;p21"/>
          <p:cNvGrpSpPr/>
          <p:nvPr/>
        </p:nvGrpSpPr>
        <p:grpSpPr>
          <a:xfrm>
            <a:off x="869250" y="2542169"/>
            <a:ext cx="7494925" cy="895906"/>
            <a:chOff x="914050" y="2540344"/>
            <a:chExt cx="7494925" cy="895906"/>
          </a:xfrm>
        </p:grpSpPr>
        <p:sp>
          <p:nvSpPr>
            <p:cNvPr id="100" name="Google Shape;100;p21"/>
            <p:cNvSpPr txBox="1"/>
            <p:nvPr/>
          </p:nvSpPr>
          <p:spPr>
            <a:xfrm>
              <a:off x="914050" y="2974550"/>
              <a:ext cx="20838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Senior Drupal Developer</a:t>
              </a:r>
              <a:endParaRPr b="0" i="0" sz="12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" name="Google Shape;101;p21"/>
            <p:cNvSpPr txBox="1"/>
            <p:nvPr/>
          </p:nvSpPr>
          <p:spPr>
            <a:xfrm>
              <a:off x="3661813" y="2974550"/>
              <a:ext cx="1836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Drupal Developer at Florida Blue</a:t>
              </a:r>
              <a:endParaRPr b="0" i="0" sz="12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" name="Google Shape;102;p21"/>
            <p:cNvSpPr txBox="1"/>
            <p:nvPr/>
          </p:nvSpPr>
          <p:spPr>
            <a:xfrm>
              <a:off x="6077375" y="2974550"/>
              <a:ext cx="23316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Senior Software </a:t>
              </a:r>
              <a:r>
                <a:rPr lang="en" sz="1200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Engineer</a:t>
              </a:r>
              <a:endParaRPr b="0" i="0" sz="12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03" name="Google Shape;10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00100" y="2542728"/>
              <a:ext cx="952500" cy="37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65363" y="2540344"/>
              <a:ext cx="1428750" cy="3762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28800" y="2566538"/>
              <a:ext cx="1428750" cy="323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0400" y="3638750"/>
            <a:ext cx="1360025" cy="10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4219100" y="3921100"/>
            <a:ext cx="3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6522"/>
                </a:solidFill>
                <a:latin typeface="Inter"/>
                <a:ea typeface="Inter"/>
                <a:cs typeface="Inter"/>
                <a:sym typeface="Inter"/>
              </a:rPr>
              <a:t>Drupal Username: mandolinrick </a:t>
            </a:r>
            <a:endParaRPr>
              <a:solidFill>
                <a:srgbClr val="F2652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933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Creating Custom Component Module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03875" y="1223375"/>
            <a:ext cx="4095600" cy="37173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6522"/>
                </a:solidFill>
                <a:latin typeface="Inter Medium"/>
                <a:ea typeface="Inter Medium"/>
                <a:cs typeface="Inter Medium"/>
                <a:sym typeface="Inter Medium"/>
              </a:rPr>
              <a:t>Create AI Chatbot Rasa Component</a:t>
            </a:r>
            <a:endParaRPr sz="1600">
              <a:solidFill>
                <a:srgbClr val="F2652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Install Component Module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Enable Component Module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Create custom ai_chatbot module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Create Page content type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Add AI Chatbot Comp Rasa block to body section.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9"/>
          <p:cNvSpPr txBox="1"/>
          <p:nvPr>
            <p:ph idx="2" type="body"/>
          </p:nvPr>
        </p:nvSpPr>
        <p:spPr>
          <a:xfrm>
            <a:off x="4614025" y="1223375"/>
            <a:ext cx="39999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6522"/>
                </a:solidFill>
                <a:latin typeface="Inter Medium"/>
                <a:ea typeface="Inter Medium"/>
                <a:cs typeface="Inter Medium"/>
                <a:sym typeface="Inter Medium"/>
              </a:rPr>
              <a:t>File Structure</a:t>
            </a:r>
            <a:endParaRPr sz="1600">
              <a:solidFill>
                <a:srgbClr val="F2652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2652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…/web/modules/custom/ai_chatbot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…/ai_chatbot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…/</a:t>
            </a:r>
            <a:r>
              <a:rPr b="1" lang="en" sz="1600">
                <a:solidFill>
                  <a:srgbClr val="E22B4B"/>
                </a:solidFill>
                <a:latin typeface="Courier New"/>
                <a:ea typeface="Courier New"/>
                <a:cs typeface="Courier New"/>
                <a:sym typeface="Courier New"/>
              </a:rPr>
              <a:t>ai_chatbot.info.yml</a:t>
            </a:r>
            <a:endParaRPr b="1" sz="1600">
              <a:solidFill>
                <a:srgbClr val="E22B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…/components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…/comp_rasa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…/</a:t>
            </a:r>
            <a:r>
              <a:rPr b="1" lang="en" sz="1600">
                <a:solidFill>
                  <a:srgbClr val="E22B4B"/>
                </a:solidFill>
                <a:latin typeface="Courier New"/>
                <a:ea typeface="Courier New"/>
                <a:cs typeface="Courier New"/>
                <a:sym typeface="Courier New"/>
              </a:rPr>
              <a:t>comp_rasa.component.yml</a:t>
            </a:r>
            <a:endParaRPr b="1" sz="1600">
              <a:solidFill>
                <a:srgbClr val="E22B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…/</a:t>
            </a:r>
            <a:r>
              <a:rPr b="1" lang="en" sz="1600">
                <a:solidFill>
                  <a:srgbClr val="E22B4B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endParaRPr b="1" sz="1600">
              <a:solidFill>
                <a:srgbClr val="E22B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…/css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…/</a:t>
            </a:r>
            <a:r>
              <a:rPr b="1" lang="en" sz="1600">
                <a:solidFill>
                  <a:srgbClr val="E22B4B"/>
                </a:solidFill>
                <a:latin typeface="Courier New"/>
                <a:ea typeface="Courier New"/>
                <a:cs typeface="Courier New"/>
                <a:sym typeface="Courier New"/>
              </a:rPr>
              <a:t>Chatroom.css</a:t>
            </a:r>
            <a:endParaRPr b="1" sz="1600">
              <a:solidFill>
                <a:srgbClr val="E22B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…/js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…/</a:t>
            </a:r>
            <a:r>
              <a:rPr b="1" lang="en" sz="1600">
                <a:solidFill>
                  <a:srgbClr val="E22B4B"/>
                </a:solidFill>
                <a:latin typeface="Courier New"/>
                <a:ea typeface="Courier New"/>
                <a:cs typeface="Courier New"/>
                <a:sym typeface="Courier New"/>
              </a:rPr>
              <a:t>Chatroom.js</a:t>
            </a:r>
            <a:endParaRPr b="1" sz="1600">
              <a:solidFill>
                <a:srgbClr val="E22B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…/</a:t>
            </a:r>
            <a:r>
              <a:rPr b="1" lang="en" sz="1600">
                <a:solidFill>
                  <a:srgbClr val="E22B4B"/>
                </a:solidFill>
                <a:latin typeface="Courier New"/>
                <a:ea typeface="Courier New"/>
                <a:cs typeface="Courier New"/>
                <a:sym typeface="Courier New"/>
              </a:rPr>
              <a:t>rasa.js</a:t>
            </a:r>
            <a:endParaRPr b="1" sz="1600">
              <a:solidFill>
                <a:srgbClr val="E22B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933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</a:t>
            </a:r>
            <a:r>
              <a:rPr lang="en"/>
              <a:t>Component Module Do?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2065800" y="1383900"/>
            <a:ext cx="5012400" cy="3110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Allows easy integration of JavaScript libraries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Create Components as blocks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Auto discovery of custom Components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Configuration through Block Configuration UI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Each component is also available as a library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 Medium"/>
              <a:buAutoNum type="arabicPeriod"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Key to integrating machine learning into Drupal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7625" y="35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 of DropBot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911425" y="967950"/>
            <a:ext cx="7230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1. greet - hello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2. goodbye - bye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3. affirm - yes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4. deny - no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5. bot_challenge - who are you?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6. define - what is drupal?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7. creator - who created drupal?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8. creation - when was drupal created?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9. release_7 - when was drupal7 released?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10. release_8 - when was d8 released?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11. release_9 - when was d9 released?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12. release_10 - when will d10 be released?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13. end_of_life_7 - when does d7 reach end of life?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14. end_of_life_8 - when does d8 reach end of life?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15. end_of_life_9 - when is d9 no longer supported?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16. end_of_life_10 - when will d10 reach eol?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17. number_of_sites - number of drupal sites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18. drupal_logo - show drupal logo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2395725" y="2057575"/>
            <a:ext cx="41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Drupal DropBot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75" y="1339400"/>
            <a:ext cx="1912477" cy="35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 txBox="1"/>
          <p:nvPr/>
        </p:nvSpPr>
        <p:spPr>
          <a:xfrm>
            <a:off x="3626025" y="1339400"/>
            <a:ext cx="49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Demo:</a:t>
            </a:r>
            <a:r>
              <a:rPr lang="en" sz="1800"/>
              <a:t> </a:t>
            </a:r>
            <a:r>
              <a:rPr lang="en" sz="1800" u="sng">
                <a:solidFill>
                  <a:srgbClr val="E22B4B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https://drupalml.com/rasa-chatbot</a:t>
            </a:r>
            <a:endParaRPr sz="1800">
              <a:solidFill>
                <a:srgbClr val="E22B4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3626025" y="1812875"/>
            <a:ext cx="51153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6522"/>
                </a:solidFill>
                <a:latin typeface="Inter"/>
                <a:ea typeface="Inter"/>
                <a:cs typeface="Inter"/>
                <a:sym typeface="Inter"/>
              </a:rPr>
              <a:t>Sample Questions</a:t>
            </a:r>
            <a:endParaRPr sz="1800">
              <a:solidFill>
                <a:srgbClr val="F2652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Who are you?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Who created Drupal?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When was it created?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When was Drupal7 released?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When was D8 released?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When does D8 reach end of life?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When was d10 released?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Rasa uses port 5005 by default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to the Future</a:t>
            </a:r>
            <a:endParaRPr/>
          </a:p>
        </p:txBody>
      </p:sp>
      <p:sp>
        <p:nvSpPr>
          <p:cNvPr id="272" name="Google Shape;272;p43"/>
          <p:cNvSpPr txBox="1"/>
          <p:nvPr/>
        </p:nvSpPr>
        <p:spPr>
          <a:xfrm>
            <a:off x="1597150" y="1503625"/>
            <a:ext cx="62016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Continue to build up Drupal DropBot’s knowledge base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 a real front-end to DropBot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 would like to start an initiative for integrating machine learning and AI into Drupal.  If you would like to help with this, please let me know: </a:t>
            </a:r>
            <a:r>
              <a:rPr lang="en" sz="16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ricktorzynski@gmail.com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 would like to start a YouTube channel featuring tutorials on integrated machine learning into Drupal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8" name="Google Shape;278;p44"/>
          <p:cNvSpPr txBox="1"/>
          <p:nvPr/>
        </p:nvSpPr>
        <p:spPr>
          <a:xfrm>
            <a:off x="1467650" y="1446050"/>
            <a:ext cx="735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❖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Matt Pritchard, Chris McGrath and my 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colleagues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at Esteemed!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❖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Drupal Camp Asheville for allowing me to be a remote presenter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1" y="662486"/>
            <a:ext cx="91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Agenda</a:t>
            </a:r>
            <a:endParaRPr b="1" sz="2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22"/>
          <p:cNvSpPr txBox="1"/>
          <p:nvPr>
            <p:ph idx="4" type="body"/>
          </p:nvPr>
        </p:nvSpPr>
        <p:spPr>
          <a:xfrm>
            <a:off x="1744825" y="1221025"/>
            <a:ext cx="67761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ublic Sans"/>
              <a:buChar char="❖"/>
            </a:pPr>
            <a:r>
              <a:rPr lang="en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Gentle Introduction to ML and NLP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ublic Sans"/>
              <a:buChar char="❖"/>
            </a:pPr>
            <a:r>
              <a:rPr lang="en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How Chatbots Work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ublic Sans"/>
              <a:buChar char="❖"/>
            </a:pPr>
            <a:r>
              <a:rPr lang="en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Brief Discussion of Different Chatbots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54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ublic Sans"/>
              <a:buChar char="❖"/>
            </a:pPr>
            <a:r>
              <a:rPr lang="en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Overview of Rasa Conversational AI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ublic Sans"/>
              <a:buChar char="❖"/>
            </a:pPr>
            <a:r>
              <a:rPr lang="en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Create a Knowledge/Conversation Base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ublic Sans"/>
              <a:buChar char="❖"/>
            </a:pPr>
            <a:r>
              <a:rPr lang="en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How to Add a Rasa Chatbot to a Drupal Website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ublic Sans"/>
              <a:buChar char="❖"/>
            </a:pPr>
            <a:r>
              <a:rPr lang="en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Conversation Driven Development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ublic Sans"/>
              <a:buChar char="❖"/>
            </a:pPr>
            <a:r>
              <a:rPr lang="en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Questions?</a:t>
            </a:r>
            <a:endParaRPr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572000" y="1505425"/>
            <a:ext cx="4072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2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"Machine learning focuses on applications that learn from experience and improve their decision-making or </a:t>
            </a:r>
            <a:r>
              <a:rPr lang="en" sz="2200">
                <a:solidFill>
                  <a:srgbClr val="F26522"/>
                </a:solidFill>
                <a:latin typeface="Inter Medium"/>
                <a:ea typeface="Inter Medium"/>
                <a:cs typeface="Inter Medium"/>
                <a:sym typeface="Inter Medium"/>
              </a:rPr>
              <a:t>predictive</a:t>
            </a:r>
            <a:r>
              <a:rPr lang="en" sz="2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accuracy over time." - IBM</a:t>
            </a:r>
            <a:endParaRPr sz="22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3935150" y="511575"/>
            <a:ext cx="502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Machine Learning</a:t>
            </a:r>
            <a:endParaRPr b="1"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50" y="606563"/>
            <a:ext cx="3924646" cy="39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76" r="3983" t="0"/>
          <a:stretch/>
        </p:blipFill>
        <p:spPr>
          <a:xfrm>
            <a:off x="311325" y="879888"/>
            <a:ext cx="2951250" cy="399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664575" y="1113663"/>
            <a:ext cx="48414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6522"/>
              </a:buClr>
              <a:buSzPts val="2000"/>
              <a:buFont typeface="Public Sans"/>
              <a:buChar char="❖"/>
            </a:pPr>
            <a:r>
              <a:rPr b="1" lang="en" sz="2000">
                <a:solidFill>
                  <a:srgbClr val="F26522"/>
                </a:solidFill>
                <a:latin typeface="Public Sans"/>
                <a:ea typeface="Public Sans"/>
                <a:cs typeface="Public Sans"/>
                <a:sym typeface="Public Sans"/>
              </a:rPr>
              <a:t>Types of Machine Learning</a:t>
            </a:r>
            <a:endParaRPr sz="2000">
              <a:solidFill>
                <a:srgbClr val="F2652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tter"/>
              <a:buChar char="➢"/>
            </a:pPr>
            <a:r>
              <a:rPr b="1"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Supervised Learning - for a set of data, the outcome is known (linear regression, classification)</a:t>
            </a:r>
            <a:r>
              <a:rPr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159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ublic Sans"/>
              <a:buChar char="➢"/>
            </a:pPr>
            <a:r>
              <a:rPr b="1"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Unsupervised Learning</a:t>
            </a:r>
            <a:r>
              <a:rPr b="1" lang="en" sz="16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b="1" sz="16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6522"/>
              </a:buClr>
              <a:buSzPts val="2000"/>
              <a:buFont typeface="Public Sans"/>
              <a:buChar char="❖"/>
            </a:pPr>
            <a:r>
              <a:rPr b="1" lang="en" sz="2000">
                <a:solidFill>
                  <a:srgbClr val="F26522"/>
                </a:solidFill>
                <a:latin typeface="Public Sans"/>
                <a:ea typeface="Public Sans"/>
                <a:cs typeface="Public Sans"/>
                <a:sym typeface="Public Sans"/>
              </a:rPr>
              <a:t>Programming Paradigm</a:t>
            </a:r>
            <a:endParaRPr b="1" sz="2000">
              <a:solidFill>
                <a:srgbClr val="F2652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➢"/>
            </a:pPr>
            <a:r>
              <a:rPr b="1"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Traditional Programming</a:t>
            </a:r>
            <a:endParaRPr b="1"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2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■"/>
            </a:pPr>
            <a:r>
              <a:rPr b="1"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Data/Input + Rules = Answers</a:t>
            </a:r>
            <a:endParaRPr b="1"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➢"/>
            </a:pPr>
            <a:r>
              <a:rPr b="1"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Machine Learning</a:t>
            </a:r>
            <a:endParaRPr b="1"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28600" lvl="2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■"/>
            </a:pPr>
            <a:r>
              <a:rPr b="1"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Data/Input + Answers = Rules</a:t>
            </a:r>
            <a:endParaRPr b="1"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53400" y="3037938"/>
            <a:ext cx="418350" cy="23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E22B4B"/>
                </a:solidFill>
                <a:latin typeface="Public Sans"/>
                <a:ea typeface="Public Sans"/>
                <a:cs typeface="Public Sans"/>
                <a:sym typeface="Public Sans"/>
              </a:rPr>
              <a:t>Rules</a:t>
            </a:r>
            <a:endParaRPr b="1" i="0" sz="900" u="none" cap="none" strike="noStrike">
              <a:solidFill>
                <a:srgbClr val="E22B4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453400" y="3317813"/>
            <a:ext cx="418350" cy="23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E22B4B"/>
                </a:solidFill>
                <a:latin typeface="Public Sans"/>
                <a:ea typeface="Public Sans"/>
                <a:cs typeface="Public Sans"/>
                <a:sym typeface="Public Sans"/>
              </a:rPr>
              <a:t>Data</a:t>
            </a:r>
            <a:endParaRPr b="1" i="0" sz="900" u="none" cap="none" strike="noStrike">
              <a:solidFill>
                <a:srgbClr val="E22B4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2401625" y="3175500"/>
            <a:ext cx="631500" cy="23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E22B4B"/>
                </a:solidFill>
                <a:latin typeface="Public Sans"/>
                <a:ea typeface="Public Sans"/>
                <a:cs typeface="Public Sans"/>
                <a:sym typeface="Public Sans"/>
              </a:rPr>
              <a:t>Answers</a:t>
            </a:r>
            <a:endParaRPr b="1" i="0" sz="900" u="none" cap="none" strike="noStrike">
              <a:solidFill>
                <a:srgbClr val="E22B4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53400" y="3954825"/>
            <a:ext cx="582000" cy="23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E22B4B"/>
                </a:solidFill>
                <a:latin typeface="Public Sans"/>
                <a:ea typeface="Public Sans"/>
                <a:cs typeface="Public Sans"/>
                <a:sym typeface="Public Sans"/>
              </a:rPr>
              <a:t>Answers</a:t>
            </a:r>
            <a:endParaRPr b="1" i="0" sz="900" u="none" cap="none" strike="noStrike">
              <a:solidFill>
                <a:srgbClr val="E22B4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53400" y="4230150"/>
            <a:ext cx="418350" cy="23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E22B4B"/>
                </a:solidFill>
                <a:latin typeface="Public Sans"/>
                <a:ea typeface="Public Sans"/>
                <a:cs typeface="Public Sans"/>
                <a:sym typeface="Public Sans"/>
              </a:rPr>
              <a:t>Data</a:t>
            </a:r>
            <a:endParaRPr b="0" i="0" sz="7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2446100" y="4132725"/>
            <a:ext cx="418350" cy="23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E22B4B"/>
                </a:solidFill>
                <a:latin typeface="Public Sans"/>
                <a:ea typeface="Public Sans"/>
                <a:cs typeface="Public Sans"/>
                <a:sym typeface="Public Sans"/>
              </a:rPr>
              <a:t>Rules</a:t>
            </a:r>
            <a:endParaRPr b="0" i="0" sz="7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359975" y="3248513"/>
            <a:ext cx="853950" cy="36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Traditional</a:t>
            </a:r>
            <a:endParaRPr b="1" i="0" sz="9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Programming</a:t>
            </a:r>
            <a:endParaRPr b="1" i="0" sz="9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359975" y="4160850"/>
            <a:ext cx="853950" cy="36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Machine</a:t>
            </a:r>
            <a:endParaRPr b="1" i="0" sz="9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Learning</a:t>
            </a:r>
            <a:endParaRPr b="1" i="0" sz="9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419950" y="4614225"/>
            <a:ext cx="56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Diagram: Moroney, L. (2021).  AI and Machine Learning for Coders: A Programmer’s Guide to Artificial Intelligence.  O’Reilly.</a:t>
            </a:r>
            <a:endParaRPr b="0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6" name="Google Shape;136;p24"/>
          <p:cNvSpPr txBox="1"/>
          <p:nvPr>
            <p:ph idx="3" type="body"/>
          </p:nvPr>
        </p:nvSpPr>
        <p:spPr>
          <a:xfrm>
            <a:off x="3262575" y="533700"/>
            <a:ext cx="554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Machine Learning</a:t>
            </a:r>
            <a:endParaRPr b="1"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76" r="3983" t="0"/>
          <a:stretch/>
        </p:blipFill>
        <p:spPr>
          <a:xfrm>
            <a:off x="0" y="1048888"/>
            <a:ext cx="2951250" cy="399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469863" y="1063675"/>
            <a:ext cx="47970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“A subfield of machine learning concerned with algorithms inspired by the structure and function of the brain called artificial neural networks.”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254188" y="2643775"/>
            <a:ext cx="1111800" cy="21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E22B4B"/>
                </a:solidFill>
                <a:latin typeface="Public Sans"/>
                <a:ea typeface="Public Sans"/>
                <a:cs typeface="Public Sans"/>
                <a:sym typeface="Public Sans"/>
              </a:rPr>
              <a:t>Input Layer</a:t>
            </a:r>
            <a:endParaRPr b="1" i="0" sz="800" u="none" cap="none" strike="noStrike">
              <a:solidFill>
                <a:srgbClr val="E22B4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1254188" y="3074875"/>
            <a:ext cx="907500" cy="21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E22B4B"/>
                </a:solidFill>
                <a:latin typeface="Public Sans"/>
                <a:ea typeface="Public Sans"/>
                <a:cs typeface="Public Sans"/>
                <a:sym typeface="Public Sans"/>
              </a:rPr>
              <a:t>Output Layer</a:t>
            </a:r>
            <a:endParaRPr b="0" i="0" sz="6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254188" y="2859325"/>
            <a:ext cx="951600" cy="21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E22B4B"/>
                </a:solidFill>
                <a:latin typeface="Public Sans"/>
                <a:ea typeface="Public Sans"/>
                <a:cs typeface="Public Sans"/>
                <a:sym typeface="Public Sans"/>
              </a:rPr>
              <a:t>Hidden Layer</a:t>
            </a:r>
            <a:endParaRPr b="0" i="0" sz="600" u="none" cap="none" strike="noStrik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727838" y="2441863"/>
            <a:ext cx="41184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2032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tter"/>
              <a:buChar char="❖"/>
            </a:pPr>
            <a:r>
              <a:rPr i="0" lang="en" u="none" cap="none" strike="noStrike">
                <a:solidFill>
                  <a:srgbClr val="F26522"/>
                </a:solidFill>
                <a:latin typeface="Inter Medium"/>
                <a:ea typeface="Inter Medium"/>
                <a:cs typeface="Inter Medium"/>
                <a:sym typeface="Inter Medium"/>
              </a:rPr>
              <a:t>Input Layer</a:t>
            </a:r>
            <a:r>
              <a:rPr i="0" lang="en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- Images, text, audio, video, numbers, etc.  Must be quantifiable.</a:t>
            </a:r>
            <a:endParaRPr i="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032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tter"/>
              <a:buChar char="❖"/>
            </a:pPr>
            <a:r>
              <a:rPr i="0" lang="en" u="none" cap="none" strike="noStrike">
                <a:solidFill>
                  <a:srgbClr val="F26522"/>
                </a:solidFill>
                <a:latin typeface="Inter Medium"/>
                <a:ea typeface="Inter Medium"/>
                <a:cs typeface="Inter Medium"/>
                <a:sym typeface="Inter Medium"/>
              </a:rPr>
              <a:t>Hidden Layers</a:t>
            </a:r>
            <a:r>
              <a:rPr i="0" lang="en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- Filters for feature extraction</a:t>
            </a:r>
            <a:endParaRPr i="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032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tter"/>
              <a:buChar char="❖"/>
            </a:pPr>
            <a:r>
              <a:rPr i="0" lang="en" u="none" cap="none" strike="noStrike">
                <a:solidFill>
                  <a:srgbClr val="F26522"/>
                </a:solidFill>
                <a:latin typeface="Inter Medium"/>
                <a:ea typeface="Inter Medium"/>
                <a:cs typeface="Inter Medium"/>
                <a:sym typeface="Inter Medium"/>
              </a:rPr>
              <a:t>Output Layer</a:t>
            </a:r>
            <a:r>
              <a:rPr i="0" lang="en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- Classification, prediction</a:t>
            </a:r>
            <a:endParaRPr i="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032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tter"/>
              <a:buChar char="❖"/>
            </a:pPr>
            <a:r>
              <a:rPr i="0" lang="en" u="none" cap="none" strike="noStrike">
                <a:solidFill>
                  <a:srgbClr val="F26522"/>
                </a:solidFill>
                <a:latin typeface="Inter Medium"/>
                <a:ea typeface="Inter Medium"/>
                <a:cs typeface="Inter Medium"/>
                <a:sym typeface="Inter Medium"/>
              </a:rPr>
              <a:t>Activation </a:t>
            </a:r>
            <a:r>
              <a:rPr lang="en">
                <a:solidFill>
                  <a:srgbClr val="F26522"/>
                </a:solidFill>
                <a:latin typeface="Inter Medium"/>
                <a:ea typeface="Inter Medium"/>
                <a:cs typeface="Inter Medium"/>
                <a:sym typeface="Inter Medium"/>
              </a:rPr>
              <a:t>F</a:t>
            </a:r>
            <a:r>
              <a:rPr i="0" lang="en" u="none" cap="none" strike="noStrike">
                <a:solidFill>
                  <a:srgbClr val="F26522"/>
                </a:solidFill>
                <a:latin typeface="Inter Medium"/>
                <a:ea typeface="Inter Medium"/>
                <a:cs typeface="Inter Medium"/>
                <a:sym typeface="Inter Medium"/>
              </a:rPr>
              <a:t>unction</a:t>
            </a:r>
            <a:r>
              <a:rPr i="0" lang="en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- takes in the output signal from the previous cell and converts it into some form that can be taken as input to the next cell.</a:t>
            </a:r>
            <a:endParaRPr i="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032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➢"/>
            </a:pPr>
            <a:r>
              <a:rPr i="0" lang="en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Sigmoid, ReLU and Softmax</a:t>
            </a:r>
            <a:endParaRPr i="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8547A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7" name="Google Shape;147;p25"/>
          <p:cNvSpPr txBox="1"/>
          <p:nvPr>
            <p:ph idx="3" type="body"/>
          </p:nvPr>
        </p:nvSpPr>
        <p:spPr>
          <a:xfrm>
            <a:off x="3081325" y="455275"/>
            <a:ext cx="567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Deep Learning</a:t>
            </a:r>
            <a:endParaRPr b="1"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3" type="body"/>
          </p:nvPr>
        </p:nvSpPr>
        <p:spPr>
          <a:xfrm>
            <a:off x="3110525" y="396850"/>
            <a:ext cx="567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Deep Learning</a:t>
            </a:r>
            <a:endParaRPr b="1"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288"/>
            <a:ext cx="3190298" cy="21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3445775" y="1191975"/>
            <a:ext cx="54819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Natural Language Processing (NLP)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NLP is a subset of AI and is what happens when computers read language. NLP turns language into structured data.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Parsing, tokenizing, stemming, text summarization, text categorization, wordclouds etc.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Natural Language Understanding (NLU)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NLU is a subset of NLP and is what happens when computers understands language.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Sentiment detection, topic classification, intent classification, and entity detection are examples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Natural Language Generation (NLG)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NLG is what happens when computers write language.  NLG turns structured data into language.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Examples include text generation, story generation, music generation and chatbot responses</a:t>
            </a:r>
            <a:r>
              <a:rPr lang="en" sz="1300">
                <a:solidFill>
                  <a:srgbClr val="0071BC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300">
              <a:solidFill>
                <a:srgbClr val="0071B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6"/>
          <p:cNvSpPr txBox="1"/>
          <p:nvPr>
            <p:ph idx="4294967295" type="body"/>
          </p:nvPr>
        </p:nvSpPr>
        <p:spPr>
          <a:xfrm>
            <a:off x="3445775" y="845775"/>
            <a:ext cx="500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900">
                <a:solidFill>
                  <a:srgbClr val="F2652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Components of NLP</a:t>
            </a:r>
            <a:endParaRPr sz="1900">
              <a:solidFill>
                <a:srgbClr val="F2652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3" type="body"/>
          </p:nvPr>
        </p:nvSpPr>
        <p:spPr>
          <a:xfrm>
            <a:off x="3081325" y="474750"/>
            <a:ext cx="567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How Chatbots Work</a:t>
            </a:r>
            <a:endParaRPr b="1"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288"/>
            <a:ext cx="3190298" cy="21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3445775" y="1097900"/>
            <a:ext cx="54819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Intent Recognition/Classification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What the user wants to do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Raw text in, machine readable information out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Can also be rule-based or regex  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Neural Models such as transformer models (BERT, DIET)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Dialogue Management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Dialogue Policy - what should the chatbot do next based on the conversation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Uses some rules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Transformer Embedding Dialogue (TED) Policy - selects which action to take next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Requires training examples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Response and/or Action Taken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Action can be utterance 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Action could be an automated process or call to another API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➢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Another step in the conversation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77625" y="6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Intent Based Chatbot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1929175" y="1411600"/>
            <a:ext cx="593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SemiBold"/>
              <a:buChar char="❖"/>
            </a:pPr>
            <a:r>
              <a:rPr lang="en" sz="2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Intents</a:t>
            </a:r>
            <a:endParaRPr sz="2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-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What the user wants to do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SemiBold"/>
              <a:buChar char="❖"/>
            </a:pPr>
            <a:r>
              <a:rPr lang="en" sz="2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Entities</a:t>
            </a:r>
            <a:endParaRPr sz="2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-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Important pieces of information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SemiBold"/>
              <a:buChar char="❖"/>
            </a:pPr>
            <a:r>
              <a:rPr lang="en" sz="2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Stories</a:t>
            </a:r>
            <a:endParaRPr sz="2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-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Ways the conservation can go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-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Training data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SemiBold"/>
              <a:buChar char="❖"/>
            </a:pPr>
            <a:r>
              <a:rPr lang="en" sz="2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Actions</a:t>
            </a:r>
            <a:endParaRPr sz="2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-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What action the chatbot can take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 SemiBold"/>
              <a:buChar char="❖"/>
            </a:pPr>
            <a:r>
              <a:rPr lang="en" sz="2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Slots</a:t>
            </a:r>
            <a:endParaRPr sz="2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-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Key, value pair acts as memory of the chatbot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