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7" r:id="rId2"/>
    <p:sldId id="263" r:id="rId3"/>
    <p:sldId id="264" r:id="rId4"/>
    <p:sldId id="276" r:id="rId5"/>
    <p:sldId id="278" r:id="rId6"/>
    <p:sldId id="279" r:id="rId7"/>
    <p:sldId id="286" r:id="rId8"/>
    <p:sldId id="285" r:id="rId9"/>
    <p:sldId id="282" r:id="rId10"/>
    <p:sldId id="283" r:id="rId11"/>
    <p:sldId id="28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D919D2F3-D6CB-4EFE-A0B8-764CDFC172C6}">
          <p14:sldIdLst>
            <p14:sldId id="257"/>
            <p14:sldId id="263"/>
            <p14:sldId id="264"/>
            <p14:sldId id="276"/>
            <p14:sldId id="278"/>
            <p14:sldId id="279"/>
            <p14:sldId id="286"/>
            <p14:sldId id="285"/>
            <p14:sldId id="282"/>
            <p14:sldId id="283"/>
            <p14:sldId id="284"/>
          </p14:sldIdLst>
        </p14:section>
      </p14:sectionLst>
    </p:ex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8657"/>
    <a:srgbClr val="A9976A"/>
    <a:srgbClr val="837752"/>
    <a:srgbClr val="AC9660"/>
    <a:srgbClr val="FFE411"/>
    <a:srgbClr val="FFFFFF"/>
    <a:srgbClr val="FED9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94695" autoAdjust="0"/>
  </p:normalViewPr>
  <p:slideViewPr>
    <p:cSldViewPr snapToGrid="0" snapToObjects="1">
      <p:cViewPr>
        <p:scale>
          <a:sx n="57" d="100"/>
          <a:sy n="57" d="100"/>
        </p:scale>
        <p:origin x="1553" y="36"/>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7098F-87C7-3046-B8E1-0317C0D8D9C4}" type="datetimeFigureOut">
              <a:rPr lang="en-US" smtClean="0"/>
              <a:t>7/5/2016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E41DC2-B95D-474E-A103-7B49B8540033}" type="slidenum">
              <a:rPr lang="en-US" smtClean="0"/>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074A2-D88D-8F43-B619-246CA3905610}" type="datetimeFigureOut">
              <a:rPr lang="en-US" smtClean="0"/>
              <a:t>7/5/2016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542CC-6F26-A34B-8E15-4341DD4E0F8B}" type="slidenum">
              <a:rPr lang="en-US" smtClean="0"/>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jdelijke aanduiding voor dia-afbeelding 1"/>
          <p:cNvSpPr>
            <a:spLocks noGrp="1" noRot="1" noChangeAspect="1" noTextEdit="1"/>
          </p:cNvSpPr>
          <p:nvPr>
            <p:ph type="sldImg"/>
          </p:nvPr>
        </p:nvSpPr>
        <p:spPr>
          <a:ln/>
        </p:spPr>
      </p:sp>
      <p:sp>
        <p:nvSpPr>
          <p:cNvPr id="7171" name="Tijdelijke aanduiding voor notiti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nl-NL" smtClean="0"/>
          </a:p>
        </p:txBody>
      </p:sp>
      <p:sp>
        <p:nvSpPr>
          <p:cNvPr id="7172" name="Tijdelijke aanduiding voor datum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5795E87-D651-43B5-A210-51E7C39194E7}" type="datetime1">
              <a:rPr kumimoji="0" lang="en-GB" smtClean="0">
                <a:latin typeface="Arial" panose="020B0604020202020204" pitchFamily="34" charset="0"/>
              </a:rPr>
              <a:pPr>
                <a:spcBef>
                  <a:spcPct val="0"/>
                </a:spcBef>
              </a:pPr>
              <a:t>05/07/2016</a:t>
            </a:fld>
            <a:endParaRPr kumimoji="0" lang="en-GB" smtClean="0">
              <a:latin typeface="Arial" panose="020B0604020202020204" pitchFamily="34" charset="0"/>
            </a:endParaRPr>
          </a:p>
        </p:txBody>
      </p:sp>
      <p:sp>
        <p:nvSpPr>
          <p:cNvPr id="7173" name="Tijdelijke aanduiding voor dianumm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FF7ACF-664D-463B-932C-90336DC2B34D}" type="slidenum">
              <a:rPr kumimoji="0" lang="en-GB" smtClean="0">
                <a:latin typeface="Arial" panose="020B0604020202020204" pitchFamily="34" charset="0"/>
              </a:rPr>
              <a:pPr>
                <a:spcBef>
                  <a:spcPct val="0"/>
                </a:spcBef>
              </a:pPr>
              <a:t>5</a:t>
            </a:fld>
            <a:endParaRPr kumimoji="0" lang="en-GB" smtClean="0">
              <a:latin typeface="Arial" panose="020B0604020202020204" pitchFamily="34" charset="0"/>
            </a:endParaRPr>
          </a:p>
        </p:txBody>
      </p:sp>
    </p:spTree>
    <p:extLst>
      <p:ext uri="{BB962C8B-B14F-4D97-AF65-F5344CB8AC3E}">
        <p14:creationId xmlns:p14="http://schemas.microsoft.com/office/powerpoint/2010/main" val="132451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jdelijke aanduiding voor dia-afbeelding 1"/>
          <p:cNvSpPr>
            <a:spLocks noGrp="1" noRot="1" noChangeAspect="1" noTextEdit="1"/>
          </p:cNvSpPr>
          <p:nvPr>
            <p:ph type="sldImg"/>
          </p:nvPr>
        </p:nvSpPr>
        <p:spPr>
          <a:ln/>
        </p:spPr>
      </p:sp>
      <p:sp>
        <p:nvSpPr>
          <p:cNvPr id="7171" name="Tijdelijke aanduiding voor notiti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nl-NL" smtClean="0"/>
          </a:p>
        </p:txBody>
      </p:sp>
      <p:sp>
        <p:nvSpPr>
          <p:cNvPr id="7172" name="Tijdelijke aanduiding voor datum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5795E87-D651-43B5-A210-51E7C39194E7}" type="datetime1">
              <a:rPr kumimoji="0" lang="en-GB" smtClean="0">
                <a:latin typeface="Arial" panose="020B0604020202020204" pitchFamily="34" charset="0"/>
              </a:rPr>
              <a:pPr>
                <a:spcBef>
                  <a:spcPct val="0"/>
                </a:spcBef>
              </a:pPr>
              <a:t>05/07/2016</a:t>
            </a:fld>
            <a:endParaRPr kumimoji="0" lang="en-GB" smtClean="0">
              <a:latin typeface="Arial" panose="020B0604020202020204" pitchFamily="34" charset="0"/>
            </a:endParaRPr>
          </a:p>
        </p:txBody>
      </p:sp>
      <p:sp>
        <p:nvSpPr>
          <p:cNvPr id="7173" name="Tijdelijke aanduiding voor dianummer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FF7ACF-664D-463B-932C-90336DC2B34D}" type="slidenum">
              <a:rPr kumimoji="0" lang="en-GB" smtClean="0">
                <a:latin typeface="Arial" panose="020B0604020202020204" pitchFamily="34" charset="0"/>
              </a:rPr>
              <a:pPr>
                <a:spcBef>
                  <a:spcPct val="0"/>
                </a:spcBef>
              </a:pPr>
              <a:t>7</a:t>
            </a:fld>
            <a:endParaRPr kumimoji="0" lang="en-GB" smtClean="0">
              <a:latin typeface="Arial" panose="020B0604020202020204" pitchFamily="34" charset="0"/>
            </a:endParaRPr>
          </a:p>
        </p:txBody>
      </p:sp>
    </p:spTree>
    <p:extLst>
      <p:ext uri="{BB962C8B-B14F-4D97-AF65-F5344CB8AC3E}">
        <p14:creationId xmlns:p14="http://schemas.microsoft.com/office/powerpoint/2010/main" val="88117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22"/>
          <p:cNvSpPr>
            <a:spLocks noGrp="1" noChangeArrowheads="1"/>
          </p:cNvSpPr>
          <p:nvPr>
            <p:ph type="ftr" sz="quarter" idx="10"/>
          </p:nvPr>
        </p:nvSpPr>
        <p:spPr>
          <a:xfrm>
            <a:off x="3213100" y="6423025"/>
            <a:ext cx="2895600" cy="244475"/>
          </a:xfrm>
          <a:prstGeom prst="rect">
            <a:avLst/>
          </a:prstGeom>
          <a:ln/>
        </p:spPr>
        <p:txBody>
          <a:bodyPr/>
          <a:lstStyle>
            <a:lvl1pPr>
              <a:defRPr/>
            </a:lvl1pPr>
          </a:lstStyle>
          <a:p>
            <a:pPr>
              <a:defRPr/>
            </a:pPr>
            <a:endParaRPr lang="en-GB"/>
          </a:p>
        </p:txBody>
      </p:sp>
      <p:sp>
        <p:nvSpPr>
          <p:cNvPr id="5" name="Rectangle 23"/>
          <p:cNvSpPr>
            <a:spLocks noGrp="1" noChangeArrowheads="1"/>
          </p:cNvSpPr>
          <p:nvPr>
            <p:ph type="sldNum" sz="quarter" idx="11"/>
          </p:nvPr>
        </p:nvSpPr>
        <p:spPr>
          <a:xfrm>
            <a:off x="7315200" y="6400800"/>
            <a:ext cx="1828800" cy="274638"/>
          </a:xfrm>
          <a:prstGeom prst="rect">
            <a:avLst/>
          </a:prstGeom>
          <a:ln/>
        </p:spPr>
        <p:txBody>
          <a:bodyPr/>
          <a:lstStyle>
            <a:lvl1pPr>
              <a:defRPr/>
            </a:lvl1pPr>
          </a:lstStyle>
          <a:p>
            <a:pPr>
              <a:defRPr/>
            </a:pPr>
            <a:endParaRPr lang="en-GB"/>
          </a:p>
        </p:txBody>
      </p:sp>
    </p:spTree>
    <p:extLst>
      <p:ext uri="{BB962C8B-B14F-4D97-AF65-F5344CB8AC3E}">
        <p14:creationId xmlns:p14="http://schemas.microsoft.com/office/powerpoint/2010/main" val="13194786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2" r:id="rId3"/>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0"/>
          </p:nvPr>
        </p:nvSpPr>
        <p:spPr/>
      </p:sp>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nl-NL" dirty="0" smtClean="0"/>
              <a:t>Week 11 – opdracht 11.1</a:t>
            </a:r>
            <a:endParaRPr lang="nl-NL" dirty="0"/>
          </a:p>
        </p:txBody>
      </p:sp>
      <p:sp>
        <p:nvSpPr>
          <p:cNvPr id="4" name="Tijdelijke aanduiding voor inhoud 3"/>
          <p:cNvSpPr>
            <a:spLocks noGrp="1"/>
          </p:cNvSpPr>
          <p:nvPr>
            <p:ph idx="16"/>
          </p:nvPr>
        </p:nvSpPr>
        <p:spPr/>
        <p:txBody>
          <a:bodyPr>
            <a:normAutofit lnSpcReduction="10000"/>
          </a:bodyPr>
          <a:lstStyle/>
          <a:p>
            <a:r>
              <a:rPr lang="nl-NL" dirty="0" smtClean="0"/>
              <a:t>Databases, DDL, DML, MUZIEKDATABASE</a:t>
            </a: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Tree>
    <p:extLst>
      <p:ext uri="{BB962C8B-B14F-4D97-AF65-F5344CB8AC3E}">
        <p14:creationId xmlns:p14="http://schemas.microsoft.com/office/powerpoint/2010/main" val="2148713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66703" y="1096887"/>
            <a:ext cx="6222656" cy="650375"/>
          </a:xfrm>
        </p:spPr>
        <p:txBody>
          <a:bodyPr/>
          <a:lstStyle/>
          <a:p>
            <a:r>
              <a:rPr lang="en-GB" dirty="0" err="1" smtClean="0"/>
              <a:t>Uitwerking</a:t>
            </a:r>
            <a:r>
              <a:rPr lang="en-GB" dirty="0" smtClean="0"/>
              <a:t> </a:t>
            </a:r>
            <a:r>
              <a:rPr lang="en-GB" dirty="0" err="1" smtClean="0"/>
              <a:t>Oefenopgave</a:t>
            </a:r>
            <a:r>
              <a:rPr lang="en-GB" dirty="0" smtClean="0"/>
              <a:t> </a:t>
            </a:r>
            <a:r>
              <a:rPr lang="en-GB" dirty="0" smtClean="0"/>
              <a:t>1a</a:t>
            </a:r>
            <a:endParaRPr lang="en-GB" dirty="0"/>
          </a:p>
        </p:txBody>
      </p:sp>
      <p:sp>
        <p:nvSpPr>
          <p:cNvPr id="4" name="Content Placeholder 3"/>
          <p:cNvSpPr>
            <a:spLocks noGrp="1"/>
          </p:cNvSpPr>
          <p:nvPr>
            <p:ph idx="16"/>
          </p:nvPr>
        </p:nvSpPr>
        <p:spPr/>
        <p:txBody>
          <a:bodyPr>
            <a:normAutofit lnSpcReduction="10000"/>
          </a:bodyPr>
          <a:lstStyle/>
          <a:p>
            <a:r>
              <a:rPr lang="en-GB" dirty="0" err="1" smtClean="0"/>
              <a:t>Mogelijke</a:t>
            </a:r>
            <a:r>
              <a:rPr lang="en-GB" dirty="0" smtClean="0"/>
              <a:t> </a:t>
            </a:r>
            <a:r>
              <a:rPr lang="en-GB" dirty="0" err="1" smtClean="0"/>
              <a:t>uitwerking</a:t>
            </a:r>
            <a:endParaRPr lang="en-GB" dirty="0"/>
          </a:p>
        </p:txBody>
      </p:sp>
      <p:sp>
        <p:nvSpPr>
          <p:cNvPr id="5" name="Content Placeholder 4"/>
          <p:cNvSpPr>
            <a:spLocks noGrp="1"/>
          </p:cNvSpPr>
          <p:nvPr>
            <p:ph idx="17"/>
          </p:nvPr>
        </p:nvSpPr>
        <p:spPr/>
        <p:txBody>
          <a:bodyPr/>
          <a:lstStyle/>
          <a:p>
            <a:endParaRPr lang="en-GB"/>
          </a:p>
        </p:txBody>
      </p:sp>
      <p:sp>
        <p:nvSpPr>
          <p:cNvPr id="6" name="Content Placeholder 5"/>
          <p:cNvSpPr>
            <a:spLocks noGrp="1"/>
          </p:cNvSpPr>
          <p:nvPr>
            <p:ph idx="19"/>
          </p:nvPr>
        </p:nvSpPr>
        <p:spPr>
          <a:xfrm>
            <a:off x="145144" y="2017337"/>
            <a:ext cx="8567056" cy="4319964"/>
          </a:xfrm>
        </p:spPr>
        <p:txBody>
          <a:bodyPr>
            <a:normAutofit fontScale="77500" lnSpcReduction="20000"/>
          </a:bodyPr>
          <a:lstStyle/>
          <a:p>
            <a:r>
              <a:rPr lang="nl-NL" sz="2000" dirty="0" smtClean="0">
                <a:solidFill>
                  <a:srgbClr val="000000"/>
                </a:solidFill>
              </a:rPr>
              <a:t>Zie bijlage </a:t>
            </a:r>
            <a:r>
              <a:rPr lang="nl-NL" sz="2000" dirty="0" err="1" smtClean="0">
                <a:solidFill>
                  <a:srgbClr val="000000"/>
                </a:solidFill>
              </a:rPr>
              <a:t>sql</a:t>
            </a:r>
            <a:r>
              <a:rPr lang="nl-NL" sz="2000" dirty="0" smtClean="0">
                <a:solidFill>
                  <a:srgbClr val="000000"/>
                </a:solidFill>
              </a:rPr>
              <a:t> </a:t>
            </a:r>
            <a:r>
              <a:rPr lang="nl-NL" sz="2000" dirty="0" smtClean="0">
                <a:solidFill>
                  <a:srgbClr val="000000"/>
                </a:solidFill>
              </a:rPr>
              <a:t>script met </a:t>
            </a:r>
            <a:r>
              <a:rPr lang="nl-NL" sz="2000" dirty="0" smtClean="0">
                <a:solidFill>
                  <a:srgbClr val="000000"/>
                </a:solidFill>
              </a:rPr>
              <a:t>DDL en </a:t>
            </a:r>
            <a:r>
              <a:rPr lang="nl-NL" sz="2000" dirty="0" smtClean="0">
                <a:solidFill>
                  <a:srgbClr val="000000"/>
                </a:solidFill>
              </a:rPr>
              <a:t>DML</a:t>
            </a:r>
          </a:p>
          <a:p>
            <a:endParaRPr lang="nl-NL" sz="2000" dirty="0">
              <a:solidFill>
                <a:srgbClr val="000000"/>
              </a:solidFill>
            </a:endParaRPr>
          </a:p>
          <a:p>
            <a:r>
              <a:rPr lang="nl-NL" sz="2000" dirty="0">
                <a:solidFill>
                  <a:srgbClr val="0000FF"/>
                </a:solidFill>
                <a:latin typeface="Consolas" panose="020B0609020204030204" pitchFamily="49" charset="0"/>
              </a:rPr>
              <a:t>alter</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table</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endParaRPr lang="nl-NL"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add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FK_STUDSPEELT_REF_NIVEAU</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foreign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 </a:t>
            </a:r>
            <a:r>
              <a:rPr lang="en-US" sz="2000" dirty="0">
                <a:solidFill>
                  <a:srgbClr val="808080"/>
                </a:solidFill>
                <a:latin typeface="Consolas" panose="020B0609020204030204" pitchFamily="49" charset="0"/>
              </a:rPr>
              <a:t>(</a:t>
            </a:r>
            <a:r>
              <a:rPr lang="en-US" sz="2000" dirty="0" err="1">
                <a:solidFill>
                  <a:srgbClr val="008080"/>
                </a:solidFill>
                <a:latin typeface="Consolas" panose="020B0609020204030204" pitchFamily="49" charset="0"/>
              </a:rPr>
              <a:t>niveaucode</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references</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Niveau</a:t>
            </a:r>
            <a:r>
              <a:rPr lang="nl-NL" sz="2000" dirty="0">
                <a:solidFill>
                  <a:srgbClr val="0000FF"/>
                </a:solidFill>
                <a:latin typeface="Consolas" panose="020B0609020204030204" pitchFamily="49" charset="0"/>
              </a:rPr>
              <a:t> </a:t>
            </a:r>
            <a:r>
              <a:rPr lang="nl-NL" sz="2000" dirty="0">
                <a:solidFill>
                  <a:srgbClr val="808080"/>
                </a:solidFill>
                <a:latin typeface="Consolas" panose="020B0609020204030204" pitchFamily="49" charset="0"/>
              </a:rPr>
              <a:t>(</a:t>
            </a:r>
            <a:r>
              <a:rPr lang="nl-NL" sz="2000" dirty="0">
                <a:solidFill>
                  <a:srgbClr val="008080"/>
                </a:solidFill>
                <a:latin typeface="Consolas" panose="020B0609020204030204" pitchFamily="49" charset="0"/>
              </a:rPr>
              <a:t>niveaucode</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8000"/>
                </a:solidFill>
                <a:latin typeface="Consolas" panose="020B0609020204030204" pitchFamily="49" charset="0"/>
              </a:rPr>
              <a:t>--      on update cascade</a:t>
            </a:r>
            <a:endParaRPr lang="nl-NL" sz="2000" dirty="0">
              <a:solidFill>
                <a:prstClr val="black"/>
              </a:solidFill>
              <a:latin typeface="Consolas" panose="020B0609020204030204" pitchFamily="49" charset="0"/>
            </a:endParaRPr>
          </a:p>
          <a:p>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alter</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table</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endParaRPr lang="nl-NL"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add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FK_STUDSPEELT_REF_INSTR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foreign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 </a:t>
            </a:r>
            <a:r>
              <a:rPr lang="en-US" sz="2000" dirty="0">
                <a:solidFill>
                  <a:srgbClr val="808080"/>
                </a:solidFill>
                <a:latin typeface="Consolas" panose="020B0609020204030204" pitchFamily="49" charset="0"/>
              </a:rPr>
              <a:t>(</a:t>
            </a:r>
            <a:r>
              <a:rPr lang="en-US" sz="2000" dirty="0" err="1">
                <a:solidFill>
                  <a:srgbClr val="008080"/>
                </a:solidFill>
                <a:latin typeface="Consolas" panose="020B0609020204030204" pitchFamily="49" charset="0"/>
              </a:rPr>
              <a:t>instrumentnaam</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srgbClr val="008080"/>
                </a:solidFill>
                <a:latin typeface="Consolas" panose="020B0609020204030204" pitchFamily="49" charset="0"/>
              </a:rPr>
              <a:t>toonhoogte</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references</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Instrument</a:t>
            </a:r>
            <a:r>
              <a:rPr lang="nl-NL" sz="2000" dirty="0">
                <a:solidFill>
                  <a:srgbClr val="0000FF"/>
                </a:solidFill>
                <a:latin typeface="Consolas" panose="020B0609020204030204" pitchFamily="49" charset="0"/>
              </a:rPr>
              <a:t> </a:t>
            </a:r>
            <a:r>
              <a:rPr lang="nl-NL" sz="2000" dirty="0">
                <a:solidFill>
                  <a:srgbClr val="808080"/>
                </a:solidFill>
                <a:latin typeface="Consolas" panose="020B0609020204030204" pitchFamily="49" charset="0"/>
              </a:rPr>
              <a:t>(</a:t>
            </a:r>
            <a:r>
              <a:rPr lang="nl-NL" sz="2000" dirty="0">
                <a:solidFill>
                  <a:srgbClr val="008080"/>
                </a:solidFill>
                <a:latin typeface="Consolas" panose="020B0609020204030204" pitchFamily="49" charset="0"/>
              </a:rPr>
              <a:t>instrumentnaam</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toonhoogte</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8000"/>
                </a:solidFill>
                <a:latin typeface="Consolas" panose="020B0609020204030204" pitchFamily="49" charset="0"/>
              </a:rPr>
              <a:t>--      on update cascade</a:t>
            </a:r>
            <a:endParaRPr lang="nl-NL" sz="2000" dirty="0">
              <a:solidFill>
                <a:prstClr val="black"/>
              </a:solidFill>
              <a:latin typeface="Consolas" panose="020B0609020204030204" pitchFamily="49" charset="0"/>
            </a:endParaRPr>
          </a:p>
          <a:p>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alter</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table</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endParaRPr lang="nl-NL"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add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FK_STUDSPEELT_REF_STUD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foreign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 </a:t>
            </a:r>
            <a:r>
              <a:rPr lang="en-US" sz="2000" dirty="0">
                <a:solidFill>
                  <a:srgbClr val="808080"/>
                </a:solidFill>
                <a:latin typeface="Consolas" panose="020B0609020204030204" pitchFamily="49" charset="0"/>
              </a:rPr>
              <a:t>(</a:t>
            </a:r>
            <a:r>
              <a:rPr lang="en-US" sz="2000" dirty="0" err="1">
                <a:solidFill>
                  <a:srgbClr val="008080"/>
                </a:solidFill>
                <a:latin typeface="Consolas" panose="020B0609020204030204" pitchFamily="49" charset="0"/>
              </a:rPr>
              <a:t>studentid</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references</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Student</a:t>
            </a:r>
            <a:r>
              <a:rPr lang="nl-NL" sz="2000" dirty="0">
                <a:solidFill>
                  <a:srgbClr val="0000FF"/>
                </a:solidFill>
                <a:latin typeface="Consolas" panose="020B0609020204030204" pitchFamily="49" charset="0"/>
              </a:rPr>
              <a:t> </a:t>
            </a:r>
            <a:r>
              <a:rPr lang="nl-NL" sz="2000" dirty="0">
                <a:solidFill>
                  <a:srgbClr val="808080"/>
                </a:solidFill>
                <a:latin typeface="Consolas" panose="020B0609020204030204" pitchFamily="49" charset="0"/>
              </a:rPr>
              <a:t>(</a:t>
            </a:r>
            <a:r>
              <a:rPr lang="nl-NL" sz="2000" dirty="0" err="1">
                <a:solidFill>
                  <a:srgbClr val="008080"/>
                </a:solidFill>
                <a:latin typeface="Consolas" panose="020B0609020204030204" pitchFamily="49" charset="0"/>
              </a:rPr>
              <a:t>studentid</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8000"/>
                </a:solidFill>
                <a:latin typeface="Consolas" panose="020B0609020204030204" pitchFamily="49" charset="0"/>
              </a:rPr>
              <a:t>--      on update cascade</a:t>
            </a:r>
          </a:p>
          <a:p>
            <a:endParaRPr lang="en-GB" sz="2000" dirty="0">
              <a:solidFill>
                <a:srgbClr val="000000"/>
              </a:solidFill>
            </a:endParaRPr>
          </a:p>
        </p:txBody>
      </p:sp>
    </p:spTree>
    <p:extLst>
      <p:ext uri="{BB962C8B-B14F-4D97-AF65-F5344CB8AC3E}">
        <p14:creationId xmlns:p14="http://schemas.microsoft.com/office/powerpoint/2010/main" val="2848319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66703" y="1096887"/>
            <a:ext cx="6215932" cy="650375"/>
          </a:xfrm>
        </p:spPr>
        <p:txBody>
          <a:bodyPr/>
          <a:lstStyle/>
          <a:p>
            <a:r>
              <a:rPr lang="en-GB" dirty="0" err="1" smtClean="0"/>
              <a:t>Uitwerking</a:t>
            </a:r>
            <a:r>
              <a:rPr lang="en-GB" dirty="0" smtClean="0"/>
              <a:t> </a:t>
            </a:r>
            <a:r>
              <a:rPr lang="en-GB" dirty="0" err="1" smtClean="0"/>
              <a:t>Oefenopgave</a:t>
            </a:r>
            <a:r>
              <a:rPr lang="en-GB" dirty="0" smtClean="0"/>
              <a:t> </a:t>
            </a:r>
            <a:r>
              <a:rPr lang="en-GB" dirty="0" smtClean="0"/>
              <a:t>1b</a:t>
            </a:r>
            <a:endParaRPr lang="en-GB" dirty="0"/>
          </a:p>
        </p:txBody>
      </p:sp>
      <p:sp>
        <p:nvSpPr>
          <p:cNvPr id="4" name="Content Placeholder 3"/>
          <p:cNvSpPr>
            <a:spLocks noGrp="1"/>
          </p:cNvSpPr>
          <p:nvPr>
            <p:ph idx="16"/>
          </p:nvPr>
        </p:nvSpPr>
        <p:spPr/>
        <p:txBody>
          <a:bodyPr>
            <a:normAutofit lnSpcReduction="10000"/>
          </a:bodyPr>
          <a:lstStyle/>
          <a:p>
            <a:r>
              <a:rPr lang="en-GB" dirty="0" err="1" smtClean="0"/>
              <a:t>Mogelijke</a:t>
            </a:r>
            <a:r>
              <a:rPr lang="en-GB" dirty="0" smtClean="0"/>
              <a:t> </a:t>
            </a:r>
            <a:r>
              <a:rPr lang="en-GB" dirty="0" err="1" smtClean="0"/>
              <a:t>uitwerking</a:t>
            </a:r>
            <a:endParaRPr lang="en-GB" dirty="0"/>
          </a:p>
        </p:txBody>
      </p:sp>
      <p:sp>
        <p:nvSpPr>
          <p:cNvPr id="5" name="Content Placeholder 4"/>
          <p:cNvSpPr>
            <a:spLocks noGrp="1"/>
          </p:cNvSpPr>
          <p:nvPr>
            <p:ph idx="17"/>
          </p:nvPr>
        </p:nvSpPr>
        <p:spPr/>
        <p:txBody>
          <a:bodyPr/>
          <a:lstStyle/>
          <a:p>
            <a:endParaRPr lang="en-GB"/>
          </a:p>
        </p:txBody>
      </p:sp>
      <p:sp>
        <p:nvSpPr>
          <p:cNvPr id="6" name="Content Placeholder 5"/>
          <p:cNvSpPr>
            <a:spLocks noGrp="1"/>
          </p:cNvSpPr>
          <p:nvPr>
            <p:ph idx="19"/>
          </p:nvPr>
        </p:nvSpPr>
        <p:spPr>
          <a:xfrm>
            <a:off x="145144" y="2017337"/>
            <a:ext cx="8567056" cy="4319964"/>
          </a:xfrm>
        </p:spPr>
        <p:txBody>
          <a:bodyPr>
            <a:normAutofit fontScale="77500" lnSpcReduction="20000"/>
          </a:bodyPr>
          <a:lstStyle/>
          <a:p>
            <a:r>
              <a:rPr lang="nl-NL" sz="2000" dirty="0" smtClean="0">
                <a:solidFill>
                  <a:srgbClr val="000000"/>
                </a:solidFill>
              </a:rPr>
              <a:t>Zie bijlage </a:t>
            </a:r>
            <a:r>
              <a:rPr lang="nl-NL" sz="2000" dirty="0" err="1" smtClean="0">
                <a:solidFill>
                  <a:srgbClr val="000000"/>
                </a:solidFill>
              </a:rPr>
              <a:t>sql</a:t>
            </a:r>
            <a:r>
              <a:rPr lang="nl-NL" sz="2000" dirty="0" smtClean="0">
                <a:solidFill>
                  <a:srgbClr val="000000"/>
                </a:solidFill>
              </a:rPr>
              <a:t> </a:t>
            </a:r>
            <a:r>
              <a:rPr lang="nl-NL" sz="2000" dirty="0" smtClean="0">
                <a:solidFill>
                  <a:srgbClr val="000000"/>
                </a:solidFill>
              </a:rPr>
              <a:t>script met </a:t>
            </a:r>
            <a:r>
              <a:rPr lang="nl-NL" sz="2000" dirty="0" smtClean="0">
                <a:solidFill>
                  <a:srgbClr val="000000"/>
                </a:solidFill>
              </a:rPr>
              <a:t>DDL en </a:t>
            </a:r>
            <a:r>
              <a:rPr lang="nl-NL" sz="2000" dirty="0" smtClean="0">
                <a:solidFill>
                  <a:srgbClr val="000000"/>
                </a:solidFill>
              </a:rPr>
              <a:t>DML</a:t>
            </a:r>
          </a:p>
          <a:p>
            <a:endParaRPr lang="nl-NL" sz="2000" dirty="0">
              <a:solidFill>
                <a:srgbClr val="000000"/>
              </a:solidFill>
            </a:endParaRPr>
          </a:p>
          <a:p>
            <a:r>
              <a:rPr lang="nl-NL" sz="2000" dirty="0" smtClean="0">
                <a:solidFill>
                  <a:srgbClr val="0000FF"/>
                </a:solidFill>
                <a:latin typeface="Consolas" panose="020B0609020204030204" pitchFamily="49" charset="0"/>
              </a:rPr>
              <a:t>DELETE</a:t>
            </a:r>
            <a:r>
              <a:rPr lang="nl-NL" sz="2000" dirty="0" smtClean="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FROM</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Student</a:t>
            </a:r>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DELETE</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FROM</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endParaRPr lang="nl-NL" sz="2000" dirty="0">
              <a:solidFill>
                <a:prstClr val="black"/>
              </a:solidFill>
              <a:latin typeface="Consolas" panose="020B0609020204030204" pitchFamily="49" charset="0"/>
            </a:endParaRPr>
          </a:p>
          <a:p>
            <a:endParaRPr lang="nl-NL"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Student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2</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'Candy </a:t>
            </a:r>
            <a:r>
              <a:rPr lang="en-US" sz="2000" dirty="0" err="1">
                <a:solidFill>
                  <a:srgbClr val="FF0000"/>
                </a:solidFill>
                <a:latin typeface="Consolas" panose="020B0609020204030204" pitchFamily="49" charset="0"/>
              </a:rPr>
              <a:t>Dulfer</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Student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7</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'John Coltrane'</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INSERT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INTO</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Student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VALUES </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10</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'Hans Dulfer'</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Student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'Sonny Rollins'</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INSERT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INTO</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VALUES </a:t>
            </a:r>
            <a:r>
              <a:rPr lang="nl-NL" sz="2000" dirty="0">
                <a:solidFill>
                  <a:srgbClr val="808080"/>
                </a:solidFill>
                <a:latin typeface="Consolas" panose="020B0609020204030204" pitchFamily="49" charset="0"/>
              </a:rPr>
              <a:t>(</a:t>
            </a:r>
            <a:r>
              <a:rPr lang="nl-NL" sz="2000" dirty="0">
                <a:solidFill>
                  <a:srgbClr val="FF0000"/>
                </a:solidFill>
                <a:latin typeface="Consolas" panose="020B0609020204030204" pitchFamily="49" charset="0"/>
              </a:rPr>
              <a:t>'Saxofoon'</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'Alt'</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2</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'C'</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INSERT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INTO</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VALUES </a:t>
            </a:r>
            <a:r>
              <a:rPr lang="nl-NL" sz="2000" dirty="0">
                <a:solidFill>
                  <a:srgbClr val="808080"/>
                </a:solidFill>
                <a:latin typeface="Consolas" panose="020B0609020204030204" pitchFamily="49" charset="0"/>
              </a:rPr>
              <a:t>(</a:t>
            </a:r>
            <a:r>
              <a:rPr lang="nl-NL" sz="2000" dirty="0">
                <a:solidFill>
                  <a:srgbClr val="FF0000"/>
                </a:solidFill>
                <a:latin typeface="Consolas" panose="020B0609020204030204" pitchFamily="49" charset="0"/>
              </a:rPr>
              <a:t>'Saxofoon'</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'Alt'</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7</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'C'</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INSERT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INTO</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VALUES </a:t>
            </a:r>
            <a:r>
              <a:rPr lang="nl-NL" sz="2000" dirty="0">
                <a:solidFill>
                  <a:srgbClr val="808080"/>
                </a:solidFill>
                <a:latin typeface="Consolas" panose="020B0609020204030204" pitchFamily="49" charset="0"/>
              </a:rPr>
              <a:t>(</a:t>
            </a:r>
            <a:r>
              <a:rPr lang="nl-NL" sz="2000" dirty="0">
                <a:solidFill>
                  <a:srgbClr val="FF0000"/>
                </a:solidFill>
                <a:latin typeface="Consolas" panose="020B0609020204030204" pitchFamily="49" charset="0"/>
              </a:rPr>
              <a:t>'Saxofoon'</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'Tenor'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2</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'C'</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INSERT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INTO</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VALUES </a:t>
            </a:r>
            <a:r>
              <a:rPr lang="nl-NL" sz="2000" dirty="0">
                <a:solidFill>
                  <a:srgbClr val="808080"/>
                </a:solidFill>
                <a:latin typeface="Consolas" panose="020B0609020204030204" pitchFamily="49" charset="0"/>
              </a:rPr>
              <a:t>(</a:t>
            </a:r>
            <a:r>
              <a:rPr lang="nl-NL" sz="2000" dirty="0">
                <a:solidFill>
                  <a:srgbClr val="FF0000"/>
                </a:solidFill>
                <a:latin typeface="Consolas" panose="020B0609020204030204" pitchFamily="49" charset="0"/>
              </a:rPr>
              <a:t>'Saxofoon'</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'Tenor'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7</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'B'</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INSERT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INTO</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VALUES </a:t>
            </a:r>
            <a:r>
              <a:rPr lang="nl-NL" sz="2000" dirty="0">
                <a:solidFill>
                  <a:srgbClr val="808080"/>
                </a:solidFill>
                <a:latin typeface="Consolas" panose="020B0609020204030204" pitchFamily="49" charset="0"/>
              </a:rPr>
              <a:t>(</a:t>
            </a:r>
            <a:r>
              <a:rPr lang="nl-NL" sz="2000" dirty="0">
                <a:solidFill>
                  <a:srgbClr val="FF0000"/>
                </a:solidFill>
                <a:latin typeface="Consolas" panose="020B0609020204030204" pitchFamily="49" charset="0"/>
              </a:rPr>
              <a:t>'Saxofoon'</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'Tenor'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10</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'C'</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0000FF"/>
                </a:solidFill>
                <a:latin typeface="Consolas" panose="020B0609020204030204" pitchFamily="49" charset="0"/>
              </a:rPr>
              <a:t>INSERT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INTO</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r>
              <a:rPr lang="nl-NL" sz="2000" dirty="0">
                <a:solidFill>
                  <a:prstClr val="black"/>
                </a:solidFill>
                <a:latin typeface="Consolas" panose="020B0609020204030204" pitchFamily="49" charset="0"/>
              </a:rPr>
              <a:t> </a:t>
            </a:r>
            <a:r>
              <a:rPr lang="nl-NL" sz="2000" dirty="0">
                <a:solidFill>
                  <a:srgbClr val="0000FF"/>
                </a:solidFill>
                <a:latin typeface="Consolas" panose="020B0609020204030204" pitchFamily="49" charset="0"/>
              </a:rPr>
              <a:t>VALUES </a:t>
            </a:r>
            <a:r>
              <a:rPr lang="nl-NL" sz="2000" dirty="0">
                <a:solidFill>
                  <a:srgbClr val="808080"/>
                </a:solidFill>
                <a:latin typeface="Consolas" panose="020B0609020204030204" pitchFamily="49" charset="0"/>
              </a:rPr>
              <a:t>(</a:t>
            </a:r>
            <a:r>
              <a:rPr lang="nl-NL" sz="2000" dirty="0">
                <a:solidFill>
                  <a:srgbClr val="FF0000"/>
                </a:solidFill>
                <a:latin typeface="Consolas" panose="020B0609020204030204" pitchFamily="49" charset="0"/>
              </a:rPr>
              <a:t>'Saxofoon'</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'Tenor'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15</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FF0000"/>
                </a:solidFill>
                <a:latin typeface="Consolas" panose="020B0609020204030204" pitchFamily="49" charset="0"/>
              </a:rPr>
              <a:t>'A</a:t>
            </a:r>
            <a:r>
              <a:rPr lang="nl-NL" sz="2000" dirty="0" smtClean="0">
                <a:solidFill>
                  <a:srgbClr val="FF0000"/>
                </a:solidFill>
                <a:latin typeface="Consolas" panose="020B0609020204030204" pitchFamily="49" charset="0"/>
              </a:rPr>
              <a:t>'</a:t>
            </a:r>
            <a:r>
              <a:rPr lang="nl-NL" sz="2000" dirty="0" smtClean="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774313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 1</a:t>
            </a:r>
            <a:endParaRPr lang="nl-NL" dirty="0"/>
          </a:p>
        </p:txBody>
      </p:sp>
      <p:sp>
        <p:nvSpPr>
          <p:cNvPr id="3" name="Tijdelijke aanduiding voor inhoud 2"/>
          <p:cNvSpPr>
            <a:spLocks noGrp="1"/>
          </p:cNvSpPr>
          <p:nvPr>
            <p:ph idx="13"/>
          </p:nvPr>
        </p:nvSpPr>
        <p:spPr/>
        <p:txBody>
          <a:bodyPr/>
          <a:lstStyle/>
          <a:p>
            <a:r>
              <a:rPr lang="nl-NL" dirty="0"/>
              <a:t>Leid de antwoorden op vraag 1 en 2 af uit </a:t>
            </a:r>
            <a:r>
              <a:rPr lang="nl-NL" dirty="0" smtClean="0"/>
              <a:t>de tabellen in de volgende sheet</a:t>
            </a:r>
          </a:p>
          <a:p>
            <a:endParaRPr lang="nl-NL" dirty="0" smtClean="0"/>
          </a:p>
          <a:p>
            <a:pPr marL="977900" indent="-977900">
              <a:tabLst>
                <a:tab pos="977900" algn="l"/>
              </a:tabLst>
            </a:pPr>
            <a:r>
              <a:rPr lang="nl-NL" dirty="0"/>
              <a:t>Vraag 1:</a:t>
            </a:r>
            <a:r>
              <a:rPr lang="nl-NL" b="0" dirty="0"/>
              <a:t> Geef voor elk jazz-stuk van niveau A het stuknummer, de titel en de naam van de componist.</a:t>
            </a:r>
          </a:p>
          <a:p>
            <a:pPr marL="977900" indent="-977900">
              <a:tabLst>
                <a:tab pos="977900" algn="l"/>
              </a:tabLst>
            </a:pPr>
            <a:endParaRPr lang="nl-NL" sz="1050" dirty="0"/>
          </a:p>
          <a:p>
            <a:pPr marL="977900" indent="-977900">
              <a:tabLst>
                <a:tab pos="977900" algn="l"/>
              </a:tabLst>
            </a:pPr>
            <a:r>
              <a:rPr lang="nl-NL" dirty="0"/>
              <a:t>Vraag 2:</a:t>
            </a:r>
            <a:r>
              <a:rPr lang="nl-NL" b="0" dirty="0"/>
              <a:t> Welke stukken (geef stuknummer en titel) zijn gecomponeerd door een docent van Reijnders’ Muziekschool?</a:t>
            </a:r>
          </a:p>
          <a:p>
            <a:endParaRPr lang="nl-NL" dirty="0"/>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385396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Tabellen opdracht 1</a:t>
            </a:r>
            <a:endParaRPr lang="nl-NL" dirty="0"/>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graphicFrame>
        <p:nvGraphicFramePr>
          <p:cNvPr id="7" name="Object 4"/>
          <p:cNvGraphicFramePr>
            <a:graphicFrameLocks noChangeAspect="1"/>
          </p:cNvGraphicFramePr>
          <p:nvPr/>
        </p:nvGraphicFramePr>
        <p:xfrm>
          <a:off x="5216525" y="3144838"/>
          <a:ext cx="2803525" cy="660400"/>
        </p:xfrm>
        <a:graphic>
          <a:graphicData uri="http://schemas.openxmlformats.org/presentationml/2006/ole">
            <mc:AlternateContent xmlns:mc="http://schemas.openxmlformats.org/markup-compatibility/2006">
              <mc:Choice xmlns:v="urn:schemas-microsoft-com:vml" Requires="v">
                <p:oleObj spid="_x0000_s2083" name="Bitmapafbeelding" r:id="rId3" imgW="2952381" imgH="695238" progId="PBrush">
                  <p:embed/>
                </p:oleObj>
              </mc:Choice>
              <mc:Fallback>
                <p:oleObj name="Bitmapafbeelding" r:id="rId3" imgW="2952381" imgH="6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525" y="3144838"/>
                        <a:ext cx="2803525" cy="660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1176338" y="3141663"/>
          <a:ext cx="3265487" cy="1293812"/>
        </p:xfrm>
        <a:graphic>
          <a:graphicData uri="http://schemas.openxmlformats.org/presentationml/2006/ole">
            <mc:AlternateContent xmlns:mc="http://schemas.openxmlformats.org/markup-compatibility/2006">
              <mc:Choice xmlns:v="urn:schemas-microsoft-com:vml" Requires="v">
                <p:oleObj spid="_x0000_s2084" name="Bitmapafbeelding" r:id="rId5" imgW="3438095" imgH="1362265" progId="PBrush">
                  <p:embed/>
                </p:oleObj>
              </mc:Choice>
              <mc:Fallback>
                <p:oleObj name="Bitmapafbeelding" r:id="rId5" imgW="3438095" imgH="1362265"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338" y="3141663"/>
                        <a:ext cx="3265487" cy="12938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p:cNvGraphicFramePr>
            <a:graphicFrameLocks noChangeAspect="1"/>
          </p:cNvGraphicFramePr>
          <p:nvPr/>
        </p:nvGraphicFramePr>
        <p:xfrm>
          <a:off x="1976438" y="4767263"/>
          <a:ext cx="5726112" cy="1944687"/>
        </p:xfrm>
        <a:graphic>
          <a:graphicData uri="http://schemas.openxmlformats.org/presentationml/2006/ole">
            <mc:AlternateContent xmlns:mc="http://schemas.openxmlformats.org/markup-compatibility/2006">
              <mc:Choice xmlns:v="urn:schemas-microsoft-com:vml" Requires="v">
                <p:oleObj spid="_x0000_s2085" name="Bitmapafbeelding" r:id="rId7" imgW="6028571" imgH="2048161" progId="PBrush">
                  <p:embed/>
                </p:oleObj>
              </mc:Choice>
              <mc:Fallback>
                <p:oleObj name="Bitmapafbeelding" r:id="rId7" imgW="6028571" imgH="2048161" progId="PBrush">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6438" y="4767263"/>
                        <a:ext cx="5726112" cy="1944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7"/>
          <p:cNvSpPr txBox="1">
            <a:spLocks noChangeArrowheads="1"/>
          </p:cNvSpPr>
          <p:nvPr/>
        </p:nvSpPr>
        <p:spPr bwMode="auto">
          <a:xfrm>
            <a:off x="1089025" y="2860675"/>
            <a:ext cx="1831975" cy="312738"/>
          </a:xfrm>
          <a:prstGeom prst="rect">
            <a:avLst/>
          </a:prstGeom>
          <a:noFill/>
          <a:ln w="9525">
            <a:noFill/>
            <a:miter lim="800000"/>
            <a:headEnd/>
            <a:tailEnd/>
          </a:ln>
        </p:spPr>
        <p:txBody>
          <a:bodyPr wrap="none" anchor="b">
            <a:spAutoFit/>
          </a:bodyPr>
          <a:lstStyle/>
          <a:p>
            <a:r>
              <a:rPr lang="nl-NL" sz="1600" i="1"/>
              <a:t>Tabel Componist</a:t>
            </a:r>
          </a:p>
        </p:txBody>
      </p:sp>
      <p:sp>
        <p:nvSpPr>
          <p:cNvPr id="11" name="Text Box 8"/>
          <p:cNvSpPr txBox="1">
            <a:spLocks noChangeArrowheads="1"/>
          </p:cNvSpPr>
          <p:nvPr/>
        </p:nvSpPr>
        <p:spPr bwMode="auto">
          <a:xfrm>
            <a:off x="5102225" y="2860675"/>
            <a:ext cx="2103438" cy="312738"/>
          </a:xfrm>
          <a:prstGeom prst="rect">
            <a:avLst/>
          </a:prstGeom>
          <a:noFill/>
          <a:ln w="9525">
            <a:noFill/>
            <a:miter lim="800000"/>
            <a:headEnd/>
            <a:tailEnd/>
          </a:ln>
        </p:spPr>
        <p:txBody>
          <a:bodyPr wrap="none" anchor="b">
            <a:spAutoFit/>
          </a:bodyPr>
          <a:lstStyle/>
          <a:p>
            <a:r>
              <a:rPr lang="nl-NL" sz="1600" i="1"/>
              <a:t>Tabel Muziekschool</a:t>
            </a:r>
          </a:p>
        </p:txBody>
      </p:sp>
      <p:sp>
        <p:nvSpPr>
          <p:cNvPr id="12" name="Text Box 9"/>
          <p:cNvSpPr txBox="1">
            <a:spLocks noChangeArrowheads="1"/>
          </p:cNvSpPr>
          <p:nvPr/>
        </p:nvSpPr>
        <p:spPr bwMode="auto">
          <a:xfrm>
            <a:off x="1851025" y="4486275"/>
            <a:ext cx="1211263" cy="312738"/>
          </a:xfrm>
          <a:prstGeom prst="rect">
            <a:avLst/>
          </a:prstGeom>
          <a:noFill/>
          <a:ln w="9525">
            <a:noFill/>
            <a:miter lim="800000"/>
            <a:headEnd/>
            <a:tailEnd/>
          </a:ln>
        </p:spPr>
        <p:txBody>
          <a:bodyPr wrap="none" anchor="b">
            <a:spAutoFit/>
          </a:bodyPr>
          <a:lstStyle/>
          <a:p>
            <a:r>
              <a:rPr lang="nl-NL" sz="1600" i="1"/>
              <a:t>Tabel Stuk</a:t>
            </a:r>
          </a:p>
        </p:txBody>
      </p:sp>
    </p:spTree>
    <p:extLst>
      <p:ext uri="{BB962C8B-B14F-4D97-AF65-F5344CB8AC3E}">
        <p14:creationId xmlns:p14="http://schemas.microsoft.com/office/powerpoint/2010/main" val="257286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 2</a:t>
            </a:r>
            <a:endParaRPr lang="nl-NL" dirty="0"/>
          </a:p>
        </p:txBody>
      </p:sp>
      <p:sp>
        <p:nvSpPr>
          <p:cNvPr id="3" name="Tijdelijke aanduiding voor inhoud 2"/>
          <p:cNvSpPr>
            <a:spLocks noGrp="1"/>
          </p:cNvSpPr>
          <p:nvPr>
            <p:ph idx="13"/>
          </p:nvPr>
        </p:nvSpPr>
        <p:spPr/>
        <p:txBody>
          <a:bodyPr/>
          <a:lstStyle/>
          <a:p>
            <a:pPr>
              <a:lnSpc>
                <a:spcPct val="90000"/>
              </a:lnSpc>
            </a:pPr>
            <a:r>
              <a:rPr lang="nl-NL" dirty="0"/>
              <a:t>Is de volgorde waarin je CREATE TABLE-statements uitvoert van belang? Zo ja, waarom? Zo nee, waarom niet? </a:t>
            </a:r>
          </a:p>
          <a:p>
            <a:pPr>
              <a:lnSpc>
                <a:spcPct val="90000"/>
              </a:lnSpc>
            </a:pPr>
            <a:endParaRPr lang="nl-NL" dirty="0"/>
          </a:p>
          <a:p>
            <a:pPr>
              <a:lnSpc>
                <a:spcPct val="90000"/>
              </a:lnSpc>
            </a:pPr>
            <a:r>
              <a:rPr lang="nl-NL" dirty="0"/>
              <a:t>Is de volgorde waarin je INSERT-statements uitvoert van belang? Zo ja, waarom? Zo nee, waarom niet</a:t>
            </a:r>
            <a:r>
              <a:rPr lang="nl-NL" dirty="0" smtClean="0"/>
              <a:t>?</a:t>
            </a:r>
          </a:p>
          <a:p>
            <a:pPr>
              <a:lnSpc>
                <a:spcPct val="90000"/>
              </a:lnSpc>
            </a:pPr>
            <a:endParaRPr lang="nl-NL" dirty="0"/>
          </a:p>
          <a:p>
            <a:pPr>
              <a:lnSpc>
                <a:spcPct val="90000"/>
              </a:lnSpc>
            </a:pPr>
            <a:r>
              <a:rPr lang="nl-NL" i="1" dirty="0" smtClean="0"/>
              <a:t>Check je antwoord met de drie tabellen van opdracht 1, wat gebeurt er als je die in een andere volgorde aanmaakt ? En wat gebeurt er als je rijen toevoegt eerst aan de tabel Stuk (nieuw stuk van een nieuwe componist!)</a:t>
            </a:r>
            <a:endParaRPr lang="nl-NL" i="1" dirty="0"/>
          </a:p>
        </p:txBody>
      </p:sp>
      <p:sp>
        <p:nvSpPr>
          <p:cNvPr id="4" name="Tijdelijke aanduiding voor inhoud 3"/>
          <p:cNvSpPr>
            <a:spLocks noGrp="1"/>
          </p:cNvSpPr>
          <p:nvPr>
            <p:ph idx="16"/>
          </p:nvPr>
        </p:nvSpPr>
        <p:spPr/>
        <p:txBody>
          <a:bodyPr>
            <a:normAutofit lnSpcReduction="10000"/>
          </a:bodyPr>
          <a:lstStyle/>
          <a:p>
            <a:endParaRPr lang="nl-NL"/>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3052981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noAutofit/>
          </a:bodyPr>
          <a:lstStyle/>
          <a:p>
            <a:pPr marL="381000" indent="-381000" eaLnBrk="1" hangingPunct="1">
              <a:lnSpc>
                <a:spcPct val="90000"/>
              </a:lnSpc>
              <a:buClr>
                <a:srgbClr val="000000"/>
              </a:buClr>
              <a:buSzTx/>
              <a:buFont typeface="Wingdings" panose="05000000000000000000" pitchFamily="2" charset="2"/>
              <a:buAutoNum type="alphaUcPeriod"/>
            </a:pPr>
            <a:r>
              <a:rPr lang="nl-NL" sz="1600" dirty="0" smtClean="0">
                <a:cs typeface="Times New Roman" panose="02020603050405020304" pitchFamily="18" charset="0"/>
              </a:rPr>
              <a:t>Stel dat niet de naam van een muziekschool uniek is, maar de combinatie van naam en plaats. Hoe dwing je dat af in het CREATE TABLE statement van de tabel Muziekschool?</a:t>
            </a:r>
          </a:p>
          <a:p>
            <a:pPr marL="381000" indent="-381000" eaLnBrk="1" hangingPunct="1">
              <a:lnSpc>
                <a:spcPct val="90000"/>
              </a:lnSpc>
              <a:buClr>
                <a:srgbClr val="000000"/>
              </a:buClr>
              <a:buSzTx/>
              <a:buFont typeface="Wingdings" panose="05000000000000000000" pitchFamily="2" charset="2"/>
              <a:buAutoNum type="alphaUcPeriod"/>
            </a:pPr>
            <a:r>
              <a:rPr lang="nl-NL" sz="1600" dirty="0" smtClean="0">
                <a:cs typeface="Times New Roman" panose="02020603050405020304" pitchFamily="18" charset="0"/>
              </a:rPr>
              <a:t>Geef aan hoe je de volgende beperkingsregel afdwingt in het CREATE TABLE statement van de tabel Stuk: </a:t>
            </a:r>
            <a:r>
              <a:rPr lang="nl-NL" sz="1600" i="1" dirty="0" smtClean="0">
                <a:cs typeface="Times New Roman" panose="02020603050405020304" pitchFamily="18" charset="0"/>
              </a:rPr>
              <a:t>een stuk is nooit een bewerking van zichzelf</a:t>
            </a:r>
            <a:r>
              <a:rPr lang="nl-NL" sz="1600" dirty="0" smtClean="0">
                <a:cs typeface="Times New Roman" panose="02020603050405020304" pitchFamily="18" charset="0"/>
              </a:rPr>
              <a:t>.</a:t>
            </a:r>
          </a:p>
          <a:p>
            <a:pPr marL="381000" indent="-381000" eaLnBrk="1" hangingPunct="1">
              <a:lnSpc>
                <a:spcPct val="90000"/>
              </a:lnSpc>
              <a:buClr>
                <a:srgbClr val="000000"/>
              </a:buClr>
              <a:buSzTx/>
              <a:buFont typeface="Wingdings" panose="05000000000000000000" pitchFamily="2" charset="2"/>
              <a:buAutoNum type="alphaUcPeriod"/>
            </a:pPr>
            <a:r>
              <a:rPr lang="nl-NL" sz="1600" dirty="0" smtClean="0">
                <a:cs typeface="Times New Roman" panose="02020603050405020304" pitchFamily="18" charset="0"/>
              </a:rPr>
              <a:t>Gegeven is de volgende beperkingsregel:</a:t>
            </a:r>
            <a:r>
              <a:rPr lang="nl-NL" sz="1600" i="1" dirty="0" smtClean="0">
                <a:cs typeface="Times New Roman" panose="02020603050405020304" pitchFamily="18" charset="0"/>
              </a:rPr>
              <a:t> een bewerking is altijd gemaakt van een origineel, en dus nooit van een andere bewerking. </a:t>
            </a:r>
            <a:r>
              <a:rPr lang="nl-NL" sz="1600" dirty="0" smtClean="0">
                <a:cs typeface="Times New Roman" panose="02020603050405020304" pitchFamily="18" charset="0"/>
              </a:rPr>
              <a:t/>
            </a:r>
            <a:br>
              <a:rPr lang="nl-NL" sz="1600" dirty="0" smtClean="0">
                <a:cs typeface="Times New Roman" panose="02020603050405020304" pitchFamily="18" charset="0"/>
              </a:rPr>
            </a:br>
            <a:r>
              <a:rPr lang="nl-NL" sz="1600" dirty="0" smtClean="0">
                <a:cs typeface="Times New Roman" panose="02020603050405020304" pitchFamily="18" charset="0"/>
              </a:rPr>
              <a:t>Beschrijf zo precies mogelijk wat betekent dit voor de tabel </a:t>
            </a:r>
            <a:r>
              <a:rPr lang="nl-NL" sz="1600" dirty="0" smtClean="0">
                <a:cs typeface="Times New Roman" panose="02020603050405020304" pitchFamily="18" charset="0"/>
              </a:rPr>
              <a:t>Stuk</a:t>
            </a:r>
            <a:endParaRPr lang="nl-NL" sz="1600" dirty="0" smtClean="0">
              <a:cs typeface="Times New Roman" panose="02020603050405020304" pitchFamily="18" charset="0"/>
            </a:endParaRPr>
          </a:p>
        </p:txBody>
      </p:sp>
      <p:sp>
        <p:nvSpPr>
          <p:cNvPr id="5" name="Titel 1"/>
          <p:cNvSpPr>
            <a:spLocks noGrp="1"/>
          </p:cNvSpPr>
          <p:nvPr>
            <p:ph type="title"/>
          </p:nvPr>
        </p:nvSpPr>
        <p:spPr>
          <a:xfrm>
            <a:off x="2766703" y="1096887"/>
            <a:ext cx="6102660" cy="650375"/>
          </a:xfrm>
        </p:spPr>
        <p:txBody>
          <a:bodyPr/>
          <a:lstStyle/>
          <a:p>
            <a:r>
              <a:rPr lang="nl-NL" dirty="0" smtClean="0"/>
              <a:t>Opdracht 3</a:t>
            </a:r>
            <a:endParaRPr lang="nl-NL" dirty="0"/>
          </a:p>
        </p:txBody>
      </p:sp>
    </p:spTree>
    <p:extLst>
      <p:ext uri="{BB962C8B-B14F-4D97-AF65-F5344CB8AC3E}">
        <p14:creationId xmlns:p14="http://schemas.microsoft.com/office/powerpoint/2010/main" val="2394469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 3 antwoorden</a:t>
            </a:r>
            <a:endParaRPr lang="nl-NL" dirty="0"/>
          </a:p>
        </p:txBody>
      </p:sp>
      <p:sp>
        <p:nvSpPr>
          <p:cNvPr id="3" name="Content Placeholder 2"/>
          <p:cNvSpPr>
            <a:spLocks noGrp="1"/>
          </p:cNvSpPr>
          <p:nvPr>
            <p:ph idx="1"/>
          </p:nvPr>
        </p:nvSpPr>
        <p:spPr/>
        <p:txBody>
          <a:bodyPr>
            <a:normAutofit/>
          </a:bodyPr>
          <a:lstStyle/>
          <a:p>
            <a:pPr marL="457200" lvl="0" indent="-457200">
              <a:buFont typeface="+mj-lt"/>
              <a:buAutoNum type="alphaUcPeriod"/>
            </a:pPr>
            <a:r>
              <a:rPr lang="nl-NL" sz="2000" dirty="0" smtClean="0"/>
              <a:t>CONSTRAINT </a:t>
            </a:r>
            <a:r>
              <a:rPr lang="nl-NL" sz="2000" dirty="0"/>
              <a:t>ak_Muziekschool </a:t>
            </a:r>
            <a:r>
              <a:rPr lang="nl-NL" sz="2000" dirty="0" smtClean="0"/>
              <a:t/>
            </a:r>
            <a:br>
              <a:rPr lang="nl-NL" sz="2000" dirty="0" smtClean="0"/>
            </a:br>
            <a:r>
              <a:rPr lang="nl-NL" sz="2000" dirty="0" smtClean="0"/>
              <a:t>	UNIQUE </a:t>
            </a:r>
            <a:r>
              <a:rPr lang="nl-NL" sz="2000" dirty="0"/>
              <a:t>(naam, plaatsnaam)</a:t>
            </a:r>
          </a:p>
          <a:p>
            <a:pPr marL="457200" lvl="0" indent="-457200">
              <a:buFont typeface="+mj-lt"/>
              <a:buAutoNum type="alphaUcPeriod"/>
            </a:pPr>
            <a:r>
              <a:rPr lang="nl-NL" sz="2000" dirty="0"/>
              <a:t>CONSTRAINT ck_Bewerking </a:t>
            </a:r>
            <a:r>
              <a:rPr lang="nl-NL" sz="2000" dirty="0" smtClean="0"/>
              <a:t/>
            </a:r>
            <a:br>
              <a:rPr lang="nl-NL" sz="2000" dirty="0" smtClean="0"/>
            </a:br>
            <a:r>
              <a:rPr lang="nl-NL" sz="2000" dirty="0" smtClean="0"/>
              <a:t>	CHECK </a:t>
            </a:r>
            <a:r>
              <a:rPr lang="nl-NL" sz="2000" dirty="0"/>
              <a:t>(stuknr &lt;&gt; stuknrOrigineel)</a:t>
            </a:r>
          </a:p>
          <a:p>
            <a:pPr marL="457200" lvl="0" indent="-457200">
              <a:buFont typeface="+mj-lt"/>
              <a:buAutoNum type="alphaUcPeriod"/>
            </a:pPr>
            <a:r>
              <a:rPr lang="nl-NL" sz="2000" dirty="0"/>
              <a:t>Een stuk waarvan het stuknummer voorkomt in de kolom stuknrOrigineel mag zelf geen bewerking zijn. Voor zo’n stuk moet in de kolom stuknrOrigineel een NULL-waarde staan.</a:t>
            </a:r>
          </a:p>
          <a:p>
            <a:endParaRPr lang="nl-NL" sz="2000" dirty="0"/>
          </a:p>
        </p:txBody>
      </p:sp>
    </p:spTree>
    <p:extLst>
      <p:ext uri="{BB962C8B-B14F-4D97-AF65-F5344CB8AC3E}">
        <p14:creationId xmlns:p14="http://schemas.microsoft.com/office/powerpoint/2010/main" val="2807645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noAutofit/>
          </a:bodyPr>
          <a:lstStyle/>
          <a:p>
            <a:pPr marL="457200" indent="-457200">
              <a:buFont typeface="+mj-lt"/>
              <a:buAutoNum type="alphaLcParenR"/>
            </a:pPr>
            <a:r>
              <a:rPr lang="en-GB" sz="1600" dirty="0" err="1">
                <a:solidFill>
                  <a:srgbClr val="000000"/>
                </a:solidFill>
              </a:rPr>
              <a:t>Breid</a:t>
            </a:r>
            <a:r>
              <a:rPr lang="en-GB" sz="1600" dirty="0">
                <a:solidFill>
                  <a:srgbClr val="000000"/>
                </a:solidFill>
              </a:rPr>
              <a:t> de </a:t>
            </a:r>
            <a:r>
              <a:rPr lang="en-GB" sz="1600" dirty="0" err="1">
                <a:solidFill>
                  <a:srgbClr val="000000"/>
                </a:solidFill>
              </a:rPr>
              <a:t>muziekschool</a:t>
            </a:r>
            <a:r>
              <a:rPr lang="en-GB" sz="1600" dirty="0">
                <a:solidFill>
                  <a:srgbClr val="000000"/>
                </a:solidFill>
              </a:rPr>
              <a:t> database </a:t>
            </a:r>
            <a:r>
              <a:rPr lang="en-GB" sz="1600" dirty="0" err="1">
                <a:solidFill>
                  <a:srgbClr val="000000"/>
                </a:solidFill>
              </a:rPr>
              <a:t>uit</a:t>
            </a:r>
            <a:r>
              <a:rPr lang="en-GB" sz="1600" dirty="0">
                <a:solidFill>
                  <a:srgbClr val="000000"/>
                </a:solidFill>
              </a:rPr>
              <a:t> met de </a:t>
            </a:r>
            <a:r>
              <a:rPr lang="en-GB" sz="1600" dirty="0" err="1">
                <a:solidFill>
                  <a:srgbClr val="000000"/>
                </a:solidFill>
              </a:rPr>
              <a:t>tabellen</a:t>
            </a:r>
            <a:r>
              <a:rPr lang="en-GB" sz="1600" dirty="0">
                <a:solidFill>
                  <a:srgbClr val="000000"/>
                </a:solidFill>
              </a:rPr>
              <a:t> Student en </a:t>
            </a:r>
            <a:r>
              <a:rPr lang="en-GB" sz="1600" dirty="0" err="1">
                <a:solidFill>
                  <a:srgbClr val="000000"/>
                </a:solidFill>
              </a:rPr>
              <a:t>StudentBespeeltInstrument</a:t>
            </a:r>
            <a:r>
              <a:rPr lang="en-GB" sz="1600" dirty="0">
                <a:solidFill>
                  <a:srgbClr val="000000"/>
                </a:solidFill>
              </a:rPr>
              <a:t> van </a:t>
            </a:r>
            <a:r>
              <a:rPr lang="en-GB" sz="1600" dirty="0" err="1">
                <a:solidFill>
                  <a:srgbClr val="000000"/>
                </a:solidFill>
              </a:rPr>
              <a:t>Oefenopgave</a:t>
            </a:r>
            <a:r>
              <a:rPr lang="en-GB" sz="1600" dirty="0">
                <a:solidFill>
                  <a:srgbClr val="000000"/>
                </a:solidFill>
              </a:rPr>
              <a:t> 1 week 10 (</a:t>
            </a:r>
            <a:r>
              <a:rPr lang="en-GB" sz="1600" dirty="0" err="1">
                <a:solidFill>
                  <a:srgbClr val="000000"/>
                </a:solidFill>
              </a:rPr>
              <a:t>maak</a:t>
            </a:r>
            <a:r>
              <a:rPr lang="en-GB" sz="1600" dirty="0">
                <a:solidFill>
                  <a:srgbClr val="000000"/>
                </a:solidFill>
              </a:rPr>
              <a:t> het DDL-script, </a:t>
            </a:r>
            <a:r>
              <a:rPr lang="en-GB" sz="1600" dirty="0" err="1">
                <a:solidFill>
                  <a:srgbClr val="000000"/>
                </a:solidFill>
              </a:rPr>
              <a:t>inclusief</a:t>
            </a:r>
            <a:r>
              <a:rPr lang="en-GB" sz="1600" dirty="0">
                <a:solidFill>
                  <a:srgbClr val="000000"/>
                </a:solidFill>
              </a:rPr>
              <a:t> PK en FK en </a:t>
            </a:r>
            <a:r>
              <a:rPr lang="en-GB" sz="1600" dirty="0" err="1">
                <a:solidFill>
                  <a:srgbClr val="000000"/>
                </a:solidFill>
              </a:rPr>
              <a:t>voer</a:t>
            </a:r>
            <a:r>
              <a:rPr lang="en-GB" sz="1600" dirty="0">
                <a:solidFill>
                  <a:srgbClr val="000000"/>
                </a:solidFill>
              </a:rPr>
              <a:t> het </a:t>
            </a:r>
            <a:r>
              <a:rPr lang="en-GB" sz="1600" dirty="0" err="1">
                <a:solidFill>
                  <a:srgbClr val="000000"/>
                </a:solidFill>
              </a:rPr>
              <a:t>uit</a:t>
            </a:r>
            <a:r>
              <a:rPr lang="en-GB" sz="1600" dirty="0">
                <a:solidFill>
                  <a:srgbClr val="000000"/>
                </a:solidFill>
              </a:rPr>
              <a:t>)</a:t>
            </a:r>
          </a:p>
          <a:p>
            <a:pPr marL="457200" indent="-457200">
              <a:buFont typeface="+mj-lt"/>
              <a:buAutoNum type="alphaLcParenR"/>
            </a:pPr>
            <a:r>
              <a:rPr lang="en-GB" sz="1600" dirty="0" err="1">
                <a:solidFill>
                  <a:srgbClr val="000000"/>
                </a:solidFill>
              </a:rPr>
              <a:t>Populeer</a:t>
            </a:r>
            <a:r>
              <a:rPr lang="en-GB" sz="1600" dirty="0">
                <a:solidFill>
                  <a:srgbClr val="000000"/>
                </a:solidFill>
              </a:rPr>
              <a:t> de </a:t>
            </a:r>
            <a:r>
              <a:rPr lang="en-GB" sz="1600" dirty="0" err="1">
                <a:solidFill>
                  <a:srgbClr val="000000"/>
                </a:solidFill>
              </a:rPr>
              <a:t>nieuwe</a:t>
            </a:r>
            <a:r>
              <a:rPr lang="en-GB" sz="1600" dirty="0">
                <a:solidFill>
                  <a:srgbClr val="000000"/>
                </a:solidFill>
              </a:rPr>
              <a:t> </a:t>
            </a:r>
            <a:r>
              <a:rPr lang="en-GB" sz="1600" dirty="0" err="1">
                <a:solidFill>
                  <a:srgbClr val="000000"/>
                </a:solidFill>
              </a:rPr>
              <a:t>tabellen</a:t>
            </a:r>
            <a:r>
              <a:rPr lang="en-GB" sz="1600" dirty="0">
                <a:solidFill>
                  <a:srgbClr val="000000"/>
                </a:solidFill>
              </a:rPr>
              <a:t> conform het </a:t>
            </a:r>
            <a:r>
              <a:rPr lang="en-GB" sz="1600" dirty="0" err="1">
                <a:solidFill>
                  <a:srgbClr val="000000"/>
                </a:solidFill>
              </a:rPr>
              <a:t>overzicht</a:t>
            </a:r>
            <a:r>
              <a:rPr lang="en-GB" sz="1600" dirty="0">
                <a:solidFill>
                  <a:srgbClr val="000000"/>
                </a:solidFill>
              </a:rPr>
              <a:t> (</a:t>
            </a:r>
            <a:r>
              <a:rPr lang="en-GB" sz="1600" dirty="0" err="1">
                <a:solidFill>
                  <a:srgbClr val="000000"/>
                </a:solidFill>
              </a:rPr>
              <a:t>maak</a:t>
            </a:r>
            <a:r>
              <a:rPr lang="en-GB" sz="1600" dirty="0">
                <a:solidFill>
                  <a:srgbClr val="000000"/>
                </a:solidFill>
              </a:rPr>
              <a:t> het DML-script en </a:t>
            </a:r>
            <a:r>
              <a:rPr lang="en-GB" sz="1600" dirty="0" err="1">
                <a:solidFill>
                  <a:srgbClr val="000000"/>
                </a:solidFill>
              </a:rPr>
              <a:t>voer</a:t>
            </a:r>
            <a:r>
              <a:rPr lang="en-GB" sz="1600" dirty="0">
                <a:solidFill>
                  <a:srgbClr val="000000"/>
                </a:solidFill>
              </a:rPr>
              <a:t> het </a:t>
            </a:r>
            <a:r>
              <a:rPr lang="en-GB" sz="1600" dirty="0" err="1">
                <a:solidFill>
                  <a:srgbClr val="000000"/>
                </a:solidFill>
              </a:rPr>
              <a:t>uit</a:t>
            </a:r>
            <a:r>
              <a:rPr lang="en-GB" sz="1600" dirty="0">
                <a:solidFill>
                  <a:srgbClr val="000000"/>
                </a:solidFill>
              </a:rPr>
              <a:t>)</a:t>
            </a:r>
          </a:p>
          <a:p>
            <a:pPr marL="457200" indent="-457200">
              <a:buFont typeface="+mj-lt"/>
              <a:buAutoNum type="alphaLcParenR"/>
            </a:pPr>
            <a:endParaRPr lang="en-GB" sz="1600" dirty="0">
              <a:solidFill>
                <a:srgbClr val="000000"/>
              </a:solidFill>
            </a:endParaRPr>
          </a:p>
          <a:p>
            <a:r>
              <a:rPr lang="en-GB" sz="1600" dirty="0" smtClean="0">
                <a:solidFill>
                  <a:srgbClr val="000000"/>
                </a:solidFill>
              </a:rPr>
              <a:t>		(</a:t>
            </a:r>
            <a:r>
              <a:rPr lang="en-GB" sz="1600" dirty="0">
                <a:solidFill>
                  <a:srgbClr val="000000"/>
                </a:solidFill>
              </a:rPr>
              <a:t>op de </a:t>
            </a:r>
            <a:r>
              <a:rPr lang="en-GB" sz="1600" dirty="0" err="1">
                <a:solidFill>
                  <a:srgbClr val="000000"/>
                </a:solidFill>
              </a:rPr>
              <a:t>volgende</a:t>
            </a:r>
            <a:r>
              <a:rPr lang="en-GB" sz="1600" dirty="0">
                <a:solidFill>
                  <a:srgbClr val="000000"/>
                </a:solidFill>
              </a:rPr>
              <a:t> </a:t>
            </a:r>
            <a:r>
              <a:rPr lang="en-GB" sz="1600" dirty="0" err="1" smtClean="0">
                <a:solidFill>
                  <a:srgbClr val="000000"/>
                </a:solidFill>
              </a:rPr>
              <a:t>dia</a:t>
            </a:r>
            <a:r>
              <a:rPr lang="en-GB" sz="1600" dirty="0" smtClean="0">
                <a:solidFill>
                  <a:srgbClr val="000000"/>
                </a:solidFill>
              </a:rPr>
              <a:t> </a:t>
            </a:r>
            <a:r>
              <a:rPr lang="en-GB" sz="1600" dirty="0" err="1" smtClean="0">
                <a:solidFill>
                  <a:srgbClr val="000000"/>
                </a:solidFill>
              </a:rPr>
              <a:t>staat</a:t>
            </a:r>
            <a:r>
              <a:rPr lang="en-GB" sz="1600" dirty="0" smtClean="0">
                <a:solidFill>
                  <a:srgbClr val="000000"/>
                </a:solidFill>
              </a:rPr>
              <a:t> </a:t>
            </a:r>
            <a:r>
              <a:rPr lang="en-GB" sz="1600" dirty="0">
                <a:solidFill>
                  <a:srgbClr val="000000"/>
                </a:solidFill>
              </a:rPr>
              <a:t>de </a:t>
            </a:r>
            <a:r>
              <a:rPr lang="en-GB" sz="1600" dirty="0" err="1">
                <a:solidFill>
                  <a:srgbClr val="000000"/>
                </a:solidFill>
              </a:rPr>
              <a:t>uitwerking</a:t>
            </a:r>
            <a:r>
              <a:rPr lang="en-GB" sz="1600" dirty="0">
                <a:solidFill>
                  <a:srgbClr val="000000"/>
                </a:solidFill>
              </a:rPr>
              <a:t> van </a:t>
            </a:r>
            <a:endParaRPr lang="en-GB" sz="1600" dirty="0" smtClean="0">
              <a:solidFill>
                <a:srgbClr val="000000"/>
              </a:solidFill>
            </a:endParaRPr>
          </a:p>
          <a:p>
            <a:r>
              <a:rPr lang="en-GB" sz="1600" dirty="0">
                <a:solidFill>
                  <a:srgbClr val="000000"/>
                </a:solidFill>
              </a:rPr>
              <a:t>	</a:t>
            </a:r>
            <a:r>
              <a:rPr lang="en-GB" sz="1600" dirty="0" smtClean="0">
                <a:solidFill>
                  <a:srgbClr val="000000"/>
                </a:solidFill>
              </a:rPr>
              <a:t>	</a:t>
            </a:r>
            <a:r>
              <a:rPr lang="en-GB" sz="1600" dirty="0" err="1" smtClean="0">
                <a:solidFill>
                  <a:srgbClr val="000000"/>
                </a:solidFill>
              </a:rPr>
              <a:t>oefenopgave</a:t>
            </a:r>
            <a:r>
              <a:rPr lang="en-GB" sz="1600" dirty="0" smtClean="0">
                <a:solidFill>
                  <a:srgbClr val="000000"/>
                </a:solidFill>
              </a:rPr>
              <a:t> </a:t>
            </a:r>
            <a:r>
              <a:rPr lang="en-GB" sz="1600" dirty="0">
                <a:solidFill>
                  <a:srgbClr val="000000"/>
                </a:solidFill>
              </a:rPr>
              <a:t>1 week 10)</a:t>
            </a:r>
            <a:endParaRPr lang="en-GB" sz="1600" dirty="0">
              <a:solidFill>
                <a:srgbClr val="000000"/>
              </a:solidFill>
            </a:endParaRPr>
          </a:p>
        </p:txBody>
      </p:sp>
      <p:sp>
        <p:nvSpPr>
          <p:cNvPr id="5" name="Titel 1"/>
          <p:cNvSpPr>
            <a:spLocks noGrp="1"/>
          </p:cNvSpPr>
          <p:nvPr>
            <p:ph type="title"/>
          </p:nvPr>
        </p:nvSpPr>
        <p:spPr>
          <a:xfrm>
            <a:off x="2766703" y="1096887"/>
            <a:ext cx="6102660" cy="650375"/>
          </a:xfrm>
        </p:spPr>
        <p:txBody>
          <a:bodyPr/>
          <a:lstStyle/>
          <a:p>
            <a:r>
              <a:rPr lang="nl-NL" dirty="0" smtClean="0"/>
              <a:t>Opdracht </a:t>
            </a:r>
            <a:r>
              <a:rPr lang="nl-NL" dirty="0" smtClean="0"/>
              <a:t>4</a:t>
            </a:r>
            <a:endParaRPr lang="nl-NL" dirty="0"/>
          </a:p>
        </p:txBody>
      </p:sp>
      <p:sp>
        <p:nvSpPr>
          <p:cNvPr id="4" name="Tijdelijke aanduiding voor inhoud 2"/>
          <p:cNvSpPr txBox="1">
            <a:spLocks/>
          </p:cNvSpPr>
          <p:nvPr/>
        </p:nvSpPr>
        <p:spPr>
          <a:xfrm>
            <a:off x="2766704" y="1660355"/>
            <a:ext cx="6102660" cy="393744"/>
          </a:xfrm>
          <a:prstGeom prst="rect">
            <a:avLst/>
          </a:prstGeom>
        </p:spPr>
        <p:txBody>
          <a:bodyPr>
            <a:normAutofit lnSpcReduction="10000"/>
          </a:bodyPr>
          <a:lst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NL" smtClean="0"/>
              <a:t>Uitbreiden van de muziekschool database</a:t>
            </a:r>
            <a:endParaRPr lang="nl-NL" dirty="0"/>
          </a:p>
        </p:txBody>
      </p:sp>
      <p:pic>
        <p:nvPicPr>
          <p:cNvPr id="6" name="Content Placeholder 8"/>
          <p:cNvPicPr>
            <a:picLocks noChangeAspect="1"/>
          </p:cNvPicPr>
          <p:nvPr/>
        </p:nvPicPr>
        <p:blipFill>
          <a:blip r:embed="rId3"/>
          <a:stretch>
            <a:fillRect/>
          </a:stretch>
        </p:blipFill>
        <p:spPr>
          <a:xfrm>
            <a:off x="170798" y="4000500"/>
            <a:ext cx="3301201" cy="2852890"/>
          </a:xfrm>
          <a:prstGeom prst="rect">
            <a:avLst/>
          </a:prstGeom>
        </p:spPr>
      </p:pic>
    </p:spTree>
    <p:extLst>
      <p:ext uri="{BB962C8B-B14F-4D97-AF65-F5344CB8AC3E}">
        <p14:creationId xmlns:p14="http://schemas.microsoft.com/office/powerpoint/2010/main" val="3026715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Oefenopgave</a:t>
            </a:r>
            <a:r>
              <a:rPr lang="en-GB" dirty="0" smtClean="0"/>
              <a:t> </a:t>
            </a:r>
            <a:r>
              <a:rPr lang="en-GB" dirty="0" smtClean="0"/>
              <a:t>1 Week 10</a:t>
            </a:r>
            <a:endParaRPr lang="en-GB" dirty="0"/>
          </a:p>
        </p:txBody>
      </p:sp>
      <p:sp>
        <p:nvSpPr>
          <p:cNvPr id="5" name="Content Placeholder 4"/>
          <p:cNvSpPr>
            <a:spLocks noGrp="1"/>
          </p:cNvSpPr>
          <p:nvPr>
            <p:ph idx="17"/>
          </p:nvPr>
        </p:nvSpPr>
        <p:spPr/>
        <p:txBody>
          <a:bodyPr/>
          <a:lstStyle/>
          <a:p>
            <a:endParaRPr lang="en-GB"/>
          </a:p>
        </p:txBody>
      </p:sp>
      <p:pic>
        <p:nvPicPr>
          <p:cNvPr id="7" name="Picture 6"/>
          <p:cNvPicPr>
            <a:picLocks noChangeAspect="1"/>
          </p:cNvPicPr>
          <p:nvPr/>
        </p:nvPicPr>
        <p:blipFill>
          <a:blip r:embed="rId2"/>
          <a:stretch>
            <a:fillRect/>
          </a:stretch>
        </p:blipFill>
        <p:spPr>
          <a:xfrm>
            <a:off x="145143" y="1941922"/>
            <a:ext cx="4098383" cy="3391491"/>
          </a:xfrm>
          <a:prstGeom prst="rect">
            <a:avLst/>
          </a:prstGeom>
        </p:spPr>
      </p:pic>
      <p:pic>
        <p:nvPicPr>
          <p:cNvPr id="8" name="Picture 7"/>
          <p:cNvPicPr>
            <a:picLocks noChangeAspect="1"/>
          </p:cNvPicPr>
          <p:nvPr/>
        </p:nvPicPr>
        <p:blipFill>
          <a:blip r:embed="rId3"/>
          <a:stretch>
            <a:fillRect/>
          </a:stretch>
        </p:blipFill>
        <p:spPr>
          <a:xfrm>
            <a:off x="4351450" y="1941922"/>
            <a:ext cx="4409989" cy="4448471"/>
          </a:xfrm>
          <a:prstGeom prst="rect">
            <a:avLst/>
          </a:prstGeom>
        </p:spPr>
      </p:pic>
      <p:sp>
        <p:nvSpPr>
          <p:cNvPr id="3" name="Tijdelijke aanduiding voor inhoud 2"/>
          <p:cNvSpPr>
            <a:spLocks noGrp="1"/>
          </p:cNvSpPr>
          <p:nvPr>
            <p:ph idx="16"/>
          </p:nvPr>
        </p:nvSpPr>
        <p:spPr/>
        <p:txBody>
          <a:bodyPr>
            <a:normAutofit lnSpcReduction="10000"/>
          </a:bodyPr>
          <a:lstStyle/>
          <a:p>
            <a:endParaRPr lang="nl-NL"/>
          </a:p>
        </p:txBody>
      </p:sp>
    </p:spTree>
    <p:extLst>
      <p:ext uri="{BB962C8B-B14F-4D97-AF65-F5344CB8AC3E}">
        <p14:creationId xmlns:p14="http://schemas.microsoft.com/office/powerpoint/2010/main" val="393168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66702" y="1096887"/>
            <a:ext cx="6229379" cy="650375"/>
          </a:xfrm>
        </p:spPr>
        <p:txBody>
          <a:bodyPr/>
          <a:lstStyle/>
          <a:p>
            <a:r>
              <a:rPr lang="en-GB" dirty="0" err="1" smtClean="0"/>
              <a:t>Uitwerking</a:t>
            </a:r>
            <a:r>
              <a:rPr lang="en-GB" dirty="0" smtClean="0"/>
              <a:t> </a:t>
            </a:r>
            <a:r>
              <a:rPr lang="en-GB" dirty="0" err="1" smtClean="0"/>
              <a:t>Oefenopgave</a:t>
            </a:r>
            <a:r>
              <a:rPr lang="en-GB" dirty="0" smtClean="0"/>
              <a:t> </a:t>
            </a:r>
            <a:r>
              <a:rPr lang="en-GB" dirty="0" smtClean="0"/>
              <a:t>1a</a:t>
            </a:r>
            <a:endParaRPr lang="en-GB" dirty="0"/>
          </a:p>
        </p:txBody>
      </p:sp>
      <p:sp>
        <p:nvSpPr>
          <p:cNvPr id="4" name="Content Placeholder 3"/>
          <p:cNvSpPr>
            <a:spLocks noGrp="1"/>
          </p:cNvSpPr>
          <p:nvPr>
            <p:ph idx="16"/>
          </p:nvPr>
        </p:nvSpPr>
        <p:spPr/>
        <p:txBody>
          <a:bodyPr>
            <a:normAutofit lnSpcReduction="10000"/>
          </a:bodyPr>
          <a:lstStyle/>
          <a:p>
            <a:r>
              <a:rPr lang="en-GB" dirty="0" err="1" smtClean="0"/>
              <a:t>Mogelijke</a:t>
            </a:r>
            <a:r>
              <a:rPr lang="en-GB" dirty="0" smtClean="0"/>
              <a:t> </a:t>
            </a:r>
            <a:r>
              <a:rPr lang="en-GB" dirty="0" err="1" smtClean="0"/>
              <a:t>uitwerking</a:t>
            </a:r>
            <a:endParaRPr lang="en-GB" dirty="0"/>
          </a:p>
        </p:txBody>
      </p:sp>
      <p:sp>
        <p:nvSpPr>
          <p:cNvPr id="5" name="Content Placeholder 4"/>
          <p:cNvSpPr>
            <a:spLocks noGrp="1"/>
          </p:cNvSpPr>
          <p:nvPr>
            <p:ph idx="17"/>
          </p:nvPr>
        </p:nvSpPr>
        <p:spPr/>
        <p:txBody>
          <a:bodyPr/>
          <a:lstStyle/>
          <a:p>
            <a:endParaRPr lang="en-GB"/>
          </a:p>
        </p:txBody>
      </p:sp>
      <p:sp>
        <p:nvSpPr>
          <p:cNvPr id="6" name="Content Placeholder 5"/>
          <p:cNvSpPr>
            <a:spLocks noGrp="1"/>
          </p:cNvSpPr>
          <p:nvPr>
            <p:ph idx="19"/>
          </p:nvPr>
        </p:nvSpPr>
        <p:spPr>
          <a:xfrm>
            <a:off x="145144" y="2017337"/>
            <a:ext cx="8567056" cy="4319964"/>
          </a:xfrm>
        </p:spPr>
        <p:txBody>
          <a:bodyPr>
            <a:normAutofit fontScale="92500" lnSpcReduction="20000"/>
          </a:bodyPr>
          <a:lstStyle/>
          <a:p>
            <a:r>
              <a:rPr lang="nl-NL" sz="2000" dirty="0" smtClean="0">
                <a:solidFill>
                  <a:srgbClr val="000000"/>
                </a:solidFill>
              </a:rPr>
              <a:t>Zie bijlage </a:t>
            </a:r>
            <a:r>
              <a:rPr lang="nl-NL" sz="2000" dirty="0" err="1" smtClean="0">
                <a:solidFill>
                  <a:srgbClr val="000000"/>
                </a:solidFill>
              </a:rPr>
              <a:t>sql</a:t>
            </a:r>
            <a:r>
              <a:rPr lang="nl-NL" sz="2000" dirty="0" smtClean="0">
                <a:solidFill>
                  <a:srgbClr val="000000"/>
                </a:solidFill>
              </a:rPr>
              <a:t> </a:t>
            </a:r>
            <a:r>
              <a:rPr lang="nl-NL" sz="2000" dirty="0" smtClean="0">
                <a:solidFill>
                  <a:srgbClr val="000000"/>
                </a:solidFill>
              </a:rPr>
              <a:t>script met </a:t>
            </a:r>
            <a:r>
              <a:rPr lang="nl-NL" sz="2000" dirty="0" smtClean="0">
                <a:solidFill>
                  <a:srgbClr val="000000"/>
                </a:solidFill>
              </a:rPr>
              <a:t>DDL en </a:t>
            </a:r>
            <a:r>
              <a:rPr lang="nl-NL" sz="2000" dirty="0" smtClean="0">
                <a:solidFill>
                  <a:srgbClr val="000000"/>
                </a:solidFill>
              </a:rPr>
              <a:t>DML</a:t>
            </a:r>
          </a:p>
          <a:p>
            <a:endParaRPr lang="nl-NL" sz="2000" dirty="0">
              <a:solidFill>
                <a:srgbClr val="000000"/>
              </a:solidFill>
            </a:endParaRPr>
          </a:p>
          <a:p>
            <a:r>
              <a:rPr lang="nl-NL" sz="2000" dirty="0" err="1">
                <a:solidFill>
                  <a:srgbClr val="0000FF"/>
                </a:solidFill>
                <a:latin typeface="Consolas" panose="020B0609020204030204" pitchFamily="49" charset="0"/>
              </a:rPr>
              <a:t>create</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table</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Student</a:t>
            </a:r>
            <a:r>
              <a:rPr lang="nl-NL" sz="2000" dirty="0">
                <a:solidFill>
                  <a:srgbClr val="0000FF"/>
                </a:solidFill>
                <a:latin typeface="Consolas" panose="020B0609020204030204" pitchFamily="49" charset="0"/>
              </a:rPr>
              <a:t> </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studentid</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numeric</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5</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not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null</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naam</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varchar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30</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not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null</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CONSTRAINT</a:t>
            </a:r>
            <a:r>
              <a:rPr lang="en-US" sz="2000" dirty="0">
                <a:solidFill>
                  <a:prstClr val="black"/>
                </a:solidFill>
                <a:latin typeface="Consolas" panose="020B0609020204030204" pitchFamily="49" charset="0"/>
              </a:rPr>
              <a:t> </a:t>
            </a:r>
            <a:r>
              <a:rPr lang="en-US" sz="2000" dirty="0">
                <a:solidFill>
                  <a:srgbClr val="008080"/>
                </a:solidFill>
                <a:latin typeface="Consolas" panose="020B0609020204030204" pitchFamily="49" charset="0"/>
              </a:rPr>
              <a:t>PK_STUDENT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primary</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 </a:t>
            </a:r>
            <a:r>
              <a:rPr lang="en-US" sz="2000" dirty="0">
                <a:solidFill>
                  <a:srgbClr val="808080"/>
                </a:solidFill>
                <a:latin typeface="Consolas" panose="020B0609020204030204" pitchFamily="49" charset="0"/>
              </a:rPr>
              <a:t>(</a:t>
            </a:r>
            <a:r>
              <a:rPr lang="en-US" sz="2000" dirty="0" err="1">
                <a:solidFill>
                  <a:srgbClr val="008080"/>
                </a:solidFill>
                <a:latin typeface="Consolas" panose="020B0609020204030204" pitchFamily="49" charset="0"/>
              </a:rPr>
              <a:t>studentid</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nl-NL" sz="2000" dirty="0">
                <a:solidFill>
                  <a:srgbClr val="808080"/>
                </a:solidFill>
                <a:latin typeface="Consolas" panose="020B0609020204030204" pitchFamily="49" charset="0"/>
              </a:rPr>
              <a:t>)</a:t>
            </a:r>
          </a:p>
          <a:p>
            <a:r>
              <a:rPr lang="nl-NL" sz="2000" dirty="0" err="1">
                <a:solidFill>
                  <a:srgbClr val="0000FF"/>
                </a:solidFill>
                <a:latin typeface="Consolas" panose="020B0609020204030204" pitchFamily="49" charset="0"/>
              </a:rPr>
              <a:t>create</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table</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StudentBespeeltInstrument</a:t>
            </a:r>
            <a:r>
              <a:rPr lang="nl-NL" sz="2000" dirty="0">
                <a:solidFill>
                  <a:srgbClr val="0000FF"/>
                </a:solidFill>
                <a:latin typeface="Consolas" panose="020B0609020204030204" pitchFamily="49" charset="0"/>
              </a:rPr>
              <a:t> </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instrumentnaam</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varchar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14</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not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null</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toonhoogte</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varchar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7</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not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null</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studentid</a:t>
            </a:r>
            <a:r>
              <a:rPr lang="nl-NL" sz="2000" dirty="0" err="1">
                <a:solidFill>
                  <a:srgbClr val="0000FF"/>
                </a:solidFill>
                <a:latin typeface="Consolas" panose="020B0609020204030204" pitchFamily="49" charset="0"/>
              </a:rPr>
              <a:t>numeric</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5</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not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null</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niveaucode</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char</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1</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not</a:t>
            </a:r>
            <a:r>
              <a:rPr lang="nl-NL" sz="2000" dirty="0">
                <a:solidFill>
                  <a:prstClr val="black"/>
                </a:solidFill>
                <a:latin typeface="Consolas" panose="020B0609020204030204" pitchFamily="49" charset="0"/>
              </a:rPr>
              <a:t> </a:t>
            </a:r>
            <a:r>
              <a:rPr lang="nl-NL" sz="2000" dirty="0" err="1">
                <a:solidFill>
                  <a:srgbClr val="808080"/>
                </a:solidFill>
                <a:latin typeface="Consolas" panose="020B0609020204030204" pitchFamily="49" charset="0"/>
              </a:rPr>
              <a:t>null</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constraint</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PK_STUDENTBESPEELTINSTRUMENT</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primary</a:t>
            </a:r>
            <a:r>
              <a:rPr lang="nl-NL" sz="2000" dirty="0">
                <a:solidFill>
                  <a:prstClr val="black"/>
                </a:solidFill>
                <a:latin typeface="Consolas" panose="020B0609020204030204" pitchFamily="49" charset="0"/>
              </a:rPr>
              <a:t> </a:t>
            </a:r>
            <a:r>
              <a:rPr lang="nl-NL" sz="2000" dirty="0" err="1">
                <a:solidFill>
                  <a:srgbClr val="0000FF"/>
                </a:solidFill>
                <a:latin typeface="Consolas" panose="020B0609020204030204" pitchFamily="49" charset="0"/>
              </a:rPr>
              <a:t>key</a:t>
            </a:r>
            <a:r>
              <a:rPr lang="nl-NL" sz="2000" dirty="0">
                <a:solidFill>
                  <a:srgbClr val="0000FF"/>
                </a:solidFill>
                <a:latin typeface="Consolas" panose="020B0609020204030204" pitchFamily="49" charset="0"/>
              </a:rPr>
              <a:t>  </a:t>
            </a:r>
            <a:r>
              <a:rPr lang="nl-NL" sz="2000" dirty="0">
                <a:solidFill>
                  <a:srgbClr val="808080"/>
                </a:solidFill>
                <a:latin typeface="Consolas" panose="020B0609020204030204" pitchFamily="49" charset="0"/>
              </a:rPr>
              <a:t>(</a:t>
            </a:r>
            <a:r>
              <a:rPr lang="nl-NL" sz="2000" dirty="0">
                <a:solidFill>
                  <a:srgbClr val="008080"/>
                </a:solidFill>
                <a:latin typeface="Consolas" panose="020B0609020204030204" pitchFamily="49" charset="0"/>
              </a:rPr>
              <a:t>instrumentnaam</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a:solidFill>
                  <a:srgbClr val="008080"/>
                </a:solidFill>
                <a:latin typeface="Consolas" panose="020B0609020204030204" pitchFamily="49" charset="0"/>
              </a:rPr>
              <a:t>toonhoogte</a:t>
            </a:r>
            <a:r>
              <a:rPr lang="nl-NL" sz="2000" dirty="0">
                <a:solidFill>
                  <a:srgbClr val="808080"/>
                </a:solidFill>
                <a:latin typeface="Consolas" panose="020B0609020204030204" pitchFamily="49" charset="0"/>
              </a:rPr>
              <a:t>,</a:t>
            </a:r>
            <a:r>
              <a:rPr lang="nl-NL" sz="2000" dirty="0">
                <a:solidFill>
                  <a:prstClr val="black"/>
                </a:solidFill>
                <a:latin typeface="Consolas" panose="020B0609020204030204" pitchFamily="49" charset="0"/>
              </a:rPr>
              <a:t> </a:t>
            </a:r>
            <a:r>
              <a:rPr lang="nl-NL" sz="2000" dirty="0" err="1">
                <a:solidFill>
                  <a:srgbClr val="008080"/>
                </a:solidFill>
                <a:latin typeface="Consolas" panose="020B0609020204030204" pitchFamily="49" charset="0"/>
              </a:rPr>
              <a:t>studentid</a:t>
            </a:r>
            <a:r>
              <a:rPr lang="nl-NL" sz="2000" dirty="0">
                <a:solidFill>
                  <a:srgbClr val="808080"/>
                </a:solidFill>
                <a:latin typeface="Consolas" panose="020B0609020204030204" pitchFamily="49" charset="0"/>
              </a:rPr>
              <a:t>)</a:t>
            </a:r>
            <a:endParaRPr lang="nl-NL" sz="2000" dirty="0">
              <a:solidFill>
                <a:prstClr val="black"/>
              </a:solidFill>
              <a:latin typeface="Consolas" panose="020B0609020204030204" pitchFamily="49" charset="0"/>
            </a:endParaRPr>
          </a:p>
          <a:p>
            <a:r>
              <a:rPr lang="nl-NL" sz="2000" dirty="0">
                <a:solidFill>
                  <a:srgbClr val="808080"/>
                </a:solidFill>
                <a:latin typeface="Consolas" panose="020B0609020204030204" pitchFamily="49" charset="0"/>
              </a:rPr>
              <a:t>)</a:t>
            </a:r>
          </a:p>
          <a:p>
            <a:endParaRPr lang="en-GB" sz="2000" dirty="0">
              <a:solidFill>
                <a:srgbClr val="000000"/>
              </a:solidFill>
            </a:endParaRPr>
          </a:p>
        </p:txBody>
      </p:sp>
    </p:spTree>
    <p:extLst>
      <p:ext uri="{BB962C8B-B14F-4D97-AF65-F5344CB8AC3E}">
        <p14:creationId xmlns:p14="http://schemas.microsoft.com/office/powerpoint/2010/main" val="1487131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445</TotalTime>
  <Words>627</Words>
  <Application>Microsoft Office PowerPoint</Application>
  <PresentationFormat>Diavoorstelling (4:3)</PresentationFormat>
  <Paragraphs>90</Paragraphs>
  <Slides>11</Slides>
  <Notes>2</Notes>
  <HiddenSlides>4</HiddenSlides>
  <MMClips>0</MMClips>
  <ScaleCrop>false</ScaleCrop>
  <HeadingPairs>
    <vt:vector size="8" baseType="variant">
      <vt:variant>
        <vt:lpstr>Gebruikte lettertypen</vt:lpstr>
      </vt:variant>
      <vt:variant>
        <vt:i4>7</vt:i4>
      </vt:variant>
      <vt:variant>
        <vt:lpstr>Thema</vt:lpstr>
      </vt:variant>
      <vt:variant>
        <vt:i4>1</vt:i4>
      </vt:variant>
      <vt:variant>
        <vt:lpstr>Ingesloten OLE-bronprogramma's</vt:lpstr>
      </vt:variant>
      <vt:variant>
        <vt:i4>1</vt:i4>
      </vt:variant>
      <vt:variant>
        <vt:lpstr>Diatitels</vt:lpstr>
      </vt:variant>
      <vt:variant>
        <vt:i4>11</vt:i4>
      </vt:variant>
    </vt:vector>
  </HeadingPairs>
  <TitlesOfParts>
    <vt:vector size="20" baseType="lpstr">
      <vt:lpstr>Arial</vt:lpstr>
      <vt:lpstr>Calibri</vt:lpstr>
      <vt:lpstr>Consolas</vt:lpstr>
      <vt:lpstr>Helvetica Neue</vt:lpstr>
      <vt:lpstr>Helvetica Neue Light</vt:lpstr>
      <vt:lpstr>Times New Roman</vt:lpstr>
      <vt:lpstr>Wingdings</vt:lpstr>
      <vt:lpstr>Office Theme</vt:lpstr>
      <vt:lpstr>Bitmapafbeelding</vt:lpstr>
      <vt:lpstr>Week 11 – opdracht 11.1</vt:lpstr>
      <vt:lpstr>Opdracht 1</vt:lpstr>
      <vt:lpstr>Tabellen opdracht 1</vt:lpstr>
      <vt:lpstr>Opdracht 2</vt:lpstr>
      <vt:lpstr>Opdracht 3</vt:lpstr>
      <vt:lpstr>Opdracht 3 antwoorden</vt:lpstr>
      <vt:lpstr>Opdracht 4</vt:lpstr>
      <vt:lpstr>Oefenopgave 1 Week 10</vt:lpstr>
      <vt:lpstr>Uitwerking Oefenopgave 1a</vt:lpstr>
      <vt:lpstr>Uitwerking Oefenopgave 1a</vt:lpstr>
      <vt:lpstr>Uitwerking Oefenopgave 1b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Maria Boes</cp:lastModifiedBy>
  <cp:revision>83</cp:revision>
  <dcterms:created xsi:type="dcterms:W3CDTF">2015-07-08T04:47:01Z</dcterms:created>
  <dcterms:modified xsi:type="dcterms:W3CDTF">2016-07-05T14:16:46Z</dcterms:modified>
</cp:coreProperties>
</file>