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63" r:id="rId3"/>
    <p:sldId id="264" r:id="rId4"/>
    <p:sldId id="276" r:id="rId5"/>
    <p:sldId id="27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D919D2F3-D6CB-4EFE-A0B8-764CDFC172C6}">
          <p14:sldIdLst>
            <p14:sldId id="257"/>
            <p14:sldId id="263"/>
            <p14:sldId id="264"/>
            <p14:sldId id="276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orient="horz" pos="1503">
          <p15:clr>
            <a:srgbClr val="A4A3A4"/>
          </p15:clr>
        </p15:guide>
        <p15:guide id="3" orient="horz" pos="3863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pos="5599">
          <p15:clr>
            <a:srgbClr val="A4A3A4"/>
          </p15:clr>
        </p15:guide>
        <p15:guide id="6" pos="1818">
          <p15:clr>
            <a:srgbClr val="A4A3A4"/>
          </p15:clr>
        </p15:guide>
        <p15:guide id="7" pos="153">
          <p15:clr>
            <a:srgbClr val="A4A3A4"/>
          </p15:clr>
        </p15:guide>
        <p15:guide id="8" pos="16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8657"/>
    <a:srgbClr val="A9976A"/>
    <a:srgbClr val="837752"/>
    <a:srgbClr val="AC9660"/>
    <a:srgbClr val="FFE411"/>
    <a:srgbClr val="FFFFFF"/>
    <a:srgbClr val="FED91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4695" autoAdjust="0"/>
  </p:normalViewPr>
  <p:slideViewPr>
    <p:cSldViewPr snapToGrid="0" snapToObjects="1">
      <p:cViewPr varScale="1">
        <p:scale>
          <a:sx n="57" d="100"/>
          <a:sy n="57" d="100"/>
        </p:scale>
        <p:origin x="1553" y="36"/>
      </p:cViewPr>
      <p:guideLst>
        <p:guide orient="horz" pos="4003"/>
        <p:guide orient="horz" pos="1503"/>
        <p:guide orient="horz" pos="3863"/>
        <p:guide orient="horz" pos="1009"/>
        <p:guide pos="5599"/>
        <p:guide pos="1818"/>
        <p:guide pos="153"/>
        <p:guide pos="1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nl-NL" smtClean="0"/>
          </a:p>
        </p:txBody>
      </p:sp>
      <p:sp>
        <p:nvSpPr>
          <p:cNvPr id="7172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5795E87-D651-43B5-A210-51E7C39194E7}" type="datetime1">
              <a:rPr kumimoji="0" lang="en-GB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05/07/2016</a:t>
            </a:fld>
            <a:endParaRPr kumimoji="0" lang="en-GB" smtClean="0">
              <a:latin typeface="Arial" panose="020B0604020202020204" pitchFamily="34" charset="0"/>
            </a:endParaRPr>
          </a:p>
        </p:txBody>
      </p:sp>
      <p:sp>
        <p:nvSpPr>
          <p:cNvPr id="7173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FFF7ACF-664D-463B-932C-90336DC2B34D}" type="slidenum">
              <a:rPr kumimoji="0" lang="en-GB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kumimoji="0"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1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 smtClean="0"/>
              <a:t>afbeelding toevoegen (optioneel)</a:t>
            </a:r>
            <a:endParaRPr lang="nl-NL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Gebruik deze gehele 2/3-kolom voor de belangrijke gegevens of afbeeldingen.</a:t>
            </a:r>
          </a:p>
          <a:p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of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en nog meer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 smtClean="0"/>
              <a:t> van 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Eventuele aantekeningen, verduidelijkingen of bronvermelding komen in deze 1/3-kolom.</a:t>
            </a:r>
          </a:p>
          <a:p>
            <a:endParaRPr lang="nl-NL" dirty="0" smtClean="0"/>
          </a:p>
          <a:p>
            <a:r>
              <a:rPr lang="nl-NL" dirty="0" smtClean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40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xfrm>
            <a:off x="3213100" y="6423025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315200" y="6400800"/>
            <a:ext cx="1828800" cy="2746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47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 smtClean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styles</a:t>
            </a:r>
            <a:endParaRPr lang="nl-NL" dirty="0" smtClean="0"/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2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6" name="Rechthoek 35"/>
          <p:cNvSpPr/>
          <p:nvPr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Week 11 – opdracht </a:t>
            </a:r>
            <a:r>
              <a:rPr lang="nl-NL" dirty="0" smtClean="0"/>
              <a:t>11.2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Databases, DDL, DML, MUZIEKDATABASE</a:t>
            </a:r>
            <a:endParaRPr lang="nl-NL" dirty="0"/>
          </a:p>
        </p:txBody>
      </p:sp>
      <p:pic>
        <p:nvPicPr>
          <p:cNvPr id="39" name="Afbeelding 38" descr="logo_ha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 </a:t>
            </a:r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De eigenaar van de muziekdatabase wil ook gegevens van klanten van muziekscholen gaan opslaan. Als eerste stap moeten daarvoor de benodigde tabellen worden aangemaakt.</a:t>
            </a:r>
          </a:p>
          <a:p>
            <a:endParaRPr lang="nl-NL" dirty="0"/>
          </a:p>
          <a:p>
            <a:r>
              <a:rPr lang="nl-NL" dirty="0" smtClean="0"/>
              <a:t>In eerste instantie is het idee om een eenvoudige vastlegging te doen van maximaal 1 telefoonnummer per klant. </a:t>
            </a:r>
            <a:r>
              <a:rPr lang="nl-NL" dirty="0" smtClean="0"/>
              <a:t>Op de volgende dia een overzicht wat de gewenste uitbreiding inhoudt.</a:t>
            </a:r>
          </a:p>
          <a:p>
            <a:endParaRPr lang="nl-NL" dirty="0" smtClean="0"/>
          </a:p>
          <a:p>
            <a:r>
              <a:rPr lang="nl-NL" dirty="0" smtClean="0"/>
              <a:t>Maak een DDL-script dat deze tabel toevoegt aan de muziekdatabase. Maak ook het DML-script dat de records uit de voorbeeldpopulatie toevoegt.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Uitbreiden muziekdatabase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396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Klantgegevens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31919"/>
              </p:ext>
            </p:extLst>
          </p:nvPr>
        </p:nvGraphicFramePr>
        <p:xfrm>
          <a:off x="1054100" y="3063318"/>
          <a:ext cx="4440238" cy="1066800"/>
        </p:xfrm>
        <a:graphic>
          <a:graphicData uri="http://schemas.openxmlformats.org/drawingml/2006/table">
            <a:tbl>
              <a:tblPr/>
              <a:tblGrid>
                <a:gridCol w="935038"/>
                <a:gridCol w="887412"/>
                <a:gridCol w="788988"/>
                <a:gridCol w="844550"/>
                <a:gridCol w="98425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klantnr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klantnaam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adres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plaats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telefoon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Numeric(4)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Char(30)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Char(30)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Char(20)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</a:t>
                      </a: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(11)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996950" y="2396568"/>
            <a:ext cx="9461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400" i="1"/>
              <a:t>Klant</a:t>
            </a:r>
            <a:endParaRPr lang="en-US" sz="2400" i="1"/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1270000" y="2687081"/>
            <a:ext cx="450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800">
                <a:solidFill>
                  <a:schemeClr val="tx1"/>
                </a:solidFill>
              </a:rPr>
              <a:t>pk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6" name="Line 31"/>
          <p:cNvSpPr>
            <a:spLocks noChangeShapeType="1"/>
          </p:cNvSpPr>
          <p:nvPr/>
        </p:nvSpPr>
        <p:spPr bwMode="auto">
          <a:xfrm>
            <a:off x="1092200" y="2929968"/>
            <a:ext cx="771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graphicFrame>
        <p:nvGraphicFramePr>
          <p:cNvPr id="17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956355"/>
              </p:ext>
            </p:extLst>
          </p:nvPr>
        </p:nvGraphicFramePr>
        <p:xfrm>
          <a:off x="1039813" y="4742893"/>
          <a:ext cx="5111750" cy="1422400"/>
        </p:xfrm>
        <a:graphic>
          <a:graphicData uri="http://schemas.openxmlformats.org/drawingml/2006/table">
            <a:tbl>
              <a:tblPr/>
              <a:tblGrid>
                <a:gridCol w="871537"/>
                <a:gridCol w="1104900"/>
                <a:gridCol w="1214438"/>
                <a:gridCol w="844550"/>
                <a:gridCol w="1076325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klantnr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klantnaam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adres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plaats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Telefoon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1234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Janssen HJM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Kerkstraat 31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Wijchen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024-6415567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1866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Peters JC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Daltonstraat 22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Nijmegen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024-3317534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2007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Storm 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Jacobslaan 11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Nijmegen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024-3155440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 Box 145"/>
          <p:cNvSpPr txBox="1">
            <a:spLocks noChangeArrowheads="1"/>
          </p:cNvSpPr>
          <p:nvPr/>
        </p:nvSpPr>
        <p:spPr bwMode="auto">
          <a:xfrm>
            <a:off x="5838825" y="2333663"/>
            <a:ext cx="31670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800" b="0" dirty="0" err="1">
                <a:solidFill>
                  <a:schemeClr val="tx1"/>
                </a:solidFill>
              </a:rPr>
              <a:t>Uitgangspunt</a:t>
            </a:r>
            <a:r>
              <a:rPr lang="en-US" sz="1800" b="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0" dirty="0">
                <a:solidFill>
                  <a:schemeClr val="tx1"/>
                </a:solidFill>
              </a:rPr>
              <a:t>Per </a:t>
            </a:r>
            <a:r>
              <a:rPr lang="en-US" sz="1800" b="0" dirty="0" err="1">
                <a:solidFill>
                  <a:schemeClr val="tx1"/>
                </a:solidFill>
              </a:rPr>
              <a:t>klant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wordt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</a:rPr>
              <a:t>maximaal</a:t>
            </a:r>
            <a:r>
              <a:rPr lang="en-US" sz="1800" b="0" dirty="0" smtClean="0">
                <a:solidFill>
                  <a:schemeClr val="tx1"/>
                </a:solidFill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</a:rPr>
              <a:t>één</a:t>
            </a:r>
            <a:r>
              <a:rPr lang="en-US" sz="1800" b="0" dirty="0" smtClean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telefoonnummer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opgeslagen</a:t>
            </a:r>
            <a:endParaRPr lang="nl-NL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86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 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nl-NL" dirty="0" smtClean="0"/>
              <a:t>Nadat deze uitbreiding was doorgevoerd, blijkt het toch niet handig om maar 1 telefoonnummer te kunnen vastleggen.</a:t>
            </a:r>
          </a:p>
          <a:p>
            <a:pPr>
              <a:lnSpc>
                <a:spcPct val="90000"/>
              </a:lnSpc>
            </a:pPr>
            <a:r>
              <a:rPr lang="nl-NL" dirty="0" smtClean="0"/>
              <a:t>De opdracht is nu om de databasestructuur zo aan te passen dat er meerdere telefoonnummers kunnen worden vastgelegd. Op de volgende dia is een oplossing uitgewerkt.</a:t>
            </a:r>
          </a:p>
          <a:p>
            <a:pPr>
              <a:lnSpc>
                <a:spcPct val="90000"/>
              </a:lnSpc>
            </a:pPr>
            <a:endParaRPr lang="nl-NL" dirty="0"/>
          </a:p>
          <a:p>
            <a:pPr>
              <a:lnSpc>
                <a:spcPct val="90000"/>
              </a:lnSpc>
            </a:pPr>
            <a:r>
              <a:rPr lang="nl-NL" dirty="0" smtClean="0"/>
              <a:t>Maak de nieuwe tabel </a:t>
            </a:r>
            <a:r>
              <a:rPr lang="nl-NL" dirty="0" err="1" smtClean="0"/>
              <a:t>KlantTelefoon</a:t>
            </a:r>
            <a:r>
              <a:rPr lang="nl-NL" dirty="0" smtClean="0"/>
              <a:t> aan.</a:t>
            </a:r>
          </a:p>
          <a:p>
            <a:pPr>
              <a:lnSpc>
                <a:spcPct val="90000"/>
              </a:lnSpc>
            </a:pPr>
            <a:r>
              <a:rPr lang="nl-NL" dirty="0" smtClean="0"/>
              <a:t>Kopieer de gegevens van Klant naar Klant naar Klanttelefoon </a:t>
            </a:r>
          </a:p>
          <a:p>
            <a:pPr>
              <a:lnSpc>
                <a:spcPct val="90000"/>
              </a:lnSpc>
            </a:pPr>
            <a:r>
              <a:rPr lang="nl-NL" dirty="0" smtClean="0"/>
              <a:t>Verwijder de kolom telefoon van de tabel Klant</a:t>
            </a:r>
            <a:endParaRPr lang="nl-NL" dirty="0" smtClean="0"/>
          </a:p>
          <a:p>
            <a:pPr>
              <a:lnSpc>
                <a:spcPct val="90000"/>
              </a:lnSpc>
            </a:pPr>
            <a:endParaRPr lang="nl-NL" dirty="0"/>
          </a:p>
          <a:p>
            <a:pPr>
              <a:lnSpc>
                <a:spcPct val="90000"/>
              </a:lnSpc>
            </a:pP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298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766703" y="1096887"/>
            <a:ext cx="6102660" cy="650375"/>
          </a:xfrm>
        </p:spPr>
        <p:txBody>
          <a:bodyPr/>
          <a:lstStyle/>
          <a:p>
            <a:r>
              <a:rPr lang="nl-NL" dirty="0" smtClean="0"/>
              <a:t>Klantgegevens, nieuwe situatie</a:t>
            </a:r>
            <a:endParaRPr lang="nl-NL" dirty="0"/>
          </a:p>
        </p:txBody>
      </p:sp>
      <p:graphicFrame>
        <p:nvGraphicFramePr>
          <p:cNvPr id="6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286762"/>
              </p:ext>
            </p:extLst>
          </p:nvPr>
        </p:nvGraphicFramePr>
        <p:xfrm>
          <a:off x="1054100" y="2980960"/>
          <a:ext cx="3455988" cy="1066800"/>
        </p:xfrm>
        <a:graphic>
          <a:graphicData uri="http://schemas.openxmlformats.org/drawingml/2006/table">
            <a:tbl>
              <a:tblPr/>
              <a:tblGrid>
                <a:gridCol w="935038"/>
                <a:gridCol w="887412"/>
                <a:gridCol w="788988"/>
                <a:gridCol w="84455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klantnr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klantnaam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adres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plaats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Numeric(4)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Char(30)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Char(30)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Char(20)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996950" y="2314210"/>
            <a:ext cx="9461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400" i="1"/>
              <a:t>Klant</a:t>
            </a:r>
            <a:endParaRPr lang="en-US" sz="2400" i="1"/>
          </a:p>
        </p:txBody>
      </p:sp>
      <p:sp>
        <p:nvSpPr>
          <p:cNvPr id="8" name="Text Box 30"/>
          <p:cNvSpPr txBox="1">
            <a:spLocks noChangeArrowheads="1"/>
          </p:cNvSpPr>
          <p:nvPr/>
        </p:nvSpPr>
        <p:spPr bwMode="auto">
          <a:xfrm>
            <a:off x="1270000" y="2604723"/>
            <a:ext cx="450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800">
                <a:solidFill>
                  <a:schemeClr val="tx1"/>
                </a:solidFill>
              </a:rPr>
              <a:t>pk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Line 31"/>
          <p:cNvSpPr>
            <a:spLocks noChangeShapeType="1"/>
          </p:cNvSpPr>
          <p:nvPr/>
        </p:nvSpPr>
        <p:spPr bwMode="auto">
          <a:xfrm>
            <a:off x="1092200" y="2847610"/>
            <a:ext cx="771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graphicFrame>
        <p:nvGraphicFramePr>
          <p:cNvPr id="10" name="Group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286458"/>
              </p:ext>
            </p:extLst>
          </p:nvPr>
        </p:nvGraphicFramePr>
        <p:xfrm>
          <a:off x="4794250" y="2955560"/>
          <a:ext cx="4035425" cy="1422400"/>
        </p:xfrm>
        <a:graphic>
          <a:graphicData uri="http://schemas.openxmlformats.org/drawingml/2006/table">
            <a:tbl>
              <a:tblPr/>
              <a:tblGrid>
                <a:gridCol w="871538"/>
                <a:gridCol w="1104900"/>
                <a:gridCol w="1214437"/>
                <a:gridCol w="84455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klantnr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klantnaam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adres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plaats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1234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Janssen HJM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Kerkstraat 31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Wijchen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1866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Peters JC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Daltonstraat 22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Nijmegen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2007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Storm 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Jacobslaan 11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Nijmegen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079671"/>
              </p:ext>
            </p:extLst>
          </p:nvPr>
        </p:nvGraphicFramePr>
        <p:xfrm>
          <a:off x="1092200" y="5190760"/>
          <a:ext cx="1919288" cy="1066800"/>
        </p:xfrm>
        <a:graphic>
          <a:graphicData uri="http://schemas.openxmlformats.org/drawingml/2006/table">
            <a:tbl>
              <a:tblPr/>
              <a:tblGrid>
                <a:gridCol w="935038"/>
                <a:gridCol w="98425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klantnr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telefoon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Numeric(4)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Char(11)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96"/>
          <p:cNvSpPr txBox="1">
            <a:spLocks noChangeArrowheads="1"/>
          </p:cNvSpPr>
          <p:nvPr/>
        </p:nvSpPr>
        <p:spPr bwMode="auto">
          <a:xfrm>
            <a:off x="1563688" y="4466860"/>
            <a:ext cx="221456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400" i="1"/>
              <a:t>KlantTelefoon</a:t>
            </a:r>
            <a:endParaRPr lang="en-US" sz="2400" i="1"/>
          </a:p>
        </p:txBody>
      </p:sp>
      <p:sp>
        <p:nvSpPr>
          <p:cNvPr id="13" name="Text Box 97"/>
          <p:cNvSpPr txBox="1">
            <a:spLocks noChangeArrowheads="1"/>
          </p:cNvSpPr>
          <p:nvPr/>
        </p:nvSpPr>
        <p:spPr bwMode="auto">
          <a:xfrm>
            <a:off x="1822450" y="4743085"/>
            <a:ext cx="450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800">
                <a:solidFill>
                  <a:schemeClr val="tx1"/>
                </a:solidFill>
              </a:rPr>
              <a:t>pk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4" name="Line 98"/>
          <p:cNvSpPr>
            <a:spLocks noChangeShapeType="1"/>
          </p:cNvSpPr>
          <p:nvPr/>
        </p:nvSpPr>
        <p:spPr bwMode="auto">
          <a:xfrm>
            <a:off x="1130300" y="5057410"/>
            <a:ext cx="1755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graphicFrame>
        <p:nvGraphicFramePr>
          <p:cNvPr id="15" name="Group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027938"/>
              </p:ext>
            </p:extLst>
          </p:nvPr>
        </p:nvGraphicFramePr>
        <p:xfrm>
          <a:off x="4795838" y="4619260"/>
          <a:ext cx="1947862" cy="2133600"/>
        </p:xfrm>
        <a:graphic>
          <a:graphicData uri="http://schemas.openxmlformats.org/drawingml/2006/table">
            <a:tbl>
              <a:tblPr/>
              <a:tblGrid>
                <a:gridCol w="871537"/>
                <a:gridCol w="1076325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klantnr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Telefoon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1234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024-6415567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1234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06-23568911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1866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024-3317534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2007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024-3155440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2007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06-24351176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Line 154"/>
          <p:cNvSpPr>
            <a:spLocks noChangeShapeType="1"/>
          </p:cNvSpPr>
          <p:nvPr/>
        </p:nvSpPr>
        <p:spPr bwMode="auto">
          <a:xfrm flipV="1">
            <a:off x="1579563" y="4058873"/>
            <a:ext cx="0" cy="11223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lg" len="lg"/>
          </a:ln>
        </p:spPr>
        <p:txBody>
          <a:bodyPr anchor="b"/>
          <a:lstStyle/>
          <a:p>
            <a:endParaRPr lang="nl-NL"/>
          </a:p>
        </p:txBody>
      </p:sp>
      <p:sp>
        <p:nvSpPr>
          <p:cNvPr id="17" name="Text Box 155"/>
          <p:cNvSpPr txBox="1">
            <a:spLocks noChangeArrowheads="1"/>
          </p:cNvSpPr>
          <p:nvPr/>
        </p:nvSpPr>
        <p:spPr bwMode="auto">
          <a:xfrm>
            <a:off x="4624391" y="1790930"/>
            <a:ext cx="43592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r>
              <a:rPr lang="en-US" sz="1800" b="0" dirty="0" err="1">
                <a:solidFill>
                  <a:schemeClr val="tx1"/>
                </a:solidFill>
              </a:rPr>
              <a:t>Uitgangspunt</a:t>
            </a:r>
            <a:r>
              <a:rPr lang="en-US" sz="1800" b="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0" dirty="0">
                <a:solidFill>
                  <a:schemeClr val="tx1"/>
                </a:solidFill>
              </a:rPr>
              <a:t>Per </a:t>
            </a:r>
            <a:r>
              <a:rPr lang="en-US" sz="1800" b="0" dirty="0" err="1">
                <a:solidFill>
                  <a:schemeClr val="tx1"/>
                </a:solidFill>
              </a:rPr>
              <a:t>klant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kunnen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meerdere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telefoonnummers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worden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opgeslagen</a:t>
            </a:r>
            <a:endParaRPr lang="nl-NL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6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305</Words>
  <Application>Microsoft Office PowerPoint</Application>
  <PresentationFormat>Diavoorstelling (4:3)</PresentationFormat>
  <Paragraphs>113</Paragraphs>
  <Slides>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2" baseType="lpstr">
      <vt:lpstr>Arial Unicode MS</vt:lpstr>
      <vt:lpstr>Arial</vt:lpstr>
      <vt:lpstr>Calibri</vt:lpstr>
      <vt:lpstr>Helvetica Neue</vt:lpstr>
      <vt:lpstr>Helvetica Neue Light</vt:lpstr>
      <vt:lpstr>Wingdings</vt:lpstr>
      <vt:lpstr>Office Theme</vt:lpstr>
      <vt:lpstr>Week 11 – opdracht 11.2</vt:lpstr>
      <vt:lpstr>Opdracht 1</vt:lpstr>
      <vt:lpstr>Klantgegevens</vt:lpstr>
      <vt:lpstr>Opdracht 2</vt:lpstr>
      <vt:lpstr>Klantgegevens, nieuwe situatie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Maria Boes</cp:lastModifiedBy>
  <cp:revision>85</cp:revision>
  <dcterms:created xsi:type="dcterms:W3CDTF">2015-07-08T04:47:01Z</dcterms:created>
  <dcterms:modified xsi:type="dcterms:W3CDTF">2016-07-05T14:46:32Z</dcterms:modified>
</cp:coreProperties>
</file>