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8" r:id="rId25"/>
    <p:sldId id="287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919D2F3-D6CB-4EFE-A0B8-764CDFC172C6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Naamloze sectie" id="{2B91D7C3-CCD9-4438-8A4A-3EEAEA096219}">
          <p14:sldIdLst>
            <p14:sldId id="288"/>
            <p14:sldId id="287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95" autoAdjust="0"/>
  </p:normalViewPr>
  <p:slideViewPr>
    <p:cSldViewPr snapToGrid="0" snapToObjects="1">
      <p:cViewPr varScale="1">
        <p:scale>
          <a:sx n="65" d="100"/>
          <a:sy n="65" d="100"/>
        </p:scale>
        <p:origin x="1313" y="29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(oefening in het lezen van tabellen, geen antwoorden, zorg zelf dat je je altijd eerst oriënteert / de gegevens in een tabel goed leest)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Denk aan de relaties tussen tabellen via </a:t>
            </a:r>
            <a:r>
              <a:rPr lang="nl-NL" dirty="0" err="1"/>
              <a:t>Foreign</a:t>
            </a:r>
            <a:r>
              <a:rPr lang="nl-NL" dirty="0"/>
              <a:t> Keys!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En ook hier zijn de andere notaties mogelijk / kan ook via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statement op dezelfde manier als bij de vorige </a:t>
            </a:r>
            <a:r>
              <a:rPr lang="nl-NL" dirty="0" err="1"/>
              <a:t>constraint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11 – relationele databases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Terminologie 2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Databaseschema - structuur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30535"/>
              </p:ext>
            </p:extLst>
          </p:nvPr>
        </p:nvGraphicFramePr>
        <p:xfrm>
          <a:off x="3013444" y="3299203"/>
          <a:ext cx="3487593" cy="1095375"/>
        </p:xfrm>
        <a:graphic>
          <a:graphicData uri="http://schemas.openxmlformats.org/drawingml/2006/table">
            <a:tbl>
              <a:tblPr/>
              <a:tblGrid>
                <a:gridCol w="114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Varchar(30)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016619" y="2768978"/>
            <a:ext cx="21812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Muziekschool</a:t>
            </a:r>
            <a:endParaRPr lang="en-US" sz="2400" i="1"/>
          </a:p>
        </p:txBody>
      </p:sp>
      <p:graphicFrame>
        <p:nvGraphicFramePr>
          <p:cNvPr id="9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0265"/>
              </p:ext>
            </p:extLst>
          </p:nvPr>
        </p:nvGraphicFramePr>
        <p:xfrm>
          <a:off x="3070594" y="5413753"/>
          <a:ext cx="4479925" cy="10668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2975344" y="4988303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2908669" y="2308603"/>
            <a:ext cx="2540000" cy="936625"/>
            <a:chOff x="460" y="946"/>
            <a:chExt cx="1600" cy="590"/>
          </a:xfrm>
        </p:grpSpPr>
        <p:sp>
          <p:nvSpPr>
            <p:cNvPr id="12" name="Oval 118"/>
            <p:cNvSpPr>
              <a:spLocks noChangeArrowheads="1"/>
            </p:cNvSpPr>
            <p:nvPr/>
          </p:nvSpPr>
          <p:spPr bwMode="auto">
            <a:xfrm>
              <a:off x="460" y="1199"/>
              <a:ext cx="1508" cy="3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Text Box 119"/>
            <p:cNvSpPr txBox="1">
              <a:spLocks noChangeArrowheads="1"/>
            </p:cNvSpPr>
            <p:nvPr/>
          </p:nvSpPr>
          <p:spPr bwMode="auto">
            <a:xfrm>
              <a:off x="994" y="946"/>
              <a:ext cx="106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1"/>
                  </a:solidFill>
                </a:rPr>
                <a:t>tabelnaam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Box 125"/>
          <p:cNvSpPr txBox="1">
            <a:spLocks noChangeArrowheads="1"/>
          </p:cNvSpPr>
          <p:nvPr/>
        </p:nvSpPr>
        <p:spPr bwMode="auto">
          <a:xfrm>
            <a:off x="5297949" y="2902330"/>
            <a:ext cx="192351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nl-NL" sz="2400">
                <a:solidFill>
                  <a:srgbClr val="009900"/>
                </a:solidFill>
              </a:rPr>
              <a:t>kolomnaam</a:t>
            </a:r>
            <a:endParaRPr lang="en-US" sz="2400">
              <a:solidFill>
                <a:srgbClr val="009900"/>
              </a:solidFill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139" y="3264872"/>
            <a:ext cx="1036619" cy="390178"/>
          </a:xfrm>
          <a:prstGeom prst="rect">
            <a:avLst/>
          </a:prstGeom>
        </p:spPr>
      </p:pic>
      <p:sp>
        <p:nvSpPr>
          <p:cNvPr id="16" name="Oval 121"/>
          <p:cNvSpPr>
            <a:spLocks noChangeArrowheads="1"/>
          </p:cNvSpPr>
          <p:nvPr/>
        </p:nvSpPr>
        <p:spPr bwMode="auto">
          <a:xfrm>
            <a:off x="4218789" y="3629402"/>
            <a:ext cx="1009650" cy="4095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24" y="4245229"/>
            <a:ext cx="1633870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Terminologie 3	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Databaseschema - </a:t>
            </a:r>
            <a:r>
              <a:rPr lang="nl-NL" dirty="0" err="1"/>
              <a:t>constraints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31839"/>
              </p:ext>
            </p:extLst>
          </p:nvPr>
        </p:nvGraphicFramePr>
        <p:xfrm>
          <a:off x="2697438" y="3225243"/>
          <a:ext cx="3025775" cy="1095375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Varchar(30)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700613" y="2415618"/>
            <a:ext cx="21812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Muziekschool</a:t>
            </a:r>
            <a:endParaRPr lang="en-US" sz="2400" i="1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95268"/>
              </p:ext>
            </p:extLst>
          </p:nvPr>
        </p:nvGraphicFramePr>
        <p:xfrm>
          <a:off x="2754588" y="5339793"/>
          <a:ext cx="4797425" cy="10668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2659338" y="4660343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3816625" y="2907743"/>
            <a:ext cx="5273675" cy="420688"/>
            <a:chOff x="1231" y="1370"/>
            <a:chExt cx="3322" cy="265"/>
          </a:xfrm>
        </p:grpSpPr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2708" y="1370"/>
              <a:ext cx="184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accent2"/>
                  </a:solidFill>
                </a:rPr>
                <a:t>alternatieve sleutel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>
              <a:off x="1231" y="1501"/>
              <a:ext cx="4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691088" y="2444193"/>
            <a:ext cx="5881688" cy="2833688"/>
            <a:chOff x="522" y="1078"/>
            <a:chExt cx="3705" cy="1785"/>
          </a:xfrm>
        </p:grpSpPr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2692" y="1078"/>
              <a:ext cx="153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1"/>
                  </a:solidFill>
                </a:rPr>
                <a:t>primaire sleutel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522" y="1506"/>
              <a:ext cx="6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554" y="2850"/>
              <a:ext cx="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748" y="2649"/>
              <a:ext cx="28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1800">
                  <a:solidFill>
                    <a:schemeClr val="tx1"/>
                  </a:solidFill>
                </a:rPr>
                <a:t>pk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688" y="1293"/>
              <a:ext cx="28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1800">
                  <a:solidFill>
                    <a:schemeClr val="tx1"/>
                  </a:solidFill>
                </a:rPr>
                <a:t>pk</a:t>
              </a: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259413" y="4314268"/>
            <a:ext cx="6124575" cy="1028700"/>
            <a:chOff x="880" y="2256"/>
            <a:chExt cx="3858" cy="648"/>
          </a:xfrm>
        </p:grpSpPr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3170" y="2460"/>
              <a:ext cx="156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CC0000"/>
                  </a:solidFill>
                </a:rPr>
                <a:t>vreemde sleutel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880" y="2256"/>
              <a:ext cx="2216" cy="648"/>
            </a:xfrm>
            <a:custGeom>
              <a:avLst/>
              <a:gdLst>
                <a:gd name="T0" fmla="*/ 2216 w 2216"/>
                <a:gd name="T1" fmla="*/ 648 h 648"/>
                <a:gd name="T2" fmla="*/ 2216 w 2216"/>
                <a:gd name="T3" fmla="*/ 264 h 648"/>
                <a:gd name="T4" fmla="*/ 0 w 2216"/>
                <a:gd name="T5" fmla="*/ 264 h 648"/>
                <a:gd name="T6" fmla="*/ 0 w 2216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6"/>
                <a:gd name="T13" fmla="*/ 0 h 648"/>
                <a:gd name="T14" fmla="*/ 2216 w 2216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6" h="648">
                  <a:moveTo>
                    <a:pt x="2216" y="648"/>
                  </a:moveTo>
                  <a:lnTo>
                    <a:pt x="2216" y="264"/>
                  </a:lnTo>
                  <a:lnTo>
                    <a:pt x="0" y="264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/>
              <a:tailEnd type="triangle" w="lg" len="lg"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23" name="Group 57"/>
          <p:cNvGrpSpPr>
            <a:grpSpLocks/>
          </p:cNvGrpSpPr>
          <p:nvPr/>
        </p:nvGrpSpPr>
        <p:grpSpPr bwMode="auto">
          <a:xfrm>
            <a:off x="4680087" y="3920568"/>
            <a:ext cx="2376490" cy="420688"/>
            <a:chOff x="1740" y="1776"/>
            <a:chExt cx="1497" cy="265"/>
          </a:xfrm>
        </p:grpSpPr>
        <p:sp>
          <p:nvSpPr>
            <p:cNvPr id="24" name="Oval 55"/>
            <p:cNvSpPr>
              <a:spLocks noChangeArrowheads="1"/>
            </p:cNvSpPr>
            <p:nvPr/>
          </p:nvSpPr>
          <p:spPr bwMode="auto">
            <a:xfrm>
              <a:off x="1740" y="1794"/>
              <a:ext cx="636" cy="222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2430" y="1776"/>
              <a:ext cx="8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009900"/>
                  </a:solidFill>
                </a:rPr>
                <a:t>not null</a:t>
              </a:r>
              <a:endParaRPr lang="en-US" sz="2400">
                <a:solidFill>
                  <a:srgbClr val="0099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Databaseschema	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muziekdatabase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2116516"/>
            <a:ext cx="8335962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22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DDL: aanmaken tabellen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CREATE TABLE Muziekschool (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   </a:t>
            </a:r>
            <a:r>
              <a:rPr lang="nl-NL" dirty="0" err="1">
                <a:latin typeface="Arial" charset="0"/>
              </a:rPr>
              <a:t>schoolId</a:t>
            </a:r>
            <a:r>
              <a:rPr lang="nl-NL" dirty="0">
                <a:latin typeface="Arial" charset="0"/>
              </a:rPr>
              <a:t>	NUMERIC(2)		NOT NULL,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   naam	VARCHAR(30)		NOT NULL,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   plaatsnaam	VARCHAR(20)		NOT NULL,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   CONSTRAINT </a:t>
            </a:r>
            <a:r>
              <a:rPr lang="nl-NL" dirty="0" err="1">
                <a:latin typeface="Arial" charset="0"/>
              </a:rPr>
              <a:t>pk_muziekschool</a:t>
            </a:r>
            <a:r>
              <a:rPr lang="nl-NL" dirty="0">
                <a:latin typeface="Arial" charset="0"/>
              </a:rPr>
              <a:t> PRIMARY KEY  (</a:t>
            </a:r>
            <a:r>
              <a:rPr lang="nl-NL" dirty="0" err="1">
                <a:latin typeface="Arial" charset="0"/>
              </a:rPr>
              <a:t>schoolId</a:t>
            </a:r>
            <a:r>
              <a:rPr lang="nl-NL" dirty="0">
                <a:latin typeface="Arial" charset="0"/>
              </a:rPr>
              <a:t>),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   CONSTRAINT </a:t>
            </a:r>
            <a:r>
              <a:rPr lang="nl-NL" dirty="0" err="1">
                <a:latin typeface="Arial" charset="0"/>
              </a:rPr>
              <a:t>ak_muziekschool</a:t>
            </a:r>
            <a:r>
              <a:rPr lang="nl-NL" dirty="0">
                <a:latin typeface="Arial" charset="0"/>
              </a:rPr>
              <a:t> UNIQUE (naam)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)</a:t>
            </a:r>
          </a:p>
          <a:p>
            <a:pPr defTabSz="685800">
              <a:lnSpc>
                <a:spcPct val="90000"/>
              </a:lnSpc>
              <a:tabLst>
                <a:tab pos="1663700" algn="l"/>
                <a:tab pos="3086100" algn="l"/>
              </a:tabLst>
            </a:pPr>
            <a:endParaRPr lang="nl-NL" dirty="0">
              <a:latin typeface="Arial" charset="0"/>
            </a:endParaRP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>
                <a:latin typeface="Arial" charset="0"/>
              </a:rPr>
              <a:t>CREATE TABLE</a:t>
            </a:r>
            <a:r>
              <a:rPr lang="nl-NL" dirty="0"/>
              <a:t> Componist (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   </a:t>
            </a:r>
            <a:r>
              <a:rPr lang="nl-NL" dirty="0" err="1"/>
              <a:t>componistId</a:t>
            </a:r>
            <a:r>
              <a:rPr lang="nl-NL" dirty="0"/>
              <a:t>	</a:t>
            </a:r>
            <a:r>
              <a:rPr lang="nl-NL" dirty="0">
                <a:latin typeface="Arial" charset="0"/>
              </a:rPr>
              <a:t> NUMERIC(4</a:t>
            </a:r>
            <a:r>
              <a:rPr lang="nl-NL" dirty="0"/>
              <a:t>)	</a:t>
            </a:r>
            <a:r>
              <a:rPr lang="nl-NL" dirty="0">
                <a:latin typeface="Arial" charset="0"/>
              </a:rPr>
              <a:t> NOT NULL,</a:t>
            </a:r>
            <a:endParaRPr lang="nl-NL" dirty="0"/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   naam	</a:t>
            </a:r>
            <a:r>
              <a:rPr lang="nl-NL" dirty="0">
                <a:latin typeface="Arial" charset="0"/>
              </a:rPr>
              <a:t> VARCHAR(20</a:t>
            </a:r>
            <a:r>
              <a:rPr lang="nl-NL" dirty="0"/>
              <a:t>)	</a:t>
            </a:r>
            <a:r>
              <a:rPr lang="nl-NL" dirty="0">
                <a:latin typeface="Arial" charset="0"/>
              </a:rPr>
              <a:t> NOT NULL,</a:t>
            </a:r>
            <a:endParaRPr lang="nl-NL" dirty="0"/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   geboortedatum	 DATETIME	</a:t>
            </a:r>
            <a:r>
              <a:rPr lang="nl-NL" dirty="0">
                <a:latin typeface="Arial" charset="0"/>
              </a:rPr>
              <a:t> NULL</a:t>
            </a:r>
            <a:r>
              <a:rPr lang="nl-NL" dirty="0"/>
              <a:t>,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   </a:t>
            </a:r>
            <a:r>
              <a:rPr lang="nl-NL" dirty="0" err="1"/>
              <a:t>schoolId</a:t>
            </a:r>
            <a:r>
              <a:rPr lang="nl-NL" dirty="0"/>
              <a:t>	</a:t>
            </a:r>
            <a:r>
              <a:rPr lang="nl-NL" dirty="0">
                <a:latin typeface="Arial" charset="0"/>
              </a:rPr>
              <a:t> NUMERIC(2</a:t>
            </a:r>
            <a:r>
              <a:rPr lang="nl-NL" dirty="0"/>
              <a:t>)	</a:t>
            </a:r>
            <a:r>
              <a:rPr lang="nl-NL" dirty="0">
                <a:latin typeface="Arial" charset="0"/>
              </a:rPr>
              <a:t> NULL</a:t>
            </a:r>
            <a:r>
              <a:rPr lang="nl-NL" dirty="0"/>
              <a:t>,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   </a:t>
            </a:r>
            <a:r>
              <a:rPr lang="nl-NL" dirty="0">
                <a:latin typeface="Arial" charset="0"/>
              </a:rPr>
              <a:t>CONSTRAINT </a:t>
            </a:r>
            <a:r>
              <a:rPr lang="nl-NL" dirty="0" err="1"/>
              <a:t>pk_componist</a:t>
            </a:r>
            <a:r>
              <a:rPr lang="nl-NL" dirty="0"/>
              <a:t> </a:t>
            </a:r>
            <a:r>
              <a:rPr lang="nl-NL" dirty="0">
                <a:latin typeface="Arial" charset="0"/>
              </a:rPr>
              <a:t>PRIMARY KEY</a:t>
            </a:r>
            <a:r>
              <a:rPr lang="nl-NL" dirty="0"/>
              <a:t> (</a:t>
            </a:r>
            <a:r>
              <a:rPr lang="nl-NL" dirty="0" err="1"/>
              <a:t>componistId</a:t>
            </a:r>
            <a:r>
              <a:rPr lang="nl-NL" dirty="0"/>
              <a:t>),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   </a:t>
            </a:r>
            <a:r>
              <a:rPr lang="nl-NL" dirty="0">
                <a:latin typeface="Arial" charset="0"/>
              </a:rPr>
              <a:t>CONSTRAINT </a:t>
            </a:r>
            <a:r>
              <a:rPr lang="nl-NL" dirty="0" err="1"/>
              <a:t>fk_componist</a:t>
            </a:r>
            <a:r>
              <a:rPr lang="nl-NL" dirty="0"/>
              <a:t> FOREIGN KEY (</a:t>
            </a:r>
            <a:r>
              <a:rPr lang="nl-NL" dirty="0" err="1"/>
              <a:t>schoolId</a:t>
            </a:r>
            <a:r>
              <a:rPr lang="nl-NL" dirty="0"/>
              <a:t>)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   	            REFERENCES Muziekschool (</a:t>
            </a:r>
            <a:r>
              <a:rPr lang="nl-NL" dirty="0" err="1"/>
              <a:t>schoolId</a:t>
            </a:r>
            <a:r>
              <a:rPr lang="nl-NL" dirty="0"/>
              <a:t>)</a:t>
            </a:r>
          </a:p>
          <a:p>
            <a:pPr defTabSz="685800">
              <a:lnSpc>
                <a:spcPct val="90000"/>
              </a:lnSpc>
              <a:spcBef>
                <a:spcPct val="10000"/>
              </a:spcBef>
              <a:tabLst>
                <a:tab pos="1663700" algn="l"/>
                <a:tab pos="3086100" algn="l"/>
              </a:tabLst>
            </a:pPr>
            <a:r>
              <a:rPr lang="nl-NL" dirty="0"/>
              <a:t>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36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DML: vullen van tabellen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nl-NL" dirty="0"/>
              <a:t>INSERT INTO Muziekschool </a:t>
            </a:r>
            <a:br>
              <a:rPr lang="nl-NL" dirty="0"/>
            </a:br>
            <a:r>
              <a:rPr lang="nl-NL" dirty="0"/>
              <a:t>VALUES (2, 'Reijnders'' Muziekschool', 'Nijmegen')</a:t>
            </a:r>
          </a:p>
          <a:p>
            <a:pPr>
              <a:lnSpc>
                <a:spcPct val="90000"/>
              </a:lnSpc>
            </a:pPr>
            <a:endParaRPr lang="nl-NL" dirty="0"/>
          </a:p>
          <a:p>
            <a:pPr>
              <a:lnSpc>
                <a:spcPct val="90000"/>
              </a:lnSpc>
            </a:pPr>
            <a:r>
              <a:rPr lang="nl-NL" dirty="0"/>
              <a:t>INSERT INTO Componist </a:t>
            </a:r>
            <a:br>
              <a:rPr lang="nl-NL" dirty="0"/>
            </a:br>
            <a:r>
              <a:rPr lang="nl-NL" dirty="0"/>
              <a:t>VALUES ( 1, 'Charlie Parker', '12-dec-1904', NULL)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nl-NL" dirty="0"/>
              <a:t>INSERT INTO Componist </a:t>
            </a:r>
            <a:br>
              <a:rPr lang="nl-NL" dirty="0"/>
            </a:br>
            <a:r>
              <a:rPr lang="nl-NL" dirty="0"/>
              <a:t>VALUES ( 5, 'Sofie Bergeijk', '12-jul-1960', 2)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nl-NL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nl-NL" dirty="0"/>
              <a:t>Alternatief:</a:t>
            </a:r>
          </a:p>
          <a:p>
            <a:pPr>
              <a:lnSpc>
                <a:spcPct val="90000"/>
              </a:lnSpc>
            </a:pPr>
            <a:r>
              <a:rPr lang="nl-NL" dirty="0"/>
              <a:t>INSERT INTO Componist (</a:t>
            </a:r>
            <a:r>
              <a:rPr lang="nl-NL" dirty="0" err="1"/>
              <a:t>componistId</a:t>
            </a:r>
            <a:r>
              <a:rPr lang="nl-NL" dirty="0"/>
              <a:t>, naam, geboortedatum)</a:t>
            </a:r>
            <a:br>
              <a:rPr lang="nl-NL" dirty="0"/>
            </a:br>
            <a:r>
              <a:rPr lang="nl-NL" dirty="0"/>
              <a:t>VALUES ( 1, 'Charlie Parker', '12-dec-1904');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10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NL" dirty="0"/>
              <a:t>Is de volgorde waarin je CREATE TABLE-statements uitvoert van belang? Zo ja, waarom? Zo nee, waarom niet? </a:t>
            </a:r>
          </a:p>
          <a:p>
            <a:pPr>
              <a:lnSpc>
                <a:spcPct val="90000"/>
              </a:lnSpc>
            </a:pPr>
            <a:endParaRPr lang="nl-NL" dirty="0"/>
          </a:p>
          <a:p>
            <a:pPr>
              <a:lnSpc>
                <a:spcPct val="90000"/>
              </a:lnSpc>
            </a:pPr>
            <a:r>
              <a:rPr lang="nl-NL" dirty="0"/>
              <a:t>Is de volgorde waarin je INSERT-statements uitvoert van belang? Zo ja, waarom? Zo nee, waarom niet?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3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6853" y="1096887"/>
            <a:ext cx="6482510" cy="650375"/>
          </a:xfrm>
        </p:spPr>
        <p:txBody>
          <a:bodyPr/>
          <a:lstStyle/>
          <a:p>
            <a:r>
              <a:rPr lang="nl-NL" dirty="0"/>
              <a:t>DDL: wijzigen tabelstructuur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Tabelschema’s van de voorbeelduitwerking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835025" y="4921250"/>
          <a:ext cx="8113713" cy="111918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titel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stuknrOrigineel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genrenaam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niveaucode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speelduur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jaartal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numeric(3,1)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838200" y="4183063"/>
            <a:ext cx="844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Stuk</a:t>
            </a:r>
            <a:endParaRPr lang="en-US" sz="2400" i="1"/>
          </a:p>
        </p:txBody>
      </p:sp>
      <p:graphicFrame>
        <p:nvGraphicFramePr>
          <p:cNvPr id="9" name="Group 76"/>
          <p:cNvGraphicFramePr>
            <a:graphicFrameLocks noGrp="1"/>
          </p:cNvGraphicFramePr>
          <p:nvPr/>
        </p:nvGraphicFramePr>
        <p:xfrm>
          <a:off x="893763" y="2362200"/>
          <a:ext cx="4797425" cy="1066800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798513" y="1682750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>
            <a:off x="828675" y="4819650"/>
            <a:ext cx="987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2" name="Line 71"/>
          <p:cNvSpPr>
            <a:spLocks noChangeShapeType="1"/>
          </p:cNvSpPr>
          <p:nvPr/>
        </p:nvSpPr>
        <p:spPr bwMode="auto">
          <a:xfrm>
            <a:off x="881063" y="2279650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" name="Text Box 72"/>
          <p:cNvSpPr txBox="1">
            <a:spLocks noChangeArrowheads="1"/>
          </p:cNvSpPr>
          <p:nvPr/>
        </p:nvSpPr>
        <p:spPr bwMode="auto">
          <a:xfrm>
            <a:off x="1189038" y="196056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092200" y="448151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5" name="Freeform 74"/>
          <p:cNvSpPr>
            <a:spLocks/>
          </p:cNvSpPr>
          <p:nvPr/>
        </p:nvSpPr>
        <p:spPr bwMode="auto">
          <a:xfrm>
            <a:off x="1425575" y="3416300"/>
            <a:ext cx="955675" cy="1471613"/>
          </a:xfrm>
          <a:custGeom>
            <a:avLst/>
            <a:gdLst>
              <a:gd name="T0" fmla="*/ 955675 w 2216"/>
              <a:gd name="T1" fmla="*/ 1471613 h 648"/>
              <a:gd name="T2" fmla="*/ 955675 w 2216"/>
              <a:gd name="T3" fmla="*/ 599546 h 648"/>
              <a:gd name="T4" fmla="*/ 0 w 2216"/>
              <a:gd name="T5" fmla="*/ 599546 h 648"/>
              <a:gd name="T6" fmla="*/ 0 w 2216"/>
              <a:gd name="T7" fmla="*/ 0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216"/>
              <a:gd name="T13" fmla="*/ 0 h 648"/>
              <a:gd name="T14" fmla="*/ 2216 w 2216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6" h="648">
                <a:moveTo>
                  <a:pt x="2216" y="648"/>
                </a:moveTo>
                <a:lnTo>
                  <a:pt x="2216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6" name="Freeform 77"/>
          <p:cNvSpPr>
            <a:spLocks/>
          </p:cNvSpPr>
          <p:nvPr/>
        </p:nvSpPr>
        <p:spPr bwMode="auto">
          <a:xfrm>
            <a:off x="1323975" y="6045200"/>
            <a:ext cx="3043238" cy="301625"/>
          </a:xfrm>
          <a:custGeom>
            <a:avLst/>
            <a:gdLst>
              <a:gd name="T0" fmla="*/ 3043238 w 1917"/>
              <a:gd name="T1" fmla="*/ 0 h 190"/>
              <a:gd name="T2" fmla="*/ 3043238 w 1917"/>
              <a:gd name="T3" fmla="*/ 301625 h 190"/>
              <a:gd name="T4" fmla="*/ 0 w 1917"/>
              <a:gd name="T5" fmla="*/ 301625 h 190"/>
              <a:gd name="T6" fmla="*/ 0 w 1917"/>
              <a:gd name="T7" fmla="*/ 0 h 190"/>
              <a:gd name="T8" fmla="*/ 0 60000 65536"/>
              <a:gd name="T9" fmla="*/ 0 60000 65536"/>
              <a:gd name="T10" fmla="*/ 0 60000 65536"/>
              <a:gd name="T11" fmla="*/ 0 60000 65536"/>
              <a:gd name="T12" fmla="*/ 0 w 1917"/>
              <a:gd name="T13" fmla="*/ 0 h 190"/>
              <a:gd name="T14" fmla="*/ 1917 w 1917"/>
              <a:gd name="T15" fmla="*/ 190 h 1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7" h="190">
                <a:moveTo>
                  <a:pt x="1917" y="0"/>
                </a:moveTo>
                <a:lnTo>
                  <a:pt x="1917" y="190"/>
                </a:lnTo>
                <a:lnTo>
                  <a:pt x="0" y="19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06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DDL: Alter </a:t>
            </a:r>
            <a:r>
              <a:rPr lang="nl-NL" dirty="0" err="1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511175" algn="l"/>
              </a:tabLst>
            </a:pPr>
            <a:r>
              <a:rPr lang="nl-NL" dirty="0">
                <a:latin typeface="Arial" charset="0"/>
              </a:rPr>
              <a:t>Voorbeeld 1: Voeg kolom Geslacht toe aan tabel Componist.</a:t>
            </a:r>
          </a:p>
          <a:p>
            <a:pPr>
              <a:tabLst>
                <a:tab pos="511175" algn="l"/>
              </a:tabLst>
            </a:pPr>
            <a:endParaRPr lang="nl-NL" sz="1100" dirty="0">
              <a:latin typeface="Arial" charset="0"/>
            </a:endParaRPr>
          </a:p>
          <a:p>
            <a:pPr>
              <a:tabLst>
                <a:tab pos="511175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ALTER TABLE Componist</a:t>
            </a:r>
          </a:p>
          <a:p>
            <a:pPr>
              <a:tabLst>
                <a:tab pos="511175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ADD geslacht </a:t>
            </a:r>
            <a:r>
              <a:rPr lang="nl-NL" sz="1600" dirty="0" err="1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sz="1600" dirty="0">
                <a:solidFill>
                  <a:srgbClr val="000099"/>
                </a:solidFill>
                <a:latin typeface="Arial" charset="0"/>
              </a:rPr>
              <a:t>(1) NULL</a:t>
            </a:r>
          </a:p>
          <a:p>
            <a:pPr>
              <a:tabLst>
                <a:tab pos="511175" algn="l"/>
              </a:tabLst>
            </a:pPr>
            <a:endParaRPr lang="nl-NL" sz="1600" dirty="0">
              <a:solidFill>
                <a:srgbClr val="000099"/>
              </a:solidFill>
              <a:latin typeface="Arial" charset="0"/>
            </a:endParaRPr>
          </a:p>
          <a:p>
            <a:pPr>
              <a:tabLst>
                <a:tab pos="511175" algn="l"/>
              </a:tabLst>
            </a:pPr>
            <a:r>
              <a:rPr lang="nl-NL" dirty="0">
                <a:latin typeface="Arial" charset="0"/>
              </a:rPr>
              <a:t>Voorbeeld 2: Verander het datatype van de kolom naam van de tabel Componist in </a:t>
            </a:r>
            <a:r>
              <a:rPr lang="nl-NL" dirty="0" err="1">
                <a:latin typeface="Arial" charset="0"/>
              </a:rPr>
              <a:t>Varchar</a:t>
            </a:r>
            <a:r>
              <a:rPr lang="nl-NL" dirty="0">
                <a:latin typeface="Arial" charset="0"/>
              </a:rPr>
              <a:t>(30).</a:t>
            </a:r>
          </a:p>
          <a:p>
            <a:pPr>
              <a:tabLst>
                <a:tab pos="511175" algn="l"/>
              </a:tabLst>
            </a:pPr>
            <a:endParaRPr lang="nl-NL" sz="1100" dirty="0">
              <a:latin typeface="Arial" charset="0"/>
            </a:endParaRPr>
          </a:p>
          <a:p>
            <a:pPr>
              <a:tabLst>
                <a:tab pos="511175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ALTER TABLE Componist</a:t>
            </a:r>
          </a:p>
          <a:p>
            <a:pPr>
              <a:tabLst>
                <a:tab pos="511175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ALTER COLUMN naam  </a:t>
            </a:r>
            <a:r>
              <a:rPr lang="nl-NL" sz="1600" dirty="0" err="1">
                <a:solidFill>
                  <a:srgbClr val="000099"/>
                </a:solidFill>
                <a:latin typeface="Arial" charset="0"/>
              </a:rPr>
              <a:t>VarChar</a:t>
            </a:r>
            <a:r>
              <a:rPr lang="nl-NL" sz="1600" dirty="0">
                <a:solidFill>
                  <a:srgbClr val="000099"/>
                </a:solidFill>
                <a:latin typeface="Arial" charset="0"/>
              </a:rPr>
              <a:t>(30)  NOT NULL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63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Alter </a:t>
            </a:r>
            <a:r>
              <a:rPr lang="nl-NL" dirty="0" err="1"/>
              <a:t>table</a:t>
            </a:r>
            <a:r>
              <a:rPr lang="nl-NL" dirty="0"/>
              <a:t> (2)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dirty="0">
                <a:latin typeface="Arial" charset="0"/>
              </a:rPr>
              <a:t>Voorbeeld 3: Definieer de volgende vreemde sleutel verwijzing: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dirty="0">
                <a:latin typeface="Arial" charset="0"/>
              </a:rPr>
              <a:t>	Stuk (</a:t>
            </a:r>
            <a:r>
              <a:rPr lang="nl-NL" dirty="0" err="1">
                <a:latin typeface="Arial" charset="0"/>
              </a:rPr>
              <a:t>componistId</a:t>
            </a:r>
            <a:r>
              <a:rPr lang="nl-NL" dirty="0">
                <a:latin typeface="Arial" charset="0"/>
              </a:rPr>
              <a:t>) </a:t>
            </a:r>
            <a:r>
              <a:rPr lang="nl-NL" dirty="0">
                <a:latin typeface="Arial" charset="0"/>
                <a:sym typeface="Wingdings" pitchFamily="2" charset="2"/>
              </a:rPr>
              <a:t> </a:t>
            </a:r>
            <a:r>
              <a:rPr lang="nl-NL" dirty="0">
                <a:latin typeface="Arial" charset="0"/>
              </a:rPr>
              <a:t>Componist (</a:t>
            </a:r>
            <a:r>
              <a:rPr lang="nl-NL" dirty="0" err="1">
                <a:latin typeface="Arial" charset="0"/>
              </a:rPr>
              <a:t>componistId</a:t>
            </a:r>
            <a:r>
              <a:rPr lang="nl-NL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endParaRPr lang="nl-NL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sz="1900" i="1" dirty="0">
                <a:latin typeface="Arial" charset="0"/>
              </a:rPr>
              <a:t>Opmerking: Neem aan dat deze vreemde sleutel niet is gedefinieerd in het CREATE TABLE statement van de tabel Stuk.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endParaRPr lang="nl-NL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ALTER TABLE Stuk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ADD CONSTRAINT </a:t>
            </a:r>
            <a:r>
              <a:rPr lang="nl-NL" sz="1600" dirty="0" err="1">
                <a:solidFill>
                  <a:srgbClr val="000099"/>
                </a:solidFill>
                <a:latin typeface="Arial" charset="0"/>
              </a:rPr>
              <a:t>fk_Stuk_Componist</a:t>
            </a:r>
            <a:r>
              <a:rPr lang="nl-NL" sz="1600" dirty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	FOREIGN KEY (</a:t>
            </a:r>
            <a:r>
              <a:rPr lang="nl-NL" sz="1600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600" dirty="0">
                <a:solidFill>
                  <a:srgbClr val="000099"/>
                </a:solidFill>
                <a:latin typeface="Arial" charset="0"/>
              </a:rPr>
              <a:t>) REFERENCES Componist (</a:t>
            </a:r>
            <a:r>
              <a:rPr lang="nl-NL" sz="1600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600" dirty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endParaRPr lang="nl-NL" sz="1600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endParaRPr lang="nl-NL" sz="1600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dirty="0">
                <a:latin typeface="Arial" charset="0"/>
              </a:rPr>
              <a:t>Voorbeeld 4: Verwijder de kolom jaartal uit de tabel Stuk.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endParaRPr lang="nl-NL" sz="10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ALTER TABLE Stuk</a:t>
            </a:r>
          </a:p>
          <a:p>
            <a:pPr>
              <a:lnSpc>
                <a:spcPct val="90000"/>
              </a:lnSpc>
              <a:tabLst>
                <a:tab pos="400050" algn="l"/>
                <a:tab pos="1655763" algn="l"/>
              </a:tabLst>
            </a:pPr>
            <a:r>
              <a:rPr lang="nl-NL" sz="1600" dirty="0">
                <a:solidFill>
                  <a:srgbClr val="000099"/>
                </a:solidFill>
                <a:latin typeface="Arial" charset="0"/>
              </a:rPr>
              <a:t>DROP COLUMN jaartal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59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constraints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ext Box 111"/>
          <p:cNvSpPr txBox="1">
            <a:spLocks noChangeArrowheads="1"/>
          </p:cNvSpPr>
          <p:nvPr/>
        </p:nvSpPr>
        <p:spPr bwMode="auto">
          <a:xfrm>
            <a:off x="4619625" y="1778659"/>
            <a:ext cx="37099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nl-NL" sz="1600" i="1"/>
              <a:t>Voor geslacht dient een M of een V </a:t>
            </a:r>
          </a:p>
          <a:p>
            <a:pPr algn="ctr"/>
            <a:r>
              <a:rPr lang="nl-NL" sz="1600" i="1"/>
              <a:t>te worden ingevuld</a:t>
            </a:r>
            <a:endParaRPr lang="en-US" sz="1600" i="1"/>
          </a:p>
        </p:txBody>
      </p:sp>
      <p:graphicFrame>
        <p:nvGraphicFramePr>
          <p:cNvPr id="1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78006"/>
              </p:ext>
            </p:extLst>
          </p:nvPr>
        </p:nvGraphicFramePr>
        <p:xfrm>
          <a:off x="835025" y="5075896"/>
          <a:ext cx="8113713" cy="111918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titel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stuknrOrigineel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genrenaam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niveaucode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speelduur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jaartal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numeric(3,1)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 Box 131"/>
          <p:cNvSpPr txBox="1">
            <a:spLocks noChangeArrowheads="1"/>
          </p:cNvSpPr>
          <p:nvPr/>
        </p:nvSpPr>
        <p:spPr bwMode="auto">
          <a:xfrm>
            <a:off x="838200" y="4266271"/>
            <a:ext cx="844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Stuk</a:t>
            </a:r>
            <a:endParaRPr lang="en-US" sz="2400" i="1"/>
          </a:p>
        </p:txBody>
      </p:sp>
      <p:graphicFrame>
        <p:nvGraphicFramePr>
          <p:cNvPr id="21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63756"/>
              </p:ext>
            </p:extLst>
          </p:nvPr>
        </p:nvGraphicFramePr>
        <p:xfrm>
          <a:off x="893763" y="2516846"/>
          <a:ext cx="6029325" cy="1066800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geslacht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 Box 154"/>
          <p:cNvSpPr txBox="1">
            <a:spLocks noChangeArrowheads="1"/>
          </p:cNvSpPr>
          <p:nvPr/>
        </p:nvSpPr>
        <p:spPr bwMode="auto">
          <a:xfrm>
            <a:off x="798513" y="1837396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sp>
        <p:nvSpPr>
          <p:cNvPr id="23" name="Line 160"/>
          <p:cNvSpPr>
            <a:spLocks noChangeShapeType="1"/>
          </p:cNvSpPr>
          <p:nvPr/>
        </p:nvSpPr>
        <p:spPr bwMode="auto">
          <a:xfrm>
            <a:off x="828675" y="4974296"/>
            <a:ext cx="987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24" name="Line 161"/>
          <p:cNvSpPr>
            <a:spLocks noChangeShapeType="1"/>
          </p:cNvSpPr>
          <p:nvPr/>
        </p:nvSpPr>
        <p:spPr bwMode="auto">
          <a:xfrm>
            <a:off x="881063" y="2434296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25" name="Text Box 162"/>
          <p:cNvSpPr txBox="1">
            <a:spLocks noChangeArrowheads="1"/>
          </p:cNvSpPr>
          <p:nvPr/>
        </p:nvSpPr>
        <p:spPr bwMode="auto">
          <a:xfrm>
            <a:off x="1189038" y="2115209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6" name="Text Box 163"/>
          <p:cNvSpPr txBox="1">
            <a:spLocks noChangeArrowheads="1"/>
          </p:cNvSpPr>
          <p:nvPr/>
        </p:nvSpPr>
        <p:spPr bwMode="auto">
          <a:xfrm>
            <a:off x="1092200" y="4636159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7" name="Freeform 166"/>
          <p:cNvSpPr>
            <a:spLocks/>
          </p:cNvSpPr>
          <p:nvPr/>
        </p:nvSpPr>
        <p:spPr bwMode="auto">
          <a:xfrm>
            <a:off x="1425575" y="3570946"/>
            <a:ext cx="955675" cy="1471613"/>
          </a:xfrm>
          <a:custGeom>
            <a:avLst/>
            <a:gdLst>
              <a:gd name="T0" fmla="*/ 955675 w 2216"/>
              <a:gd name="T1" fmla="*/ 1471613 h 648"/>
              <a:gd name="T2" fmla="*/ 955675 w 2216"/>
              <a:gd name="T3" fmla="*/ 599546 h 648"/>
              <a:gd name="T4" fmla="*/ 0 w 2216"/>
              <a:gd name="T5" fmla="*/ 599546 h 648"/>
              <a:gd name="T6" fmla="*/ 0 w 2216"/>
              <a:gd name="T7" fmla="*/ 0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216"/>
              <a:gd name="T13" fmla="*/ 0 h 648"/>
              <a:gd name="T14" fmla="*/ 2216 w 2216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6" h="648">
                <a:moveTo>
                  <a:pt x="2216" y="648"/>
                </a:moveTo>
                <a:lnTo>
                  <a:pt x="2216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28" name="Text Box 250"/>
          <p:cNvSpPr txBox="1">
            <a:spLocks noChangeArrowheads="1"/>
          </p:cNvSpPr>
          <p:nvPr/>
        </p:nvSpPr>
        <p:spPr bwMode="auto">
          <a:xfrm>
            <a:off x="3968750" y="4275221"/>
            <a:ext cx="3709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nl-NL" sz="1600" i="1" dirty="0"/>
              <a:t>De speelduur van een stuk is groter dan 0 en kleiner dan 10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1287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Database, DBMS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nl-NL" dirty="0"/>
              <a:t>Een </a:t>
            </a:r>
            <a:r>
              <a:rPr lang="nl-NL" i="1" dirty="0"/>
              <a:t>database</a:t>
            </a:r>
            <a:r>
              <a:rPr lang="nl-NL" dirty="0"/>
              <a:t> is een elektronische opslagplaats voor gegevens.</a:t>
            </a:r>
          </a:p>
          <a:p>
            <a:pPr>
              <a:lnSpc>
                <a:spcPct val="90000"/>
              </a:lnSpc>
            </a:pPr>
            <a:r>
              <a:rPr lang="nl-NL" dirty="0"/>
              <a:t>In </a:t>
            </a:r>
            <a:r>
              <a:rPr lang="nl-NL" i="1" dirty="0"/>
              <a:t>relationele databases</a:t>
            </a:r>
            <a:r>
              <a:rPr lang="nl-NL" dirty="0"/>
              <a:t> worden de gegevens opgeslagen in tabellen.</a:t>
            </a:r>
          </a:p>
          <a:p>
            <a:pPr>
              <a:lnSpc>
                <a:spcPct val="90000"/>
              </a:lnSpc>
            </a:pPr>
            <a:r>
              <a:rPr lang="nl-NL" dirty="0"/>
              <a:t>De programmatuur om een database te beheren heet een </a:t>
            </a:r>
            <a:r>
              <a:rPr lang="nl-NL" i="1" dirty="0"/>
              <a:t>Database Management Systeem</a:t>
            </a:r>
            <a:r>
              <a:rPr lang="nl-NL" dirty="0"/>
              <a:t> (DBMS). </a:t>
            </a:r>
          </a:p>
          <a:p>
            <a:pPr>
              <a:lnSpc>
                <a:spcPct val="90000"/>
              </a:lnSpc>
            </a:pPr>
            <a:r>
              <a:rPr lang="nl-NL" dirty="0"/>
              <a:t>In het geval van relationele databases spreekt men van een </a:t>
            </a:r>
            <a:r>
              <a:rPr lang="nl-NL" i="1" dirty="0"/>
              <a:t>Relationeel Database Management Systeem</a:t>
            </a:r>
            <a:r>
              <a:rPr lang="nl-NL" dirty="0"/>
              <a:t> (RDBMS).</a:t>
            </a:r>
          </a:p>
          <a:p>
            <a:pPr>
              <a:lnSpc>
                <a:spcPct val="90000"/>
              </a:lnSpc>
            </a:pPr>
            <a:r>
              <a:rPr lang="nl-NL" dirty="0"/>
              <a:t>De standaard databasetaal voor relationele database</a:t>
            </a:r>
            <a:r>
              <a:rPr lang="en-US" dirty="0"/>
              <a:t>s</a:t>
            </a:r>
            <a:r>
              <a:rPr lang="nl-NL" dirty="0"/>
              <a:t> is SQL.</a:t>
            </a:r>
          </a:p>
          <a:p>
            <a:pPr>
              <a:lnSpc>
                <a:spcPct val="90000"/>
              </a:lnSpc>
            </a:pPr>
            <a:r>
              <a:rPr lang="nl-NL" dirty="0"/>
              <a:t>Bekende </a:t>
            </a:r>
            <a:r>
              <a:rPr lang="nl-NL" dirty="0" err="1"/>
              <a:t>RDBMS’en</a:t>
            </a:r>
            <a:r>
              <a:rPr lang="nl-NL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SQL Server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Oracle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MySQL.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06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Alter </a:t>
            </a:r>
            <a:r>
              <a:rPr lang="nl-NL" dirty="0" err="1"/>
              <a:t>table</a:t>
            </a:r>
            <a:r>
              <a:rPr lang="nl-NL" dirty="0"/>
              <a:t> /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latin typeface="Arial" charset="0"/>
              </a:rPr>
              <a:t>Voorbeeld 1: Realiseer de volgende </a:t>
            </a:r>
            <a:r>
              <a:rPr lang="nl-NL" dirty="0" err="1">
                <a:latin typeface="Arial" charset="0"/>
              </a:rPr>
              <a:t>constraint</a:t>
            </a:r>
            <a:r>
              <a:rPr lang="nl-NL" dirty="0">
                <a:latin typeface="Arial" charset="0"/>
              </a:rPr>
              <a:t>: 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Voor geslacht dient een M of een V te worden ingevuld</a:t>
            </a:r>
            <a:r>
              <a:rPr lang="nl-NL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latin typeface="Arial" charset="0"/>
              </a:rPr>
              <a:t>Met een ALTER TABLE statement: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9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ALTER TABLE Componist</a:t>
            </a:r>
          </a:p>
          <a:p>
            <a:pPr>
              <a:lnSpc>
                <a:spcPct val="90000"/>
              </a:lnSpc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ADD CONSTRAINT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ck_geslacht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CHECK (geslacht IN (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‘M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’, ‘V’))</a:t>
            </a:r>
          </a:p>
          <a:p>
            <a:pPr>
              <a:lnSpc>
                <a:spcPct val="90000"/>
              </a:lnSpc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1800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latin typeface="Arial" charset="0"/>
              </a:rPr>
              <a:t>Kan ook in een CREATE TABLE statement:</a:t>
            </a:r>
          </a:p>
          <a:p>
            <a:pPr>
              <a:lnSpc>
                <a:spcPct val="90000"/>
              </a:lnSpc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9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CREATE TABLE Componist (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		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(4)	NOT NULL,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naam			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varchar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(20)	NOT NULL,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geboortedatum	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datetime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	NULL,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geslacht		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(1)	NULL,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		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(2)	NULL,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CONSTRAINT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pk_componist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PRIMARY KEY  (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),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CONSTRAINT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ck_geslacht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CHECK (geslacht IN (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‘M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’, ‘V’)),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  CONSTRAINT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fk_componist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	FOREIGN KEY (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) REFERENCES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	Muziekschool (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))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23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(2)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2111375" algn="l"/>
                <a:tab pos="3657600" algn="l"/>
              </a:tabLst>
            </a:pPr>
            <a:r>
              <a:rPr lang="nl-NL" sz="2400" dirty="0">
                <a:latin typeface="Arial" charset="0"/>
              </a:rPr>
              <a:t>Hetzelfde CREATE TABLE statement, maar nu met een iets andere syntax:</a:t>
            </a:r>
          </a:p>
          <a:p>
            <a:pPr>
              <a:tabLst>
                <a:tab pos="2111375" algn="l"/>
                <a:tab pos="3657600" algn="l"/>
              </a:tabLst>
            </a:pPr>
            <a:endParaRPr lang="nl-NL" sz="1000" dirty="0">
              <a:latin typeface="Arial" charset="0"/>
            </a:endParaRP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CREATE TABLE Componist (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(4)	NOT NULL,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naam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varchar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(20)	NOT NULL,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geboortedatum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datetime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NULL,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geslacht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(1)	NULL,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(2)	NULL,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PRIMARY KEY 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),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CHECK (geslacht IN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‘M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’, ‘V’)),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FOREIGN KEY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) REFERENCES 	Muziekschool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40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(3)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550460" y="2384425"/>
            <a:ext cx="8318903" cy="3952875"/>
          </a:xfrm>
        </p:spPr>
        <p:txBody>
          <a:bodyPr>
            <a:normAutofit/>
          </a:bodyPr>
          <a:lstStyle/>
          <a:p>
            <a:pPr>
              <a:tabLst>
                <a:tab pos="1822450" algn="l"/>
                <a:tab pos="3092450" algn="l"/>
                <a:tab pos="4348163" algn="l"/>
              </a:tabLst>
            </a:pPr>
            <a:r>
              <a:rPr lang="nl-NL" sz="2800" dirty="0">
                <a:latin typeface="Arial" charset="0"/>
              </a:rPr>
              <a:t>Hetzelfde CREATE TABLE statement, met weer een iets andere syntax:</a:t>
            </a:r>
          </a:p>
          <a:p>
            <a:pPr>
              <a:tabLst>
                <a:tab pos="1822450" algn="l"/>
                <a:tab pos="3092450" algn="l"/>
                <a:tab pos="4348163" algn="l"/>
              </a:tabLst>
            </a:pPr>
            <a:endParaRPr lang="nl-NL" sz="1050" dirty="0">
              <a:latin typeface="Arial" charset="0"/>
            </a:endParaRPr>
          </a:p>
          <a:p>
            <a:pPr>
              <a:spcBef>
                <a:spcPct val="10000"/>
              </a:spcBef>
              <a:tabLst>
                <a:tab pos="1822450" algn="l"/>
                <a:tab pos="3092450" algn="l"/>
                <a:tab pos="4348163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CREATE TABLE Componist (</a:t>
            </a:r>
          </a:p>
          <a:p>
            <a:pPr>
              <a:spcBef>
                <a:spcPct val="10000"/>
              </a:spcBef>
              <a:tabLst>
                <a:tab pos="1822450" algn="l"/>
                <a:tab pos="3092450" algn="l"/>
                <a:tab pos="4348163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(4)	NOT NULL	 PRIMARY KEY,</a:t>
            </a:r>
          </a:p>
          <a:p>
            <a:pPr>
              <a:spcBef>
                <a:spcPct val="10000"/>
              </a:spcBef>
              <a:tabLst>
                <a:tab pos="1822450" algn="l"/>
                <a:tab pos="3092450" algn="l"/>
                <a:tab pos="4348163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naam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varchar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(20)	NOT NULL,</a:t>
            </a:r>
          </a:p>
          <a:p>
            <a:pPr>
              <a:spcBef>
                <a:spcPct val="10000"/>
              </a:spcBef>
              <a:tabLst>
                <a:tab pos="1822450" algn="l"/>
                <a:tab pos="3092450" algn="l"/>
                <a:tab pos="4348163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geboortedatum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datetime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NULL,</a:t>
            </a:r>
          </a:p>
          <a:p>
            <a:pPr>
              <a:spcBef>
                <a:spcPct val="10000"/>
              </a:spcBef>
              <a:tabLst>
                <a:tab pos="1822450" algn="l"/>
                <a:tab pos="3092450" algn="l"/>
                <a:tab pos="4348163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geslacht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char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(1)	NULL	CHECK (geslacht IN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‘M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’, ‘V’)),</a:t>
            </a:r>
          </a:p>
          <a:p>
            <a:pPr>
              <a:spcBef>
                <a:spcPct val="10000"/>
              </a:spcBef>
              <a:tabLst>
                <a:tab pos="1822450" algn="l"/>
                <a:tab pos="3092450" algn="l"/>
                <a:tab pos="4348163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(2)	NULL	 FOREIGN KEY 	REFERENCES 	Muziekschool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schoolId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>
              <a:spcBef>
                <a:spcPct val="10000"/>
              </a:spcBef>
              <a:tabLst>
                <a:tab pos="1822450" algn="l"/>
                <a:tab pos="3092450" algn="l"/>
                <a:tab pos="4348163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183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constraints</a:t>
            </a:r>
            <a:r>
              <a:rPr lang="nl-NL" dirty="0"/>
              <a:t> (2)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latin typeface="Arial" charset="0"/>
              </a:rPr>
              <a:t>Voorbeeld 2:	Realiseer de volgende </a:t>
            </a:r>
            <a:r>
              <a:rPr lang="nl-NL" dirty="0" err="1">
                <a:latin typeface="Arial" charset="0"/>
              </a:rPr>
              <a:t>constraint</a:t>
            </a:r>
            <a:r>
              <a:rPr lang="nl-NL" dirty="0">
                <a:latin typeface="Arial" charset="0"/>
              </a:rPr>
              <a:t>: 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De speelduur van </a:t>
            </a:r>
            <a:r>
              <a:rPr lang="en-US" dirty="0" err="1">
                <a:latin typeface="Arial" charset="0"/>
              </a:rPr>
              <a:t>een</a:t>
            </a:r>
            <a:r>
              <a:rPr lang="en-US" dirty="0">
                <a:latin typeface="Arial" charset="0"/>
              </a:rPr>
              <a:t> </a:t>
            </a:r>
            <a:r>
              <a:rPr lang="nl-NL" dirty="0">
                <a:latin typeface="Arial" charset="0"/>
              </a:rPr>
              <a:t>stuk is groter dan 0 en kleiner dan 10.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latin typeface="Arial" charset="0"/>
              </a:rPr>
              <a:t>Met een ALTER TABLE statement: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endParaRPr lang="nl-NL" sz="1000" dirty="0">
              <a:latin typeface="Arial" charset="0"/>
            </a:endParaRPr>
          </a:p>
          <a:p>
            <a:pPr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ALTER TABLE Stuk</a:t>
            </a:r>
          </a:p>
          <a:p>
            <a:pPr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ADD CONSTRAINT 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ck_speelduur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>
              <a:tabLst>
                <a:tab pos="911225" algn="l"/>
                <a:tab pos="1490663" algn="l"/>
                <a:tab pos="1822450" algn="l"/>
                <a:tab pos="325755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		CHECK (speelduur &gt; 0 AND 				speelduur &lt; 10)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65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5" y="3420987"/>
            <a:ext cx="5832690" cy="1621660"/>
          </a:xfrm>
        </p:spPr>
        <p:txBody>
          <a:bodyPr/>
          <a:lstStyle/>
          <a:p>
            <a:r>
              <a:rPr lang="nl-NL" dirty="0"/>
              <a:t>Week 11 Optioneel – </a:t>
            </a:r>
            <a:r>
              <a:rPr lang="nl-NL" dirty="0" err="1"/>
              <a:t>Cascading</a:t>
            </a:r>
            <a:r>
              <a:rPr lang="nl-NL" dirty="0"/>
              <a:t> updates - herhaling</a:t>
            </a:r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5288" y="1096887"/>
            <a:ext cx="8244075" cy="650375"/>
          </a:xfrm>
        </p:spPr>
        <p:txBody>
          <a:bodyPr/>
          <a:lstStyle/>
          <a:p>
            <a:r>
              <a:rPr lang="nl-NL" dirty="0"/>
              <a:t>Delete/Update: Cascade &amp; No Action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CREATE TABLE Stuk (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stuknr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(5)	NOT NULL,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numeric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(4)	NOT NULL,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    ……..	…….	…….,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PRIMARY KEY 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stuknr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),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FOREIGN KEY 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) REFERENCES componist(</a:t>
            </a:r>
            <a:r>
              <a:rPr lang="nl-NL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	ON UPDATE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	ON DELETE)</a:t>
            </a:r>
          </a:p>
          <a:p>
            <a:pPr>
              <a:tabLst>
                <a:tab pos="2111375" algn="l"/>
                <a:tab pos="3657600" algn="l"/>
              </a:tabLst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111375" algn="l"/>
                <a:tab pos="3657600" algn="l"/>
              </a:tabLst>
            </a:pPr>
            <a:r>
              <a:rPr lang="nl-NL" dirty="0">
                <a:latin typeface="Arial" charset="0"/>
              </a:rPr>
              <a:t>Vier combinaties: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7" name="Group 14"/>
          <p:cNvGrpSpPr/>
          <p:nvPr/>
        </p:nvGrpSpPr>
        <p:grpSpPr>
          <a:xfrm>
            <a:off x="2095897" y="5455369"/>
            <a:ext cx="1387046" cy="1335315"/>
            <a:chOff x="1814270" y="4789713"/>
            <a:chExt cx="1387046" cy="1335315"/>
          </a:xfrm>
        </p:grpSpPr>
        <p:sp>
          <p:nvSpPr>
            <p:cNvPr id="8" name="Rectangle 5"/>
            <p:cNvSpPr/>
            <p:nvPr/>
          </p:nvSpPr>
          <p:spPr bwMode="auto">
            <a:xfrm>
              <a:off x="1828785" y="5065485"/>
              <a:ext cx="1364342" cy="1059543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814270" y="4789713"/>
              <a:ext cx="1387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2000" dirty="0"/>
                <a:t>1</a:t>
              </a:r>
              <a:br>
                <a:rPr lang="nl-NL" sz="2000" dirty="0"/>
              </a:br>
              <a:endParaRPr lang="nl-NL" sz="2000" dirty="0"/>
            </a:p>
            <a:p>
              <a:r>
                <a:rPr lang="nl-NL" sz="2000" dirty="0"/>
                <a:t>No </a:t>
              </a:r>
              <a:r>
                <a:rPr lang="nl-NL" sz="2000" dirty="0" err="1"/>
                <a:t>Action</a:t>
              </a:r>
              <a:endParaRPr lang="nl-NL" sz="2000" dirty="0"/>
            </a:p>
            <a:p>
              <a:r>
                <a:rPr lang="nl-NL" sz="2000" dirty="0"/>
                <a:t>No </a:t>
              </a:r>
              <a:r>
                <a:rPr lang="nl-NL" sz="2000" dirty="0" err="1"/>
                <a:t>Action</a:t>
              </a:r>
              <a:endParaRPr lang="en-US" sz="2000" dirty="0"/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641641" y="5448115"/>
            <a:ext cx="1387046" cy="1335315"/>
            <a:chOff x="3360014" y="4782459"/>
            <a:chExt cx="1387046" cy="1335315"/>
          </a:xfrm>
        </p:grpSpPr>
        <p:sp>
          <p:nvSpPr>
            <p:cNvPr id="11" name="Rectangle 8"/>
            <p:cNvSpPr/>
            <p:nvPr/>
          </p:nvSpPr>
          <p:spPr bwMode="auto">
            <a:xfrm>
              <a:off x="3374529" y="5058231"/>
              <a:ext cx="1364342" cy="1059543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3360014" y="4782459"/>
              <a:ext cx="1387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2000" dirty="0"/>
                <a:t>2</a:t>
              </a:r>
              <a:br>
                <a:rPr lang="nl-NL" sz="2000" dirty="0"/>
              </a:br>
              <a:endParaRPr lang="nl-NL" sz="2000" dirty="0"/>
            </a:p>
            <a:p>
              <a:r>
                <a:rPr lang="nl-NL" sz="2000" dirty="0"/>
                <a:t>Cascade</a:t>
              </a:r>
            </a:p>
            <a:p>
              <a:r>
                <a:rPr lang="nl-NL" sz="2000" dirty="0"/>
                <a:t>No </a:t>
              </a:r>
              <a:r>
                <a:rPr lang="nl-NL" sz="2000" dirty="0" err="1"/>
                <a:t>Action</a:t>
              </a:r>
              <a:endParaRPr lang="en-US" sz="2000" dirty="0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5143870" y="5455372"/>
            <a:ext cx="1387046" cy="1335315"/>
            <a:chOff x="4862243" y="4789716"/>
            <a:chExt cx="1387046" cy="1335315"/>
          </a:xfrm>
        </p:grpSpPr>
        <p:sp>
          <p:nvSpPr>
            <p:cNvPr id="14" name="Rectangle 10"/>
            <p:cNvSpPr/>
            <p:nvPr/>
          </p:nvSpPr>
          <p:spPr bwMode="auto">
            <a:xfrm>
              <a:off x="4876758" y="5065488"/>
              <a:ext cx="1364342" cy="1059543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4862243" y="4789716"/>
              <a:ext cx="1387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2000" dirty="0"/>
                <a:t>3</a:t>
              </a:r>
              <a:br>
                <a:rPr lang="nl-NL" sz="2000" dirty="0"/>
              </a:br>
              <a:endParaRPr lang="nl-NL" sz="2000" dirty="0"/>
            </a:p>
            <a:p>
              <a:r>
                <a:rPr lang="nl-NL" sz="2000" dirty="0"/>
                <a:t>No </a:t>
              </a:r>
              <a:r>
                <a:rPr lang="nl-NL" sz="2000" dirty="0" err="1"/>
                <a:t>Action</a:t>
              </a:r>
              <a:endParaRPr lang="nl-NL" sz="2000" dirty="0"/>
            </a:p>
            <a:p>
              <a:r>
                <a:rPr lang="nl-NL" sz="2000" dirty="0"/>
                <a:t>Cascade</a:t>
              </a:r>
              <a:endParaRPr lang="en-US" sz="2000" dirty="0"/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6660613" y="5448115"/>
            <a:ext cx="1364342" cy="1335315"/>
            <a:chOff x="6378986" y="4782459"/>
            <a:chExt cx="1364342" cy="1335315"/>
          </a:xfrm>
        </p:grpSpPr>
        <p:sp>
          <p:nvSpPr>
            <p:cNvPr id="17" name="Rectangle 12"/>
            <p:cNvSpPr/>
            <p:nvPr/>
          </p:nvSpPr>
          <p:spPr bwMode="auto">
            <a:xfrm>
              <a:off x="6378986" y="5058231"/>
              <a:ext cx="1364342" cy="1059543"/>
            </a:xfrm>
            <a:prstGeom prst="rect">
              <a:avLst/>
            </a:prstGeom>
            <a:noFill/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6437471" y="4782459"/>
              <a:ext cx="12410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2000" dirty="0"/>
                <a:t>4</a:t>
              </a:r>
              <a:br>
                <a:rPr lang="nl-NL" sz="2000" dirty="0"/>
              </a:br>
              <a:endParaRPr lang="nl-NL" sz="2000" dirty="0"/>
            </a:p>
            <a:p>
              <a:r>
                <a:rPr lang="nl-NL" sz="2000" dirty="0"/>
                <a:t>Cascade</a:t>
              </a:r>
            </a:p>
            <a:p>
              <a:r>
                <a:rPr lang="nl-NL" sz="2000" dirty="0"/>
                <a:t>Cascade</a:t>
              </a:r>
              <a:endParaRPr lang="en-US" sz="20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10655" y="6017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000" dirty="0"/>
              <a:t>ON UPDATE</a:t>
            </a:r>
          </a:p>
          <a:p>
            <a:r>
              <a:rPr lang="nl-NL" sz="2000" dirty="0"/>
              <a:t>ON DELETE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39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 en delete regels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835025" y="4921250"/>
          <a:ext cx="8113713" cy="111918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titel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stuknrOrigineel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genrenaam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niveaucode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speelduur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jaartal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(5)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numeric(3,1)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838200" y="4111625"/>
            <a:ext cx="844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Stuk</a:t>
            </a:r>
            <a:endParaRPr lang="en-US" sz="2400" i="1"/>
          </a:p>
        </p:txBody>
      </p:sp>
      <p:graphicFrame>
        <p:nvGraphicFramePr>
          <p:cNvPr id="9" name="Group 43"/>
          <p:cNvGraphicFramePr>
            <a:graphicFrameLocks noGrp="1"/>
          </p:cNvGraphicFramePr>
          <p:nvPr/>
        </p:nvGraphicFramePr>
        <p:xfrm>
          <a:off x="893763" y="2362200"/>
          <a:ext cx="6029325" cy="1066800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geslacht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798513" y="1682750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>
            <a:off x="828675" y="4819650"/>
            <a:ext cx="987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2" name="Line 71"/>
          <p:cNvSpPr>
            <a:spLocks noChangeShapeType="1"/>
          </p:cNvSpPr>
          <p:nvPr/>
        </p:nvSpPr>
        <p:spPr bwMode="auto">
          <a:xfrm>
            <a:off x="881063" y="2279650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" name="Text Box 72"/>
          <p:cNvSpPr txBox="1">
            <a:spLocks noChangeArrowheads="1"/>
          </p:cNvSpPr>
          <p:nvPr/>
        </p:nvSpPr>
        <p:spPr bwMode="auto">
          <a:xfrm>
            <a:off x="1189038" y="196056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092200" y="448151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5" name="Freeform 74"/>
          <p:cNvSpPr>
            <a:spLocks/>
          </p:cNvSpPr>
          <p:nvPr/>
        </p:nvSpPr>
        <p:spPr bwMode="auto">
          <a:xfrm>
            <a:off x="1425575" y="3416300"/>
            <a:ext cx="955675" cy="1471613"/>
          </a:xfrm>
          <a:custGeom>
            <a:avLst/>
            <a:gdLst>
              <a:gd name="T0" fmla="*/ 955675 w 2216"/>
              <a:gd name="T1" fmla="*/ 1471613 h 648"/>
              <a:gd name="T2" fmla="*/ 955675 w 2216"/>
              <a:gd name="T3" fmla="*/ 599546 h 648"/>
              <a:gd name="T4" fmla="*/ 0 w 2216"/>
              <a:gd name="T5" fmla="*/ 599546 h 648"/>
              <a:gd name="T6" fmla="*/ 0 w 2216"/>
              <a:gd name="T7" fmla="*/ 0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216"/>
              <a:gd name="T13" fmla="*/ 0 h 648"/>
              <a:gd name="T14" fmla="*/ 2216 w 2216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6" h="648">
                <a:moveTo>
                  <a:pt x="2216" y="648"/>
                </a:moveTo>
                <a:lnTo>
                  <a:pt x="2216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6" name="Text Box 76"/>
          <p:cNvSpPr txBox="1">
            <a:spLocks noChangeArrowheads="1"/>
          </p:cNvSpPr>
          <p:nvPr/>
        </p:nvSpPr>
        <p:spPr bwMode="auto">
          <a:xfrm>
            <a:off x="2470150" y="4004882"/>
            <a:ext cx="2826479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 b="0" dirty="0"/>
              <a:t>ON UPDATE CASCADE</a:t>
            </a:r>
          </a:p>
          <a:p>
            <a:r>
              <a:rPr lang="nl-NL" sz="1800" b="0" dirty="0"/>
              <a:t>ON DELETE NO ACTION</a:t>
            </a:r>
          </a:p>
        </p:txBody>
      </p:sp>
    </p:spTree>
    <p:extLst>
      <p:ext uri="{BB962C8B-B14F-4D97-AF65-F5344CB8AC3E}">
        <p14:creationId xmlns:p14="http://schemas.microsoft.com/office/powerpoint/2010/main" val="27030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 en delete regels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612575" y="4249678"/>
            <a:ext cx="844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Stuk</a:t>
            </a:r>
            <a:endParaRPr lang="en-US" sz="2400" i="1"/>
          </a:p>
        </p:txBody>
      </p:sp>
      <p:sp>
        <p:nvSpPr>
          <p:cNvPr id="8" name="Text Box 69"/>
          <p:cNvSpPr txBox="1">
            <a:spLocks noChangeArrowheads="1"/>
          </p:cNvSpPr>
          <p:nvPr/>
        </p:nvSpPr>
        <p:spPr bwMode="auto">
          <a:xfrm>
            <a:off x="798513" y="1797053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sp>
        <p:nvSpPr>
          <p:cNvPr id="9" name="Line 70"/>
          <p:cNvSpPr>
            <a:spLocks noChangeShapeType="1"/>
          </p:cNvSpPr>
          <p:nvPr/>
        </p:nvSpPr>
        <p:spPr bwMode="auto">
          <a:xfrm>
            <a:off x="828675" y="4933953"/>
            <a:ext cx="987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0" name="Line 71"/>
          <p:cNvSpPr>
            <a:spLocks noChangeShapeType="1"/>
          </p:cNvSpPr>
          <p:nvPr/>
        </p:nvSpPr>
        <p:spPr bwMode="auto">
          <a:xfrm>
            <a:off x="881063" y="2393953"/>
            <a:ext cx="1076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1" name="Text Box 72"/>
          <p:cNvSpPr txBox="1">
            <a:spLocks noChangeArrowheads="1"/>
          </p:cNvSpPr>
          <p:nvPr/>
        </p:nvSpPr>
        <p:spPr bwMode="auto">
          <a:xfrm>
            <a:off x="1189038" y="2074866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Text Box 73"/>
          <p:cNvSpPr txBox="1">
            <a:spLocks noChangeArrowheads="1"/>
          </p:cNvSpPr>
          <p:nvPr/>
        </p:nvSpPr>
        <p:spPr bwMode="auto">
          <a:xfrm>
            <a:off x="1092200" y="4595816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2470150" y="4119185"/>
            <a:ext cx="2890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 b="0" dirty="0"/>
              <a:t>ON UPDATE CASCADE</a:t>
            </a:r>
          </a:p>
          <a:p>
            <a:r>
              <a:rPr lang="nl-NL" sz="1800" b="0" dirty="0"/>
              <a:t>ON </a:t>
            </a:r>
            <a:r>
              <a:rPr lang="nl-NL" sz="1800" b="0"/>
              <a:t>DELETE NO ACTION</a:t>
            </a:r>
            <a:endParaRPr lang="nl-NL" sz="1800" b="0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79046"/>
              </p:ext>
            </p:extLst>
          </p:nvPr>
        </p:nvGraphicFramePr>
        <p:xfrm>
          <a:off x="838200" y="5134039"/>
          <a:ext cx="8206632" cy="1096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5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54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stuknr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componistId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titel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stuknrOrigineel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genrenaam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niveaucode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speelduur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jaartal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5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Blue bird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NULL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jazz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NULL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4.5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1954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5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Blue bird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jazz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B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4.0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1988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02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Air pur charmer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NULL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klassiek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B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4.5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1953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98140"/>
              </p:ext>
            </p:extLst>
          </p:nvPr>
        </p:nvGraphicFramePr>
        <p:xfrm>
          <a:off x="881063" y="2421746"/>
          <a:ext cx="5383480" cy="15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componistId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naam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geboortedatum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schoolId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geslacht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Charlie Parker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1904-12-12 00:00:00.000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NULL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Thom Guidi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1946-01-05 00:00:00.000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Rudolf Escher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1912-01-08 00:00:00.000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NULL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f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Sofie Bergeijk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1960-07-12 00:00:00.000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g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Freeform 74"/>
          <p:cNvSpPr>
            <a:spLocks/>
          </p:cNvSpPr>
          <p:nvPr/>
        </p:nvSpPr>
        <p:spPr bwMode="auto">
          <a:xfrm>
            <a:off x="1425575" y="3961908"/>
            <a:ext cx="955675" cy="1040308"/>
          </a:xfrm>
          <a:custGeom>
            <a:avLst/>
            <a:gdLst>
              <a:gd name="T0" fmla="*/ 955675 w 2216"/>
              <a:gd name="T1" fmla="*/ 1471613 h 648"/>
              <a:gd name="T2" fmla="*/ 955675 w 2216"/>
              <a:gd name="T3" fmla="*/ 599546 h 648"/>
              <a:gd name="T4" fmla="*/ 0 w 2216"/>
              <a:gd name="T5" fmla="*/ 599546 h 648"/>
              <a:gd name="T6" fmla="*/ 0 w 2216"/>
              <a:gd name="T7" fmla="*/ 0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216"/>
              <a:gd name="T13" fmla="*/ 0 h 648"/>
              <a:gd name="T14" fmla="*/ 2216 w 2216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6" h="648">
                <a:moveTo>
                  <a:pt x="2216" y="648"/>
                </a:moveTo>
                <a:lnTo>
                  <a:pt x="2216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54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 en delete regels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ALTER TABLE Stuk</a:t>
            </a:r>
          </a:p>
          <a:p>
            <a:pPr>
              <a:lnSpc>
                <a:spcPct val="90000"/>
              </a:lnSpc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ADD CONSTRAINT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fk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_ 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Stuk_Componist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FOREIGN KEY (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) REFERENCES Componist (</a:t>
            </a:r>
            <a:r>
              <a:rPr lang="nl-NL" sz="1800" dirty="0" err="1">
                <a:solidFill>
                  <a:srgbClr val="000099"/>
                </a:solidFill>
                <a:latin typeface="Arial" charset="0"/>
              </a:rPr>
              <a:t>componistId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nl-NL" sz="1800" dirty="0">
                <a:solidFill>
                  <a:srgbClr val="000099"/>
                </a:solidFill>
                <a:latin typeface="Arial" charset="0"/>
              </a:rPr>
              <a:t>					ON UPDATE CASCADE</a:t>
            </a: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	</a:t>
            </a:r>
            <a:r>
              <a:rPr lang="nl-NL" sz="1800" dirty="0">
                <a:solidFill>
                  <a:srgbClr val="000099"/>
                </a:solidFill>
                <a:latin typeface="Arial" charset="0"/>
              </a:rPr>
              <a:t>				ON DELETE NO ACTION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nl-NL" i="1" dirty="0">
                <a:latin typeface="Arial" charset="0"/>
              </a:rPr>
              <a:t>(Opmerking: NO ACTION is default)</a:t>
            </a:r>
          </a:p>
          <a:p>
            <a:pPr>
              <a:lnSpc>
                <a:spcPct val="90000"/>
              </a:lnSpc>
            </a:pPr>
            <a:endParaRPr lang="nl-NL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nl-NL" dirty="0">
                <a:latin typeface="Arial" charset="0"/>
              </a:rPr>
              <a:t>Het bovenstaande betekent:</a:t>
            </a:r>
          </a:p>
          <a:p>
            <a:pPr>
              <a:lnSpc>
                <a:spcPct val="90000"/>
              </a:lnSpc>
            </a:pPr>
            <a:r>
              <a:rPr lang="nl-NL" dirty="0">
                <a:latin typeface="Arial" charset="0"/>
              </a:rPr>
              <a:t>ON UPDATE CASCADE: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bij het wijzigen van een </a:t>
            </a:r>
            <a:r>
              <a:rPr lang="nl-NL" dirty="0" err="1">
                <a:latin typeface="Arial" charset="0"/>
              </a:rPr>
              <a:t>componistId</a:t>
            </a:r>
            <a:r>
              <a:rPr lang="nl-NL" dirty="0">
                <a:latin typeface="Arial" charset="0"/>
              </a:rPr>
              <a:t> in de tabel Componist worden ook de corresponderende </a:t>
            </a:r>
            <a:r>
              <a:rPr lang="nl-NL" dirty="0" err="1">
                <a:latin typeface="Arial" charset="0"/>
              </a:rPr>
              <a:t>componistId’s</a:t>
            </a:r>
            <a:r>
              <a:rPr lang="nl-NL" dirty="0">
                <a:latin typeface="Arial" charset="0"/>
              </a:rPr>
              <a:t> in de tabel Stuk gewijzigd</a:t>
            </a:r>
            <a:r>
              <a:rPr lang="en-US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nl-NL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nl-NL" dirty="0">
                <a:latin typeface="Arial" charset="0"/>
              </a:rPr>
              <a:t>ON DELETE NO ACTION: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als je een rij uit de tabel Componist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verwijdert</a:t>
            </a:r>
            <a:r>
              <a:rPr lang="nl-NL" dirty="0">
                <a:latin typeface="Arial" charset="0"/>
              </a:rPr>
              <a:t>, dan wordt dit </a:t>
            </a:r>
            <a:r>
              <a:rPr lang="en-US" u="sng" dirty="0" err="1">
                <a:latin typeface="Arial" charset="0"/>
              </a:rPr>
              <a:t>niet</a:t>
            </a:r>
            <a:r>
              <a:rPr lang="en-US" dirty="0">
                <a:latin typeface="Arial" charset="0"/>
              </a:rPr>
              <a:t> </a:t>
            </a:r>
            <a:r>
              <a:rPr lang="nl-NL" dirty="0">
                <a:latin typeface="Arial" charset="0"/>
              </a:rPr>
              <a:t>uitgevoerd als er r</a:t>
            </a:r>
            <a:r>
              <a:rPr lang="en-US" dirty="0" err="1">
                <a:latin typeface="Arial" charset="0"/>
              </a:rPr>
              <a:t>ijen</a:t>
            </a:r>
            <a:r>
              <a:rPr lang="nl-NL" dirty="0">
                <a:latin typeface="Arial" charset="0"/>
              </a:rPr>
              <a:t> in de tabel Stuk </a:t>
            </a:r>
            <a:r>
              <a:rPr lang="en-US" dirty="0" err="1">
                <a:latin typeface="Arial" charset="0"/>
              </a:rPr>
              <a:t>aanwezig</a:t>
            </a:r>
            <a:r>
              <a:rPr lang="en-US" dirty="0">
                <a:latin typeface="Arial" charset="0"/>
              </a:rPr>
              <a:t> </a:t>
            </a:r>
            <a:r>
              <a:rPr lang="nl-NL" dirty="0">
                <a:latin typeface="Arial" charset="0"/>
              </a:rPr>
              <a:t>zijn met dezelfde </a:t>
            </a:r>
            <a:r>
              <a:rPr lang="nl-NL" dirty="0" err="1">
                <a:latin typeface="Arial" charset="0"/>
              </a:rPr>
              <a:t>componistId</a:t>
            </a:r>
            <a:r>
              <a:rPr lang="en-US" dirty="0">
                <a:latin typeface="Arial" charset="0"/>
              </a:rPr>
              <a:t>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90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database	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Een verzameling tabellen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445557" y="2185147"/>
            <a:ext cx="5788961" cy="467285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graphicFrame>
        <p:nvGraphicFramePr>
          <p:cNvPr id="10" name="Object 4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59264"/>
              </p:ext>
            </p:extLst>
          </p:nvPr>
        </p:nvGraphicFramePr>
        <p:xfrm>
          <a:off x="4675194" y="3335382"/>
          <a:ext cx="2474000" cy="590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itmapafbeelding" r:id="rId3" imgW="2952381" imgH="695238" progId="PBrush">
                  <p:embed/>
                </p:oleObj>
              </mc:Choice>
              <mc:Fallback>
                <p:oleObj name="Bitmapafbeelding" r:id="rId3" imgW="2952381" imgH="6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94" y="3335382"/>
                        <a:ext cx="2474000" cy="59013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40215"/>
              </p:ext>
            </p:extLst>
          </p:nvPr>
        </p:nvGraphicFramePr>
        <p:xfrm>
          <a:off x="1552299" y="3177719"/>
          <a:ext cx="2881662" cy="115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Bitmapafbeelding" r:id="rId5" imgW="3438095" imgH="1362265" progId="PBrush">
                  <p:embed/>
                </p:oleObj>
              </mc:Choice>
              <mc:Fallback>
                <p:oleObj name="Bitmapafbeelding" r:id="rId5" imgW="3438095" imgH="136226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299" y="3177719"/>
                        <a:ext cx="2881662" cy="115615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43633"/>
              </p:ext>
            </p:extLst>
          </p:nvPr>
        </p:nvGraphicFramePr>
        <p:xfrm>
          <a:off x="1948642" y="4694771"/>
          <a:ext cx="5053063" cy="173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Bitmapafbeelding" r:id="rId7" imgW="6028571" imgH="2048161" progId="Paint.Picture">
                  <p:embed/>
                </p:oleObj>
              </mc:Choice>
              <mc:Fallback>
                <p:oleObj name="Bitmapafbeelding" r:id="rId7" imgW="6028571" imgH="204816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642" y="4694771"/>
                        <a:ext cx="5053063" cy="173777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6"/>
          <p:cNvSpPr txBox="1">
            <a:spLocks/>
          </p:cNvSpPr>
          <p:nvPr/>
        </p:nvSpPr>
        <p:spPr>
          <a:xfrm>
            <a:off x="3231155" y="6449036"/>
            <a:ext cx="2476328" cy="2184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©HAN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5732995" y="4703979"/>
            <a:ext cx="323321" cy="1341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32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Terminologie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457046" y="3292016"/>
            <a:ext cx="5908675" cy="2613025"/>
            <a:chOff x="-3" y="-3"/>
            <a:chExt cx="2442" cy="1238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0" y="0"/>
              <a:ext cx="2436" cy="1232"/>
              <a:chOff x="0" y="0"/>
              <a:chExt cx="2436" cy="1232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11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11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11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componistId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106" name="Rectangle 33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7" name="Group 34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10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naam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294" y="0"/>
                <a:ext cx="698" cy="154"/>
                <a:chOff x="1294" y="0"/>
                <a:chExt cx="698" cy="154"/>
              </a:xfrm>
            </p:grpSpPr>
            <p:sp>
              <p:nvSpPr>
                <p:cNvPr id="102" name="Rectangle 38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3" name="Group 39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698" cy="154"/>
                  <a:chOff x="1294" y="0"/>
                  <a:chExt cx="698" cy="154"/>
                </a:xfrm>
              </p:grpSpPr>
              <p:sp>
                <p:nvSpPr>
                  <p:cNvPr id="10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geboortedatum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1992" y="0"/>
                <a:ext cx="444" cy="154"/>
                <a:chOff x="1992" y="0"/>
                <a:chExt cx="444" cy="154"/>
              </a:xfrm>
            </p:grpSpPr>
            <p:sp>
              <p:nvSpPr>
                <p:cNvPr id="98" name="Rectangle 43"/>
                <p:cNvSpPr>
                  <a:spLocks noChangeArrowheads="1"/>
                </p:cNvSpPr>
                <p:nvPr/>
              </p:nvSpPr>
              <p:spPr bwMode="auto">
                <a:xfrm>
                  <a:off x="199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99" name="Group 44"/>
                <p:cNvGrpSpPr>
                  <a:grpSpLocks/>
                </p:cNvGrpSpPr>
                <p:nvPr/>
              </p:nvGrpSpPr>
              <p:grpSpPr bwMode="auto">
                <a:xfrm>
                  <a:off x="1992" y="0"/>
                  <a:ext cx="444" cy="154"/>
                  <a:chOff x="1992" y="0"/>
                  <a:chExt cx="444" cy="154"/>
                </a:xfrm>
              </p:grpSpPr>
              <p:sp>
                <p:nvSpPr>
                  <p:cNvPr id="10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schoolId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96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7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94" name="Rectangle 51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Charlie Parker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5" name="Rectangle 52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1294" y="154"/>
                <a:ext cx="698" cy="154"/>
                <a:chOff x="1294" y="154"/>
                <a:chExt cx="698" cy="154"/>
              </a:xfrm>
            </p:grpSpPr>
            <p:sp>
              <p:nvSpPr>
                <p:cNvPr id="92" name="Rectangle 54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 dirty="0">
                      <a:cs typeface="Arial" charset="0"/>
                    </a:rPr>
                    <a:t>12/12/1904</a:t>
                  </a:r>
                  <a:endParaRPr kumimoji="1" lang="en-US" sz="1400" b="0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1992" y="154"/>
                <a:ext cx="444" cy="154"/>
                <a:chOff x="1992" y="154"/>
                <a:chExt cx="444" cy="154"/>
              </a:xfrm>
            </p:grpSpPr>
            <p:sp>
              <p:nvSpPr>
                <p:cNvPr id="90" name="Rectangle 57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91" name="Rectangle 58"/>
                <p:cNvSpPr>
                  <a:spLocks noChangeArrowheads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8" name="Group 59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88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86" name="Rectangle 63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Thom Guidi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7" name="Rectangle 64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0" name="Group 65"/>
              <p:cNvGrpSpPr>
                <a:grpSpLocks/>
              </p:cNvGrpSpPr>
              <p:nvPr/>
            </p:nvGrpSpPr>
            <p:grpSpPr bwMode="auto">
              <a:xfrm>
                <a:off x="1294" y="308"/>
                <a:ext cx="698" cy="154"/>
                <a:chOff x="1294" y="308"/>
                <a:chExt cx="698" cy="154"/>
              </a:xfrm>
            </p:grpSpPr>
            <p:sp>
              <p:nvSpPr>
                <p:cNvPr id="8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1/5/1946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" name="Rectangle 67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1" name="Group 68"/>
              <p:cNvGrpSpPr>
                <a:grpSpLocks/>
              </p:cNvGrpSpPr>
              <p:nvPr/>
            </p:nvGrpSpPr>
            <p:grpSpPr bwMode="auto">
              <a:xfrm>
                <a:off x="1992" y="308"/>
                <a:ext cx="444" cy="154"/>
                <a:chOff x="1992" y="308"/>
                <a:chExt cx="444" cy="154"/>
              </a:xfrm>
            </p:grpSpPr>
            <p:sp>
              <p:nvSpPr>
                <p:cNvPr id="82" name="Rectangle 69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3" name="Rectangle 70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2" name="Group 71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80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4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1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3" name="Group 74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78" name="Rectangle 75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Rudolf Escher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9" name="Rectangle 76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4" name="Group 77"/>
              <p:cNvGrpSpPr>
                <a:grpSpLocks/>
              </p:cNvGrpSpPr>
              <p:nvPr/>
            </p:nvGrpSpPr>
            <p:grpSpPr bwMode="auto">
              <a:xfrm>
                <a:off x="1294" y="462"/>
                <a:ext cx="698" cy="154"/>
                <a:chOff x="1294" y="462"/>
                <a:chExt cx="698" cy="154"/>
              </a:xfrm>
            </p:grpSpPr>
            <p:sp>
              <p:nvSpPr>
                <p:cNvPr id="76" name="Rectangle 78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1/8/1912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7" name="Rectangle 79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5" name="Group 80"/>
              <p:cNvGrpSpPr>
                <a:grpSpLocks/>
              </p:cNvGrpSpPr>
              <p:nvPr/>
            </p:nvGrpSpPr>
            <p:grpSpPr bwMode="auto">
              <a:xfrm>
                <a:off x="1992" y="462"/>
                <a:ext cx="444" cy="154"/>
                <a:chOff x="1992" y="462"/>
                <a:chExt cx="444" cy="154"/>
              </a:xfrm>
            </p:grpSpPr>
            <p:sp>
              <p:nvSpPr>
                <p:cNvPr id="74" name="Rectangle 81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75" name="Rectangle 82"/>
                <p:cNvSpPr>
                  <a:spLocks noChangeArrowheads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6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7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5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3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7" name="Group 86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70" name="Rectangle 87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Sofie Bergeijk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1" name="Rectangle 88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8" name="Group 89"/>
              <p:cNvGrpSpPr>
                <a:grpSpLocks/>
              </p:cNvGrpSpPr>
              <p:nvPr/>
            </p:nvGrpSpPr>
            <p:grpSpPr bwMode="auto">
              <a:xfrm>
                <a:off x="1294" y="616"/>
                <a:ext cx="698" cy="154"/>
                <a:chOff x="1294" y="616"/>
                <a:chExt cx="698" cy="154"/>
              </a:xfrm>
            </p:grpSpPr>
            <p:sp>
              <p:nvSpPr>
                <p:cNvPr id="68" name="Rectangle 90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 dirty="0">
                      <a:cs typeface="Arial" charset="0"/>
                    </a:rPr>
                    <a:t>7/12/1960</a:t>
                  </a:r>
                  <a:endParaRPr kumimoji="1" lang="en-US" sz="1400" b="0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9" name="Rectangle 91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9" name="Group 92"/>
              <p:cNvGrpSpPr>
                <a:grpSpLocks/>
              </p:cNvGrpSpPr>
              <p:nvPr/>
            </p:nvGrpSpPr>
            <p:grpSpPr bwMode="auto">
              <a:xfrm>
                <a:off x="1992" y="616"/>
                <a:ext cx="444" cy="154"/>
                <a:chOff x="1992" y="616"/>
                <a:chExt cx="444" cy="154"/>
              </a:xfrm>
            </p:grpSpPr>
            <p:sp>
              <p:nvSpPr>
                <p:cNvPr id="66" name="Rectangle 93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7" name="Rectangle 94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0" name="Group 95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64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8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5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1" name="Group 98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62" name="Rectangle 99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W.A. Mozart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3" name="Rectangle 100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2" name="Group 101"/>
              <p:cNvGrpSpPr>
                <a:grpSpLocks/>
              </p:cNvGrpSpPr>
              <p:nvPr/>
            </p:nvGrpSpPr>
            <p:grpSpPr bwMode="auto">
              <a:xfrm>
                <a:off x="1294" y="770"/>
                <a:ext cx="698" cy="154"/>
                <a:chOff x="1294" y="770"/>
                <a:chExt cx="698" cy="154"/>
              </a:xfrm>
            </p:grpSpPr>
            <p:sp>
              <p:nvSpPr>
                <p:cNvPr id="6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1/27/1756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3" name="Group 104"/>
              <p:cNvGrpSpPr>
                <a:grpSpLocks/>
              </p:cNvGrpSpPr>
              <p:nvPr/>
            </p:nvGrpSpPr>
            <p:grpSpPr bwMode="auto">
              <a:xfrm>
                <a:off x="1992" y="770"/>
                <a:ext cx="444" cy="154"/>
                <a:chOff x="1992" y="770"/>
                <a:chExt cx="444" cy="154"/>
              </a:xfrm>
            </p:grpSpPr>
            <p:sp>
              <p:nvSpPr>
                <p:cNvPr id="58" name="Rectangle 105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59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4" name="Group 107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56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9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5" name="Group 110"/>
              <p:cNvGrpSpPr>
                <a:grpSpLocks/>
              </p:cNvGrpSpPr>
              <p:nvPr/>
            </p:nvGrpSpPr>
            <p:grpSpPr bwMode="auto">
              <a:xfrm>
                <a:off x="591" y="924"/>
                <a:ext cx="703" cy="154"/>
                <a:chOff x="591" y="924"/>
                <a:chExt cx="703" cy="154"/>
              </a:xfrm>
            </p:grpSpPr>
            <p:sp>
              <p:nvSpPr>
                <p:cNvPr id="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Karl Schumann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112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6" name="Group 113"/>
              <p:cNvGrpSpPr>
                <a:grpSpLocks/>
              </p:cNvGrpSpPr>
              <p:nvPr/>
            </p:nvGrpSpPr>
            <p:grpSpPr bwMode="auto">
              <a:xfrm>
                <a:off x="1294" y="924"/>
                <a:ext cx="698" cy="154"/>
                <a:chOff x="1294" y="924"/>
                <a:chExt cx="698" cy="154"/>
              </a:xfrm>
            </p:grpSpPr>
            <p:sp>
              <p:nvSpPr>
                <p:cNvPr id="5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10/10/1935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7" name="Group 116"/>
              <p:cNvGrpSpPr>
                <a:grpSpLocks/>
              </p:cNvGrpSpPr>
              <p:nvPr/>
            </p:nvGrpSpPr>
            <p:grpSpPr bwMode="auto">
              <a:xfrm>
                <a:off x="1992" y="924"/>
                <a:ext cx="444" cy="154"/>
                <a:chOff x="1992" y="924"/>
                <a:chExt cx="444" cy="154"/>
              </a:xfrm>
            </p:grpSpPr>
            <p:sp>
              <p:nvSpPr>
                <p:cNvPr id="50" name="Rectangle 117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1" name="Rectangle 118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8" name="Group 119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10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39" name="Group 122"/>
              <p:cNvGrpSpPr>
                <a:grpSpLocks/>
              </p:cNvGrpSpPr>
              <p:nvPr/>
            </p:nvGrpSpPr>
            <p:grpSpPr bwMode="auto">
              <a:xfrm>
                <a:off x="591" y="1078"/>
                <a:ext cx="703" cy="154"/>
                <a:chOff x="591" y="1078"/>
                <a:chExt cx="703" cy="154"/>
              </a:xfrm>
            </p:grpSpPr>
            <p:sp>
              <p:nvSpPr>
                <p:cNvPr id="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Jan van Maanen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0" name="Group 125"/>
              <p:cNvGrpSpPr>
                <a:grpSpLocks/>
              </p:cNvGrpSpPr>
              <p:nvPr/>
            </p:nvGrpSpPr>
            <p:grpSpPr bwMode="auto">
              <a:xfrm>
                <a:off x="1294" y="1078"/>
                <a:ext cx="698" cy="154"/>
                <a:chOff x="1294" y="1078"/>
                <a:chExt cx="698" cy="154"/>
              </a:xfrm>
            </p:grpSpPr>
            <p:sp>
              <p:nvSpPr>
                <p:cNvPr id="4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9/8/1965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5" name="Rectangle 127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" name="Group 128"/>
              <p:cNvGrpSpPr>
                <a:grpSpLocks/>
              </p:cNvGrpSpPr>
              <p:nvPr/>
            </p:nvGrpSpPr>
            <p:grpSpPr bwMode="auto">
              <a:xfrm>
                <a:off x="1992" y="1078"/>
                <a:ext cx="444" cy="154"/>
                <a:chOff x="1992" y="1078"/>
                <a:chExt cx="444" cy="154"/>
              </a:xfrm>
            </p:grpSpPr>
            <p:sp>
              <p:nvSpPr>
                <p:cNvPr id="42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" name="Rectangle 130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9" name="Rectangle 131"/>
            <p:cNvSpPr>
              <a:spLocks noChangeArrowheads="1"/>
            </p:cNvSpPr>
            <p:nvPr/>
          </p:nvSpPr>
          <p:spPr bwMode="auto">
            <a:xfrm>
              <a:off x="-3" y="-3"/>
              <a:ext cx="2442" cy="1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114" name="Group 21"/>
          <p:cNvGrpSpPr>
            <a:grpSpLocks/>
          </p:cNvGrpSpPr>
          <p:nvPr/>
        </p:nvGrpSpPr>
        <p:grpSpPr bwMode="auto">
          <a:xfrm>
            <a:off x="5725833" y="2912603"/>
            <a:ext cx="1879600" cy="727075"/>
            <a:chOff x="2932" y="1168"/>
            <a:chExt cx="980" cy="458"/>
          </a:xfrm>
        </p:grpSpPr>
        <p:sp>
          <p:nvSpPr>
            <p:cNvPr id="115" name="Text Box 7"/>
            <p:cNvSpPr txBox="1">
              <a:spLocks noChangeArrowheads="1"/>
            </p:cNvSpPr>
            <p:nvPr/>
          </p:nvSpPr>
          <p:spPr bwMode="auto">
            <a:xfrm>
              <a:off x="2932" y="1168"/>
              <a:ext cx="98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2"/>
                  </a:solidFill>
                </a:rPr>
                <a:t>kolomnaam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116" name="Oval 10"/>
            <p:cNvSpPr>
              <a:spLocks noChangeArrowheads="1"/>
            </p:cNvSpPr>
            <p:nvPr/>
          </p:nvSpPr>
          <p:spPr bwMode="auto">
            <a:xfrm>
              <a:off x="3246" y="1404"/>
              <a:ext cx="492" cy="22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117" name="Group 489"/>
          <p:cNvGrpSpPr>
            <a:grpSpLocks/>
          </p:cNvGrpSpPr>
          <p:nvPr/>
        </p:nvGrpSpPr>
        <p:grpSpPr bwMode="auto">
          <a:xfrm>
            <a:off x="1245908" y="5204953"/>
            <a:ext cx="6478588" cy="1331913"/>
            <a:chOff x="494" y="2954"/>
            <a:chExt cx="4081" cy="839"/>
          </a:xfrm>
        </p:grpSpPr>
        <p:sp>
          <p:nvSpPr>
            <p:cNvPr id="118" name="Text Box 8"/>
            <p:cNvSpPr txBox="1">
              <a:spLocks noChangeArrowheads="1"/>
            </p:cNvSpPr>
            <p:nvPr/>
          </p:nvSpPr>
          <p:spPr bwMode="auto">
            <a:xfrm>
              <a:off x="2904" y="3528"/>
              <a:ext cx="167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0000FF"/>
                  </a:solidFill>
                </a:rPr>
                <a:t>rij / record / tupel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119" name="Oval 11"/>
            <p:cNvSpPr>
              <a:spLocks noChangeArrowheads="1"/>
            </p:cNvSpPr>
            <p:nvPr/>
          </p:nvSpPr>
          <p:spPr bwMode="auto">
            <a:xfrm>
              <a:off x="494" y="2954"/>
              <a:ext cx="4019" cy="25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120" name="Group 490"/>
          <p:cNvGrpSpPr>
            <a:grpSpLocks/>
          </p:cNvGrpSpPr>
          <p:nvPr/>
        </p:nvGrpSpPr>
        <p:grpSpPr bwMode="auto">
          <a:xfrm>
            <a:off x="2817533" y="5224003"/>
            <a:ext cx="1825625" cy="1042988"/>
            <a:chOff x="1484" y="2966"/>
            <a:chExt cx="1150" cy="657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1484" y="2966"/>
              <a:ext cx="1150" cy="23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1698" y="3358"/>
              <a:ext cx="50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CC0000"/>
                  </a:solidFill>
                </a:rPr>
                <a:t>veld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23" name="Group 19"/>
          <p:cNvGrpSpPr>
            <a:grpSpLocks/>
          </p:cNvGrpSpPr>
          <p:nvPr/>
        </p:nvGrpSpPr>
        <p:grpSpPr bwMode="auto">
          <a:xfrm>
            <a:off x="1201458" y="2118853"/>
            <a:ext cx="1692275" cy="1016000"/>
            <a:chOff x="458" y="932"/>
            <a:chExt cx="871" cy="640"/>
          </a:xfrm>
        </p:grpSpPr>
        <p:sp>
          <p:nvSpPr>
            <p:cNvPr id="124" name="Text Box 5"/>
            <p:cNvSpPr txBox="1">
              <a:spLocks noChangeArrowheads="1"/>
            </p:cNvSpPr>
            <p:nvPr/>
          </p:nvSpPr>
          <p:spPr bwMode="auto">
            <a:xfrm>
              <a:off x="458" y="932"/>
              <a:ext cx="87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 dirty="0">
                  <a:solidFill>
                    <a:schemeClr val="hlink"/>
                  </a:solidFill>
                </a:rPr>
                <a:t>tabelnaam</a:t>
              </a:r>
              <a:endParaRPr lang="en-US" sz="2400" dirty="0">
                <a:solidFill>
                  <a:schemeClr val="hlink"/>
                </a:solidFill>
              </a:endParaRPr>
            </a:p>
          </p:txBody>
        </p:sp>
        <p:sp>
          <p:nvSpPr>
            <p:cNvPr id="125" name="Oval 15"/>
            <p:cNvSpPr>
              <a:spLocks noChangeArrowheads="1"/>
            </p:cNvSpPr>
            <p:nvPr/>
          </p:nvSpPr>
          <p:spPr bwMode="auto">
            <a:xfrm>
              <a:off x="582" y="1194"/>
              <a:ext cx="636" cy="37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126" name="Group 20"/>
          <p:cNvGrpSpPr>
            <a:grpSpLocks/>
          </p:cNvGrpSpPr>
          <p:nvPr/>
        </p:nvGrpSpPr>
        <p:grpSpPr bwMode="auto">
          <a:xfrm>
            <a:off x="2833408" y="1914066"/>
            <a:ext cx="1774825" cy="4630737"/>
            <a:chOff x="1758" y="1100"/>
            <a:chExt cx="966" cy="2140"/>
          </a:xfrm>
        </p:grpSpPr>
        <p:sp>
          <p:nvSpPr>
            <p:cNvPr id="127" name="Oval 9"/>
            <p:cNvSpPr>
              <a:spLocks noChangeArrowheads="1"/>
            </p:cNvSpPr>
            <p:nvPr/>
          </p:nvSpPr>
          <p:spPr bwMode="auto">
            <a:xfrm>
              <a:off x="1758" y="1254"/>
              <a:ext cx="966" cy="19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8" name="Text Box 17"/>
            <p:cNvSpPr txBox="1">
              <a:spLocks noChangeArrowheads="1"/>
            </p:cNvSpPr>
            <p:nvPr/>
          </p:nvSpPr>
          <p:spPr bwMode="auto">
            <a:xfrm>
              <a:off x="1882" y="1100"/>
              <a:ext cx="58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1"/>
                  </a:solidFill>
                </a:rPr>
                <a:t>kolom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491"/>
          <p:cNvGrpSpPr>
            <a:grpSpLocks/>
          </p:cNvGrpSpPr>
          <p:nvPr/>
        </p:nvGrpSpPr>
        <p:grpSpPr bwMode="auto">
          <a:xfrm>
            <a:off x="4300258" y="4522328"/>
            <a:ext cx="4657725" cy="882650"/>
            <a:chOff x="2418" y="2524"/>
            <a:chExt cx="2934" cy="556"/>
          </a:xfrm>
        </p:grpSpPr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4574" y="2524"/>
              <a:ext cx="77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009900"/>
                  </a:solidFill>
                </a:rPr>
                <a:t>waarde</a:t>
              </a:r>
              <a:endParaRPr lang="en-US" sz="2400">
                <a:solidFill>
                  <a:srgbClr val="009900"/>
                </a:solidFill>
              </a:endParaRPr>
            </a:p>
          </p:txBody>
        </p:sp>
        <p:sp>
          <p:nvSpPr>
            <p:cNvPr id="131" name="Line 18"/>
            <p:cNvSpPr>
              <a:spLocks noChangeShapeType="1"/>
            </p:cNvSpPr>
            <p:nvPr/>
          </p:nvSpPr>
          <p:spPr bwMode="auto">
            <a:xfrm flipH="1">
              <a:off x="2418" y="2688"/>
              <a:ext cx="2190" cy="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32" name="Text Box 484"/>
          <p:cNvSpPr txBox="1">
            <a:spLocks noChangeArrowheads="1"/>
          </p:cNvSpPr>
          <p:nvPr/>
        </p:nvSpPr>
        <p:spPr bwMode="auto">
          <a:xfrm>
            <a:off x="1436408" y="2677653"/>
            <a:ext cx="1244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600"/>
              <a:t>Componist</a:t>
            </a:r>
            <a:endParaRPr lang="nl-NL" sz="1600"/>
          </a:p>
        </p:txBody>
      </p:sp>
    </p:spTree>
    <p:extLst>
      <p:ext uri="{BB962C8B-B14F-4D97-AF65-F5344CB8AC3E}">
        <p14:creationId xmlns:p14="http://schemas.microsoft.com/office/powerpoint/2010/main" val="7937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Leid de antwoorden op vraag 1 en 2 af uit de tabellen in de volgende sheet</a:t>
            </a:r>
          </a:p>
          <a:p>
            <a:endParaRPr lang="nl-NL" dirty="0"/>
          </a:p>
          <a:p>
            <a:pPr marL="977900" indent="-977900">
              <a:tabLst>
                <a:tab pos="977900" algn="l"/>
              </a:tabLst>
            </a:pPr>
            <a:r>
              <a:rPr lang="nl-NL" dirty="0"/>
              <a:t>Vraag 1:</a:t>
            </a:r>
            <a:r>
              <a:rPr lang="nl-NL" b="0" dirty="0"/>
              <a:t> Geef voor elk jazz-stuk van niveau A het stuknummer, de titel en de naam van de componist.</a:t>
            </a:r>
          </a:p>
          <a:p>
            <a:pPr marL="977900" indent="-977900">
              <a:tabLst>
                <a:tab pos="977900" algn="l"/>
              </a:tabLst>
            </a:pPr>
            <a:endParaRPr lang="nl-NL" sz="1050" dirty="0"/>
          </a:p>
          <a:p>
            <a:pPr marL="977900" indent="-977900">
              <a:tabLst>
                <a:tab pos="977900" algn="l"/>
              </a:tabLst>
            </a:pPr>
            <a:r>
              <a:rPr lang="nl-NL" dirty="0"/>
              <a:t>Vraag 2:</a:t>
            </a:r>
            <a:r>
              <a:rPr lang="nl-NL" b="0" dirty="0"/>
              <a:t> Welke stukken (geef stuknummer en titel) zijn gecomponeerd door een docent van Reijnders’ Muziekschool?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96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Tabellen opdracht 1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216525" y="3144838"/>
          <a:ext cx="2803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tmapafbeelding" r:id="rId3" imgW="2952381" imgH="695238" progId="PBrush">
                  <p:embed/>
                </p:oleObj>
              </mc:Choice>
              <mc:Fallback>
                <p:oleObj name="Bitmapafbeelding" r:id="rId3" imgW="2952381" imgH="6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144838"/>
                        <a:ext cx="2803525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76338" y="3141663"/>
          <a:ext cx="32654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Bitmapafbeelding" r:id="rId5" imgW="3438095" imgH="1362265" progId="PBrush">
                  <p:embed/>
                </p:oleObj>
              </mc:Choice>
              <mc:Fallback>
                <p:oleObj name="Bitmapafbeelding" r:id="rId5" imgW="3438095" imgH="136226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141663"/>
                        <a:ext cx="3265487" cy="1293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976438" y="4767263"/>
          <a:ext cx="572611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Bitmapafbeelding" r:id="rId7" imgW="6028571" imgH="2048161" progId="PBrush">
                  <p:embed/>
                </p:oleObj>
              </mc:Choice>
              <mc:Fallback>
                <p:oleObj name="Bitmapafbeelding" r:id="rId7" imgW="6028571" imgH="204816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767263"/>
                        <a:ext cx="5726112" cy="1944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89025" y="2860675"/>
            <a:ext cx="18319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600" i="1"/>
              <a:t>Tabel Componist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2225" y="2860675"/>
            <a:ext cx="210343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600" i="1"/>
              <a:t>Tabel Muziekschool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51025" y="4486275"/>
            <a:ext cx="12112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600" i="1"/>
              <a:t>Tabel Stuk</a:t>
            </a:r>
          </a:p>
        </p:txBody>
      </p:sp>
    </p:spTree>
    <p:extLst>
      <p:ext uri="{BB962C8B-B14F-4D97-AF65-F5344CB8AC3E}">
        <p14:creationId xmlns:p14="http://schemas.microsoft.com/office/powerpoint/2010/main" val="25728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zit een database?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6483814" y="5167878"/>
            <a:ext cx="1246187" cy="1087437"/>
            <a:chOff x="4513" y="1253"/>
            <a:chExt cx="1091" cy="1225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4513" y="1253"/>
              <a:ext cx="1088" cy="1225"/>
            </a:xfrm>
            <a:prstGeom prst="can">
              <a:avLst>
                <a:gd name="adj" fmla="val 281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5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513" y="1706"/>
              <a:ext cx="1091" cy="43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nl-NL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"/>
                  <a:cs typeface="Arial"/>
                </a:rPr>
                <a:t>database</a:t>
              </a:r>
            </a:p>
          </p:txBody>
        </p:sp>
      </p:grp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6215526" y="3950265"/>
            <a:ext cx="1885950" cy="8382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 b="0">
                <a:latin typeface="Technical" pitchFamily="2" charset="0"/>
              </a:rPr>
              <a:t>`</a:t>
            </a:r>
            <a:r>
              <a:rPr lang="nl-NL" sz="2400">
                <a:cs typeface="Arial" charset="0"/>
              </a:rPr>
              <a:t>RDBMS</a:t>
            </a:r>
            <a:endParaRPr lang="en-US" sz="2400">
              <a:cs typeface="Arial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7091826" y="4594790"/>
            <a:ext cx="6350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577351" y="3788340"/>
            <a:ext cx="3000375" cy="25717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050426" y="1678553"/>
            <a:ext cx="1292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800"/>
              <a:t>Server</a:t>
            </a:r>
            <a:endParaRPr lang="en-US" sz="2800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986551" y="1751578"/>
            <a:ext cx="1173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800"/>
              <a:t>Client</a:t>
            </a:r>
            <a:endParaRPr lang="en-US" sz="280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437526" y="4483665"/>
            <a:ext cx="1470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pic>
        <p:nvPicPr>
          <p:cNvPr id="22" name="Picture 15" descr="MCj039803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364" y="2280215"/>
            <a:ext cx="1196975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6" descr="MCj039635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9564" y="2221478"/>
            <a:ext cx="125412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7"/>
          <p:cNvSpPr>
            <a:spLocks noChangeShapeType="1"/>
          </p:cNvSpPr>
          <p:nvPr/>
        </p:nvSpPr>
        <p:spPr bwMode="auto">
          <a:xfrm flipV="1">
            <a:off x="4447051" y="2829490"/>
            <a:ext cx="148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226" y="3713728"/>
            <a:ext cx="4094163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6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05318" y="1096887"/>
            <a:ext cx="6664045" cy="650375"/>
          </a:xfrm>
        </p:spPr>
        <p:txBody>
          <a:bodyPr/>
          <a:lstStyle/>
          <a:p>
            <a:r>
              <a:rPr lang="nl-NL" dirty="0"/>
              <a:t>Hoe gebruik je een database?	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7043738" y="4329678"/>
            <a:ext cx="1243012" cy="1087437"/>
            <a:chOff x="4437" y="2541"/>
            <a:chExt cx="783" cy="685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437" y="2541"/>
              <a:ext cx="783" cy="68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 dirty="0"/>
            </a:p>
          </p:txBody>
        </p:sp>
        <p:sp>
          <p:nvSpPr>
            <p:cNvPr id="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493" y="2786"/>
              <a:ext cx="672" cy="288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nl-NL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"/>
                  <a:cs typeface="Arial"/>
                </a:rPr>
                <a:t>database</a:t>
              </a: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5450" y="3112065"/>
            <a:ext cx="1885950" cy="8382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 dirty="0">
                <a:cs typeface="Arial" charset="0"/>
              </a:rPr>
              <a:t>RDBMS</a:t>
            </a:r>
            <a:endParaRPr lang="en-US" sz="2400" dirty="0">
              <a:cs typeface="Arial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7645400" y="3769290"/>
            <a:ext cx="6350" cy="714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480175" y="2950140"/>
            <a:ext cx="2428875" cy="25717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4975225" y="3724840"/>
            <a:ext cx="1774825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b"/>
          <a:lstStyle/>
          <a:p>
            <a:endParaRPr lang="nl-NL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89000" y="3901053"/>
            <a:ext cx="3536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 dirty="0"/>
              <a:t>Applicatie voor eindgebruikers</a:t>
            </a:r>
            <a:endParaRPr lang="en-US" sz="1800" dirty="0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968375" y="1811903"/>
            <a:ext cx="3130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 dirty="0"/>
              <a:t>Applicatie voor beheerders</a:t>
            </a:r>
            <a:endParaRPr lang="en-US" sz="1800" dirty="0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4324350" y="2937440"/>
            <a:ext cx="2416175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b"/>
          <a:lstStyle/>
          <a:p>
            <a:endParaRPr lang="nl-NL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 rot="597484">
            <a:off x="5135563" y="3294628"/>
            <a:ext cx="706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000" dirty="0"/>
              <a:t>SQL</a:t>
            </a:r>
            <a:endParaRPr lang="en-US" sz="2000" dirty="0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 rot="-2266095">
            <a:off x="5557838" y="4517003"/>
            <a:ext cx="706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000" dirty="0"/>
              <a:t>SQL</a:t>
            </a:r>
            <a:endParaRPr lang="en-US" sz="2000" dirty="0"/>
          </a:p>
        </p:txBody>
      </p:sp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600" y="4269353"/>
            <a:ext cx="4094163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4324350" y="3051740"/>
            <a:ext cx="2416175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 dirty="0"/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 rot="597484">
            <a:off x="4914900" y="2808853"/>
            <a:ext cx="1136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 dirty="0" err="1"/>
              <a:t>resultset</a:t>
            </a:r>
            <a:endParaRPr lang="en-US" sz="1800" dirty="0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V="1">
            <a:off x="5000625" y="3839140"/>
            <a:ext cx="1774825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 rot="-2126517">
            <a:off x="5122863" y="3794690"/>
            <a:ext cx="11620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/>
              <a:t>resultset</a:t>
            </a:r>
          </a:p>
          <a:p>
            <a:r>
              <a:rPr lang="nl-NL" sz="1800"/>
              <a:t>message</a:t>
            </a:r>
            <a:endParaRPr lang="en-US" sz="1800"/>
          </a:p>
        </p:txBody>
      </p:sp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130990"/>
            <a:ext cx="220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48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Structured</a:t>
            </a:r>
            <a:r>
              <a:rPr lang="nl-NL" dirty="0"/>
              <a:t> Query Language (SQL)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1267356" y="2321749"/>
            <a:ext cx="6102660" cy="3952875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Taal om opdrachten aan een RDBMS te geven</a:t>
            </a:r>
            <a:br>
              <a:rPr lang="nl-NL" dirty="0"/>
            </a:br>
            <a:endParaRPr lang="nl-NL" dirty="0"/>
          </a:p>
          <a:p>
            <a:r>
              <a:rPr lang="nl-NL" dirty="0"/>
              <a:t>Data Definition Language (DDL) om tabellen te maken, aanpassen, verwijderen</a:t>
            </a:r>
          </a:p>
          <a:p>
            <a:r>
              <a:rPr lang="nl-NL" dirty="0"/>
              <a:t>Data Control Language (DCL) </a:t>
            </a:r>
            <a:br>
              <a:rPr lang="nl-NL" dirty="0"/>
            </a:br>
            <a:r>
              <a:rPr lang="nl-NL" dirty="0"/>
              <a:t>om rechten in te stellen</a:t>
            </a:r>
          </a:p>
          <a:p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Manipulation</a:t>
            </a:r>
            <a:r>
              <a:rPr lang="nl-NL" dirty="0"/>
              <a:t> Language (DML) om gegevens op te slaan, aanpassen, verwijderen</a:t>
            </a:r>
          </a:p>
          <a:p>
            <a:endParaRPr lang="nl-NL" dirty="0"/>
          </a:p>
          <a:p>
            <a:r>
              <a:rPr lang="nl-NL" dirty="0"/>
              <a:t>Data Query Language (DQL) om gegevens te tonen</a:t>
            </a:r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6412" y="2686692"/>
            <a:ext cx="20224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000" dirty="0">
                <a:latin typeface="Courier New" pitchFamily="49" charset="0"/>
              </a:rPr>
              <a:t>CREATE TABLE</a:t>
            </a:r>
          </a:p>
          <a:p>
            <a:r>
              <a:rPr lang="nl-NL" sz="2000" dirty="0">
                <a:latin typeface="Courier New" pitchFamily="49" charset="0"/>
              </a:rPr>
              <a:t>ALTER TABLE</a:t>
            </a:r>
          </a:p>
          <a:p>
            <a:r>
              <a:rPr lang="nl-NL" sz="2000" dirty="0">
                <a:latin typeface="Courier New" pitchFamily="49" charset="0"/>
              </a:rPr>
              <a:t>DROP TABLE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6412" y="3731646"/>
            <a:ext cx="20224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000">
                <a:latin typeface="Courier New" pitchFamily="49" charset="0"/>
              </a:rPr>
              <a:t>CREATE USER</a:t>
            </a:r>
          </a:p>
          <a:p>
            <a:r>
              <a:rPr lang="nl-NL" sz="2000">
                <a:latin typeface="Courier New" pitchFamily="49" charset="0"/>
              </a:rPr>
              <a:t>GRANT SELECT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6412" y="4650445"/>
            <a:ext cx="20129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nl-NL" sz="2000">
                <a:latin typeface="Courier New" pitchFamily="49" charset="0"/>
              </a:rPr>
              <a:t>INSERT</a:t>
            </a:r>
          </a:p>
          <a:p>
            <a:r>
              <a:rPr lang="nl-NL" sz="2000">
                <a:latin typeface="Courier New" pitchFamily="49" charset="0"/>
              </a:rPr>
              <a:t>UPDATE</a:t>
            </a:r>
          </a:p>
          <a:p>
            <a:r>
              <a:rPr lang="nl-NL" sz="2000">
                <a:latin typeface="Courier New" pitchFamily="49" charset="0"/>
              </a:rPr>
              <a:t>DELETE</a:t>
            </a:r>
          </a:p>
          <a:p>
            <a:endParaRPr lang="nl-NL" sz="2000">
              <a:latin typeface="Courier New" pitchFamily="49" charset="0"/>
            </a:endParaRPr>
          </a:p>
          <a:p>
            <a:r>
              <a:rPr lang="nl-NL" sz="2000">
                <a:latin typeface="Courier New" pitchFamily="49" charset="0"/>
              </a:rPr>
              <a:t>SELECT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1082956" y="2883372"/>
            <a:ext cx="209550" cy="1609725"/>
          </a:xfrm>
          <a:prstGeom prst="leftBrace">
            <a:avLst>
              <a:gd name="adj1" fmla="val 640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1072202" y="4529422"/>
            <a:ext cx="209550" cy="1609725"/>
          </a:xfrm>
          <a:prstGeom prst="leftBrace">
            <a:avLst>
              <a:gd name="adj1" fmla="val 640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393" y="3421535"/>
            <a:ext cx="1176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nl-NL" sz="1600">
                <a:solidFill>
                  <a:srgbClr val="CC0000"/>
                </a:solidFill>
              </a:rPr>
              <a:t>Taken van</a:t>
            </a:r>
          </a:p>
          <a:p>
            <a:pPr algn="ctr"/>
            <a:r>
              <a:rPr lang="nl-NL" sz="1600">
                <a:solidFill>
                  <a:srgbClr val="CC0000"/>
                </a:solidFill>
              </a:rPr>
              <a:t>beheerder</a:t>
            </a:r>
            <a:endParaRPr lang="en-US" sz="1600">
              <a:solidFill>
                <a:srgbClr val="CC0000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-26896" y="4864669"/>
            <a:ext cx="145891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nl-NL" sz="1600" dirty="0">
                <a:solidFill>
                  <a:srgbClr val="CC0000"/>
                </a:solidFill>
              </a:rPr>
              <a:t>Taken van </a:t>
            </a:r>
          </a:p>
          <a:p>
            <a:pPr algn="ctr"/>
            <a:r>
              <a:rPr lang="nl-NL" sz="1600" dirty="0">
                <a:solidFill>
                  <a:srgbClr val="CC0000"/>
                </a:solidFill>
              </a:rPr>
              <a:t>gebruiker</a:t>
            </a:r>
          </a:p>
          <a:p>
            <a:pPr algn="ctr"/>
            <a:r>
              <a:rPr lang="nl-NL" sz="1600" dirty="0">
                <a:solidFill>
                  <a:srgbClr val="CC0000"/>
                </a:solidFill>
              </a:rPr>
              <a:t>en beheerder</a:t>
            </a:r>
            <a:endParaRPr lang="en-US" sz="16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1066</Words>
  <Application>Microsoft Office PowerPoint</Application>
  <PresentationFormat>Diavoorstelling (4:3)</PresentationFormat>
  <Paragraphs>510</Paragraphs>
  <Slides>28</Slides>
  <Notes>3</Notes>
  <HiddenSlides>5</HiddenSlides>
  <MMClips>0</MMClips>
  <ScaleCrop>false</ScaleCrop>
  <HeadingPairs>
    <vt:vector size="8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9" baseType="lpstr">
      <vt:lpstr>Arial Unicode MS</vt:lpstr>
      <vt:lpstr>Arial</vt:lpstr>
      <vt:lpstr>Calibri</vt:lpstr>
      <vt:lpstr>Courier New</vt:lpstr>
      <vt:lpstr>Helvetica Neue</vt:lpstr>
      <vt:lpstr>Helvetica Neue Light</vt:lpstr>
      <vt:lpstr>Technical</vt:lpstr>
      <vt:lpstr>Times New Roman</vt:lpstr>
      <vt:lpstr>Wingdings</vt:lpstr>
      <vt:lpstr>Office Theme</vt:lpstr>
      <vt:lpstr>Bitmapafbeelding</vt:lpstr>
      <vt:lpstr>Week 11 – relationele databases</vt:lpstr>
      <vt:lpstr>Database, DBMS</vt:lpstr>
      <vt:lpstr>Wat is een database </vt:lpstr>
      <vt:lpstr>Terminologie</vt:lpstr>
      <vt:lpstr>Opdracht 1</vt:lpstr>
      <vt:lpstr>Tabellen opdracht 1</vt:lpstr>
      <vt:lpstr>Waar zit een database?</vt:lpstr>
      <vt:lpstr>Hoe gebruik je een database? </vt:lpstr>
      <vt:lpstr>Structured Query Language (SQL)</vt:lpstr>
      <vt:lpstr>Terminologie 2</vt:lpstr>
      <vt:lpstr>Terminologie 3 </vt:lpstr>
      <vt:lpstr>Databaseschema </vt:lpstr>
      <vt:lpstr>DDL: aanmaken tabellen</vt:lpstr>
      <vt:lpstr>DML: vullen van tabellen</vt:lpstr>
      <vt:lpstr>Opdracht 2</vt:lpstr>
      <vt:lpstr>DDL: wijzigen tabelstructuur</vt:lpstr>
      <vt:lpstr>DDL: Alter table</vt:lpstr>
      <vt:lpstr>Alter table (2)</vt:lpstr>
      <vt:lpstr>Check constraints</vt:lpstr>
      <vt:lpstr>Alter table / create table (1)</vt:lpstr>
      <vt:lpstr>Create table (2)</vt:lpstr>
      <vt:lpstr>Create table (3)</vt:lpstr>
      <vt:lpstr>Check constraints (2)</vt:lpstr>
      <vt:lpstr>Week 11 Optioneel – Cascading updates - herhaling</vt:lpstr>
      <vt:lpstr>Delete/Update: Cascade &amp; No Action</vt:lpstr>
      <vt:lpstr>Update en delete regels</vt:lpstr>
      <vt:lpstr>Update en delete regels</vt:lpstr>
      <vt:lpstr>Update en delete regels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Maria Boes</cp:lastModifiedBy>
  <cp:revision>85</cp:revision>
  <dcterms:created xsi:type="dcterms:W3CDTF">2015-07-08T04:47:01Z</dcterms:created>
  <dcterms:modified xsi:type="dcterms:W3CDTF">2017-11-19T17:45:47Z</dcterms:modified>
</cp:coreProperties>
</file>