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4" r:id="rId6"/>
    <p:sldId id="285" r:id="rId7"/>
    <p:sldId id="287" r:id="rId8"/>
    <p:sldId id="288" r:id="rId9"/>
    <p:sldId id="289" r:id="rId10"/>
    <p:sldId id="286" r:id="rId11"/>
    <p:sldId id="291" r:id="rId12"/>
    <p:sldId id="273" r:id="rId13"/>
    <p:sldId id="290" r:id="rId14"/>
    <p:sldId id="292" r:id="rId15"/>
    <p:sldId id="293" r:id="rId16"/>
    <p:sldId id="294" r:id="rId17"/>
    <p:sldId id="297" r:id="rId18"/>
    <p:sldId id="295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7" r:id="rId29"/>
    <p:sldId id="306" r:id="rId30"/>
  </p:sldIdLst>
  <p:sldSz cx="9144000" cy="6858000" type="overhead"/>
  <p:notesSz cx="6797675" cy="992822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2B2B2"/>
    <a:srgbClr val="000099"/>
    <a:srgbClr val="000066"/>
    <a:srgbClr val="CC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2" autoAdjust="0"/>
    <p:restoredTop sz="87563" autoAdjust="0"/>
  </p:normalViewPr>
  <p:slideViewPr>
    <p:cSldViewPr snapToGrid="0">
      <p:cViewPr varScale="1">
        <p:scale>
          <a:sx n="65" d="100"/>
          <a:sy n="65" d="100"/>
        </p:scale>
        <p:origin x="102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164"/>
    </p:cViewPr>
  </p:sorterViewPr>
  <p:notesViewPr>
    <p:cSldViewPr snapToGrid="0">
      <p:cViewPr varScale="1">
        <p:scale>
          <a:sx n="61" d="100"/>
          <a:sy n="61" d="100"/>
        </p:scale>
        <p:origin x="-1698" y="-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6BA09C8-9014-4256-943F-B49432630E76}" type="datetime1">
              <a:rPr lang="en-GB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E2652C2-BB85-404E-91BE-A09AC364B2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60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F12E04-4ED6-4415-A2DB-91EB200037F6}" type="datetime1">
              <a:rPr lang="en-GB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62D2EB-F767-4743-BF95-9072D9FDAB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280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560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3BF9D6-B1E7-401D-894C-F032F48B3C91}" type="datetime1">
              <a:rPr lang="en-GB" smtClean="0"/>
              <a:pPr/>
              <a:t>08/12/2014</a:t>
            </a:fld>
            <a:endParaRPr lang="en-GB" smtClean="0"/>
          </a:p>
        </p:txBody>
      </p:sp>
      <p:sp>
        <p:nvSpPr>
          <p:cNvPr id="2560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070FF-2050-464D-A452-8DDBFAE5C078}" type="slidenum">
              <a:rPr lang="en-GB" smtClean="0"/>
              <a:pPr/>
              <a:t>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51703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60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3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65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7092651-0EEA-4367-A9DD-BE25118B3D69}" type="datetime1">
              <a:rPr lang="en-GB"/>
              <a:pPr/>
              <a:t>08/12/2014</a:t>
            </a:fld>
            <a:endParaRPr lang="en-GB"/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612D6-429A-48EC-9DDC-FC83FBE759F9}" type="slidenum">
              <a:rPr lang="en-GB"/>
              <a:pPr/>
              <a:t>16</a:t>
            </a:fld>
            <a:endParaRPr lang="en-GB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nl-NL" smtClean="0"/>
              <a:t>Tot</a:t>
            </a:r>
            <a:r>
              <a:rPr lang="nl-NL" baseline="0" smtClean="0"/>
              <a:t> hier wk 5.1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08777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9126891-BB38-4AE1-9993-7135BB7227AF}" type="datetime1">
              <a:rPr lang="en-GB" smtClean="0"/>
              <a:pPr/>
              <a:t>08/12/2014</a:t>
            </a:fld>
            <a:endParaRPr lang="en-GB" smtClean="0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20D2D-2A77-4A26-820E-6AABCE631569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737911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92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6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009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64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4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OF:</a:t>
            </a:r>
          </a:p>
          <a:p>
            <a:r>
              <a:rPr lang="nl-NL" dirty="0" smtClean="0"/>
              <a:t>Processing:</a:t>
            </a:r>
          </a:p>
          <a:p>
            <a:endParaRPr lang="nl-NL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GeefMax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</a:p>
          <a:p>
            <a:r>
              <a:rPr lang="en-US" dirty="0" smtClean="0"/>
              <a:t>  switch (</a:t>
            </a:r>
            <a:r>
              <a:rPr lang="en-US" dirty="0" err="1" smtClean="0"/>
              <a:t>int</a:t>
            </a:r>
            <a:r>
              <a:rPr lang="en-US" dirty="0" smtClean="0"/>
              <a:t>(a &gt; b)) {</a:t>
            </a:r>
          </a:p>
          <a:p>
            <a:r>
              <a:rPr lang="en-US" dirty="0" smtClean="0"/>
              <a:t>    case 1:</a:t>
            </a:r>
          </a:p>
          <a:p>
            <a:r>
              <a:rPr lang="en-US" dirty="0" smtClean="0"/>
              <a:t>      return a;</a:t>
            </a:r>
          </a:p>
          <a:p>
            <a:r>
              <a:rPr lang="en-US" dirty="0" smtClean="0"/>
              <a:t>    case 0: </a:t>
            </a:r>
          </a:p>
          <a:p>
            <a:r>
              <a:rPr lang="en-US" dirty="0" smtClean="0"/>
              <a:t>      return b;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SQL:</a:t>
            </a:r>
            <a:endParaRPr lang="nl-NL" dirty="0" smtClean="0"/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FUNCTION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dbo.GeefMax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(@a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@b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RETURNS INT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BEGIN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 CASE WHEN (@a &gt; @b) THEN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@a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	ELSE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@b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	END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GO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076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227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btnInsert_Click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AANROEP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MBV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SQL SERVER MANAGEMENT STUDIO: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'EXECUTE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dbo.spINSERT_Componist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    @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componistId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= 100,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    @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componistnaam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=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S.J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Bach2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',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    @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geboortedatum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= '1985-03-21',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    @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schoolId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= 4,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    @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schoolnaam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=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Muziekschool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Utrecht',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    @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plaatsnaam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= 'Utrecht'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Dim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ADODB.Command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Reserveer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geheugen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benodigde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objecten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Dim par As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ADODB.Parameter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Dim con As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ADODB.Connection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con = New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ADODB.Connection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Initieer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een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connectie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naar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een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database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                        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con.Open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"Provider=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SQLNCLI11;Server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=(local);Database=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muziekdatabase;Trusted_Connection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=yes;"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                            'Open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connectie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naar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muziekdatabase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                     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zie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http://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www.connectionstrings.com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New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ADODB.Command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Initieer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een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nieuw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commando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cmd.ActiveConnection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con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cmd.CommandType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adCmdStoredProc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Geef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aan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het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een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SP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betreft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cmd.CommandText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"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spINSERT_Componist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Definieer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SP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par = New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ADODB.Parameter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Definieer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parameters,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geef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per parameter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aan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adNumeric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    '-het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zie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http://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www.w3schools.com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/ado/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ado_datatypes.asp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par.Precision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4                       '-de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lengte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/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precisie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par.NumericScale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0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Me.txtComponistID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'-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geef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waarde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door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aan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parameter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cmd.Parameters.Append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               '-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voeg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parameter toe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aan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het commando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par = New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ADODB.Parameter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adVarChar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par.Size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20:                      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Me.txtComponistNaam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cmd.Parameters.Append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par = New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ADODB.Parameter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adDate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                                       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Me.txtGeboorteDatum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cmd.Parameters.Append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par = New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ADODB.Parameter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adNumeric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par.Precision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2: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par.NumericScale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0: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Me.txtSchoolID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cmd.Parameters.Append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par = New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ADODB.Parameter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adVarChar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par.Size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30:                      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Me.txtSchoolNaam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cmd.Parameters.Append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par = New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ADODB.Parameter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adVarChar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par.Size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20:                      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par.Value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Me.txtPlaats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  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cmd.Parameters.Append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cmd.Execute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      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het commando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uit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con.Close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        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sluit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connectie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rst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Nothing                       '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geef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geheugen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vrij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par = Nothing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cmd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Nothing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Set con = Nothing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Sub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2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95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OF:</a:t>
            </a:r>
          </a:p>
          <a:p>
            <a:r>
              <a:rPr lang="nl-NL" dirty="0" smtClean="0"/>
              <a:t>Processing:</a:t>
            </a:r>
          </a:p>
          <a:p>
            <a:endParaRPr lang="nl-NL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GeefMax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</a:p>
          <a:p>
            <a:r>
              <a:rPr lang="en-US" dirty="0" smtClean="0"/>
              <a:t>  switch (</a:t>
            </a:r>
            <a:r>
              <a:rPr lang="en-US" dirty="0" err="1" smtClean="0"/>
              <a:t>int</a:t>
            </a:r>
            <a:r>
              <a:rPr lang="en-US" dirty="0" smtClean="0"/>
              <a:t>(a &gt; b)) {</a:t>
            </a:r>
          </a:p>
          <a:p>
            <a:r>
              <a:rPr lang="en-US" dirty="0" smtClean="0"/>
              <a:t>    case 1:</a:t>
            </a:r>
          </a:p>
          <a:p>
            <a:r>
              <a:rPr lang="en-US" dirty="0" smtClean="0"/>
              <a:t>      return a;</a:t>
            </a:r>
          </a:p>
          <a:p>
            <a:r>
              <a:rPr lang="en-US" dirty="0" smtClean="0"/>
              <a:t>    case 0: </a:t>
            </a:r>
          </a:p>
          <a:p>
            <a:r>
              <a:rPr lang="en-US" dirty="0" smtClean="0"/>
              <a:t>      return b;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SQL:</a:t>
            </a:r>
            <a:endParaRPr lang="nl-NL" dirty="0" smtClean="0"/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FUNCTION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dbo.GeefMax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(@a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@b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RETURNS INT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BEGIN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 CASE WHEN (@a &gt; @b) THEN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@a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	ELSE </a:t>
            </a:r>
          </a:p>
          <a:p>
            <a:r>
              <a:rPr kumimoji="1" lang="nl-NL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	END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GO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40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OF:</a:t>
            </a:r>
          </a:p>
          <a:p>
            <a:r>
              <a:rPr lang="nl-NL" dirty="0" smtClean="0"/>
              <a:t>Processing:</a:t>
            </a:r>
          </a:p>
          <a:p>
            <a:endParaRPr lang="nl-NL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GeefMax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</a:p>
          <a:p>
            <a:r>
              <a:rPr lang="en-US" dirty="0" smtClean="0"/>
              <a:t>  switch (</a:t>
            </a:r>
            <a:r>
              <a:rPr lang="en-US" dirty="0" err="1" smtClean="0"/>
              <a:t>int</a:t>
            </a:r>
            <a:r>
              <a:rPr lang="en-US" dirty="0" smtClean="0"/>
              <a:t>(a &gt; b)) {</a:t>
            </a:r>
          </a:p>
          <a:p>
            <a:r>
              <a:rPr lang="en-US" dirty="0" smtClean="0"/>
              <a:t>    case 1:</a:t>
            </a:r>
          </a:p>
          <a:p>
            <a:r>
              <a:rPr lang="en-US" dirty="0" smtClean="0"/>
              <a:t>      return a;</a:t>
            </a:r>
          </a:p>
          <a:p>
            <a:r>
              <a:rPr lang="en-US" dirty="0" smtClean="0"/>
              <a:t>    case 0: </a:t>
            </a:r>
          </a:p>
          <a:p>
            <a:r>
              <a:rPr lang="en-US" dirty="0" smtClean="0"/>
              <a:t>      return b;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SQL:</a:t>
            </a:r>
            <a:endParaRPr lang="nl-NL" dirty="0" smtClean="0"/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FUNCTION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dbo.GeefMax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(@a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@b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RETURNS INT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BEGIN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 CASE WHEN (@a &gt; @b) THEN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@a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	ELSE </a:t>
            </a:r>
          </a:p>
          <a:p>
            <a:r>
              <a:rPr kumimoji="1" lang="nl-NL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	END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GO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8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8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5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9126891-BB38-4AE1-9993-7135BB7227AF}" type="datetime1">
              <a:rPr lang="en-GB" smtClean="0"/>
              <a:pPr/>
              <a:t>08/12/2014</a:t>
            </a:fld>
            <a:endParaRPr lang="en-GB" smtClean="0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20D2D-2A77-4A26-820E-6AABCE631569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8370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EXISTS ( &lt;query&gt; )</a:t>
            </a:r>
          </a:p>
          <a:p>
            <a:r>
              <a:rPr lang="nl-NL" dirty="0" smtClean="0"/>
              <a:t>	geeft</a:t>
            </a:r>
            <a:r>
              <a:rPr lang="nl-NL" baseline="0" dirty="0" smtClean="0"/>
              <a:t> TRUE  bij een resultaat uit de query</a:t>
            </a:r>
          </a:p>
          <a:p>
            <a:r>
              <a:rPr lang="nl-NL" baseline="0" dirty="0" smtClean="0"/>
              <a:t>	geeft FALSE bij geen resultaten uit de query</a:t>
            </a:r>
          </a:p>
          <a:p>
            <a:endParaRPr lang="nl-NL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CASE is hier vergelijkbaar met de inline IF (</a:t>
            </a:r>
            <a:r>
              <a:rPr lang="nl-NL" b="1" dirty="0" smtClean="0"/>
              <a:t>?: (conditional))</a:t>
            </a:r>
            <a:r>
              <a:rPr lang="nl-NL" b="1" baseline="0" dirty="0" smtClean="0"/>
              <a:t> </a:t>
            </a:r>
            <a:r>
              <a:rPr lang="nl-NL" baseline="0" dirty="0" smtClean="0"/>
              <a:t> in Processing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Searched CASE expression: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CASE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WHEN </a:t>
            </a:r>
            <a:r>
              <a:rPr lang="en-US" dirty="0" err="1" smtClean="0"/>
              <a:t>Boolean_expression</a:t>
            </a:r>
            <a:r>
              <a:rPr lang="en-US" dirty="0" smtClean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THEN </a:t>
            </a:r>
            <a:r>
              <a:rPr lang="en-US" dirty="0" err="1" smtClean="0"/>
              <a:t>result_expression</a:t>
            </a:r>
            <a:r>
              <a:rPr lang="en-US" dirty="0" smtClean="0"/>
              <a:t> [ ...n ]      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[ ELSE </a:t>
            </a:r>
            <a:r>
              <a:rPr lang="en-US" dirty="0" err="1" smtClean="0"/>
              <a:t>else_result_expression</a:t>
            </a:r>
            <a:r>
              <a:rPr lang="en-US" dirty="0" smtClean="0"/>
              <a:t> ]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nl-NL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Maar bestaat ook als (vergelijkbaar met de </a:t>
            </a:r>
            <a:r>
              <a:rPr lang="nl-NL" b="1" baseline="0" dirty="0" smtClean="0"/>
              <a:t>switch() </a:t>
            </a:r>
            <a:r>
              <a:rPr lang="nl-NL" baseline="0" dirty="0" smtClean="0"/>
              <a:t> in Processing):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CASE expression: 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CASE </a:t>
            </a:r>
            <a:r>
              <a:rPr lang="en-US" dirty="0" err="1" smtClean="0"/>
              <a:t>input_expression</a:t>
            </a:r>
            <a:r>
              <a:rPr lang="en-US" dirty="0" smtClean="0"/>
              <a:t>      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WHEN </a:t>
            </a:r>
            <a:r>
              <a:rPr lang="en-US" dirty="0" err="1" smtClean="0"/>
              <a:t>when_expression</a:t>
            </a:r>
            <a:r>
              <a:rPr lang="en-US" dirty="0" smtClean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THEN </a:t>
            </a:r>
            <a:r>
              <a:rPr lang="en-US" dirty="0" err="1" smtClean="0"/>
              <a:t>result_expression</a:t>
            </a:r>
            <a:r>
              <a:rPr lang="en-US" dirty="0" smtClean="0"/>
              <a:t> [ ...n ]      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[ ELSE </a:t>
            </a:r>
            <a:r>
              <a:rPr lang="en-US" dirty="0" err="1" smtClean="0"/>
              <a:t>else_result_expression</a:t>
            </a:r>
            <a:r>
              <a:rPr lang="en-US" dirty="0" smtClean="0"/>
              <a:t> ]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08/12/2014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56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_ppt_paul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990600" y="60198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en-GB" sz="1800" b="0">
              <a:solidFill>
                <a:schemeClr val="tx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81000" y="5129213"/>
            <a:ext cx="685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1143000" y="914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1981200" y="64008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2133600"/>
            <a:ext cx="7277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18669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43000" y="838200"/>
            <a:ext cx="5448300" cy="4953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bg_ppt_paul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8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3100" y="64230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defRPr sz="100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8808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0" hangingPunct="0">
              <a:lnSpc>
                <a:spcPct val="100000"/>
              </a:lnSpc>
              <a:defRPr kumimoji="1" sz="12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8091" name="Text Box 27"/>
          <p:cNvSpPr txBox="1">
            <a:spLocks noChangeArrowheads="1"/>
          </p:cNvSpPr>
          <p:nvPr userDrawn="1"/>
        </p:nvSpPr>
        <p:spPr bwMode="auto">
          <a:xfrm>
            <a:off x="381000" y="5129213"/>
            <a:ext cx="685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88096" name="Line 32"/>
          <p:cNvSpPr>
            <a:spLocks noChangeShapeType="1"/>
          </p:cNvSpPr>
          <p:nvPr userDrawn="1"/>
        </p:nvSpPr>
        <p:spPr bwMode="auto">
          <a:xfrm>
            <a:off x="1143000" y="914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  <p:sp>
        <p:nvSpPr>
          <p:cNvPr id="88097" name="Line 33"/>
          <p:cNvSpPr>
            <a:spLocks noChangeShapeType="1"/>
          </p:cNvSpPr>
          <p:nvPr userDrawn="1"/>
        </p:nvSpPr>
        <p:spPr bwMode="auto">
          <a:xfrm>
            <a:off x="1981200" y="64008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OfficinaSans" pitchFamily="2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OfficinaSans" pitchFamily="2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OfficinaSans" pitchFamily="2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OfficinaSans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OfficinaSans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OfficinaSans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OfficinaSans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OfficinaSans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rgbClr val="000000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>
          <a:solidFill>
            <a:srgbClr val="000000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000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Arial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/>
              <a:t>Course</a:t>
            </a:r>
            <a:r>
              <a:rPr lang="nl-NL" dirty="0" smtClean="0"/>
              <a:t> Databases &amp; </a:t>
            </a:r>
            <a:r>
              <a:rPr lang="nl-NL" dirty="0" err="1" smtClean="0"/>
              <a:t>applications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 dirty="0"/>
              <a:t>Complexere constraints </a:t>
            </a:r>
            <a:endParaRPr lang="nl-NL" dirty="0" smtClean="0"/>
          </a:p>
          <a:p>
            <a:pPr eaLnBrk="1" hangingPunct="1"/>
            <a:r>
              <a:rPr lang="nl-NL" smtClean="0"/>
              <a:t>FUNCTIONS</a:t>
            </a:r>
          </a:p>
          <a:p>
            <a:pPr eaLnBrk="1" hangingPunct="1"/>
            <a:r>
              <a:rPr lang="nl-NL" smtClean="0"/>
              <a:t>en </a:t>
            </a:r>
            <a:endParaRPr lang="nl-NL" dirty="0" smtClean="0"/>
          </a:p>
          <a:p>
            <a:pPr eaLnBrk="1" hangingPunct="1"/>
            <a:r>
              <a:rPr lang="nl-NL" dirty="0" smtClean="0"/>
              <a:t>STORED PROCEDURES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464391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Terug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het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6894" y="3607540"/>
            <a:ext cx="7229475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CHK_JaartalMetGeboortedatumComponist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EXISTS(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geboortedatum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THEN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--Niet OK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--OK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1038912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Voor de muziekdatabase geldt de volgende harde beperkingsregel: </a:t>
            </a:r>
            <a:r>
              <a:rPr lang="nl-NL" b="0" i="1" kern="0" dirty="0" smtClean="0"/>
              <a:t>het jaartal van een stuk moet hoger zijn dan het geboortejaar van de componist van het stuk</a:t>
            </a:r>
            <a:r>
              <a:rPr lang="nl-NL" b="0" kern="0" dirty="0" smtClean="0"/>
              <a:t>.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r>
              <a:rPr lang="nl-NL" b="0" dirty="0"/>
              <a:t>Konden we nu maar zoiets doen op de database:</a:t>
            </a:r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</p:spTree>
    <p:extLst>
      <p:ext uri="{BB962C8B-B14F-4D97-AF65-F5344CB8AC3E}">
        <p14:creationId xmlns:p14="http://schemas.microsoft.com/office/powerpoint/2010/main" val="4287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464391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Terug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het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….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1038912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Voor de muziekdatabase geldt de volgende harde beperkingsregel: </a:t>
            </a:r>
            <a:r>
              <a:rPr lang="nl-NL" b="0" i="1" kern="0" dirty="0" smtClean="0"/>
              <a:t>het jaartal van een stuk moet hoger zijn dan het geboortejaar van de componist van het stuk</a:t>
            </a:r>
            <a:r>
              <a:rPr lang="nl-NL" b="0" kern="0" dirty="0" smtClean="0"/>
              <a:t>.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1096894" y="3007375"/>
            <a:ext cx="7856234" cy="7571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CHK_SpeelduurOrigineel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94846" y="3487242"/>
            <a:ext cx="7752178" cy="1851632"/>
            <a:chOff x="1294846" y="3487242"/>
            <a:chExt cx="7752178" cy="1851632"/>
          </a:xfrm>
        </p:grpSpPr>
        <p:sp>
          <p:nvSpPr>
            <p:cNvPr id="9" name="Line Callout 2 8"/>
            <p:cNvSpPr/>
            <p:nvPr/>
          </p:nvSpPr>
          <p:spPr bwMode="auto">
            <a:xfrm>
              <a:off x="1294846" y="3487242"/>
              <a:ext cx="7031523" cy="288918"/>
            </a:xfrm>
            <a:prstGeom prst="borderCallout2">
              <a:avLst>
                <a:gd name="adj1" fmla="val 80160"/>
                <a:gd name="adj2" fmla="val 30050"/>
                <a:gd name="adj3" fmla="val 317552"/>
                <a:gd name="adj4" fmla="val 15926"/>
                <a:gd name="adj5" fmla="val 410849"/>
                <a:gd name="adj6" fmla="val 18845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5318" y="4692543"/>
              <a:ext cx="69317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solidFill>
                    <a:srgbClr val="7030A0"/>
                  </a:solidFill>
                </a:rPr>
                <a:t>Functie geeft een 1 terug als het voldoet aan de regels, </a:t>
              </a:r>
            </a:p>
            <a:p>
              <a:r>
                <a:rPr lang="nl-NL" sz="2000" dirty="0" smtClean="0">
                  <a:solidFill>
                    <a:srgbClr val="7030A0"/>
                  </a:solidFill>
                </a:rPr>
                <a:t>Zo niet dan een 0</a:t>
              </a:r>
              <a:endParaRPr lang="nl-NL" sz="2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6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464391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Terug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het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….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1038912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Voor de muziekdatabase geldt de volgende harde beperkingsregel: </a:t>
            </a:r>
            <a:r>
              <a:rPr lang="nl-NL" b="0" i="1" kern="0" dirty="0" smtClean="0"/>
              <a:t>het jaartal van een stuk moet hoger zijn dan het geboortejaar van de componist van het stuk</a:t>
            </a:r>
            <a:r>
              <a:rPr lang="nl-NL" b="0" kern="0" dirty="0" smtClean="0"/>
              <a:t>.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1096894" y="2548624"/>
            <a:ext cx="7856234" cy="7571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CHK_SpeelduurOrigineel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6894" y="3411130"/>
            <a:ext cx="7856234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@jaartal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--1 or 0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	CASE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EXISTS(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SELECT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FROM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geboortedatum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--OK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--Niet OK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12" name="Line Callout 2 11"/>
          <p:cNvSpPr/>
          <p:nvPr/>
        </p:nvSpPr>
        <p:spPr bwMode="auto">
          <a:xfrm>
            <a:off x="3100684" y="4414676"/>
            <a:ext cx="4176416" cy="1248623"/>
          </a:xfrm>
          <a:prstGeom prst="borderCallout2">
            <a:avLst>
              <a:gd name="adj1" fmla="val 14103"/>
              <a:gd name="adj2" fmla="val 99692"/>
              <a:gd name="adj3" fmla="val 8871"/>
              <a:gd name="adj4" fmla="val 110336"/>
              <a:gd name="adj5" fmla="val 92134"/>
              <a:gd name="adj6" fmla="val 117168"/>
            </a:avLst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5475" y="5768675"/>
            <a:ext cx="32476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7030A0"/>
                </a:solidFill>
              </a:rPr>
              <a:t>Als er resultaat komt uit de query is het goed…</a:t>
            </a:r>
            <a:endParaRPr lang="nl-NL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464391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Opsporen</a:t>
            </a:r>
            <a:r>
              <a:rPr lang="en-US" sz="2400" dirty="0" smtClean="0"/>
              <a:t> </a:t>
            </a:r>
            <a:r>
              <a:rPr lang="en-US" sz="2400" dirty="0" err="1" smtClean="0"/>
              <a:t>inconsistentie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1038912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Maar wat als er al foutieve populatie is?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r>
              <a:rPr lang="nl-NL" b="0" kern="0" dirty="0" smtClean="0"/>
              <a:t>Dan eerste opsporen met behulp van dezelfde functie!!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  <p:sp>
        <p:nvSpPr>
          <p:cNvPr id="3" name="Rectangle 2"/>
          <p:cNvSpPr/>
          <p:nvPr/>
        </p:nvSpPr>
        <p:spPr>
          <a:xfrm>
            <a:off x="1036906" y="3688318"/>
            <a:ext cx="7896225" cy="9787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6897" y="1545490"/>
            <a:ext cx="7856234" cy="7571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CHK_SpeelduurOrigineel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6897" y="1971937"/>
            <a:ext cx="7876230" cy="4252720"/>
            <a:chOff x="1076897" y="1971937"/>
            <a:chExt cx="7876230" cy="4252720"/>
          </a:xfrm>
        </p:grpSpPr>
        <p:sp>
          <p:nvSpPr>
            <p:cNvPr id="13" name="TextBox 12"/>
            <p:cNvSpPr txBox="1"/>
            <p:nvPr/>
          </p:nvSpPr>
          <p:spPr>
            <a:xfrm>
              <a:off x="3028950" y="5578326"/>
              <a:ext cx="47815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NL" sz="2000" dirty="0" smtClean="0">
                  <a:solidFill>
                    <a:srgbClr val="7030A0"/>
                  </a:solidFill>
                </a:rPr>
                <a:t>In combinatie met de NOT operator krijg je nu de foutieve records…</a:t>
              </a:r>
              <a:endParaRPr lang="nl-NL" sz="2000" dirty="0">
                <a:solidFill>
                  <a:srgbClr val="7030A0"/>
                </a:solidFill>
              </a:endParaRPr>
            </a:p>
          </p:txBody>
        </p:sp>
        <p:sp>
          <p:nvSpPr>
            <p:cNvPr id="12" name="Line Callout 2 11"/>
            <p:cNvSpPr/>
            <p:nvPr/>
          </p:nvSpPr>
          <p:spPr bwMode="auto">
            <a:xfrm>
              <a:off x="1076897" y="1971937"/>
              <a:ext cx="7856234" cy="306777"/>
            </a:xfrm>
            <a:prstGeom prst="borderCallout2">
              <a:avLst>
                <a:gd name="adj1" fmla="val 104144"/>
                <a:gd name="adj2" fmla="val 33373"/>
                <a:gd name="adj3" fmla="val 210687"/>
                <a:gd name="adj4" fmla="val 25952"/>
                <a:gd name="adj5" fmla="val 1166416"/>
                <a:gd name="adj6" fmla="val 42362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Line Callout 2 9"/>
            <p:cNvSpPr/>
            <p:nvPr/>
          </p:nvSpPr>
          <p:spPr bwMode="auto">
            <a:xfrm>
              <a:off x="1096893" y="4353388"/>
              <a:ext cx="7856234" cy="306777"/>
            </a:xfrm>
            <a:prstGeom prst="borderCallout2">
              <a:avLst>
                <a:gd name="adj1" fmla="val 119668"/>
                <a:gd name="adj2" fmla="val 52772"/>
                <a:gd name="adj3" fmla="val 198267"/>
                <a:gd name="adj4" fmla="val 70084"/>
                <a:gd name="adj5" fmla="val 415040"/>
                <a:gd name="adj6" fmla="val 67580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1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464391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Opdrachten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876987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Schrijf een user defined function die de leeftijd in dagen geeft voor een gegeven datum.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b="0" kern="0" dirty="0" smtClean="0"/>
              <a:t>	Voorbeeld aanroep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b="0" kern="0" dirty="0" smtClean="0"/>
              <a:t>	Geeft (op 31-10-2013):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b="0" kern="0" dirty="0" smtClean="0"/>
              <a:t>	Maak eventueel gebruik van de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b="0" kern="0" dirty="0"/>
              <a:t>	</a:t>
            </a:r>
            <a:r>
              <a:rPr lang="nl-NL" b="0" kern="0" dirty="0" smtClean="0"/>
              <a:t>DATEDIFF functie</a:t>
            </a:r>
          </a:p>
          <a:p>
            <a:pPr>
              <a:lnSpc>
                <a:spcPct val="100000"/>
              </a:lnSpc>
            </a:pPr>
            <a:r>
              <a:rPr lang="nl-NL" b="0" kern="0" dirty="0" smtClean="0"/>
              <a:t>Bekijk opnieuw opdracht 1 uit de casus. Kun je nu wel alle constraints implementeren?</a:t>
            </a: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  <p:sp>
        <p:nvSpPr>
          <p:cNvPr id="6" name="Rectangle 5"/>
          <p:cNvSpPr/>
          <p:nvPr/>
        </p:nvSpPr>
        <p:spPr>
          <a:xfrm>
            <a:off x="1266825" y="2328483"/>
            <a:ext cx="7059544" cy="5355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fnLeeftijdInDagen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'26-Jun-1971'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nl-NL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LeeftijdInDagen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11350" y="3582085"/>
          <a:ext cx="2508250" cy="114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08250"/>
              </a:tblGrid>
              <a:tr h="571500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2400" u="none" strike="noStrike" dirty="0">
                          <a:effectLst/>
                        </a:rPr>
                        <a:t>LeeftijdInDagen</a:t>
                      </a:r>
                      <a:endParaRPr lang="nl-N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2400" u="none" strike="noStrike" dirty="0">
                          <a:effectLst/>
                        </a:rPr>
                        <a:t>15468</a:t>
                      </a:r>
                      <a:endParaRPr lang="nl-N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3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464391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Opdrachten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876987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Zoek uit hoe je een functie kunt verwijderen.</a:t>
            </a:r>
          </a:p>
          <a:p>
            <a:pPr>
              <a:lnSpc>
                <a:spcPct val="100000"/>
              </a:lnSpc>
            </a:pPr>
            <a:r>
              <a:rPr lang="nl-NL" b="0" kern="0" dirty="0" smtClean="0"/>
              <a:t>Kun je een functie verwijderen als deze in een check constraint gebruikt wordt?</a:t>
            </a:r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</p:spTree>
    <p:extLst>
      <p:ext uri="{BB962C8B-B14F-4D97-AF65-F5344CB8AC3E}">
        <p14:creationId xmlns:p14="http://schemas.microsoft.com/office/powerpoint/2010/main" val="21013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STORED PROCEDURES</a:t>
            </a:r>
            <a:endParaRPr lang="nl-NL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Bewaken van </a:t>
            </a:r>
          </a:p>
          <a:p>
            <a:pPr eaLnBrk="1" hangingPunct="1"/>
            <a:r>
              <a:rPr lang="nl-NL" dirty="0" smtClean="0"/>
              <a:t>beperkingsregels (constraints)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©HAN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2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Bewaken van beperkingsregels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 de muziekdatabase geldt de volgende </a:t>
            </a:r>
            <a:r>
              <a:rPr lang="nl-NL" dirty="0" smtClean="0"/>
              <a:t>harde beperkingsregel</a:t>
            </a:r>
            <a:r>
              <a:rPr lang="nl-NL" dirty="0"/>
              <a:t>: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i="1" dirty="0" smtClean="0"/>
              <a:t>Het registreren van een muziekschool wordt alleen gedaan als er ook een componist werkzaam is bij deze muziekschool.</a:t>
            </a:r>
          </a:p>
          <a:p>
            <a:r>
              <a:rPr lang="nl-NL" i="1" dirty="0" smtClean="0"/>
              <a:t>Dus: voor iedere muziekschool moet minstens 1 componist werkzaam zijn.</a:t>
            </a:r>
          </a:p>
          <a:p>
            <a:endParaRPr lang="nl-NL" i="1" dirty="0"/>
          </a:p>
          <a:p>
            <a:r>
              <a:rPr lang="nl-NL" i="1" dirty="0" smtClean="0"/>
              <a:t>Kip-Ei probleem?</a:t>
            </a:r>
          </a:p>
          <a:p>
            <a:endParaRPr lang="nl-NL" i="1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Databaseschema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819" y="1629728"/>
            <a:ext cx="8335962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 bwMode="auto">
          <a:xfrm>
            <a:off x="2602229" y="1466850"/>
            <a:ext cx="6442551" cy="1266825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464391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2 </a:t>
            </a:r>
            <a:r>
              <a:rPr lang="en-US" sz="2400" dirty="0" err="1" smtClean="0"/>
              <a:t>tabellen</a:t>
            </a:r>
            <a:r>
              <a:rPr lang="en-US" sz="2400" dirty="0" smtClean="0"/>
              <a:t> </a:t>
            </a:r>
            <a:r>
              <a:rPr lang="en-US" sz="2400" dirty="0" err="1" smtClean="0"/>
              <a:t>tegelijk</a:t>
            </a:r>
            <a:r>
              <a:rPr lang="en-US" sz="2400" dirty="0" smtClean="0"/>
              <a:t> </a:t>
            </a:r>
            <a:r>
              <a:rPr lang="en-US" sz="2400" dirty="0" err="1" smtClean="0"/>
              <a:t>bewerken</a:t>
            </a:r>
            <a:r>
              <a:rPr lang="en-US" sz="2400" dirty="0" smtClean="0"/>
              <a:t>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467600" cy="4838700"/>
          </a:xfrm>
        </p:spPr>
        <p:txBody>
          <a:bodyPr/>
          <a:lstStyle/>
          <a:p>
            <a:r>
              <a:rPr lang="nl-NL" dirty="0" smtClean="0"/>
              <a:t>Alle gegevens tegelijk aanbieden aan de database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Hoe te voorkomen dat programmeurs dit vergeten?</a:t>
            </a:r>
          </a:p>
          <a:p>
            <a:r>
              <a:rPr lang="nl-NL" dirty="0" smtClean="0"/>
              <a:t>Wat als het 2</a:t>
            </a:r>
            <a:r>
              <a:rPr lang="nl-NL" baseline="30000" dirty="0" smtClean="0"/>
              <a:t>e</a:t>
            </a:r>
            <a:r>
              <a:rPr lang="nl-NL" dirty="0" smtClean="0"/>
              <a:t> statement fout gaat?</a:t>
            </a:r>
          </a:p>
          <a:p>
            <a:pPr marL="457200" lvl="1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Rectangle 2"/>
          <p:cNvSpPr/>
          <p:nvPr/>
        </p:nvSpPr>
        <p:spPr>
          <a:xfrm>
            <a:off x="1225482" y="1484602"/>
            <a:ext cx="6734175" cy="20867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endParaRPr lang="nl-NL" sz="1600" dirty="0"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Muziekschool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schoolId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naam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plaatsnaam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'Muziekschool Utrecht'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'Utrecht'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naam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geboortedatum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schoolId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99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'S.J. Bach'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'1985-03-21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464391"/>
            <a:ext cx="5244728" cy="428625"/>
          </a:xfrm>
        </p:spPr>
        <p:txBody>
          <a:bodyPr/>
          <a:lstStyle/>
          <a:p>
            <a:pPr eaLnBrk="1" hangingPunct="1"/>
            <a:r>
              <a:rPr lang="en-US" sz="2400" dirty="0"/>
              <a:t>USER DEFINED FUNCTION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definitie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467600" cy="4838700"/>
          </a:xfrm>
        </p:spPr>
        <p:txBody>
          <a:bodyPr/>
          <a:lstStyle/>
          <a:p>
            <a:r>
              <a:rPr lang="nl-NL" dirty="0" smtClean="0"/>
              <a:t>Maak een functie die het maximum bepaalt tussen 2 getallen:</a:t>
            </a:r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1703685" y="480758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Processing</a:t>
            </a:r>
            <a:endParaRPr lang="nl-NL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40" y="2236214"/>
            <a:ext cx="3270522" cy="258875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082501" y="480758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SQL</a:t>
            </a:r>
            <a:endParaRPr lang="nl-NL" sz="2000" dirty="0"/>
          </a:p>
        </p:txBody>
      </p:sp>
      <p:sp>
        <p:nvSpPr>
          <p:cNvPr id="15" name="Rectangle 14"/>
          <p:cNvSpPr/>
          <p:nvPr/>
        </p:nvSpPr>
        <p:spPr>
          <a:xfrm>
            <a:off x="4228078" y="2239643"/>
            <a:ext cx="4725050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GeefMax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--eis van SQL Server: 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laatste regel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moet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een RETURN zijn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--&gt;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beetje gekunsteld, </a:t>
            </a:r>
            <a:endParaRPr lang="nl-NL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--maar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dan lijkt het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op Processing vb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7490" y="1339298"/>
            <a:ext cx="30256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7030A0"/>
                </a:solidFill>
              </a:rPr>
              <a:t>Transact-SQL: Microsoft uitbreiding op SQL </a:t>
            </a:r>
            <a:endParaRPr lang="nl-NL" sz="2000" dirty="0">
              <a:solidFill>
                <a:srgbClr val="7030A0"/>
              </a:solidFill>
            </a:endParaRPr>
          </a:p>
        </p:txBody>
      </p:sp>
      <p:sp>
        <p:nvSpPr>
          <p:cNvPr id="20" name="Line Callout 2 19"/>
          <p:cNvSpPr/>
          <p:nvPr/>
        </p:nvSpPr>
        <p:spPr bwMode="auto">
          <a:xfrm>
            <a:off x="4709160" y="2903221"/>
            <a:ext cx="1630680" cy="1051560"/>
          </a:xfrm>
          <a:prstGeom prst="borderCallout2">
            <a:avLst>
              <a:gd name="adj1" fmla="val -10528"/>
              <a:gd name="adj2" fmla="val 39979"/>
              <a:gd name="adj3" fmla="val -95366"/>
              <a:gd name="adj4" fmla="val 54856"/>
              <a:gd name="adj5" fmla="val -120018"/>
              <a:gd name="adj6" fmla="val 74887"/>
            </a:avLst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464391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Mogelijke</a:t>
            </a:r>
            <a:r>
              <a:rPr lang="en-US" sz="2400" dirty="0" smtClean="0"/>
              <a:t> </a:t>
            </a:r>
            <a:r>
              <a:rPr lang="en-US" sz="2400" dirty="0" err="1" smtClean="0"/>
              <a:t>oplossingen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467600" cy="4838700"/>
          </a:xfrm>
        </p:spPr>
        <p:txBody>
          <a:bodyPr/>
          <a:lstStyle/>
          <a:p>
            <a:r>
              <a:rPr lang="nl-NL" dirty="0" smtClean="0"/>
              <a:t>Mogelijke oplossingen, gebruik maken van:</a:t>
            </a:r>
          </a:p>
          <a:p>
            <a:endParaRPr lang="nl-NL" dirty="0" smtClean="0"/>
          </a:p>
          <a:p>
            <a:pPr lvl="1"/>
            <a:r>
              <a:rPr lang="nl-NL" sz="2400" dirty="0" smtClean="0"/>
              <a:t>Stored Procedures: programma code op de database dat door het programma moet worden aangeroepen</a:t>
            </a:r>
          </a:p>
          <a:p>
            <a:pPr lvl="1"/>
            <a:r>
              <a:rPr lang="nl-NL" sz="2400" dirty="0" smtClean="0"/>
              <a:t>Triggers </a:t>
            </a:r>
            <a:r>
              <a:rPr lang="nl-NL" sz="2400" dirty="0"/>
              <a:t> </a:t>
            </a:r>
            <a:r>
              <a:rPr lang="nl-NL" sz="2400" dirty="0" smtClean="0"/>
              <a:t>(*): programma code op de database dat automatisch wordt uitgevoerd bij Insert, Update en Delete</a:t>
            </a:r>
          </a:p>
          <a:p>
            <a:pPr lvl="1"/>
            <a:r>
              <a:rPr lang="nl-NL" sz="2400" dirty="0" smtClean="0"/>
              <a:t>In combinatie met Transacties (*)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pPr marL="457200" lvl="1" indent="0">
              <a:buNone/>
            </a:pPr>
            <a:r>
              <a:rPr lang="nl-NL" dirty="0"/>
              <a:t>(*) =  buiten de scope van DbAp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49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464391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STORED PROCEDURES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467600" cy="4838700"/>
          </a:xfrm>
        </p:spPr>
        <p:txBody>
          <a:bodyPr/>
          <a:lstStyle/>
          <a:p>
            <a:endParaRPr lang="nl-NL" dirty="0" smtClean="0"/>
          </a:p>
        </p:txBody>
      </p:sp>
      <p:sp>
        <p:nvSpPr>
          <p:cNvPr id="3" name="Rectangle 2"/>
          <p:cNvSpPr/>
          <p:nvPr/>
        </p:nvSpPr>
        <p:spPr>
          <a:xfrm>
            <a:off x="757882" y="1455289"/>
            <a:ext cx="8195246" cy="4967514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endParaRPr lang="nl-NL" sz="1600" dirty="0"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spINSERT_Componist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@componistId	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@componistnaam	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20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@geboortedatum	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@schoolId	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@schoolnaam	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30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@plaatsnaam	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20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Muziekschool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schoolId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schoolId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INSERT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Muziekschool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schoolId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naam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plaatsnaam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VALUES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@schoolId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@schoolnaam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@plaatsnaam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INSERT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naam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geboortedatum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schoolId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VALUES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@componistnaam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@geboortedatum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@schoolId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89902" y="1927655"/>
            <a:ext cx="6837356" cy="1400432"/>
            <a:chOff x="1589902" y="1927655"/>
            <a:chExt cx="6837356" cy="1400432"/>
          </a:xfrm>
        </p:grpSpPr>
        <p:sp>
          <p:nvSpPr>
            <p:cNvPr id="6" name="TextBox 5"/>
            <p:cNvSpPr txBox="1"/>
            <p:nvPr/>
          </p:nvSpPr>
          <p:spPr>
            <a:xfrm>
              <a:off x="5715000" y="2209050"/>
              <a:ext cx="271225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NL" sz="2000" dirty="0" smtClean="0">
                  <a:solidFill>
                    <a:srgbClr val="7030A0"/>
                  </a:solidFill>
                </a:rPr>
                <a:t>Gebruik parameters om alles ineens door te geven.</a:t>
              </a:r>
              <a:endParaRPr lang="nl-NL" sz="2000" dirty="0">
                <a:solidFill>
                  <a:srgbClr val="7030A0"/>
                </a:solidFill>
              </a:endParaRPr>
            </a:p>
          </p:txBody>
        </p:sp>
        <p:sp>
          <p:nvSpPr>
            <p:cNvPr id="10" name="Line Callout 2 9"/>
            <p:cNvSpPr/>
            <p:nvPr/>
          </p:nvSpPr>
          <p:spPr bwMode="auto">
            <a:xfrm>
              <a:off x="1589902" y="1927655"/>
              <a:ext cx="3896497" cy="1400432"/>
            </a:xfrm>
            <a:prstGeom prst="borderCallout2">
              <a:avLst>
                <a:gd name="adj1" fmla="val 1791"/>
                <a:gd name="adj2" fmla="val 101661"/>
                <a:gd name="adj3" fmla="val -6960"/>
                <a:gd name="adj4" fmla="val 113267"/>
                <a:gd name="adj5" fmla="val 9692"/>
                <a:gd name="adj6" fmla="val 126756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464391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STORED PROCEDURES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467600" cy="4838700"/>
          </a:xfrm>
        </p:spPr>
        <p:txBody>
          <a:bodyPr/>
          <a:lstStyle/>
          <a:p>
            <a:r>
              <a:rPr lang="nl-NL" dirty="0" smtClean="0"/>
              <a:t>Aanroepen door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Afhankelijk van de waarde van @schoolid …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1257300" y="1591163"/>
            <a:ext cx="7239000" cy="164352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spINSERT_Componist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@componistId	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99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@componistnaam	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'S.J. Bach'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@geboortedatum	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'1985-03-21'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@schoolId	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@schoolnaam	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'Muziekschool Utrecht'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@plaatsnaam	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'Utrecht'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7730" y="4062710"/>
            <a:ext cx="27122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7030A0"/>
                </a:solidFill>
              </a:rPr>
              <a:t>Elke parameter krijgt de juiste waarde.</a:t>
            </a:r>
            <a:endParaRPr lang="nl-NL" sz="2000" dirty="0">
              <a:solidFill>
                <a:srgbClr val="7030A0"/>
              </a:solidFill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085292" y="1834258"/>
            <a:ext cx="4818428" cy="1400432"/>
          </a:xfrm>
          <a:prstGeom prst="borderCallout2">
            <a:avLst>
              <a:gd name="adj1" fmla="val 108982"/>
              <a:gd name="adj2" fmla="val 38691"/>
              <a:gd name="adj3" fmla="val 126893"/>
              <a:gd name="adj4" fmla="val 45799"/>
              <a:gd name="adj5" fmla="val 151163"/>
              <a:gd name="adj6" fmla="val 59284"/>
            </a:avLst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5419987"/>
            <a:ext cx="3090750" cy="1092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151" y="5370784"/>
            <a:ext cx="2651608" cy="12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464391"/>
            <a:ext cx="524472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STORED PROCEDURES</a:t>
            </a:r>
            <a:br>
              <a:rPr lang="en-US" sz="2400" dirty="0" smtClean="0"/>
            </a:br>
            <a:r>
              <a:rPr lang="en-US" sz="2400" dirty="0" err="1" smtClean="0"/>
              <a:t>mogelijkheden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34720"/>
            <a:ext cx="8209030" cy="4838700"/>
          </a:xfrm>
        </p:spPr>
        <p:txBody>
          <a:bodyPr/>
          <a:lstStyle/>
          <a:p>
            <a:r>
              <a:rPr lang="nl-NL" dirty="0" smtClean="0"/>
              <a:t>Kan gebruikt worden voor:</a:t>
            </a:r>
          </a:p>
          <a:p>
            <a:pPr lvl="1"/>
            <a:r>
              <a:rPr lang="nl-NL" dirty="0" smtClean="0"/>
              <a:t>Data modificatie: INSERT/UPDATE/DELETE</a:t>
            </a:r>
          </a:p>
          <a:p>
            <a:pPr lvl="1"/>
            <a:r>
              <a:rPr lang="nl-NL" dirty="0" smtClean="0"/>
              <a:t>Data opvraag: SELECT</a:t>
            </a:r>
          </a:p>
          <a:p>
            <a:pPr lvl="1"/>
            <a:r>
              <a:rPr lang="nl-NL" dirty="0" smtClean="0"/>
              <a:t>Op 1 of meerdere tabellen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Heeft uitgebreide T-SQL mogelijkheden (*):</a:t>
            </a:r>
          </a:p>
          <a:p>
            <a:pPr lvl="1"/>
            <a:r>
              <a:rPr lang="nl-NL" dirty="0" smtClean="0"/>
              <a:t>Variabele declaratie</a:t>
            </a:r>
          </a:p>
          <a:p>
            <a:pPr lvl="1"/>
            <a:r>
              <a:rPr lang="nl-NL" dirty="0" smtClean="0"/>
              <a:t>Cursors</a:t>
            </a:r>
          </a:p>
          <a:p>
            <a:pPr lvl="1"/>
            <a:r>
              <a:rPr lang="nl-NL" dirty="0" smtClean="0"/>
              <a:t>Herhalingstructuren</a:t>
            </a:r>
          </a:p>
          <a:p>
            <a:pPr lvl="1"/>
            <a:r>
              <a:rPr lang="nl-NL" dirty="0" smtClean="0"/>
              <a:t>…</a:t>
            </a:r>
          </a:p>
          <a:p>
            <a:endParaRPr lang="nl-NL" b="1" dirty="0" smtClean="0"/>
          </a:p>
          <a:p>
            <a:pPr marL="457200" lvl="1" indent="0">
              <a:buNone/>
            </a:pPr>
            <a:r>
              <a:rPr lang="nl-NL" dirty="0" smtClean="0"/>
              <a:t>(*) =  buiten </a:t>
            </a:r>
            <a:r>
              <a:rPr lang="nl-NL" dirty="0"/>
              <a:t>de scope van </a:t>
            </a:r>
            <a:r>
              <a:rPr lang="nl-NL" dirty="0" smtClean="0"/>
              <a:t>DbAp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3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464391"/>
            <a:ext cx="524472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STORED PROCEDURES</a:t>
            </a:r>
            <a:br>
              <a:rPr lang="en-US" sz="2400" dirty="0" smtClean="0"/>
            </a:br>
            <a:r>
              <a:rPr lang="en-US" sz="2400" dirty="0" err="1" smtClean="0"/>
              <a:t>aanroepen</a:t>
            </a:r>
            <a:r>
              <a:rPr lang="en-US" sz="2400" dirty="0" smtClean="0"/>
              <a:t> </a:t>
            </a:r>
            <a:r>
              <a:rPr lang="en-US" sz="2400" dirty="0" err="1" smtClean="0"/>
              <a:t>vanuit</a:t>
            </a:r>
            <a:r>
              <a:rPr lang="en-US" sz="2400" dirty="0" smtClean="0"/>
              <a:t> client </a:t>
            </a:r>
            <a:r>
              <a:rPr lang="en-US" sz="2400" dirty="0" err="1" smtClean="0"/>
              <a:t>applicatie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34720"/>
            <a:ext cx="8209030" cy="4838700"/>
          </a:xfrm>
        </p:spPr>
        <p:txBody>
          <a:bodyPr/>
          <a:lstStyle/>
          <a:p>
            <a:r>
              <a:rPr lang="nl-NL" dirty="0" smtClean="0"/>
              <a:t>Kan worden aangeroepen vanuit een client applicatie gebruik makend van libraries en drivers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02" y="1817370"/>
            <a:ext cx="6467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464391"/>
            <a:ext cx="524472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STORED PROCEDURES</a:t>
            </a:r>
            <a:br>
              <a:rPr lang="en-US" sz="2400" dirty="0" smtClean="0"/>
            </a:br>
            <a:r>
              <a:rPr lang="en-US" sz="2400" dirty="0" err="1"/>
              <a:t>aanroepen</a:t>
            </a:r>
            <a:r>
              <a:rPr lang="en-US" sz="2400" dirty="0"/>
              <a:t> </a:t>
            </a:r>
            <a:r>
              <a:rPr lang="en-US" sz="2400" dirty="0" err="1"/>
              <a:t>vanuit</a:t>
            </a:r>
            <a:r>
              <a:rPr lang="en-US" sz="2400" dirty="0"/>
              <a:t> client </a:t>
            </a:r>
            <a:r>
              <a:rPr lang="en-US" sz="2400" dirty="0" err="1"/>
              <a:t>applicatie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34720"/>
            <a:ext cx="8209030" cy="4838700"/>
          </a:xfrm>
        </p:spPr>
        <p:txBody>
          <a:bodyPr/>
          <a:lstStyle/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692"/>
            <a:ext cx="9067800" cy="524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4748" y="976424"/>
            <a:ext cx="27122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7030A0"/>
                </a:solidFill>
              </a:rPr>
              <a:t>Elke parameter krijgt de juiste waarde.</a:t>
            </a:r>
            <a:endParaRPr lang="nl-NL" sz="2000" dirty="0">
              <a:solidFill>
                <a:srgbClr val="7030A0"/>
              </a:solidFill>
            </a:endParaRPr>
          </a:p>
        </p:txBody>
      </p:sp>
      <p:sp>
        <p:nvSpPr>
          <p:cNvPr id="8" name="Line Callout 2 7"/>
          <p:cNvSpPr/>
          <p:nvPr/>
        </p:nvSpPr>
        <p:spPr bwMode="auto">
          <a:xfrm>
            <a:off x="0" y="3695044"/>
            <a:ext cx="9067800" cy="1442564"/>
          </a:xfrm>
          <a:prstGeom prst="borderCallout2">
            <a:avLst>
              <a:gd name="adj1" fmla="val -14742"/>
              <a:gd name="adj2" fmla="val 54204"/>
              <a:gd name="adj3" fmla="val -39079"/>
              <a:gd name="adj4" fmla="val 63048"/>
              <a:gd name="adj5" fmla="val -144568"/>
              <a:gd name="adj6" fmla="val 70745"/>
            </a:avLst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473642"/>
            <a:ext cx="4276725" cy="3419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13" y="1076325"/>
            <a:ext cx="5029200" cy="16002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708400" y="464391"/>
            <a:ext cx="524472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9pPr>
          </a:lstStyle>
          <a:p>
            <a:pPr eaLnBrk="1" hangingPunct="1"/>
            <a:r>
              <a:rPr lang="en-US" sz="2400" kern="0" dirty="0" smtClean="0"/>
              <a:t>STORED PROCEDURES</a:t>
            </a:r>
            <a:br>
              <a:rPr lang="en-US" sz="2400" kern="0" dirty="0" smtClean="0"/>
            </a:br>
            <a:r>
              <a:rPr lang="en-US" sz="2400" kern="0" dirty="0" err="1" smtClean="0"/>
              <a:t>externe</a:t>
            </a:r>
            <a:r>
              <a:rPr lang="en-US" sz="2400" kern="0" dirty="0" smtClean="0"/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36054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53" y="2249502"/>
            <a:ext cx="3270522" cy="258875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464391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USER DEFINED FUNCTION </a:t>
            </a:r>
            <a:br>
              <a:rPr lang="en-US" sz="2400" dirty="0" smtClean="0"/>
            </a:br>
            <a:r>
              <a:rPr lang="en-US" sz="2400" dirty="0" err="1" smtClean="0"/>
              <a:t>definitie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467600" cy="4838700"/>
          </a:xfrm>
        </p:spPr>
        <p:txBody>
          <a:bodyPr/>
          <a:lstStyle/>
          <a:p>
            <a:r>
              <a:rPr lang="nl-NL" dirty="0" smtClean="0"/>
              <a:t>Maak een functie die het maximum bepaalt tussen 2 getallen:</a:t>
            </a:r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4228078" y="2239643"/>
            <a:ext cx="4725050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GeefMax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--eis van SQL Server: 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laatste regel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moet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een RETURN zijn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--&gt;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beetje gekunsteld, </a:t>
            </a:r>
            <a:endParaRPr lang="nl-NL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--maar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dan lijkt het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op Processing vb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377387" y="1514927"/>
            <a:ext cx="5278056" cy="1008355"/>
            <a:chOff x="1377387" y="1514927"/>
            <a:chExt cx="5278056" cy="1008355"/>
          </a:xfrm>
        </p:grpSpPr>
        <p:sp>
          <p:nvSpPr>
            <p:cNvPr id="19" name="Line Callout 2 18"/>
            <p:cNvSpPr/>
            <p:nvPr/>
          </p:nvSpPr>
          <p:spPr bwMode="auto">
            <a:xfrm>
              <a:off x="1377387" y="2247789"/>
              <a:ext cx="856527" cy="275493"/>
            </a:xfrm>
            <a:prstGeom prst="borderCallout2">
              <a:avLst>
                <a:gd name="adj1" fmla="val -31555"/>
                <a:gd name="adj2" fmla="val 82487"/>
                <a:gd name="adj3" fmla="val -77770"/>
                <a:gd name="adj4" fmla="val 95258"/>
                <a:gd name="adj5" fmla="val -170928"/>
                <a:gd name="adj6" fmla="val 217607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9397" y="1514927"/>
              <a:ext cx="183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solidFill>
                    <a:schemeClr val="tx1"/>
                  </a:solidFill>
                </a:rPr>
                <a:t>Functie naam</a:t>
              </a:r>
              <a:endParaRPr lang="nl-NL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Line Callout 2 20"/>
            <p:cNvSpPr/>
            <p:nvPr/>
          </p:nvSpPr>
          <p:spPr bwMode="auto">
            <a:xfrm>
              <a:off x="5654237" y="2247789"/>
              <a:ext cx="1001206" cy="267347"/>
            </a:xfrm>
            <a:prstGeom prst="borderCallout2">
              <a:avLst>
                <a:gd name="adj1" fmla="val -31555"/>
                <a:gd name="adj2" fmla="val 82487"/>
                <a:gd name="adj3" fmla="val -95088"/>
                <a:gd name="adj4" fmla="val 70980"/>
                <a:gd name="adj5" fmla="val -209893"/>
                <a:gd name="adj6" fmla="val -45978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28857" y="1422836"/>
            <a:ext cx="5612791" cy="1098512"/>
            <a:chOff x="2328857" y="1422836"/>
            <a:chExt cx="5612791" cy="1098512"/>
          </a:xfrm>
        </p:grpSpPr>
        <p:sp>
          <p:nvSpPr>
            <p:cNvPr id="22" name="Line Callout 2 21"/>
            <p:cNvSpPr/>
            <p:nvPr/>
          </p:nvSpPr>
          <p:spPr bwMode="auto">
            <a:xfrm>
              <a:off x="6750386" y="2228208"/>
              <a:ext cx="1191262" cy="286928"/>
            </a:xfrm>
            <a:prstGeom prst="borderCallout2">
              <a:avLst>
                <a:gd name="adj1" fmla="val -31555"/>
                <a:gd name="adj2" fmla="val 82487"/>
                <a:gd name="adj3" fmla="val -123326"/>
                <a:gd name="adj4" fmla="val 81668"/>
                <a:gd name="adj5" fmla="val -205859"/>
                <a:gd name="adj6" fmla="val 57015"/>
              </a:avLst>
            </a:prstGeom>
            <a:no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23" name="Line Callout 2 22"/>
            <p:cNvSpPr/>
            <p:nvPr/>
          </p:nvSpPr>
          <p:spPr bwMode="auto">
            <a:xfrm>
              <a:off x="2328857" y="2197131"/>
              <a:ext cx="1422755" cy="324217"/>
            </a:xfrm>
            <a:prstGeom prst="borderCallout2">
              <a:avLst>
                <a:gd name="adj1" fmla="val -31555"/>
                <a:gd name="adj2" fmla="val 82487"/>
                <a:gd name="adj3" fmla="val -77770"/>
                <a:gd name="adj4" fmla="val 95258"/>
                <a:gd name="adj5" fmla="val -185208"/>
                <a:gd name="adj6" fmla="val 228183"/>
              </a:avLst>
            </a:prstGeom>
            <a:no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44077" y="1422836"/>
              <a:ext cx="1580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solidFill>
                    <a:srgbClr val="C00000"/>
                  </a:solidFill>
                </a:rPr>
                <a:t>Parameters</a:t>
              </a:r>
              <a:endParaRPr lang="nl-NL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55732" y="2227469"/>
            <a:ext cx="4693402" cy="3209318"/>
            <a:chOff x="855732" y="2247789"/>
            <a:chExt cx="4693402" cy="3209318"/>
          </a:xfrm>
        </p:grpSpPr>
        <p:sp>
          <p:nvSpPr>
            <p:cNvPr id="25" name="Line Callout 2 24"/>
            <p:cNvSpPr/>
            <p:nvPr/>
          </p:nvSpPr>
          <p:spPr bwMode="auto">
            <a:xfrm>
              <a:off x="855732" y="2247789"/>
              <a:ext cx="416552" cy="288918"/>
            </a:xfrm>
            <a:prstGeom prst="borderCallout2">
              <a:avLst>
                <a:gd name="adj1" fmla="val 96644"/>
                <a:gd name="adj2" fmla="val 60258"/>
                <a:gd name="adj3" fmla="val 162603"/>
                <a:gd name="adj4" fmla="val 64692"/>
                <a:gd name="adj5" fmla="val 954819"/>
                <a:gd name="adj6" fmla="val 481582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4904" y="5087775"/>
              <a:ext cx="152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2000" dirty="0">
                  <a:solidFill>
                    <a:srgbClr val="7030A0"/>
                  </a:solidFill>
                </a:rPr>
                <a:t>r</a:t>
              </a:r>
              <a:r>
                <a:rPr lang="nl-NL" sz="2000" dirty="0" smtClean="0">
                  <a:solidFill>
                    <a:srgbClr val="7030A0"/>
                  </a:solidFill>
                </a:rPr>
                <a:t>eturn type</a:t>
              </a:r>
              <a:endParaRPr lang="nl-NL" sz="2000" dirty="0">
                <a:solidFill>
                  <a:srgbClr val="7030A0"/>
                </a:solidFill>
              </a:endParaRPr>
            </a:p>
          </p:txBody>
        </p:sp>
        <p:sp>
          <p:nvSpPr>
            <p:cNvPr id="27" name="Line Callout 2 26"/>
            <p:cNvSpPr/>
            <p:nvPr/>
          </p:nvSpPr>
          <p:spPr bwMode="auto">
            <a:xfrm>
              <a:off x="4920481" y="2440657"/>
              <a:ext cx="628653" cy="244670"/>
            </a:xfrm>
            <a:prstGeom prst="borderCallout2">
              <a:avLst>
                <a:gd name="adj1" fmla="val 105636"/>
                <a:gd name="adj2" fmla="val 41981"/>
                <a:gd name="adj3" fmla="val 174563"/>
                <a:gd name="adj4" fmla="val 37838"/>
                <a:gd name="adj5" fmla="val 1062674"/>
                <a:gd name="adj6" fmla="val -158290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5670" y="2226218"/>
            <a:ext cx="6367237" cy="3692554"/>
            <a:chOff x="805670" y="2226218"/>
            <a:chExt cx="6367237" cy="3692554"/>
          </a:xfrm>
        </p:grpSpPr>
        <p:sp>
          <p:nvSpPr>
            <p:cNvPr id="32" name="Line Callout 2 31"/>
            <p:cNvSpPr/>
            <p:nvPr/>
          </p:nvSpPr>
          <p:spPr bwMode="auto">
            <a:xfrm>
              <a:off x="3845374" y="2226218"/>
              <a:ext cx="277601" cy="288918"/>
            </a:xfrm>
            <a:prstGeom prst="borderCallout2">
              <a:avLst>
                <a:gd name="adj1" fmla="val 96644"/>
                <a:gd name="adj2" fmla="val 60258"/>
                <a:gd name="adj3" fmla="val 162603"/>
                <a:gd name="adj4" fmla="val 64692"/>
                <a:gd name="adj5" fmla="val 1075005"/>
                <a:gd name="adj6" fmla="val 510768"/>
              </a:avLst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93253" y="5272441"/>
              <a:ext cx="1779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solidFill>
                    <a:srgbClr val="00B050"/>
                  </a:solidFill>
                </a:rPr>
                <a:t>functie  body</a:t>
              </a:r>
            </a:p>
            <a:p>
              <a:r>
                <a:rPr lang="nl-NL" sz="2000" dirty="0" smtClean="0">
                  <a:solidFill>
                    <a:srgbClr val="00B050"/>
                  </a:solidFill>
                </a:rPr>
                <a:t>(begin-eind)</a:t>
              </a:r>
              <a:endParaRPr lang="nl-NL" sz="2000" dirty="0">
                <a:solidFill>
                  <a:srgbClr val="00B050"/>
                </a:solidFill>
              </a:endParaRPr>
            </a:p>
          </p:txBody>
        </p:sp>
        <p:sp>
          <p:nvSpPr>
            <p:cNvPr id="34" name="Line Callout 2 33"/>
            <p:cNvSpPr/>
            <p:nvPr/>
          </p:nvSpPr>
          <p:spPr bwMode="auto">
            <a:xfrm>
              <a:off x="4291828" y="2767671"/>
              <a:ext cx="628653" cy="244670"/>
            </a:xfrm>
            <a:prstGeom prst="borderCallout2">
              <a:avLst>
                <a:gd name="adj1" fmla="val 105636"/>
                <a:gd name="adj2" fmla="val 41981"/>
                <a:gd name="adj3" fmla="val 169832"/>
                <a:gd name="adj4" fmla="val 54409"/>
                <a:gd name="adj5" fmla="val 1020097"/>
                <a:gd name="adj6" fmla="val 364608"/>
              </a:avLst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35" name="Line Callout 2 34"/>
            <p:cNvSpPr/>
            <p:nvPr/>
          </p:nvSpPr>
          <p:spPr bwMode="auto">
            <a:xfrm>
              <a:off x="805670" y="3520218"/>
              <a:ext cx="277601" cy="288918"/>
            </a:xfrm>
            <a:prstGeom prst="borderCallout2">
              <a:avLst>
                <a:gd name="adj1" fmla="val 96644"/>
                <a:gd name="adj2" fmla="val 60258"/>
                <a:gd name="adj3" fmla="val 162603"/>
                <a:gd name="adj4" fmla="val 64692"/>
                <a:gd name="adj5" fmla="val 630315"/>
                <a:gd name="adj6" fmla="val 1611527"/>
              </a:avLst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36" name="Line Callout 2 35"/>
            <p:cNvSpPr/>
            <p:nvPr/>
          </p:nvSpPr>
          <p:spPr bwMode="auto">
            <a:xfrm>
              <a:off x="4291828" y="4358968"/>
              <a:ext cx="628653" cy="244670"/>
            </a:xfrm>
            <a:prstGeom prst="borderCallout2">
              <a:avLst>
                <a:gd name="adj1" fmla="val 105636"/>
                <a:gd name="adj2" fmla="val 41981"/>
                <a:gd name="adj3" fmla="val 169832"/>
                <a:gd name="adj4" fmla="val 54409"/>
                <a:gd name="adj5" fmla="val 371986"/>
                <a:gd name="adj6" fmla="val 267025"/>
              </a:avLst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5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464391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USER DEFINED FUNCTION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 </a:t>
            </a:r>
            <a:r>
              <a:rPr lang="en-US" sz="2400" dirty="0" err="1" smtClean="0"/>
              <a:t>aanroep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467600" cy="4838700"/>
          </a:xfrm>
        </p:spPr>
        <p:txBody>
          <a:bodyPr/>
          <a:lstStyle/>
          <a:p>
            <a:r>
              <a:rPr lang="nl-NL" dirty="0" smtClean="0"/>
              <a:t>Voorbeeld aanroep van een User Defined Function: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Vergelijkbaar met Processing:</a:t>
            </a:r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1295650" y="2051116"/>
            <a:ext cx="6593840" cy="4247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2400" dirty="0">
                <a:solidFill>
                  <a:srgbClr val="008080"/>
                </a:solidFill>
                <a:latin typeface="Consolas" panose="020B0609020204030204" pitchFamily="49" charset="0"/>
              </a:rPr>
              <a:t>GeefMax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2400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t="78880" b="9714"/>
          <a:stretch/>
        </p:blipFill>
        <p:spPr>
          <a:xfrm>
            <a:off x="1228447" y="4316386"/>
            <a:ext cx="3270522" cy="29527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1295650" y="461166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Processing</a:t>
            </a:r>
            <a:endParaRPr lang="nl-N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295650" y="247584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SQL</a:t>
            </a:r>
            <a:endParaRPr lang="nl-NL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1129" y="3046458"/>
            <a:ext cx="34596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rgbClr val="7030A0"/>
                </a:solidFill>
              </a:rPr>
              <a:t>Returneert een 8 (type INT)</a:t>
            </a:r>
            <a:endParaRPr lang="nl-NL" sz="2000" dirty="0">
              <a:solidFill>
                <a:srgbClr val="7030A0"/>
              </a:solidFill>
            </a:endParaRPr>
          </a:p>
        </p:txBody>
      </p:sp>
      <p:sp>
        <p:nvSpPr>
          <p:cNvPr id="45" name="Line Callout 2 44"/>
          <p:cNvSpPr/>
          <p:nvPr/>
        </p:nvSpPr>
        <p:spPr bwMode="auto">
          <a:xfrm>
            <a:off x="2447156" y="2089216"/>
            <a:ext cx="2886844" cy="288918"/>
          </a:xfrm>
          <a:prstGeom prst="borderCallout2">
            <a:avLst>
              <a:gd name="adj1" fmla="val 116425"/>
              <a:gd name="adj2" fmla="val 45081"/>
              <a:gd name="adj3" fmla="val 225242"/>
              <a:gd name="adj4" fmla="val 42586"/>
              <a:gd name="adj5" fmla="val 344914"/>
              <a:gd name="adj6" fmla="val 55816"/>
            </a:avLst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464391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USER DEFINED FUNCTION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 </a:t>
            </a:r>
            <a:r>
              <a:rPr lang="en-US" sz="2400" dirty="0" err="1" smtClean="0"/>
              <a:t>aanroep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467600" cy="4838700"/>
          </a:xfrm>
        </p:spPr>
        <p:txBody>
          <a:bodyPr/>
          <a:lstStyle/>
          <a:p>
            <a:r>
              <a:rPr lang="nl-NL" dirty="0" smtClean="0"/>
              <a:t>Aanroep in combinatie met data uit tabellen:</a:t>
            </a:r>
          </a:p>
          <a:p>
            <a:pPr marL="0" indent="0">
              <a:buNone/>
            </a:pPr>
            <a:r>
              <a:rPr lang="nl-NL" dirty="0" smtClean="0"/>
              <a:t>Voorbeeld: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Tabel: Resultaten</a:t>
            </a:r>
          </a:p>
          <a:p>
            <a:endParaRPr lang="nl-NL" dirty="0"/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i="1" dirty="0" smtClean="0"/>
              <a:t>Geef voor elke student per vak het eindcijfer. Het eindcijfer wordt hier bepaald uit het toetsresultaat en de herkansing waarbij het hoogste cijfer telt.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84251"/>
              </p:ext>
            </p:extLst>
          </p:nvPr>
        </p:nvGraphicFramePr>
        <p:xfrm>
          <a:off x="1876422" y="2897225"/>
          <a:ext cx="4067177" cy="12287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4030"/>
                <a:gridCol w="900690"/>
                <a:gridCol w="1336961"/>
                <a:gridCol w="1055496"/>
              </a:tblGrid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student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vak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toetsresultaat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herkansing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5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Jarno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SQL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5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6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Jorn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SQL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4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3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Mira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SQL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2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7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464391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USER DEFINED FUNCTION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 </a:t>
            </a:r>
            <a:r>
              <a:rPr lang="en-US" sz="2400" dirty="0" err="1" smtClean="0"/>
              <a:t>aanroep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467600" cy="4838700"/>
          </a:xfrm>
        </p:spPr>
        <p:txBody>
          <a:bodyPr/>
          <a:lstStyle/>
          <a:p>
            <a:pPr marL="0" indent="0">
              <a:buNone/>
            </a:pPr>
            <a:r>
              <a:rPr lang="nl-NL" i="1" dirty="0" smtClean="0"/>
              <a:t>Geef voor elke student per vak de behaalde cijfer en het eindcijfer. Het eindcijfer wordt hier bepaald uit het toetsresultaat en de herkansing waarbij het hoogste cijfer telt.</a:t>
            </a:r>
          </a:p>
          <a:p>
            <a:pPr marL="0" indent="0">
              <a:buNone/>
            </a:pPr>
            <a:r>
              <a:rPr lang="nl-NL" i="1" dirty="0" smtClean="0"/>
              <a:t>Oplossing:</a:t>
            </a:r>
          </a:p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endParaRPr lang="nl-NL" i="1" dirty="0" smtClean="0"/>
          </a:p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endParaRPr lang="nl-NL" i="1" dirty="0" smtClean="0"/>
          </a:p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endParaRPr lang="nl-NL" i="1" dirty="0" smtClean="0"/>
          </a:p>
          <a:p>
            <a:pPr marL="0" indent="0">
              <a:buNone/>
            </a:pPr>
            <a:r>
              <a:rPr lang="nl-NL" dirty="0" smtClean="0"/>
              <a:t>De </a:t>
            </a:r>
            <a:r>
              <a:rPr lang="nl-NL" dirty="0"/>
              <a:t>waarden van de kolommen worden nu doorgegeven aan de functie! </a:t>
            </a:r>
          </a:p>
          <a:p>
            <a:pPr marL="0" indent="0">
              <a:buNone/>
            </a:pPr>
            <a:endParaRPr lang="nl-NL" i="1" dirty="0"/>
          </a:p>
        </p:txBody>
      </p:sp>
      <p:sp>
        <p:nvSpPr>
          <p:cNvPr id="5" name="Rectangle 4"/>
          <p:cNvSpPr/>
          <p:nvPr/>
        </p:nvSpPr>
        <p:spPr>
          <a:xfrm>
            <a:off x="1001645" y="2974595"/>
            <a:ext cx="7951483" cy="8402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008080"/>
                </a:solidFill>
                <a:latin typeface="Consolas" panose="020B0609020204030204" pitchFamily="49" charset="0"/>
              </a:rPr>
              <a:t>student,vak,toetsresultaat, herkansing,</a:t>
            </a:r>
          </a:p>
          <a:p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GeefMax</a:t>
            </a:r>
            <a:r>
              <a:rPr lang="nl-NL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toetsresultaat</a:t>
            </a:r>
            <a:r>
              <a:rPr lang="nl-NL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herkansing</a:t>
            </a:r>
            <a:r>
              <a:rPr lang="nl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eindcijfer</a:t>
            </a:r>
            <a:endParaRPr lang="nl-NL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008080"/>
                </a:solidFill>
                <a:latin typeface="Consolas" panose="020B0609020204030204" pitchFamily="49" charset="0"/>
              </a:rPr>
              <a:t>Resultaten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40840"/>
              </p:ext>
            </p:extLst>
          </p:nvPr>
        </p:nvGraphicFramePr>
        <p:xfrm>
          <a:off x="1001645" y="4106900"/>
          <a:ext cx="6665981" cy="12287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7223"/>
                <a:gridCol w="1172041"/>
                <a:gridCol w="1739747"/>
                <a:gridCol w="1373485"/>
                <a:gridCol w="1373485"/>
              </a:tblGrid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student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vak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toetsresultaat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herkansing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 smtClean="0">
                          <a:effectLst/>
                        </a:rPr>
                        <a:t>eindcijfer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5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Jarno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SQL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5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6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 smtClean="0">
                          <a:effectLst/>
                        </a:rPr>
                        <a:t>6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Jorn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SQL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4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3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Mira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SQL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2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7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0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464391"/>
            <a:ext cx="5244728" cy="428625"/>
          </a:xfrm>
        </p:spPr>
        <p:txBody>
          <a:bodyPr/>
          <a:lstStyle/>
          <a:p>
            <a:pPr eaLnBrk="1" hangingPunct="1"/>
            <a:r>
              <a:rPr lang="en-US" sz="2400" dirty="0"/>
              <a:t>USER DEFINED </a:t>
            </a:r>
            <a:r>
              <a:rPr lang="en-US" sz="2400" dirty="0" smtClean="0"/>
              <a:t>FUNCTION</a:t>
            </a:r>
            <a:br>
              <a:rPr lang="en-US" sz="2400" dirty="0" smtClean="0"/>
            </a:br>
            <a:r>
              <a:rPr lang="en-US" sz="2400" dirty="0" err="1" smtClean="0"/>
              <a:t>mogelijkheden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34720"/>
            <a:ext cx="8209030" cy="4838700"/>
          </a:xfrm>
        </p:spPr>
        <p:txBody>
          <a:bodyPr/>
          <a:lstStyle/>
          <a:p>
            <a:r>
              <a:rPr lang="nl-NL" dirty="0" smtClean="0"/>
              <a:t>Kan gebruikt worden in:</a:t>
            </a:r>
          </a:p>
          <a:p>
            <a:pPr lvl="1"/>
            <a:r>
              <a:rPr lang="nl-NL" dirty="0" smtClean="0"/>
              <a:t>SELECT statements</a:t>
            </a:r>
          </a:p>
          <a:p>
            <a:pPr lvl="1"/>
            <a:r>
              <a:rPr lang="nl-NL" dirty="0" smtClean="0"/>
              <a:t>CHECK constraints</a:t>
            </a:r>
          </a:p>
          <a:p>
            <a:pPr lvl="1"/>
            <a:r>
              <a:rPr lang="nl-NL" dirty="0" smtClean="0"/>
              <a:t>VIEWS</a:t>
            </a:r>
          </a:p>
          <a:p>
            <a:pPr lvl="1"/>
            <a:r>
              <a:rPr lang="nl-NL" dirty="0" smtClean="0"/>
              <a:t>STORED PROCEDURES (later meer hierover…)</a:t>
            </a:r>
            <a:endParaRPr lang="nl-NL" dirty="0"/>
          </a:p>
          <a:p>
            <a:pPr lvl="1"/>
            <a:r>
              <a:rPr lang="nl-NL" dirty="0" smtClean="0"/>
              <a:t>in berekende kolommen (*)</a:t>
            </a:r>
          </a:p>
          <a:p>
            <a:r>
              <a:rPr lang="nl-NL" dirty="0" smtClean="0"/>
              <a:t>Heeft verschillende verschijningsvormen:</a:t>
            </a:r>
          </a:p>
          <a:p>
            <a:pPr lvl="1"/>
            <a:r>
              <a:rPr lang="nl-NL" dirty="0" smtClean="0"/>
              <a:t>Scalaire functie : returneert 1 waarde van een type (INT of VARCHAR etc.)</a:t>
            </a:r>
          </a:p>
          <a:p>
            <a:pPr lvl="1"/>
            <a:r>
              <a:rPr lang="nl-NL" dirty="0" smtClean="0"/>
              <a:t>Table returning functie: returneert een tabel (TABLE) / query</a:t>
            </a:r>
            <a:r>
              <a:rPr lang="nl-NL" dirty="0"/>
              <a:t> </a:t>
            </a:r>
            <a:r>
              <a:rPr lang="nl-NL" dirty="0" smtClean="0"/>
              <a:t>(*)</a:t>
            </a:r>
            <a:endParaRPr lang="nl-NL" dirty="0"/>
          </a:p>
          <a:p>
            <a:r>
              <a:rPr lang="nl-NL" dirty="0" smtClean="0"/>
              <a:t>Mag genest worden: functie die ander functie aanroept</a:t>
            </a:r>
          </a:p>
          <a:p>
            <a:r>
              <a:rPr lang="nl-NL" b="1" u="sng" dirty="0" smtClean="0"/>
              <a:t>In de functie mag je opvragingen uit tabellen doen maar geen data wijzigen !!</a:t>
            </a:r>
            <a:r>
              <a:rPr lang="nl-NL" b="1" dirty="0" smtClean="0"/>
              <a:t/>
            </a:r>
            <a:br>
              <a:rPr lang="nl-NL" b="1" dirty="0" smtClean="0"/>
            </a:br>
            <a:endParaRPr lang="nl-NL" b="1" dirty="0" smtClean="0"/>
          </a:p>
          <a:p>
            <a:pPr marL="457200" lvl="1" indent="0">
              <a:buNone/>
            </a:pPr>
            <a:r>
              <a:rPr lang="nl-NL" dirty="0" smtClean="0"/>
              <a:t>(*) =  buiten </a:t>
            </a:r>
            <a:r>
              <a:rPr lang="nl-NL" dirty="0"/>
              <a:t>de scope van </a:t>
            </a:r>
            <a:r>
              <a:rPr lang="nl-NL" dirty="0" smtClean="0"/>
              <a:t>DbAp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96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Bewaken van beperkingsregels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 de muziekdatabase geldt de volgende </a:t>
            </a:r>
            <a:r>
              <a:rPr lang="nl-NL" dirty="0" smtClean="0"/>
              <a:t>harde beperkingsregel</a:t>
            </a:r>
            <a:r>
              <a:rPr lang="nl-NL" dirty="0"/>
              <a:t>: </a:t>
            </a:r>
            <a:r>
              <a:rPr lang="nl-NL" i="1" dirty="0"/>
              <a:t>het jaartal van een stuk moet hoger </a:t>
            </a:r>
            <a:r>
              <a:rPr lang="nl-NL" i="1"/>
              <a:t>zijn </a:t>
            </a:r>
            <a:r>
              <a:rPr lang="nl-NL" i="1" smtClean="0"/>
              <a:t>dan </a:t>
            </a:r>
            <a:r>
              <a:rPr lang="nl-NL" i="1" dirty="0"/>
              <a:t>het geboortejaar van de componist van het stuk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Databaseschema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819" y="1629728"/>
            <a:ext cx="8335962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2" name="Rounded Rectangle 1"/>
          <p:cNvSpPr/>
          <p:nvPr/>
        </p:nvSpPr>
        <p:spPr bwMode="auto">
          <a:xfrm>
            <a:off x="868680" y="4381500"/>
            <a:ext cx="1021080" cy="23622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33040" y="2179320"/>
            <a:ext cx="1153160" cy="23622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 Default">
  <a:themeElements>
    <a:clrScheme name="HAN Default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HAN Default">
      <a:majorFont>
        <a:latin typeface="OfficinaSans"/>
        <a:ea typeface=""/>
        <a:cs typeface=""/>
      </a:majorFont>
      <a:minorFont>
        <a:latin typeface="Arial Unicode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Defaul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Defaul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106F47316AA84DA2376B673A148248" ma:contentTypeVersion="0" ma:contentTypeDescription="Een nieuw document maken." ma:contentTypeScope="" ma:versionID="159389b7e4a5b769cbb958a2dea69e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07ADB-649F-47B6-8B95-38124D19D8AD}"/>
</file>

<file path=customXml/itemProps2.xml><?xml version="1.0" encoding="utf-8"?>
<ds:datastoreItem xmlns:ds="http://schemas.openxmlformats.org/officeDocument/2006/customXml" ds:itemID="{B02012CA-6BB3-4A90-97D1-0BB1D899FC17}"/>
</file>

<file path=customXml/itemProps3.xml><?xml version="1.0" encoding="utf-8"?>
<ds:datastoreItem xmlns:ds="http://schemas.openxmlformats.org/officeDocument/2006/customXml" ds:itemID="{1F7188F9-333D-4C70-87FD-DD754C640E9E}"/>
</file>

<file path=docProps/app.xml><?xml version="1.0" encoding="utf-8"?>
<Properties xmlns="http://schemas.openxmlformats.org/officeDocument/2006/extended-properties" xmlns:vt="http://schemas.openxmlformats.org/officeDocument/2006/docPropsVTypes">
  <Template>A:\HAN Default.ppt</Template>
  <TotalTime>11139</TotalTime>
  <Words>1559</Words>
  <Application>Microsoft Office PowerPoint</Application>
  <PresentationFormat>Overhead</PresentationFormat>
  <Paragraphs>513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Unicode MS</vt:lpstr>
      <vt:lpstr>Arial</vt:lpstr>
      <vt:lpstr>Calibri</vt:lpstr>
      <vt:lpstr>Consolas</vt:lpstr>
      <vt:lpstr>OfficinaSans</vt:lpstr>
      <vt:lpstr>Times New Roman</vt:lpstr>
      <vt:lpstr>Wingdings</vt:lpstr>
      <vt:lpstr>HAN Default</vt:lpstr>
      <vt:lpstr>Course Databases &amp; applications</vt:lpstr>
      <vt:lpstr>USER DEFINED FUNCTION  definitie</vt:lpstr>
      <vt:lpstr>USER DEFINED FUNCTION  definitie</vt:lpstr>
      <vt:lpstr>USER DEFINED FUNCTION voorbeeld aanroep</vt:lpstr>
      <vt:lpstr>USER DEFINED FUNCTION voorbeeld aanroep</vt:lpstr>
      <vt:lpstr>USER DEFINED FUNCTION voorbeeld aanroep</vt:lpstr>
      <vt:lpstr>USER DEFINED FUNCTION mogelijkheden</vt:lpstr>
      <vt:lpstr>Bewaken van beperkingsregels</vt:lpstr>
      <vt:lpstr>Databaseschema</vt:lpstr>
      <vt:lpstr>Terug naar het voorbeeld….</vt:lpstr>
      <vt:lpstr>Terug naar het voorbeeld….</vt:lpstr>
      <vt:lpstr>Terug naar het voorbeeld….</vt:lpstr>
      <vt:lpstr>Opsporen inconsistentie</vt:lpstr>
      <vt:lpstr>Opdrachten</vt:lpstr>
      <vt:lpstr>Opdrachten</vt:lpstr>
      <vt:lpstr>STORED PROCEDURES</vt:lpstr>
      <vt:lpstr>Bewaken van beperkingsregels</vt:lpstr>
      <vt:lpstr>Databaseschema</vt:lpstr>
      <vt:lpstr>2 tabellen tegelijk bewerken?</vt:lpstr>
      <vt:lpstr>Mogelijke oplossingen</vt:lpstr>
      <vt:lpstr>STORED PROCEDURES</vt:lpstr>
      <vt:lpstr>STORED PROCEDURES</vt:lpstr>
      <vt:lpstr>STORED PROCEDURES mogelijkheden</vt:lpstr>
      <vt:lpstr>STORED PROCEDURES aanroepen vanuit client applicatie</vt:lpstr>
      <vt:lpstr>STORED PROCEDURES aanroepen vanuit client applicatie</vt:lpstr>
      <vt:lpstr>PowerPoint Presentation</vt:lpstr>
    </vt:vector>
  </TitlesOfParts>
  <Company>HAN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DbAp Les 3 2010-2011</dc:title>
  <dc:creator>ICA - Docent</dc:creator>
  <cp:lastModifiedBy>Misja</cp:lastModifiedBy>
  <cp:revision>466</cp:revision>
  <cp:lastPrinted>2012-09-13T11:52:08Z</cp:lastPrinted>
  <dcterms:created xsi:type="dcterms:W3CDTF">1999-11-07T23:58:25Z</dcterms:created>
  <dcterms:modified xsi:type="dcterms:W3CDTF">2014-12-08T09:39:34Z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0x010100F6106F47316AA84DA2376B673A148248</vt:lpwstr>
  </property>
</Properties>
</file>