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7" r:id="rId5"/>
    <p:sldId id="409" r:id="rId6"/>
    <p:sldId id="410" r:id="rId7"/>
    <p:sldId id="305" r:id="rId8"/>
    <p:sldId id="334" r:id="rId9"/>
    <p:sldId id="337" r:id="rId10"/>
    <p:sldId id="403" r:id="rId11"/>
    <p:sldId id="405" r:id="rId12"/>
    <p:sldId id="406" r:id="rId13"/>
    <p:sldId id="407" r:id="rId14"/>
    <p:sldId id="415" r:id="rId15"/>
    <p:sldId id="416" r:id="rId16"/>
    <p:sldId id="408" r:id="rId17"/>
    <p:sldId id="413" r:id="rId18"/>
    <p:sldId id="383" r:id="rId19"/>
    <p:sldId id="404" r:id="rId20"/>
    <p:sldId id="41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72B8"/>
    <a:srgbClr val="988657"/>
    <a:srgbClr val="A9976A"/>
    <a:srgbClr val="837752"/>
    <a:srgbClr val="AC9660"/>
    <a:srgbClr val="FFE411"/>
    <a:srgbClr val="FFFFFF"/>
    <a:srgbClr val="FED91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75877" autoAdjust="0"/>
  </p:normalViewPr>
  <p:slideViewPr>
    <p:cSldViewPr snapToGrid="0" snapToObjects="1">
      <p:cViewPr varScale="1">
        <p:scale>
          <a:sx n="52" d="100"/>
          <a:sy n="52" d="100"/>
        </p:scale>
        <p:origin x="1697" y="43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51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nl-NL" baseline="0" dirty="0"/>
              <a:t>MOSCOW</a:t>
            </a:r>
          </a:p>
          <a:p>
            <a:pPr marL="228600" indent="-228600">
              <a:buAutoNum type="arabicPeriod"/>
            </a:pPr>
            <a:r>
              <a:rPr lang="nl-NL" baseline="0" dirty="0"/>
              <a:t>Stemmen, b.v. </a:t>
            </a:r>
            <a:r>
              <a:rPr lang="nl-NL" baseline="0" dirty="0" err="1"/>
              <a:t>stickeren</a:t>
            </a:r>
            <a:r>
              <a:rPr lang="nl-NL" baseline="0" dirty="0"/>
              <a:t>. </a:t>
            </a:r>
          </a:p>
          <a:p>
            <a:pPr marL="228600" indent="-228600">
              <a:buAutoNum type="arabicPeriod"/>
            </a:pPr>
            <a:r>
              <a:rPr lang="nl-NL" baseline="0" dirty="0"/>
              <a:t>Inhoudelijke prioritering. Wat zijn de negatieve gevolgen</a:t>
            </a:r>
          </a:p>
          <a:p>
            <a:pPr marL="685800" lvl="1" indent="-228600">
              <a:buAutoNum type="arabicPeriod"/>
            </a:pPr>
            <a:r>
              <a:rPr lang="nl-NL" baseline="0" dirty="0"/>
              <a:t>Schade voor de organisatie</a:t>
            </a:r>
          </a:p>
          <a:p>
            <a:pPr marL="685800" lvl="1" indent="-228600">
              <a:buAutoNum type="arabicPeriod"/>
            </a:pPr>
            <a:r>
              <a:rPr lang="nl-NL" baseline="0" dirty="0"/>
              <a:t>Werkprocessen raken verstoord</a:t>
            </a:r>
          </a:p>
          <a:p>
            <a:pPr marL="685800" lvl="1" indent="-228600">
              <a:buAutoNum type="arabicPeriod"/>
            </a:pPr>
            <a:r>
              <a:rPr lang="nl-NL" baseline="0" dirty="0"/>
              <a:t>Noodzaak voor </a:t>
            </a:r>
            <a:r>
              <a:rPr lang="nl-NL" baseline="0" dirty="0" err="1"/>
              <a:t>workaroud</a:t>
            </a:r>
            <a:endParaRPr lang="nl-NL" baseline="0" dirty="0"/>
          </a:p>
          <a:p>
            <a:pPr marL="685800" lvl="1" indent="-228600">
              <a:buAutoNum type="arabicPeriod"/>
            </a:pPr>
            <a:r>
              <a:rPr lang="nl-NL" baseline="0" dirty="0"/>
              <a:t>Hinderlijk voor de gebruiker</a:t>
            </a:r>
          </a:p>
          <a:p>
            <a:pPr marL="228600" lvl="0" indent="-228600">
              <a:buAutoNum type="arabicPeriod"/>
            </a:pPr>
            <a:r>
              <a:rPr lang="nl-NL" baseline="0" dirty="0"/>
              <a:t>Inschatting business bijdrage:</a:t>
            </a:r>
          </a:p>
          <a:p>
            <a:pPr marL="685800" lvl="1" indent="-228600">
              <a:buAutoNum type="arabicPeriod"/>
            </a:pPr>
            <a:r>
              <a:rPr lang="nl-NL" baseline="0" dirty="0"/>
              <a:t>Belang en inspanning van het requirements of </a:t>
            </a:r>
          </a:p>
          <a:p>
            <a:pPr marL="685800" lvl="1" indent="-228600">
              <a:buAutoNum type="arabicPeriod"/>
            </a:pPr>
            <a:r>
              <a:rPr lang="nl-NL" baseline="0" dirty="0"/>
              <a:t>Belang en inspanning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5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A01F9A8-460C-44BD-A56F-72F9F4D5E970}" type="slidenum">
              <a:rPr lang="nl-NL" altLang="nl-NL" sz="1200" b="0">
                <a:solidFill>
                  <a:schemeClr val="tx1"/>
                </a:solidFill>
              </a:rPr>
              <a:pPr eaLnBrk="1" hangingPunct="1"/>
              <a:t>4</a:t>
            </a:fld>
            <a:endParaRPr lang="nl-NL" altLang="nl-NL" sz="1200" b="0">
              <a:solidFill>
                <a:schemeClr val="tx1"/>
              </a:solidFill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nl-NL" altLang="nl-NL" dirty="0"/>
              <a:t>Slechte </a:t>
            </a:r>
            <a:r>
              <a:rPr lang="nl-NL" altLang="nl-NL" dirty="0" err="1"/>
              <a:t>requirments</a:t>
            </a:r>
            <a:r>
              <a:rPr lang="nl-NL" altLang="nl-NL" baseline="0" dirty="0"/>
              <a:t> tijdens een project geven hoge herstelkosten en uitloop. </a:t>
            </a:r>
          </a:p>
          <a:p>
            <a:pPr eaLnBrk="1" hangingPunct="1"/>
            <a:r>
              <a:rPr lang="nl-NL" altLang="nl-NL" baseline="0" dirty="0"/>
              <a:t>Harry Boehm stelt dat het oplossen van fouten in requirements in de bouwfase 10 x duurder is dan in de </a:t>
            </a:r>
            <a:r>
              <a:rPr lang="nl-NL" altLang="nl-NL" baseline="0" dirty="0" err="1"/>
              <a:t>requirementsfase</a:t>
            </a:r>
            <a:r>
              <a:rPr lang="nl-NL" altLang="nl-NL" baseline="0" dirty="0"/>
              <a:t> en in de onderhoudsfase 50 tot 200 x. </a:t>
            </a:r>
          </a:p>
          <a:p>
            <a:pPr eaLnBrk="1" hangingPunct="1"/>
            <a:r>
              <a:rPr lang="nl-NL" altLang="nl-NL" baseline="0" dirty="0"/>
              <a:t>Gartner: uit onderzoeken blijkt dat projecten 70 % groter worden dan oorspronkelijk gepland. Deze zogenaamde  </a:t>
            </a:r>
            <a:r>
              <a:rPr lang="nl-NL" altLang="nl-NL" baseline="0" dirty="0" err="1"/>
              <a:t>wedge</a:t>
            </a:r>
            <a:r>
              <a:rPr lang="nl-NL" altLang="nl-NL" baseline="0" dirty="0"/>
              <a:t>-factor is volgens Gartner (2006) te wijten aan falende </a:t>
            </a:r>
            <a:r>
              <a:rPr lang="nl-NL" altLang="nl-NL" baseline="0" dirty="0" err="1"/>
              <a:t>requirementsprocessen</a:t>
            </a:r>
            <a:r>
              <a:rPr lang="nl-NL" altLang="nl-NL" baseline="0" dirty="0"/>
              <a:t>. </a:t>
            </a:r>
          </a:p>
          <a:p>
            <a:pPr eaLnBrk="1" hangingPunct="1"/>
            <a:endParaRPr lang="nl-NL" altLang="nl-NL" baseline="0" dirty="0"/>
          </a:p>
          <a:p>
            <a:pPr eaLnBrk="1" hangingPunct="1"/>
            <a:r>
              <a:rPr lang="nl-NL" altLang="nl-NL" baseline="0" dirty="0"/>
              <a:t>Projectkosten zijn groter dan de beheerskosten. Berghout 20 % projectkosten, 80 % beheerskosten. </a:t>
            </a:r>
          </a:p>
          <a:p>
            <a:pPr eaLnBrk="1" hangingPunct="1"/>
            <a:r>
              <a:rPr lang="nl-NL" altLang="nl-NL" baseline="0" dirty="0"/>
              <a:t>Onderhoudbaarheid. aanpasbaarheid, uitbreidbaarheid, testbaarheid spelen allemaal een rol tijdens de beheerfase</a:t>
            </a:r>
          </a:p>
        </p:txBody>
      </p:sp>
    </p:spTree>
    <p:extLst>
      <p:ext uri="{BB962C8B-B14F-4D97-AF65-F5344CB8AC3E}">
        <p14:creationId xmlns:p14="http://schemas.microsoft.com/office/powerpoint/2010/main" val="151935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nl-NL" altLang="nl-NL" dirty="0"/>
              <a:t>Nederlandse</a:t>
            </a:r>
            <a:r>
              <a:rPr lang="nl-NL" altLang="nl-NL" baseline="0" dirty="0"/>
              <a:t> vertaling van </a:t>
            </a:r>
            <a:r>
              <a:rPr lang="nl-NL" altLang="nl-NL" baseline="0" dirty="0" err="1"/>
              <a:t>requirement</a:t>
            </a:r>
            <a:r>
              <a:rPr lang="nl-NL" altLang="nl-NL" baseline="0" dirty="0"/>
              <a:t> is vereiste of </a:t>
            </a:r>
            <a:r>
              <a:rPr lang="nl-NL" altLang="nl-NL" baseline="0" dirty="0" err="1"/>
              <a:t>benodigdheid</a:t>
            </a:r>
            <a:endParaRPr lang="nl-NL" altLang="nl-NL" baseline="0" dirty="0"/>
          </a:p>
          <a:p>
            <a:endParaRPr lang="nl-NL" altLang="nl-NL" baseline="0" dirty="0"/>
          </a:p>
          <a:p>
            <a:endParaRPr lang="nl-NL" alt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eaLnBrk="0" hangingPunct="0"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C8A84E-C006-48F8-9945-B072FB76094F}" type="datetime1">
              <a:rPr lang="en-GB" altLang="nl-NL" sz="1200" b="0">
                <a:solidFill>
                  <a:schemeClr val="tx1"/>
                </a:solidFill>
              </a:rPr>
              <a:pPr/>
              <a:t>26/06/2017</a:t>
            </a:fld>
            <a:endParaRPr lang="en-GB" altLang="nl-NL" sz="1200" b="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D173B6-5332-4964-9D0C-F7B6B514282A}" type="slidenum">
              <a:rPr lang="en-GB" altLang="nl-NL" sz="1200" b="0">
                <a:solidFill>
                  <a:schemeClr val="tx1"/>
                </a:solidFill>
              </a:rPr>
              <a:pPr/>
              <a:t>5</a:t>
            </a:fld>
            <a:endParaRPr lang="en-GB" altLang="nl-NL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54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0658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nl-NL" alt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eaLnBrk="0" hangingPunct="0"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77875C-AEA2-46F3-AF49-C03AF2878B4F}" type="datetime1">
              <a:rPr lang="en-GB" altLang="nl-NL" sz="1200" b="0">
                <a:solidFill>
                  <a:schemeClr val="tx1"/>
                </a:solidFill>
              </a:rPr>
              <a:pPr/>
              <a:t>26/06/2017</a:t>
            </a:fld>
            <a:endParaRPr lang="en-GB" altLang="nl-NL" sz="1200" b="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6E2FAC-BFC3-44B2-ADB9-630BC922D3F9}" type="slidenum">
              <a:rPr lang="en-GB" altLang="nl-NL" sz="1200" b="0">
                <a:solidFill>
                  <a:schemeClr val="tx1"/>
                </a:solidFill>
              </a:rPr>
              <a:pPr/>
              <a:t>6</a:t>
            </a:fld>
            <a:endParaRPr lang="en-GB" altLang="nl-NL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554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Link naar hoofdstuk 2 uit het boek Managing software </a:t>
            </a:r>
            <a:r>
              <a:rPr lang="nl-NL" dirty="0" err="1"/>
              <a:t>requirements</a:t>
            </a:r>
            <a:r>
              <a:rPr lang="nl-NL" dirty="0"/>
              <a:t>, </a:t>
            </a:r>
            <a:r>
              <a:rPr lang="nl-NL" dirty="0" err="1"/>
              <a:t>problem</a:t>
            </a:r>
            <a:r>
              <a:rPr lang="nl-NL" dirty="0"/>
              <a:t> domain en solution domain / net een andere indeling, toelichten dat er diverse indelingen gebruikt worden.</a:t>
            </a:r>
          </a:p>
          <a:p>
            <a:r>
              <a:rPr lang="nl-NL" dirty="0"/>
              <a:t>Voor ons gaat het om de functionele en niet-functionele eisen aan het informatiesysteem. En business </a:t>
            </a:r>
            <a:r>
              <a:rPr lang="nl-NL" dirty="0" err="1"/>
              <a:t>needs</a:t>
            </a:r>
            <a:r>
              <a:rPr lang="nl-NL" dirty="0"/>
              <a:t> die op hoofdlijnen aangeven wat de behoeften van de opdrachtgever zijn.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2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nl-NL" sz="1200"/>
              <a:t>Minor Aandrijving 2006-2007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6CD121B-ADD8-4E07-B589-B767179DB390}" type="datetime1">
              <a:rPr lang="en-GB" altLang="nl-NL" sz="1200" smtClean="0"/>
              <a:pPr eaLnBrk="1" hangingPunct="1"/>
              <a:t>26/06/2017</a:t>
            </a:fld>
            <a:endParaRPr lang="en-GB" altLang="nl-NL" sz="1200"/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nl-NL" sz="1200"/>
              <a:t>Clark.Nowack@han.nl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C4DF023-2042-499B-A5B4-16F177E414C8}" type="slidenum">
              <a:rPr lang="en-GB" altLang="nl-NL" sz="1200"/>
              <a:pPr eaLnBrk="1" hangingPunct="1"/>
              <a:t>11</a:t>
            </a:fld>
            <a:endParaRPr lang="en-GB" altLang="nl-NL" sz="120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</a:rPr>
              <a:t>Uitwerken (op afroep) in </a:t>
            </a:r>
            <a:r>
              <a:rPr lang="nl-NL" altLang="nl-NL" dirty="0" err="1">
                <a:latin typeface="Arial" panose="020B0604020202020204" pitchFamily="34" charset="0"/>
              </a:rPr>
              <a:t>mindmap</a:t>
            </a:r>
            <a:r>
              <a:rPr lang="nl-NL" altLang="nl-NL" dirty="0">
                <a:latin typeface="Arial" panose="020B0604020202020204" pitchFamily="34" charset="0"/>
              </a:rPr>
              <a:t> lay-out. (afhankelijk van mogelijkheden online leeromgeving, of </a:t>
            </a:r>
            <a:r>
              <a:rPr lang="nl-NL" altLang="nl-NL" dirty="0" err="1">
                <a:latin typeface="Arial" panose="020B0604020202020204" pitchFamily="34" charset="0"/>
              </a:rPr>
              <a:t>evt</a:t>
            </a:r>
            <a:r>
              <a:rPr lang="nl-NL" altLang="nl-NL" dirty="0">
                <a:latin typeface="Arial" panose="020B0604020202020204" pitchFamily="34" charset="0"/>
              </a:rPr>
              <a:t> oefening tijdens face </a:t>
            </a:r>
            <a:r>
              <a:rPr lang="nl-NL" altLang="nl-NL" dirty="0" err="1">
                <a:latin typeface="Arial" panose="020B0604020202020204" pitchFamily="34" charset="0"/>
              </a:rPr>
              <a:t>to</a:t>
            </a:r>
            <a:r>
              <a:rPr lang="nl-NL" altLang="nl-NL" dirty="0">
                <a:latin typeface="Arial" panose="020B0604020202020204" pitchFamily="34" charset="0"/>
              </a:rPr>
              <a:t> face)</a:t>
            </a:r>
          </a:p>
          <a:p>
            <a:endParaRPr lang="nl-NL" altLang="nl-NL" dirty="0">
              <a:latin typeface="Arial" panose="020B0604020202020204" pitchFamily="34" charset="0"/>
            </a:endParaRPr>
          </a:p>
          <a:p>
            <a:r>
              <a:rPr lang="nl-NL" altLang="nl-NL" dirty="0" err="1">
                <a:latin typeface="Arial" panose="020B0604020202020204" pitchFamily="34" charset="0"/>
              </a:rPr>
              <a:t>Mindmapping</a:t>
            </a:r>
            <a:r>
              <a:rPr lang="nl-NL" altLang="nl-NL" dirty="0">
                <a:latin typeface="Arial" panose="020B0604020202020204" pitchFamily="34" charset="0"/>
              </a:rPr>
              <a:t> kort introduceren.</a:t>
            </a:r>
          </a:p>
        </p:txBody>
      </p:sp>
    </p:spTree>
    <p:extLst>
      <p:ext uri="{BB962C8B-B14F-4D97-AF65-F5344CB8AC3E}">
        <p14:creationId xmlns:p14="http://schemas.microsoft.com/office/powerpoint/2010/main" val="4232441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nl-NL" sz="1200"/>
              <a:t>Minor Aandrijving 2006-2007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EF2EF1E-9703-4633-9E8F-CEFE964C92CA}" type="datetime1">
              <a:rPr lang="en-GB" altLang="nl-NL" sz="1200" smtClean="0"/>
              <a:pPr eaLnBrk="1" hangingPunct="1"/>
              <a:t>26/06/2017</a:t>
            </a:fld>
            <a:endParaRPr lang="en-GB" altLang="nl-NL" sz="1200"/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nl-NL" sz="1200"/>
              <a:t>Clark.Nowack@han.nl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66C70CA-0A8F-4D45-83B8-9E6AA60E11BD}" type="slidenum">
              <a:rPr lang="en-GB" altLang="nl-NL" sz="1200"/>
              <a:pPr eaLnBrk="1" hangingPunct="1"/>
              <a:t>12</a:t>
            </a:fld>
            <a:endParaRPr lang="en-GB" altLang="nl-NL" sz="120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</a:rPr>
              <a:t>Instinker</a:t>
            </a:r>
            <a:r>
              <a:rPr lang="nl-NL" altLang="ja-JP" dirty="0">
                <a:latin typeface="Arial" panose="020B0604020202020204" pitchFamily="34" charset="0"/>
              </a:rPr>
              <a:t> was de volgorde van de opdrachten. Het idee is dat men realiseert dat je niet zomaar met </a:t>
            </a:r>
            <a:r>
              <a:rPr lang="nl-NL" altLang="ja-JP" dirty="0" err="1">
                <a:latin typeface="Arial" panose="020B0604020202020204" pitchFamily="34" charset="0"/>
              </a:rPr>
              <a:t>requirements</a:t>
            </a:r>
            <a:r>
              <a:rPr lang="nl-NL" altLang="ja-JP" dirty="0">
                <a:latin typeface="Arial" panose="020B0604020202020204" pitchFamily="34" charset="0"/>
              </a:rPr>
              <a:t> kunt beginnen zonder de stakeholders in beeld te hebben…</a:t>
            </a:r>
            <a:endParaRPr lang="nl-NL" altLang="nl-NL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5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33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6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4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fbeeldingsresultaat voor afbeelding toepassin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3" b="5193"/>
          <a:stretch>
            <a:fillRect/>
          </a:stretch>
        </p:blipFill>
        <p:spPr bwMode="auto">
          <a:xfrm>
            <a:off x="-2521528" y="867281"/>
            <a:ext cx="11665528" cy="821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hthoek 35"/>
          <p:cNvSpPr/>
          <p:nvPr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/>
              <a:t>Business Information Systems </a:t>
            </a:r>
          </a:p>
        </p:txBody>
      </p:sp>
      <p:pic>
        <p:nvPicPr>
          <p:cNvPr id="39" name="Afbeelding 38" descr="logo_ha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/>
              <a:t>Week 2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871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User story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 a [type of user] I [want/can/am able to/need to/etc.] so that [some reason].”</a:t>
            </a:r>
          </a:p>
          <a:p>
            <a:endParaRPr lang="en-US" dirty="0"/>
          </a:p>
          <a:p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i="1" dirty="0"/>
              <a:t>type </a:t>
            </a:r>
            <a:r>
              <a:rPr lang="en-US" i="1" dirty="0" err="1"/>
              <a:t>gebruiker</a:t>
            </a:r>
            <a:r>
              <a:rPr lang="en-US" i="1" dirty="0"/>
              <a:t> </a:t>
            </a:r>
            <a:r>
              <a:rPr lang="en-US" i="1" dirty="0" err="1"/>
              <a:t>wil</a:t>
            </a:r>
            <a:r>
              <a:rPr lang="en-US" i="1" dirty="0"/>
              <a:t>/</a:t>
            </a:r>
            <a:r>
              <a:rPr lang="en-US" i="1" dirty="0" err="1"/>
              <a:t>kan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i="1" dirty="0" err="1"/>
              <a:t>iets</a:t>
            </a:r>
            <a:r>
              <a:rPr lang="en-US" i="1" dirty="0"/>
              <a:t> </a:t>
            </a:r>
            <a:r>
              <a:rPr lang="en-US" i="1" dirty="0" err="1"/>
              <a:t>doen</a:t>
            </a:r>
            <a:r>
              <a:rPr lang="en-US" dirty="0"/>
              <a:t>, </a:t>
            </a:r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i="1" dirty="0" err="1"/>
              <a:t>ik</a:t>
            </a:r>
            <a:r>
              <a:rPr lang="en-US" i="1" dirty="0"/>
              <a:t> </a:t>
            </a:r>
            <a:r>
              <a:rPr lang="en-US" i="1" dirty="0" err="1"/>
              <a:t>kan</a:t>
            </a:r>
            <a:r>
              <a:rPr lang="en-US" i="1" dirty="0"/>
              <a:t>…</a:t>
            </a:r>
            <a:endParaRPr lang="nl-NL" i="1" dirty="0"/>
          </a:p>
          <a:p>
            <a:endParaRPr lang="nl-NL" dirty="0"/>
          </a:p>
          <a:p>
            <a:r>
              <a:rPr lang="en-US" dirty="0"/>
              <a:t>As a manager, I want the monthly sales report to be paginated so that I can quickly refer to a specific part of the document.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4098" name="Picture 2" descr="Afbeeldingsresultaat voor afbeelding user 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2464521"/>
            <a:ext cx="2430373" cy="97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74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7538" y="2205038"/>
            <a:ext cx="4465637" cy="1584325"/>
          </a:xfrm>
        </p:spPr>
        <p:txBody>
          <a:bodyPr/>
          <a:lstStyle/>
          <a:p>
            <a:r>
              <a:rPr lang="nl-NL" dirty="0"/>
              <a:t>Schrijf de </a:t>
            </a:r>
            <a:r>
              <a:rPr lang="nl-NL" dirty="0" err="1"/>
              <a:t>requirements</a:t>
            </a:r>
            <a:r>
              <a:rPr lang="nl-NL" dirty="0"/>
              <a:t> voor een stoplicht.  Denk aan de verschillende gebruikers</a:t>
            </a:r>
          </a:p>
          <a:p>
            <a:endParaRPr lang="nl-NL" altLang="nl-NL" dirty="0"/>
          </a:p>
        </p:txBody>
      </p:sp>
      <p:pic>
        <p:nvPicPr>
          <p:cNvPr id="37891" name="Picture 5" descr="Stoplicht-klei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773238"/>
            <a:ext cx="26701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5" name="Group 9"/>
          <p:cNvGrpSpPr>
            <a:grpSpLocks/>
          </p:cNvGrpSpPr>
          <p:nvPr/>
        </p:nvGrpSpPr>
        <p:grpSpPr bwMode="auto">
          <a:xfrm>
            <a:off x="4932366" y="3759200"/>
            <a:ext cx="2509839" cy="2090738"/>
            <a:chOff x="3107" y="2476"/>
            <a:chExt cx="1581" cy="1317"/>
          </a:xfrm>
        </p:grpSpPr>
        <p:pic>
          <p:nvPicPr>
            <p:cNvPr id="37894" name="Picture 7" descr="stopwatch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2568"/>
              <a:ext cx="910" cy="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5" name="Rectangle 8"/>
            <p:cNvSpPr>
              <a:spLocks noChangeArrowheads="1"/>
            </p:cNvSpPr>
            <p:nvPr/>
          </p:nvSpPr>
          <p:spPr bwMode="auto">
            <a:xfrm>
              <a:off x="4095" y="2476"/>
              <a:ext cx="5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nl-NL" altLang="nl-NL" sz="1800" dirty="0"/>
                <a:t>10 min.</a:t>
              </a:r>
            </a:p>
          </p:txBody>
        </p:sp>
      </p:grpSp>
      <p:sp>
        <p:nvSpPr>
          <p:cNvPr id="9" name="Titel 1"/>
          <p:cNvSpPr txBox="1">
            <a:spLocks/>
          </p:cNvSpPr>
          <p:nvPr/>
        </p:nvSpPr>
        <p:spPr>
          <a:xfrm>
            <a:off x="2610872" y="102309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nl-NL" dirty="0"/>
              <a:t>Requirements - oefening</a:t>
            </a:r>
          </a:p>
        </p:txBody>
      </p:sp>
    </p:spTree>
    <p:extLst>
      <p:ext uri="{BB962C8B-B14F-4D97-AF65-F5344CB8AC3E}">
        <p14:creationId xmlns:p14="http://schemas.microsoft.com/office/powerpoint/2010/main" val="222921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805562" y="907209"/>
            <a:ext cx="6087613" cy="692991"/>
          </a:xfrm>
        </p:spPr>
        <p:txBody>
          <a:bodyPr/>
          <a:lstStyle/>
          <a:p>
            <a:r>
              <a:rPr lang="nl-NL" altLang="nl-NL"/>
              <a:t>Stakeholders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7538" y="1600200"/>
            <a:ext cx="4465637" cy="47815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nl-NL" altLang="nl-NL" sz="2200"/>
              <a:t>Stakeholders</a:t>
            </a:r>
          </a:p>
          <a:p>
            <a:r>
              <a:rPr lang="nl-NL" altLang="nl-NL" sz="2200"/>
              <a:t>Jij en ik …</a:t>
            </a:r>
          </a:p>
          <a:p>
            <a:r>
              <a:rPr lang="nl-NL" altLang="nl-NL" sz="2200"/>
              <a:t>de blinde </a:t>
            </a:r>
            <a:r>
              <a:rPr lang="nl-NL" altLang="nl-NL" sz="1800"/>
              <a:t>(audio sign.)</a:t>
            </a:r>
          </a:p>
          <a:p>
            <a:r>
              <a:rPr lang="nl-NL" altLang="nl-NL" sz="2200"/>
              <a:t>de kleurenblinde </a:t>
            </a:r>
            <a:r>
              <a:rPr lang="nl-NL" altLang="nl-NL" sz="1800"/>
              <a:t>(positie licht)</a:t>
            </a:r>
          </a:p>
          <a:p>
            <a:r>
              <a:rPr lang="nl-NL" altLang="nl-NL" sz="2200"/>
              <a:t>de dove </a:t>
            </a:r>
            <a:r>
              <a:rPr lang="nl-NL" altLang="nl-NL" sz="1800"/>
              <a:t>(kleuren)</a:t>
            </a:r>
          </a:p>
          <a:p>
            <a:r>
              <a:rPr lang="nl-NL" altLang="nl-NL" sz="2200"/>
              <a:t>het kind</a:t>
            </a:r>
            <a:r>
              <a:rPr lang="nl-NL" altLang="nl-NL" sz="1800"/>
              <a:t> (basis kleuren)</a:t>
            </a:r>
          </a:p>
          <a:p>
            <a:r>
              <a:rPr lang="nl-NL" altLang="nl-NL" sz="2200"/>
              <a:t>de automobilist </a:t>
            </a:r>
            <a:r>
              <a:rPr lang="nl-NL" altLang="nl-NL" sz="1800"/>
              <a:t>(positie verkeerslicht)</a:t>
            </a:r>
          </a:p>
          <a:p>
            <a:r>
              <a:rPr lang="nl-NL" altLang="nl-NL" sz="2200"/>
              <a:t>de wet</a:t>
            </a:r>
            <a:r>
              <a:rPr lang="nl-NL" altLang="nl-NL" sz="1800"/>
              <a:t> (Jurisprudentie)</a:t>
            </a:r>
          </a:p>
          <a:p>
            <a:r>
              <a:rPr lang="nl-NL" altLang="nl-NL" sz="2200"/>
              <a:t>de verzekeraar</a:t>
            </a:r>
          </a:p>
        </p:txBody>
      </p:sp>
      <p:pic>
        <p:nvPicPr>
          <p:cNvPr id="39939" name="Picture 8" descr="Stoplicht-klei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773238"/>
            <a:ext cx="26701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94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non-</a:t>
            </a:r>
            <a:r>
              <a:rPr lang="nl-NL" dirty="0" err="1"/>
              <a:t>functional</a:t>
            </a:r>
            <a:r>
              <a:rPr lang="nl-NL" dirty="0"/>
              <a:t> </a:t>
            </a:r>
            <a:r>
              <a:rPr lang="nl-NL" dirty="0" err="1"/>
              <a:t>requirement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Supportability</a:t>
            </a:r>
            <a:endParaRPr lang="nl-NL" dirty="0"/>
          </a:p>
          <a:p>
            <a:r>
              <a:rPr lang="nl-NL" dirty="0"/>
              <a:t>De applicatie moet op Windows versie 10 en hoger versies draaien.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9218" name="Picture 2" descr="Afbeeldingsresultaat voor afbeelding windows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97" y="2384425"/>
            <a:ext cx="1755630" cy="131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30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NFR - oefening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Geef voor de U, R, P, S een voorbeeld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" y="2384425"/>
            <a:ext cx="2616345" cy="174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25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/>
              <a:t>Tips voor het schrijven</a:t>
            </a:r>
          </a:p>
        </p:txBody>
      </p:sp>
      <p:sp>
        <p:nvSpPr>
          <p:cNvPr id="108546" name="Content Placeholder 2"/>
          <p:cNvSpPr>
            <a:spLocks noGrp="1"/>
          </p:cNvSpPr>
          <p:nvPr>
            <p:ph idx="1"/>
          </p:nvPr>
        </p:nvSpPr>
        <p:spPr>
          <a:xfrm>
            <a:off x="3014086" y="1934152"/>
            <a:ext cx="6129914" cy="4525963"/>
          </a:xfrm>
        </p:spPr>
        <p:txBody>
          <a:bodyPr/>
          <a:lstStyle/>
          <a:p>
            <a:r>
              <a:rPr lang="nl-NL" altLang="nl-NL" sz="1800" dirty="0"/>
              <a:t>Geen ambiguïteit</a:t>
            </a:r>
          </a:p>
          <a:p>
            <a:r>
              <a:rPr lang="nl-NL" altLang="nl-NL" sz="1800" dirty="0"/>
              <a:t>Geen samengestelde requirements (en, of, met , ook)</a:t>
            </a:r>
          </a:p>
          <a:p>
            <a:r>
              <a:rPr lang="nl-NL" altLang="nl-NL" sz="1800" dirty="0"/>
              <a:t>Geen uitzonderingen (als, wanneer, tenzij, alhoewel)</a:t>
            </a:r>
          </a:p>
          <a:p>
            <a:r>
              <a:rPr lang="nl-NL" altLang="nl-NL" sz="1800" dirty="0"/>
              <a:t>Wees direct (geen lange zinnen)</a:t>
            </a:r>
          </a:p>
          <a:p>
            <a:r>
              <a:rPr lang="nl-NL" altLang="nl-NL" sz="1800" dirty="0"/>
              <a:t>Let op detailniveau (geen systeem design)</a:t>
            </a:r>
          </a:p>
          <a:p>
            <a:r>
              <a:rPr lang="nl-NL" altLang="nl-NL" sz="1800" dirty="0"/>
              <a:t>Geen functionele en niet-functionele eisen mixen</a:t>
            </a:r>
          </a:p>
          <a:p>
            <a:r>
              <a:rPr lang="nl-NL" altLang="nl-NL" sz="1800" dirty="0"/>
              <a:t>Niet speculeren!!!</a:t>
            </a:r>
            <a:br>
              <a:rPr lang="nl-NL" altLang="nl-NL" sz="1800" dirty="0"/>
            </a:br>
            <a:r>
              <a:rPr lang="nl-NL" altLang="nl-NL" sz="1800" dirty="0"/>
              <a:t>(geen user!; doorgaans, vaak, in het algemeen)</a:t>
            </a:r>
          </a:p>
          <a:p>
            <a:r>
              <a:rPr lang="nl-NL" altLang="nl-NL" sz="1800" dirty="0"/>
              <a:t>Gebruik geen vage termen </a:t>
            </a:r>
            <a:br>
              <a:rPr lang="nl-NL" altLang="nl-NL" sz="1800" dirty="0"/>
            </a:br>
            <a:r>
              <a:rPr lang="nl-NL" altLang="nl-NL" sz="1800" dirty="0"/>
              <a:t>(gebruikersvriendelijk, flexibel, effectief, </a:t>
            </a:r>
            <a:br>
              <a:rPr lang="nl-NL" altLang="nl-NL" sz="1800" dirty="0"/>
            </a:br>
            <a:r>
              <a:rPr lang="nl-NL" altLang="nl-NL" sz="1800" dirty="0"/>
              <a:t>modern, …)</a:t>
            </a:r>
          </a:p>
          <a:p>
            <a:r>
              <a:rPr lang="nl-NL" altLang="nl-NL" sz="1800" dirty="0"/>
              <a:t>Geen “wishful thinking” (100% veilig, etc.)</a:t>
            </a:r>
          </a:p>
          <a:p>
            <a:r>
              <a:rPr lang="nl-NL" altLang="nl-NL" sz="1800" dirty="0"/>
              <a:t>Vermijd mogelijkheden (zou moeten, kan, etc.)</a:t>
            </a:r>
          </a:p>
          <a:p>
            <a:endParaRPr lang="nl-NL" altLang="nl-NL" sz="1800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29375"/>
            <a:ext cx="2133600" cy="32385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A59851-D15A-4719-91D1-AC21311ED850}" type="slidenum">
              <a:rPr lang="nl-NL" altLang="nl-NL" sz="1200" smtClean="0">
                <a:solidFill>
                  <a:schemeClr val="bg1"/>
                </a:solidFill>
                <a:latin typeface="Times New Roman" panose="02020603050405020304" pitchFamily="18" charset="0"/>
              </a:rPr>
              <a:pPr/>
              <a:t>15</a:t>
            </a:fld>
            <a:endParaRPr lang="nl-NL" altLang="nl-NL" sz="12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410" name="Picture 2" descr="Afbeeldingsresultaat voor afbeelding t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63" y="1934152"/>
            <a:ext cx="2489574" cy="294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691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Prioriteren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600" dirty="0"/>
              <a:t>Moscow = </a:t>
            </a:r>
          </a:p>
          <a:p>
            <a:endParaRPr lang="nl-NL" dirty="0"/>
          </a:p>
          <a:p>
            <a:r>
              <a:rPr lang="nl-NL" sz="3600" dirty="0"/>
              <a:t>	M</a:t>
            </a:r>
            <a:r>
              <a:rPr lang="nl-NL" sz="2400" dirty="0"/>
              <a:t>ust have</a:t>
            </a:r>
          </a:p>
          <a:p>
            <a:r>
              <a:rPr lang="nl-NL" sz="2400" dirty="0"/>
              <a:t>		</a:t>
            </a:r>
            <a:r>
              <a:rPr lang="nl-NL" sz="3600" dirty="0" err="1"/>
              <a:t>S</a:t>
            </a:r>
            <a:r>
              <a:rPr lang="nl-NL" sz="2400" dirty="0" err="1"/>
              <a:t>hould</a:t>
            </a:r>
            <a:r>
              <a:rPr lang="nl-NL" sz="2400" dirty="0"/>
              <a:t> have</a:t>
            </a:r>
          </a:p>
          <a:p>
            <a:r>
              <a:rPr lang="nl-NL" sz="2400" dirty="0"/>
              <a:t>			</a:t>
            </a:r>
            <a:r>
              <a:rPr lang="nl-NL" sz="3600" dirty="0" err="1"/>
              <a:t>C</a:t>
            </a:r>
            <a:r>
              <a:rPr lang="nl-NL" sz="2400" dirty="0" err="1"/>
              <a:t>ould</a:t>
            </a:r>
            <a:r>
              <a:rPr lang="nl-NL" sz="2400" dirty="0"/>
              <a:t> have</a:t>
            </a:r>
          </a:p>
          <a:p>
            <a:r>
              <a:rPr lang="nl-NL" sz="2400" dirty="0"/>
              <a:t>				</a:t>
            </a:r>
            <a:r>
              <a:rPr lang="nl-NL" sz="3600" dirty="0" err="1"/>
              <a:t>W</a:t>
            </a:r>
            <a:r>
              <a:rPr lang="nl-NL" sz="2400" dirty="0" err="1"/>
              <a:t>ould</a:t>
            </a:r>
            <a:r>
              <a:rPr lang="nl-NL" sz="2400" dirty="0"/>
              <a:t> </a:t>
            </a:r>
            <a:r>
              <a:rPr lang="nl-NL" sz="2400" dirty="0" err="1"/>
              <a:t>not</a:t>
            </a:r>
            <a:r>
              <a:rPr lang="nl-NL" sz="2400" dirty="0"/>
              <a:t> have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16388" name="Picture 4" descr="Afbeeldingsresultaat voor afbeelding priorite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96" y="2384425"/>
            <a:ext cx="1926442" cy="195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92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801" y="1789878"/>
            <a:ext cx="4389931" cy="3741738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23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 – week 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nl-NL" dirty="0"/>
              <a:t>Documenteren van processen</a:t>
            </a:r>
          </a:p>
          <a:p>
            <a:pPr marL="457200" indent="-457200">
              <a:buAutoNum type="arabicPeriod"/>
            </a:pPr>
            <a:r>
              <a:rPr lang="nl-NL" dirty="0" err="1"/>
              <a:t>Requirements</a:t>
            </a:r>
            <a:endParaRPr lang="nl-NL" dirty="0"/>
          </a:p>
          <a:p>
            <a:pPr marL="457200" indent="-457200">
              <a:buAutoNum type="arabicPeriod"/>
            </a:pPr>
            <a:r>
              <a:rPr lang="nl-NL" dirty="0"/>
              <a:t>Oefenopdrachten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pic>
        <p:nvPicPr>
          <p:cNvPr id="6146" name="Picture 2" descr="Afbeeldingsresultaat voor afbeelding agenda"/>
          <p:cNvPicPr>
            <a:picLocks noGrp="1" noChangeAspect="1" noChangeArrowheads="1"/>
          </p:cNvPicPr>
          <p:nvPr>
            <p:ph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2384425"/>
            <a:ext cx="2459037" cy="305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40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66702" y="1096887"/>
            <a:ext cx="6377297" cy="650375"/>
          </a:xfrm>
        </p:spPr>
        <p:txBody>
          <a:bodyPr/>
          <a:lstStyle/>
          <a:p>
            <a:r>
              <a:rPr lang="nl-NL" sz="2400" dirty="0"/>
              <a:t>Documenteren van BPMN schema’s</a:t>
            </a:r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515953813"/>
              </p:ext>
            </p:extLst>
          </p:nvPr>
        </p:nvGraphicFramePr>
        <p:xfrm>
          <a:off x="249381" y="1747262"/>
          <a:ext cx="8439871" cy="45900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4170">
                  <a:extLst>
                    <a:ext uri="{9D8B030D-6E8A-4147-A177-3AD203B41FA5}">
                      <a16:colId xmlns:a16="http://schemas.microsoft.com/office/drawing/2014/main" val="3403315373"/>
                    </a:ext>
                  </a:extLst>
                </a:gridCol>
                <a:gridCol w="1225461">
                  <a:extLst>
                    <a:ext uri="{9D8B030D-6E8A-4147-A177-3AD203B41FA5}">
                      <a16:colId xmlns:a16="http://schemas.microsoft.com/office/drawing/2014/main" val="1054151720"/>
                    </a:ext>
                  </a:extLst>
                </a:gridCol>
                <a:gridCol w="2809398">
                  <a:extLst>
                    <a:ext uri="{9D8B030D-6E8A-4147-A177-3AD203B41FA5}">
                      <a16:colId xmlns:a16="http://schemas.microsoft.com/office/drawing/2014/main" val="99910034"/>
                    </a:ext>
                  </a:extLst>
                </a:gridCol>
                <a:gridCol w="1265890">
                  <a:extLst>
                    <a:ext uri="{9D8B030D-6E8A-4147-A177-3AD203B41FA5}">
                      <a16:colId xmlns:a16="http://schemas.microsoft.com/office/drawing/2014/main" val="2536735373"/>
                    </a:ext>
                  </a:extLst>
                </a:gridCol>
                <a:gridCol w="1574952">
                  <a:extLst>
                    <a:ext uri="{9D8B030D-6E8A-4147-A177-3AD203B41FA5}">
                      <a16:colId xmlns:a16="http://schemas.microsoft.com/office/drawing/2014/main" val="3329484378"/>
                    </a:ext>
                  </a:extLst>
                </a:gridCol>
              </a:tblGrid>
              <a:tr h="4590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Bron</a:t>
                      </a:r>
                      <a:endParaRPr lang="nl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Input</a:t>
                      </a:r>
                      <a:endParaRPr lang="nl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Proces</a:t>
                      </a:r>
                      <a:endParaRPr lang="nl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Output</a:t>
                      </a:r>
                      <a:endParaRPr lang="nl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Bestemming</a:t>
                      </a:r>
                      <a:endParaRPr lang="nl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398834"/>
                  </a:ext>
                </a:extLst>
              </a:tr>
              <a:tr h="2295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Magazijn</a:t>
                      </a:r>
                      <a:endParaRPr lang="nl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Signaallijst </a:t>
                      </a:r>
                      <a:endParaRPr lang="nl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Beoordelen signaallijst Vaststellen inkoopbehoefte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Selecteren mogelijke leveranciers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Opstellen offerte aanvraag</a:t>
                      </a:r>
                      <a:endParaRPr lang="nl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Offerte aanvraag</a:t>
                      </a:r>
                      <a:endParaRPr lang="nl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Leveranciers</a:t>
                      </a:r>
                      <a:endParaRPr lang="nl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00232"/>
                  </a:ext>
                </a:extLst>
              </a:tr>
              <a:tr h="1377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Leveranciers</a:t>
                      </a:r>
                      <a:endParaRPr lang="nl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Offerte</a:t>
                      </a:r>
                      <a:endParaRPr lang="nl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Opstellen offerte aanvraag Keuze leveranciers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Opstellen bestelformulier</a:t>
                      </a:r>
                      <a:endParaRPr lang="nl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Bestelfor-mulier</a:t>
                      </a:r>
                      <a:endParaRPr lang="nl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Leverancier</a:t>
                      </a:r>
                      <a:endParaRPr lang="nl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513695"/>
                  </a:ext>
                </a:extLst>
              </a:tr>
              <a:tr h="4590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 dirty="0" err="1">
                          <a:effectLst/>
                        </a:rPr>
                        <a:t>etc</a:t>
                      </a:r>
                      <a:endParaRPr lang="nl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 </a:t>
                      </a:r>
                      <a:endParaRPr lang="nl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96941"/>
                  </a:ext>
                </a:extLst>
              </a:tr>
            </a:tbl>
          </a:graphicData>
        </a:graphic>
      </p:graphicFrame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163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dirty="0"/>
              <a:t>Requirements Engineering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0800" y="1996498"/>
            <a:ext cx="6068562" cy="3741739"/>
          </a:xfrm>
        </p:spPr>
        <p:txBody>
          <a:bodyPr>
            <a:normAutofit/>
          </a:bodyPr>
          <a:lstStyle/>
          <a:p>
            <a:pPr eaLnBrk="1" hangingPunct="1"/>
            <a:r>
              <a:rPr lang="nl-NL" altLang="nl-NL" dirty="0"/>
              <a:t>Het belang van juiste en volledige requirements:</a:t>
            </a:r>
          </a:p>
          <a:p>
            <a:pPr marL="342900" indent="-342900" eaLnBrk="1" hangingPunct="1">
              <a:buFontTx/>
              <a:buChar char="-"/>
            </a:pPr>
            <a:r>
              <a:rPr lang="nl-NL" altLang="nl-NL" dirty="0"/>
              <a:t>De kwaliteit van de requirements bepaalt in hoge mate het succes van ICT projecten.</a:t>
            </a:r>
          </a:p>
          <a:p>
            <a:pPr marL="342900" indent="-342900" eaLnBrk="1" hangingPunct="1">
              <a:buFontTx/>
              <a:buChar char="-"/>
            </a:pPr>
            <a:r>
              <a:rPr lang="nl-NL" altLang="nl-NL" dirty="0" err="1"/>
              <a:t>Garbage</a:t>
            </a:r>
            <a:r>
              <a:rPr lang="nl-NL" altLang="nl-NL" dirty="0"/>
              <a:t> in = </a:t>
            </a:r>
            <a:r>
              <a:rPr lang="nl-NL" altLang="nl-NL" dirty="0" err="1"/>
              <a:t>garbage</a:t>
            </a:r>
            <a:r>
              <a:rPr lang="nl-NL" altLang="nl-NL" dirty="0"/>
              <a:t> uit.</a:t>
            </a:r>
          </a:p>
          <a:p>
            <a:pPr marL="342900" indent="-342900" eaLnBrk="1" hangingPunct="1">
              <a:buFontTx/>
              <a:buChar char="-"/>
            </a:pPr>
            <a:r>
              <a:rPr lang="nl-NL" altLang="nl-NL" dirty="0"/>
              <a:t>Kwaliteit en inhoud van de requirements is van invloed op de beheerkosten.</a:t>
            </a:r>
          </a:p>
        </p:txBody>
      </p:sp>
      <p:sp>
        <p:nvSpPr>
          <p:cNvPr id="2" name="AutoShape 2" descr="Afbeeldingsresultaat voor afbeelding softwareontwikkeli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172" name="Picture 4" descr="Gerelateerde afbeel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99" y="4071684"/>
            <a:ext cx="5775163" cy="263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79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551017" cy="692991"/>
          </a:xfrm>
        </p:spPr>
        <p:txBody>
          <a:bodyPr/>
          <a:lstStyle/>
          <a:p>
            <a:r>
              <a:rPr lang="nl-NL" altLang="nl-NL" dirty="0"/>
              <a:t>Wat is een </a:t>
            </a:r>
            <a:r>
              <a:rPr lang="nl-NL" altLang="nl-NL" dirty="0" err="1"/>
              <a:t>requirement</a:t>
            </a:r>
            <a:r>
              <a:rPr lang="nl-NL" altLang="nl-NL" dirty="0"/>
              <a:t>?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2800800" y="1816433"/>
            <a:ext cx="5530399" cy="4114800"/>
          </a:xfrm>
        </p:spPr>
        <p:txBody>
          <a:bodyPr>
            <a:normAutofit/>
          </a:bodyPr>
          <a:lstStyle/>
          <a:p>
            <a:r>
              <a:rPr lang="nl-NL" dirty="0"/>
              <a:t>Een </a:t>
            </a:r>
            <a:r>
              <a:rPr lang="nl-NL" dirty="0" err="1"/>
              <a:t>requirement</a:t>
            </a:r>
            <a:r>
              <a:rPr lang="nl-NL" dirty="0"/>
              <a:t> in de techniek is een enkelvoudig gedocumenteerde bepaling, wat een bepaald product of dienst zou moeten doen. </a:t>
            </a:r>
            <a:endParaRPr lang="nl-NL" altLang="nl-NL" dirty="0"/>
          </a:p>
        </p:txBody>
      </p:sp>
      <p:pic>
        <p:nvPicPr>
          <p:cNvPr id="8194" name="Picture 2" descr="Droom (vector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8" y="2006601"/>
            <a:ext cx="2065482" cy="206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72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/>
              <a:t>Soorten  requirements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 dirty="0"/>
              <a:t>Functionele requirements</a:t>
            </a:r>
          </a:p>
          <a:p>
            <a:pPr lvl="1"/>
            <a:r>
              <a:rPr lang="nl-NL" altLang="nl-NL" dirty="0">
                <a:latin typeface="Arial" panose="020B0604020202020204" pitchFamily="34" charset="0"/>
              </a:rPr>
              <a:t>Betrekking op functies die het systeem voor de belanghebbende moet vervullen</a:t>
            </a:r>
            <a:br>
              <a:rPr lang="nl-NL" altLang="nl-NL" dirty="0">
                <a:latin typeface="Arial" panose="020B0604020202020204" pitchFamily="34" charset="0"/>
              </a:rPr>
            </a:br>
            <a:endParaRPr lang="nl-NL" altLang="nl-NL" dirty="0">
              <a:latin typeface="Arial" panose="020B0604020202020204" pitchFamily="34" charset="0"/>
            </a:endParaRPr>
          </a:p>
          <a:p>
            <a:r>
              <a:rPr lang="nl-NL" altLang="nl-NL" dirty="0"/>
              <a:t>Niet functionele requirements</a:t>
            </a:r>
          </a:p>
          <a:p>
            <a:pPr lvl="1"/>
            <a:r>
              <a:rPr lang="nl-NL" altLang="nl-NL" dirty="0">
                <a:latin typeface="Arial" panose="020B0604020202020204" pitchFamily="34" charset="0"/>
              </a:rPr>
              <a:t>Betrekking op eigenschappen of karakteristieken waaraan het systeem moet voldoen</a:t>
            </a:r>
          </a:p>
          <a:p>
            <a:pPr lvl="2"/>
            <a:r>
              <a:rPr lang="nl-NL" altLang="nl-NL" dirty="0">
                <a:latin typeface="Arial" panose="020B0604020202020204" pitchFamily="34" charset="0"/>
              </a:rPr>
              <a:t>“-</a:t>
            </a:r>
            <a:r>
              <a:rPr lang="nl-NL" altLang="nl-NL" dirty="0" err="1">
                <a:latin typeface="Arial" panose="020B0604020202020204" pitchFamily="34" charset="0"/>
              </a:rPr>
              <a:t>ility</a:t>
            </a:r>
            <a:r>
              <a:rPr lang="nl-NL" altLang="nl-NL" dirty="0">
                <a:latin typeface="Arial" panose="020B0604020202020204" pitchFamily="34" charset="0"/>
              </a:rPr>
              <a:t>”</a:t>
            </a:r>
          </a:p>
          <a:p>
            <a:pPr>
              <a:buFont typeface="Wingdings" panose="05000000000000000000" pitchFamily="2" charset="2"/>
              <a:buNone/>
            </a:pPr>
            <a:r>
              <a:rPr lang="nl-NL" altLang="nl-NL" sz="1000" dirty="0"/>
              <a:t> </a:t>
            </a:r>
          </a:p>
          <a:p>
            <a:pPr lvl="2"/>
            <a:endParaRPr lang="nl-NL" altLang="nl-NL" dirty="0">
              <a:latin typeface="Arial" panose="020B0604020202020204" pitchFamily="34" charset="0"/>
            </a:endParaRPr>
          </a:p>
        </p:txBody>
      </p:sp>
      <p:pic>
        <p:nvPicPr>
          <p:cNvPr id="4" name="Picture 2" descr="Afbeeldingsresultaat voor afbeelding eigenschapp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4" y="4516583"/>
            <a:ext cx="3218064" cy="192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88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Soorten </a:t>
            </a:r>
            <a:r>
              <a:rPr lang="nl-NL" dirty="0" err="1"/>
              <a:t>requirements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3682" y="2244158"/>
            <a:ext cx="6441850" cy="3654549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35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FURPS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00800" y="2384425"/>
            <a:ext cx="6343200" cy="3741739"/>
          </a:xfrm>
        </p:spPr>
        <p:txBody>
          <a:bodyPr>
            <a:normAutofit lnSpcReduction="10000"/>
          </a:bodyPr>
          <a:lstStyle/>
          <a:p>
            <a:r>
              <a:rPr lang="nl-NL" dirty="0" err="1"/>
              <a:t>Functionality</a:t>
            </a:r>
            <a:r>
              <a:rPr lang="nl-NL" dirty="0"/>
              <a:t>  </a:t>
            </a:r>
            <a:r>
              <a:rPr lang="nl-NL" b="0" dirty="0"/>
              <a:t>Features, mogelijkheden, beveiliging</a:t>
            </a:r>
          </a:p>
          <a:p>
            <a:r>
              <a:rPr lang="nl-NL" dirty="0" err="1"/>
              <a:t>Usability</a:t>
            </a:r>
            <a:r>
              <a:rPr lang="nl-NL" dirty="0"/>
              <a:t>: </a:t>
            </a:r>
            <a:r>
              <a:rPr lang="nl-NL" b="0" dirty="0"/>
              <a:t>Menselijke factoren, esthetisch eigenschappen, consistentie, documentatie</a:t>
            </a:r>
          </a:p>
          <a:p>
            <a:r>
              <a:rPr lang="nl-NL" dirty="0" err="1"/>
              <a:t>Reliability</a:t>
            </a:r>
            <a:r>
              <a:rPr lang="nl-NL" dirty="0"/>
              <a:t>: </a:t>
            </a:r>
            <a:r>
              <a:rPr lang="nl-NL" b="0" dirty="0"/>
              <a:t>Faalfrequentie, faalimpact, herstelbaarheid, voorspelbaarheid, nauwkeurigheid, </a:t>
            </a:r>
            <a:r>
              <a:rPr lang="nl-NL" b="0" dirty="0" err="1"/>
              <a:t>mean</a:t>
            </a:r>
            <a:r>
              <a:rPr lang="nl-NL" b="0" dirty="0"/>
              <a:t> time </a:t>
            </a:r>
            <a:r>
              <a:rPr lang="nl-NL" b="0" dirty="0" err="1"/>
              <a:t>to</a:t>
            </a:r>
            <a:r>
              <a:rPr lang="nl-NL" b="0" dirty="0"/>
              <a:t> failure</a:t>
            </a:r>
          </a:p>
          <a:p>
            <a:r>
              <a:rPr lang="nl-NL" dirty="0"/>
              <a:t>Performance: </a:t>
            </a:r>
            <a:r>
              <a:rPr lang="nl-NL" b="0" dirty="0"/>
              <a:t>Snelheid, efficiëntie, resourceverbruik, </a:t>
            </a:r>
            <a:r>
              <a:rPr lang="nl-NL" b="0" dirty="0" err="1"/>
              <a:t>throughput</a:t>
            </a:r>
            <a:r>
              <a:rPr lang="nl-NL" b="0" dirty="0"/>
              <a:t>, responsetijd</a:t>
            </a:r>
          </a:p>
          <a:p>
            <a:r>
              <a:rPr lang="nl-NL" dirty="0" err="1"/>
              <a:t>Supportability</a:t>
            </a:r>
            <a:r>
              <a:rPr lang="nl-NL" b="0" dirty="0" err="1"/>
              <a:t>:Testbaarheid</a:t>
            </a:r>
            <a:r>
              <a:rPr lang="nl-NL" b="0" dirty="0"/>
              <a:t>, uitbreidbaarheid, aanpasbaarheid, </a:t>
            </a:r>
            <a:r>
              <a:rPr lang="nl-NL" b="0" dirty="0" err="1"/>
              <a:t>onderhoudbaarheid</a:t>
            </a:r>
            <a:r>
              <a:rPr lang="nl-NL" b="0" dirty="0"/>
              <a:t>, compatibiliteit, configureerbaarheid, </a:t>
            </a:r>
            <a:r>
              <a:rPr lang="nl-NL" b="0" dirty="0" err="1"/>
              <a:t>serviceability</a:t>
            </a:r>
            <a:r>
              <a:rPr lang="nl-NL" b="0" dirty="0"/>
              <a:t>, installeerbaarheid, </a:t>
            </a:r>
            <a:r>
              <a:rPr lang="nl-NL" b="0" dirty="0" err="1"/>
              <a:t>localizability</a:t>
            </a:r>
            <a:r>
              <a:rPr lang="nl-NL" b="0" dirty="0"/>
              <a:t>, overdraagbaarheid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1028" name="Picture 4" descr="Afbeeldingsresultaat voor afbeelding snelhe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0" y="2404341"/>
            <a:ext cx="2360345" cy="135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17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343199" cy="692991"/>
          </a:xfrm>
        </p:spPr>
        <p:txBody>
          <a:bodyPr/>
          <a:lstStyle/>
          <a:p>
            <a:r>
              <a:rPr lang="nl-NL" sz="3200" dirty="0"/>
              <a:t>Technieken voor </a:t>
            </a:r>
            <a:r>
              <a:rPr lang="nl-NL" sz="3200" dirty="0" err="1"/>
              <a:t>requirements</a:t>
            </a:r>
            <a:r>
              <a:rPr lang="nl-NL" sz="3200" dirty="0"/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Natuurlijke taal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User </a:t>
            </a:r>
            <a:r>
              <a:rPr lang="nl-NL" dirty="0" err="1"/>
              <a:t>stories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Gewoon Nederlands, maar wel Smart</a:t>
            </a:r>
          </a:p>
          <a:p>
            <a:endParaRPr lang="nl-NL" dirty="0"/>
          </a:p>
          <a:p>
            <a:r>
              <a:rPr lang="nl-NL" dirty="0" err="1"/>
              <a:t>Use</a:t>
            </a:r>
            <a:r>
              <a:rPr lang="nl-NL" dirty="0"/>
              <a:t> Cases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3074" name="Picture 2" descr="Afbeeldingsresultaat voor afbeelding techniek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46" y="2384425"/>
            <a:ext cx="2266517" cy="201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67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236D9B6F280F4D84DEE2F890B260AC" ma:contentTypeVersion="" ma:contentTypeDescription="Een nieuw document maken." ma:contentTypeScope="" ma:versionID="ac7a619811a27ac26dec65dcc1c09fb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ed2a6fdfcb71de048e140027f1bc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299D41-6FA5-49F6-8278-EFF439AC4BED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B0C1919-EE12-4E5D-AEE7-DA78F553E1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7E97A4-6D97-45EC-BFB6-7CB0B54F7E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745</Words>
  <Application>Microsoft Office PowerPoint</Application>
  <PresentationFormat>Diavoorstelling (4:3)</PresentationFormat>
  <Paragraphs>141</Paragraphs>
  <Slides>17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6" baseType="lpstr">
      <vt:lpstr>ＭＳ Ｐゴシック</vt:lpstr>
      <vt:lpstr>ＭＳ Ｐゴシック</vt:lpstr>
      <vt:lpstr>Arial</vt:lpstr>
      <vt:lpstr>Calibri</vt:lpstr>
      <vt:lpstr>Helvetica Neue</vt:lpstr>
      <vt:lpstr>Helvetica Neue Light</vt:lpstr>
      <vt:lpstr>Times New Roman</vt:lpstr>
      <vt:lpstr>Wingdings</vt:lpstr>
      <vt:lpstr>Office Theme</vt:lpstr>
      <vt:lpstr>Business Information Systems </vt:lpstr>
      <vt:lpstr>Agenda – week 2</vt:lpstr>
      <vt:lpstr>Documenteren van BPMN schema’s</vt:lpstr>
      <vt:lpstr>Requirements Engineering</vt:lpstr>
      <vt:lpstr>Wat is een requirement?</vt:lpstr>
      <vt:lpstr>Soorten  requirements</vt:lpstr>
      <vt:lpstr>Soorten requirements</vt:lpstr>
      <vt:lpstr>FURPS</vt:lpstr>
      <vt:lpstr>Technieken voor requirements </vt:lpstr>
      <vt:lpstr>Voorbeeld User story</vt:lpstr>
      <vt:lpstr>PowerPoint-presentatie</vt:lpstr>
      <vt:lpstr>Stakeholders</vt:lpstr>
      <vt:lpstr>Voorbeeld non-functional requirement</vt:lpstr>
      <vt:lpstr>NFR - oefening</vt:lpstr>
      <vt:lpstr>Tips voor het schrijven</vt:lpstr>
      <vt:lpstr>Prioriteren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Maria Boes</cp:lastModifiedBy>
  <cp:revision>1010</cp:revision>
  <dcterms:created xsi:type="dcterms:W3CDTF">2015-07-08T04:47:01Z</dcterms:created>
  <dcterms:modified xsi:type="dcterms:W3CDTF">2017-06-25T23:37:38Z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0x01010042236D9B6F280F4D84DEE2F890B260AC</vt:lpwstr>
  </property>
</Properties>
</file>