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257" r:id="rId2"/>
    <p:sldId id="263" r:id="rId3"/>
    <p:sldId id="274" r:id="rId4"/>
    <p:sldId id="275" r:id="rId5"/>
    <p:sldId id="276" r:id="rId6"/>
    <p:sldId id="289" r:id="rId7"/>
    <p:sldId id="298" r:id="rId8"/>
    <p:sldId id="294" r:id="rId9"/>
    <p:sldId id="300" r:id="rId10"/>
    <p:sldId id="299" r:id="rId11"/>
    <p:sldId id="279" r:id="rId12"/>
    <p:sldId id="295" r:id="rId13"/>
    <p:sldId id="297" r:id="rId14"/>
    <p:sldId id="280" r:id="rId15"/>
    <p:sldId id="29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D919D2F3-D6CB-4EFE-A0B8-764CDFC172C6}">
          <p14:sldIdLst>
            <p14:sldId id="257"/>
            <p14:sldId id="263"/>
            <p14:sldId id="274"/>
            <p14:sldId id="275"/>
            <p14:sldId id="276"/>
            <p14:sldId id="289"/>
            <p14:sldId id="298"/>
            <p14:sldId id="294"/>
            <p14:sldId id="300"/>
            <p14:sldId id="299"/>
            <p14:sldId id="279"/>
            <p14:sldId id="295"/>
            <p14:sldId id="297"/>
            <p14:sldId id="280"/>
            <p14:sldId id="296"/>
          </p14:sldIdLst>
        </p14:section>
      </p14:sectionLst>
    </p:ext>
    <p:ext uri="{EFAFB233-063F-42B5-8137-9DF3F51BA10A}">
      <p15:sldGuideLst xmlns:p15="http://schemas.microsoft.com/office/powerpoint/2012/main">
        <p15:guide id="1" orient="horz" pos="4003">
          <p15:clr>
            <a:srgbClr val="A4A3A4"/>
          </p15:clr>
        </p15:guide>
        <p15:guide id="2" orient="horz" pos="1503">
          <p15:clr>
            <a:srgbClr val="A4A3A4"/>
          </p15:clr>
        </p15:guide>
        <p15:guide id="3" orient="horz" pos="3863">
          <p15:clr>
            <a:srgbClr val="A4A3A4"/>
          </p15:clr>
        </p15:guide>
        <p15:guide id="4" orient="horz" pos="1009">
          <p15:clr>
            <a:srgbClr val="A4A3A4"/>
          </p15:clr>
        </p15:guide>
        <p15:guide id="5" pos="5599">
          <p15:clr>
            <a:srgbClr val="A4A3A4"/>
          </p15:clr>
        </p15:guide>
        <p15:guide id="6" pos="1818">
          <p15:clr>
            <a:srgbClr val="A4A3A4"/>
          </p15:clr>
        </p15:guide>
        <p15:guide id="7" pos="153">
          <p15:clr>
            <a:srgbClr val="A4A3A4"/>
          </p15:clr>
        </p15:guide>
        <p15:guide id="8" pos="16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8657"/>
    <a:srgbClr val="A9976A"/>
    <a:srgbClr val="837752"/>
    <a:srgbClr val="AC9660"/>
    <a:srgbClr val="FFE411"/>
    <a:srgbClr val="FFFFFF"/>
    <a:srgbClr val="FED91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61" autoAdjust="0"/>
    <p:restoredTop sz="79817" autoAdjust="0"/>
  </p:normalViewPr>
  <p:slideViewPr>
    <p:cSldViewPr snapToGrid="0" snapToObjects="1">
      <p:cViewPr varScale="1">
        <p:scale>
          <a:sx n="55" d="100"/>
          <a:sy n="55" d="100"/>
        </p:scale>
        <p:origin x="1325" y="31"/>
      </p:cViewPr>
      <p:guideLst>
        <p:guide orient="horz" pos="4003"/>
        <p:guide orient="horz" pos="1503"/>
        <p:guide orient="horz" pos="3863"/>
        <p:guide orient="horz" pos="1009"/>
        <p:guide pos="5599"/>
        <p:guide pos="1818"/>
        <p:guide pos="153"/>
        <p:guide pos="167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7098F-87C7-3046-B8E1-0317C0D8D9C4}" type="datetimeFigureOut">
              <a:rPr lang="en-US" smtClean="0"/>
              <a:t>8/29/2018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E41DC2-B95D-474E-A103-7B49B8540033}" type="slidenum">
              <a:rPr lang="en-US" smtClean="0"/>
              <a:t>‹nr.›</a:t>
            </a:fld>
            <a:endParaRPr lang="en-US"/>
          </a:p>
        </p:txBody>
      </p:sp>
    </p:spTree>
    <p:extLst>
      <p:ext uri="{BB962C8B-B14F-4D97-AF65-F5344CB8AC3E}">
        <p14:creationId xmlns:p14="http://schemas.microsoft.com/office/powerpoint/2010/main" val="3067925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074A2-D88D-8F43-B619-246CA3905610}" type="datetimeFigureOut">
              <a:rPr lang="en-US" smtClean="0"/>
              <a:t>8/29/2018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542CC-6F26-A34B-8E15-4341DD4E0F8B}" type="slidenum">
              <a:rPr lang="en-US" smtClean="0"/>
              <a:t>‹nr.›</a:t>
            </a:fld>
            <a:endParaRPr lang="en-US"/>
          </a:p>
        </p:txBody>
      </p:sp>
    </p:spTree>
    <p:extLst>
      <p:ext uri="{BB962C8B-B14F-4D97-AF65-F5344CB8AC3E}">
        <p14:creationId xmlns:p14="http://schemas.microsoft.com/office/powerpoint/2010/main" val="36530998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Deze casus gebruiken we als voorbeeld voor de toepassing van NPI stap 1 en 2, om te komen tot een logisch gegevensmodel.</a:t>
            </a:r>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2</a:t>
            </a:fld>
            <a:endParaRPr lang="en-US"/>
          </a:p>
        </p:txBody>
      </p:sp>
    </p:spTree>
    <p:extLst>
      <p:ext uri="{BB962C8B-B14F-4D97-AF65-F5344CB8AC3E}">
        <p14:creationId xmlns:p14="http://schemas.microsoft.com/office/powerpoint/2010/main" val="3699982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Dit voorbeelddocument geeft wat meer beeld</a:t>
            </a:r>
            <a:r>
              <a:rPr lang="nl-NL" baseline="0" dirty="0"/>
              <a:t> bij de gegevens van de casus school.</a:t>
            </a:r>
            <a:endParaRPr lang="nl-NL"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3</a:t>
            </a:fld>
            <a:endParaRPr lang="en-US"/>
          </a:p>
        </p:txBody>
      </p:sp>
    </p:spTree>
    <p:extLst>
      <p:ext uri="{BB962C8B-B14F-4D97-AF65-F5344CB8AC3E}">
        <p14:creationId xmlns:p14="http://schemas.microsoft.com/office/powerpoint/2010/main" val="1773238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1"/>
            <a:r>
              <a:rPr lang="en-US" sz="1800" dirty="0" err="1"/>
              <a:t>Er</a:t>
            </a:r>
            <a:r>
              <a:rPr lang="en-US" sz="1800" dirty="0"/>
              <a:t> </a:t>
            </a:r>
            <a:r>
              <a:rPr lang="en-US" sz="1800" dirty="0" err="1"/>
              <a:t>zijn</a:t>
            </a:r>
            <a:r>
              <a:rPr lang="en-US" sz="1800" dirty="0"/>
              <a:t> </a:t>
            </a:r>
            <a:r>
              <a:rPr lang="en-US" sz="1800" dirty="0" err="1"/>
              <a:t>veel</a:t>
            </a:r>
            <a:r>
              <a:rPr lang="en-US" sz="1800" dirty="0"/>
              <a:t> </a:t>
            </a:r>
            <a:r>
              <a:rPr lang="en-US" sz="1800" dirty="0" err="1"/>
              <a:t>verschillende</a:t>
            </a:r>
            <a:r>
              <a:rPr lang="en-US" sz="1800" dirty="0"/>
              <a:t> </a:t>
            </a:r>
            <a:r>
              <a:rPr lang="en-US" sz="1800" dirty="0" err="1"/>
              <a:t>termen</a:t>
            </a:r>
            <a:r>
              <a:rPr lang="en-US" sz="1800" dirty="0"/>
              <a:t> in </a:t>
            </a:r>
            <a:r>
              <a:rPr lang="en-US" sz="1800" dirty="0" err="1"/>
              <a:t>omloop</a:t>
            </a:r>
            <a:r>
              <a:rPr lang="en-US" sz="1800" dirty="0"/>
              <a:t>, die </a:t>
            </a:r>
            <a:r>
              <a:rPr lang="en-US" sz="1800" dirty="0" err="1"/>
              <a:t>als</a:t>
            </a:r>
            <a:r>
              <a:rPr lang="en-US" sz="1800" dirty="0"/>
              <a:t> </a:t>
            </a:r>
            <a:r>
              <a:rPr lang="en-US" sz="1800" dirty="0" err="1"/>
              <a:t>je</a:t>
            </a:r>
            <a:r>
              <a:rPr lang="en-US" sz="1800" dirty="0"/>
              <a:t> </a:t>
            </a:r>
            <a:r>
              <a:rPr lang="en-US" sz="1800" dirty="0" err="1"/>
              <a:t>verder</a:t>
            </a:r>
            <a:r>
              <a:rPr lang="en-US" sz="1800" dirty="0"/>
              <a:t> in </a:t>
            </a:r>
            <a:r>
              <a:rPr lang="en-US" sz="1800" dirty="0" err="1"/>
              <a:t>je</a:t>
            </a:r>
            <a:r>
              <a:rPr lang="en-US" sz="1800" dirty="0"/>
              <a:t> </a:t>
            </a:r>
            <a:r>
              <a:rPr lang="en-US" sz="1800" dirty="0" err="1"/>
              <a:t>studie</a:t>
            </a:r>
            <a:r>
              <a:rPr lang="en-US" sz="1800" dirty="0"/>
              <a:t> </a:t>
            </a:r>
            <a:r>
              <a:rPr lang="en-US" sz="1800" dirty="0" err="1"/>
              <a:t>komt</a:t>
            </a:r>
            <a:r>
              <a:rPr lang="en-US" sz="1800" dirty="0"/>
              <a:t> </a:t>
            </a:r>
            <a:r>
              <a:rPr lang="en-US" sz="1800" dirty="0" err="1"/>
              <a:t>nog</a:t>
            </a:r>
            <a:r>
              <a:rPr lang="en-US" sz="1800" dirty="0"/>
              <a:t> </a:t>
            </a:r>
            <a:r>
              <a:rPr lang="en-US" sz="1800" dirty="0" err="1"/>
              <a:t>wel</a:t>
            </a:r>
            <a:r>
              <a:rPr lang="en-US" sz="1800" dirty="0"/>
              <a:t> van </a:t>
            </a:r>
            <a:r>
              <a:rPr lang="en-US" sz="1800" dirty="0" err="1"/>
              <a:t>toelichting</a:t>
            </a:r>
            <a:r>
              <a:rPr lang="en-US" sz="1800" dirty="0"/>
              <a:t> </a:t>
            </a:r>
            <a:r>
              <a:rPr lang="en-US" sz="1800" dirty="0" err="1"/>
              <a:t>worden</a:t>
            </a:r>
            <a:r>
              <a:rPr lang="en-US" sz="1800" dirty="0"/>
              <a:t> </a:t>
            </a:r>
            <a:r>
              <a:rPr lang="en-US" sz="1800" dirty="0" err="1"/>
              <a:t>voorzien</a:t>
            </a:r>
            <a:r>
              <a:rPr lang="en-US" sz="1800" dirty="0"/>
              <a:t> (met name in het SD-</a:t>
            </a:r>
            <a:r>
              <a:rPr lang="en-US" sz="1800" dirty="0" err="1"/>
              <a:t>profiel</a:t>
            </a:r>
            <a:r>
              <a:rPr lang="en-US" sz="1800" dirty="0"/>
              <a:t>)</a:t>
            </a:r>
          </a:p>
          <a:p>
            <a:pPr lvl="1"/>
            <a:r>
              <a:rPr lang="en-US" sz="1800" dirty="0" err="1"/>
              <a:t>Onthoud</a:t>
            </a:r>
            <a:r>
              <a:rPr lang="en-US" sz="1800" dirty="0"/>
              <a:t> </a:t>
            </a:r>
            <a:r>
              <a:rPr lang="en-US" sz="1800" dirty="0" err="1"/>
              <a:t>voor</a:t>
            </a:r>
            <a:r>
              <a:rPr lang="en-US" sz="1800" dirty="0"/>
              <a:t> nu </a:t>
            </a:r>
            <a:r>
              <a:rPr lang="en-US" sz="1800" dirty="0" err="1"/>
              <a:t>dat</a:t>
            </a:r>
            <a:r>
              <a:rPr lang="en-US" sz="1800" dirty="0"/>
              <a:t> het </a:t>
            </a:r>
            <a:r>
              <a:rPr lang="en-US" sz="1800" dirty="0" err="1"/>
              <a:t>gaat</a:t>
            </a:r>
            <a:r>
              <a:rPr lang="en-US" sz="1800" dirty="0"/>
              <a:t> om </a:t>
            </a:r>
            <a:r>
              <a:rPr lang="en-US" sz="1800" dirty="0" err="1"/>
              <a:t>concepten</a:t>
            </a:r>
            <a:r>
              <a:rPr lang="en-US" sz="1800" dirty="0"/>
              <a:t> en </a:t>
            </a:r>
            <a:r>
              <a:rPr lang="en-US" sz="1800" dirty="0" err="1"/>
              <a:t>attributen</a:t>
            </a:r>
            <a:r>
              <a:rPr lang="en-US" sz="1800" dirty="0"/>
              <a:t> in </a:t>
            </a:r>
            <a:r>
              <a:rPr lang="en-US" sz="1800" dirty="0" err="1"/>
              <a:t>stap</a:t>
            </a:r>
            <a:r>
              <a:rPr lang="en-US" sz="1800" dirty="0"/>
              <a:t> 1 en </a:t>
            </a:r>
            <a:r>
              <a:rPr lang="en-US" sz="1800" dirty="0" err="1"/>
              <a:t>relaties</a:t>
            </a:r>
            <a:r>
              <a:rPr lang="en-US" sz="1800" dirty="0"/>
              <a:t> in </a:t>
            </a:r>
            <a:r>
              <a:rPr lang="en-US" sz="1800" dirty="0" err="1"/>
              <a:t>stap</a:t>
            </a:r>
            <a:r>
              <a:rPr lang="en-US" sz="1800" dirty="0"/>
              <a:t> 2. </a:t>
            </a:r>
            <a:r>
              <a:rPr lang="en-US" sz="1800" dirty="0" err="1"/>
              <a:t>Dit</a:t>
            </a:r>
            <a:r>
              <a:rPr lang="en-US" sz="1800" dirty="0"/>
              <a:t> </a:t>
            </a:r>
            <a:r>
              <a:rPr lang="en-US" sz="1800" dirty="0" err="1"/>
              <a:t>zijn</a:t>
            </a:r>
            <a:r>
              <a:rPr lang="en-US" sz="1800" dirty="0"/>
              <a:t> de </a:t>
            </a:r>
            <a:r>
              <a:rPr lang="en-US" sz="1800" dirty="0" err="1"/>
              <a:t>concepten</a:t>
            </a:r>
            <a:r>
              <a:rPr lang="en-US" sz="1800" dirty="0"/>
              <a:t> </a:t>
            </a:r>
            <a:r>
              <a:rPr lang="en-US" sz="1800" dirty="0" err="1"/>
              <a:t>zoals</a:t>
            </a:r>
            <a:r>
              <a:rPr lang="en-US" sz="1800" dirty="0"/>
              <a:t> die in het business domain </a:t>
            </a:r>
            <a:r>
              <a:rPr lang="en-US" sz="1800" dirty="0" err="1"/>
              <a:t>aanwezig</a:t>
            </a:r>
            <a:r>
              <a:rPr lang="en-US" sz="1800" dirty="0"/>
              <a:t> </a:t>
            </a:r>
            <a:r>
              <a:rPr lang="en-US" sz="1800" dirty="0" err="1"/>
              <a:t>zijn</a:t>
            </a:r>
            <a:r>
              <a:rPr lang="en-US" sz="1800" dirty="0"/>
              <a:t>, </a:t>
            </a:r>
            <a:r>
              <a:rPr lang="en-US" sz="1800" dirty="0" err="1"/>
              <a:t>wanneer</a:t>
            </a:r>
            <a:r>
              <a:rPr lang="en-US" sz="1800" dirty="0"/>
              <a:t> </a:t>
            </a:r>
            <a:r>
              <a:rPr lang="en-US" sz="1800" dirty="0" err="1"/>
              <a:t>je</a:t>
            </a:r>
            <a:r>
              <a:rPr lang="en-US" sz="1800" dirty="0"/>
              <a:t> al </a:t>
            </a:r>
            <a:r>
              <a:rPr lang="en-US" sz="1800" dirty="0" err="1"/>
              <a:t>gaat</a:t>
            </a:r>
            <a:r>
              <a:rPr lang="en-US" sz="1800" dirty="0"/>
              <a:t> </a:t>
            </a:r>
            <a:r>
              <a:rPr lang="en-US" sz="1800" dirty="0" err="1"/>
              <a:t>denken</a:t>
            </a:r>
            <a:r>
              <a:rPr lang="en-US" sz="1800" dirty="0"/>
              <a:t> in </a:t>
            </a:r>
            <a:r>
              <a:rPr lang="en-US" sz="1800" dirty="0" err="1"/>
              <a:t>entiteiten</a:t>
            </a:r>
            <a:r>
              <a:rPr lang="en-US" sz="1800" dirty="0"/>
              <a:t> of </a:t>
            </a:r>
            <a:r>
              <a:rPr lang="en-US" sz="1800" dirty="0" err="1"/>
              <a:t>klassen</a:t>
            </a:r>
            <a:r>
              <a:rPr lang="en-US" sz="1800" dirty="0"/>
              <a:t> (</a:t>
            </a:r>
            <a:r>
              <a:rPr lang="en-US" sz="1800" dirty="0" err="1"/>
              <a:t>ipv</a:t>
            </a:r>
            <a:r>
              <a:rPr lang="en-US" sz="1800" dirty="0"/>
              <a:t> </a:t>
            </a:r>
            <a:r>
              <a:rPr lang="en-US" sz="1800" dirty="0" err="1"/>
              <a:t>concepten</a:t>
            </a:r>
            <a:r>
              <a:rPr lang="en-US" sz="1800" dirty="0"/>
              <a:t>) </a:t>
            </a:r>
            <a:r>
              <a:rPr lang="en-US" sz="1800" dirty="0" err="1"/>
              <a:t>dan</a:t>
            </a:r>
            <a:r>
              <a:rPr lang="en-US" sz="1800" dirty="0"/>
              <a:t> ben </a:t>
            </a:r>
            <a:r>
              <a:rPr lang="en-US" sz="1800" dirty="0" err="1"/>
              <a:t>je</a:t>
            </a:r>
            <a:r>
              <a:rPr lang="en-US" sz="1800" dirty="0"/>
              <a:t> al </a:t>
            </a:r>
            <a:r>
              <a:rPr lang="en-US" sz="1800" dirty="0" err="1"/>
              <a:t>aan</a:t>
            </a:r>
            <a:r>
              <a:rPr lang="en-US" sz="1800" dirty="0"/>
              <a:t> het </a:t>
            </a:r>
            <a:r>
              <a:rPr lang="en-US" sz="1800" dirty="0" err="1"/>
              <a:t>denken</a:t>
            </a:r>
            <a:r>
              <a:rPr lang="en-US" sz="1800" dirty="0"/>
              <a:t> in de </a:t>
            </a:r>
            <a:r>
              <a:rPr lang="en-US" sz="1800" dirty="0" err="1"/>
              <a:t>wereld</a:t>
            </a:r>
            <a:r>
              <a:rPr lang="en-US" sz="1800" dirty="0"/>
              <a:t> van </a:t>
            </a:r>
            <a:r>
              <a:rPr lang="en-US" sz="1800" dirty="0" err="1"/>
              <a:t>een</a:t>
            </a:r>
            <a:r>
              <a:rPr lang="en-US" sz="1800" dirty="0"/>
              <a:t> database of software. Die </a:t>
            </a:r>
            <a:r>
              <a:rPr lang="en-US" sz="1800" dirty="0" err="1"/>
              <a:t>stap</a:t>
            </a:r>
            <a:r>
              <a:rPr lang="en-US" sz="1800" dirty="0"/>
              <a:t> </a:t>
            </a:r>
            <a:r>
              <a:rPr lang="en-US" sz="1800" dirty="0" err="1"/>
              <a:t>komt</a:t>
            </a:r>
            <a:r>
              <a:rPr lang="en-US" sz="1800" dirty="0"/>
              <a:t> </a:t>
            </a:r>
            <a:r>
              <a:rPr lang="en-US" sz="1800" dirty="0" err="1"/>
              <a:t>volgende</a:t>
            </a:r>
            <a:r>
              <a:rPr lang="en-US" sz="1800" dirty="0"/>
              <a:t> week, </a:t>
            </a:r>
            <a:r>
              <a:rPr lang="en-US" sz="1800" dirty="0" err="1"/>
              <a:t>als</a:t>
            </a:r>
            <a:r>
              <a:rPr lang="en-US" sz="1800" dirty="0"/>
              <a:t> we </a:t>
            </a:r>
            <a:r>
              <a:rPr lang="en-US" sz="1800" dirty="0" err="1"/>
              <a:t>een</a:t>
            </a:r>
            <a:r>
              <a:rPr lang="en-US" sz="1800" dirty="0"/>
              <a:t> ER-model </a:t>
            </a:r>
            <a:r>
              <a:rPr lang="en-US" sz="1800" dirty="0" err="1"/>
              <a:t>gaan</a:t>
            </a:r>
            <a:r>
              <a:rPr lang="en-US" sz="1800" dirty="0"/>
              <a:t> </a:t>
            </a:r>
            <a:r>
              <a:rPr lang="en-US" sz="1800" dirty="0" err="1"/>
              <a:t>maken</a:t>
            </a:r>
            <a:r>
              <a:rPr lang="en-US" sz="1800" dirty="0"/>
              <a:t>, en </a:t>
            </a:r>
            <a:r>
              <a:rPr lang="en-US" sz="1800" dirty="0" err="1"/>
              <a:t>gaan</a:t>
            </a:r>
            <a:r>
              <a:rPr lang="en-US" sz="1800" dirty="0"/>
              <a:t> </a:t>
            </a:r>
            <a:r>
              <a:rPr lang="en-US" sz="1800" dirty="0" err="1"/>
              <a:t>vertalen</a:t>
            </a:r>
            <a:r>
              <a:rPr lang="en-US" sz="1800" dirty="0"/>
              <a:t> </a:t>
            </a:r>
            <a:r>
              <a:rPr lang="en-US" sz="1800" dirty="0" err="1"/>
              <a:t>naar</a:t>
            </a:r>
            <a:r>
              <a:rPr lang="en-US" sz="1800" dirty="0"/>
              <a:t> </a:t>
            </a:r>
            <a:r>
              <a:rPr lang="en-US" sz="1800" dirty="0" err="1"/>
              <a:t>entiteiten</a:t>
            </a:r>
            <a:r>
              <a:rPr lang="en-US" sz="1800" dirty="0"/>
              <a:t> die </a:t>
            </a:r>
            <a:r>
              <a:rPr lang="en-US" sz="1800" dirty="0" err="1"/>
              <a:t>je</a:t>
            </a:r>
            <a:r>
              <a:rPr lang="en-US" sz="1800" dirty="0"/>
              <a:t> in </a:t>
            </a:r>
            <a:r>
              <a:rPr lang="en-US" sz="1800" dirty="0" err="1"/>
              <a:t>een</a:t>
            </a:r>
            <a:r>
              <a:rPr lang="en-US" sz="1800" dirty="0"/>
              <a:t> </a:t>
            </a:r>
            <a:r>
              <a:rPr lang="en-US" sz="1800" dirty="0" err="1"/>
              <a:t>relationele</a:t>
            </a:r>
            <a:r>
              <a:rPr lang="en-US" sz="1800" dirty="0"/>
              <a:t> database </a:t>
            </a:r>
            <a:r>
              <a:rPr lang="en-US" sz="1800" dirty="0" err="1"/>
              <a:t>wil</a:t>
            </a:r>
            <a:r>
              <a:rPr lang="en-US" sz="1800" dirty="0"/>
              <a:t> </a:t>
            </a:r>
            <a:r>
              <a:rPr lang="en-US" sz="1800" dirty="0" err="1"/>
              <a:t>vastleggen</a:t>
            </a:r>
            <a:r>
              <a:rPr lang="en-US" sz="1800" dirty="0"/>
              <a:t>.</a:t>
            </a:r>
          </a:p>
          <a:p>
            <a:pPr lvl="1"/>
            <a:endParaRPr lang="en-US" sz="1800" dirty="0"/>
          </a:p>
          <a:p>
            <a:r>
              <a:rPr lang="nl-NL" dirty="0"/>
              <a:t>Veel van de literatuur over conceptueel model of NPI die je online kunt vinden maakt direct de stap naar</a:t>
            </a:r>
            <a:r>
              <a:rPr lang="nl-NL" baseline="0" dirty="0"/>
              <a:t> een relationeel model / ER-model, met veel meer detail over de objecten, omdat die al in het perspectief staan van een relationele database, en hoe gegevens in een database bewaard worden.</a:t>
            </a:r>
          </a:p>
          <a:p>
            <a:r>
              <a:rPr lang="nl-NL" baseline="0" dirty="0"/>
              <a:t>In de eerste fase van een softwareproject wil je vaak eerst een beeld vormen van het domein van de gebruiker / welke termen worden daar gehanteerd, wat wordt nu al vastgelegd of wat wil men weten? Daarbij past een eenvoudiger model, zoals het conceptueel model dat wij in deze module gebruiken.</a:t>
            </a:r>
          </a:p>
          <a:p>
            <a:r>
              <a:rPr lang="nl-NL" baseline="0" dirty="0"/>
              <a:t>Als achtergrondliteratuur zou je uit het boek dat je bij BIS-FO hebt gebruikt (Sander Hoogendoorn – pragmatisch modelleren met UML) het hoofdstuk ‘het domein van de applicatie’ kunnen lezen, p 178 – 185. Lastig is dat hij taal uit de software wereld gebruik, dus hij gebruikt niet concept maar klasse. En niet relatie maar associatie. Maar wellicht geeft het je een beeld bij het doel van deze eerste stap. Als je deze literatuur erbij neemt, negeer dan het begrip ‘</a:t>
            </a:r>
            <a:r>
              <a:rPr lang="nl-NL" baseline="0" dirty="0" err="1"/>
              <a:t>factory</a:t>
            </a:r>
            <a:r>
              <a:rPr lang="nl-NL" baseline="0" dirty="0"/>
              <a:t>’ dat in het hoofdstuk staat, is niet relevant in de context van BIS DB! En: Sander Hoogendoorn beschrijft het vinden van concepten en relaties als een wat ‘</a:t>
            </a:r>
            <a:r>
              <a:rPr lang="nl-NL" baseline="0" dirty="0" err="1"/>
              <a:t>fuzzy</a:t>
            </a:r>
            <a:r>
              <a:rPr lang="nl-NL" baseline="0" dirty="0"/>
              <a:t> proces’ waar je vooral ‘gevoel’ voor moet hebben, wat wij willen benadrukken is dat je juist heel consequent te werk moet gaan, en vooral met de gebruiker moet afstemmen wat belangrijk is / welke keuzes de gebruiker (de business) wil maken.</a:t>
            </a:r>
            <a:endParaRPr lang="nl-NL" dirty="0"/>
          </a:p>
          <a:p>
            <a:pPr lvl="1"/>
            <a:endParaRPr lang="en-US" sz="1800" dirty="0"/>
          </a:p>
          <a:p>
            <a:endParaRPr lang="nl-NL" dirty="0"/>
          </a:p>
          <a:p>
            <a:endParaRPr lang="nl-NL"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5</a:t>
            </a:fld>
            <a:endParaRPr lang="en-US"/>
          </a:p>
        </p:txBody>
      </p:sp>
    </p:spTree>
    <p:extLst>
      <p:ext uri="{BB962C8B-B14F-4D97-AF65-F5344CB8AC3E}">
        <p14:creationId xmlns:p14="http://schemas.microsoft.com/office/powerpoint/2010/main" val="1275556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7</a:t>
            </a:fld>
            <a:endParaRPr lang="en-US"/>
          </a:p>
        </p:txBody>
      </p:sp>
    </p:spTree>
    <p:extLst>
      <p:ext uri="{BB962C8B-B14F-4D97-AF65-F5344CB8AC3E}">
        <p14:creationId xmlns:p14="http://schemas.microsoft.com/office/powerpoint/2010/main" val="1772468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Van de groslijst met zelfstandige</a:t>
            </a:r>
            <a:r>
              <a:rPr lang="nl-NL" baseline="0" dirty="0"/>
              <a:t> naamwoorden vallen er een aantal af, je gaat ‘snoeien’ / ‘</a:t>
            </a:r>
            <a:r>
              <a:rPr lang="nl-NL" baseline="0" dirty="0" err="1"/>
              <a:t>prunen</a:t>
            </a:r>
            <a:r>
              <a:rPr lang="nl-NL" baseline="0" dirty="0"/>
              <a:t>’. Bij de oefening hardware wizard die je als huiswerk voor donderdag gaat maken zullen we hier de </a:t>
            </a:r>
            <a:r>
              <a:rPr lang="nl-NL" baseline="0" dirty="0" err="1"/>
              <a:t>in’s</a:t>
            </a:r>
            <a:r>
              <a:rPr lang="nl-NL" baseline="0" dirty="0"/>
              <a:t> en </a:t>
            </a:r>
            <a:r>
              <a:rPr lang="nl-NL" baseline="0" dirty="0" err="1"/>
              <a:t>out’s</a:t>
            </a:r>
            <a:r>
              <a:rPr lang="nl-NL" baseline="0" dirty="0"/>
              <a:t> van bespreken, in de casus school al een aantal voorbeelden:</a:t>
            </a:r>
          </a:p>
          <a:p>
            <a:pPr marL="171450" indent="-171450">
              <a:buFontTx/>
              <a:buChar char="-"/>
            </a:pPr>
            <a:r>
              <a:rPr lang="nl-NL" baseline="0" dirty="0"/>
              <a:t>Zelfstandig naamwoorden die hetzelfde betekenen (moet wel helder uit de tekst komen anders checken met de gebruiker, in dit geval docent en klassenmentor) hierbij geef je als reden aan ‘dubbel’</a:t>
            </a:r>
          </a:p>
          <a:p>
            <a:pPr marL="171450" indent="-171450">
              <a:buFontTx/>
              <a:buChar char="-"/>
            </a:pPr>
            <a:r>
              <a:rPr lang="nl-NL" dirty="0"/>
              <a:t>Wat buiten de ‘scope’ van het doel van het systeem valt. Dat het over een school gaat is helder, maar die school is opdrachtgever</a:t>
            </a:r>
            <a:r>
              <a:rPr lang="nl-NL" baseline="0" dirty="0"/>
              <a:t> / daarmee geen onderdeel van het model.</a:t>
            </a:r>
          </a:p>
          <a:p>
            <a:pPr marL="171450" indent="-171450">
              <a:buFontTx/>
              <a:buChar char="-"/>
            </a:pPr>
            <a:r>
              <a:rPr lang="nl-NL" dirty="0"/>
              <a:t>Container begrippen / eigenlijk</a:t>
            </a:r>
            <a:r>
              <a:rPr lang="nl-NL" baseline="0" dirty="0"/>
              <a:t> een andere vorm van dubbel, zoals personalia (of </a:t>
            </a:r>
            <a:r>
              <a:rPr lang="nl-NL" baseline="0" dirty="0" err="1"/>
              <a:t>naw</a:t>
            </a:r>
            <a:r>
              <a:rPr lang="nl-NL" baseline="0" dirty="0"/>
              <a:t>) wat een aantal andere zelfstandig naamwoorden samenvat</a:t>
            </a:r>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8</a:t>
            </a:fld>
            <a:endParaRPr lang="en-US"/>
          </a:p>
        </p:txBody>
      </p:sp>
    </p:spTree>
    <p:extLst>
      <p:ext uri="{BB962C8B-B14F-4D97-AF65-F5344CB8AC3E}">
        <p14:creationId xmlns:p14="http://schemas.microsoft.com/office/powerpoint/2010/main" val="137378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800" dirty="0" err="1"/>
              <a:t>Wanneer</a:t>
            </a:r>
            <a:r>
              <a:rPr lang="en-US" sz="1800" dirty="0"/>
              <a:t> is </a:t>
            </a:r>
            <a:r>
              <a:rPr lang="en-US" sz="1800" dirty="0" err="1"/>
              <a:t>iets</a:t>
            </a:r>
            <a:r>
              <a:rPr lang="en-US" sz="1800" dirty="0"/>
              <a:t> </a:t>
            </a:r>
            <a:r>
              <a:rPr lang="en-US" sz="1800" dirty="0" err="1"/>
              <a:t>een</a:t>
            </a:r>
            <a:r>
              <a:rPr lang="en-US" sz="1800" dirty="0"/>
              <a:t> concept, </a:t>
            </a:r>
            <a:r>
              <a:rPr lang="en-US" sz="1800" dirty="0" err="1"/>
              <a:t>wanneer</a:t>
            </a:r>
            <a:r>
              <a:rPr lang="en-US" sz="1800" dirty="0"/>
              <a:t> </a:t>
            </a:r>
            <a:r>
              <a:rPr lang="en-US" sz="1800" dirty="0" err="1"/>
              <a:t>een</a:t>
            </a:r>
            <a:r>
              <a:rPr lang="en-US" sz="1800" dirty="0"/>
              <a:t> </a:t>
            </a:r>
            <a:r>
              <a:rPr lang="en-US" sz="1800" dirty="0" err="1"/>
              <a:t>attribuut</a:t>
            </a:r>
            <a:r>
              <a:rPr lang="en-US" sz="1800" dirty="0"/>
              <a:t>?</a:t>
            </a:r>
          </a:p>
          <a:p>
            <a:pPr lvl="1"/>
            <a:r>
              <a:rPr lang="en-US" sz="1600" dirty="0" err="1"/>
              <a:t>Als</a:t>
            </a:r>
            <a:r>
              <a:rPr lang="en-US" sz="1600" dirty="0"/>
              <a:t> </a:t>
            </a:r>
            <a:r>
              <a:rPr lang="en-US" sz="1600" dirty="0" err="1"/>
              <a:t>iets</a:t>
            </a:r>
            <a:r>
              <a:rPr lang="en-US" sz="1600" dirty="0"/>
              <a:t> </a:t>
            </a:r>
            <a:r>
              <a:rPr lang="en-US" sz="1600" i="1" dirty="0" err="1"/>
              <a:t>identificeerbaar</a:t>
            </a:r>
            <a:r>
              <a:rPr lang="en-US" sz="1600" dirty="0"/>
              <a:t> is </a:t>
            </a:r>
            <a:r>
              <a:rPr lang="en-US" sz="1600" dirty="0" err="1"/>
              <a:t>is</a:t>
            </a:r>
            <a:r>
              <a:rPr lang="en-US" sz="1600" dirty="0"/>
              <a:t> het </a:t>
            </a:r>
            <a:r>
              <a:rPr lang="en-US" sz="1600" dirty="0" err="1"/>
              <a:t>een</a:t>
            </a:r>
            <a:r>
              <a:rPr lang="en-US" sz="1600" dirty="0"/>
              <a:t> concept</a:t>
            </a:r>
          </a:p>
          <a:p>
            <a:pPr lvl="1"/>
            <a:r>
              <a:rPr lang="en-US" sz="1600" dirty="0" err="1"/>
              <a:t>Als</a:t>
            </a:r>
            <a:r>
              <a:rPr lang="en-US" sz="1600" dirty="0"/>
              <a:t> we over </a:t>
            </a:r>
            <a:r>
              <a:rPr lang="en-US" sz="1600" dirty="0" err="1"/>
              <a:t>iets</a:t>
            </a:r>
            <a:r>
              <a:rPr lang="en-US" sz="1600" dirty="0"/>
              <a:t> </a:t>
            </a:r>
            <a:r>
              <a:rPr lang="en-US" sz="1600" dirty="0" err="1"/>
              <a:t>denken</a:t>
            </a:r>
            <a:r>
              <a:rPr lang="en-US" sz="1600" dirty="0"/>
              <a:t> </a:t>
            </a:r>
            <a:r>
              <a:rPr lang="en-US" sz="1600" dirty="0" err="1"/>
              <a:t>alsof</a:t>
            </a:r>
            <a:r>
              <a:rPr lang="en-US" sz="1600" dirty="0"/>
              <a:t> het </a:t>
            </a:r>
            <a:r>
              <a:rPr lang="en-US" sz="1600" dirty="0" err="1"/>
              <a:t>een</a:t>
            </a:r>
            <a:r>
              <a:rPr lang="en-US" sz="1600" dirty="0"/>
              <a:t> </a:t>
            </a:r>
            <a:r>
              <a:rPr lang="en-US" sz="1600" i="1" dirty="0" err="1"/>
              <a:t>getal</a:t>
            </a:r>
            <a:r>
              <a:rPr lang="en-US" sz="1600" dirty="0"/>
              <a:t> of </a:t>
            </a:r>
            <a:r>
              <a:rPr lang="en-US" sz="1600" dirty="0" err="1"/>
              <a:t>een</a:t>
            </a:r>
            <a:r>
              <a:rPr lang="en-US" sz="1600" dirty="0"/>
              <a:t> </a:t>
            </a:r>
            <a:r>
              <a:rPr lang="en-US" sz="1600" i="1" dirty="0" err="1"/>
              <a:t>tekst</a:t>
            </a:r>
            <a:r>
              <a:rPr lang="en-US" sz="1600" dirty="0"/>
              <a:t> is </a:t>
            </a:r>
            <a:r>
              <a:rPr lang="en-US" sz="1600" dirty="0" err="1"/>
              <a:t>dan</a:t>
            </a:r>
            <a:r>
              <a:rPr lang="en-US" sz="1600" dirty="0"/>
              <a:t> is het </a:t>
            </a:r>
            <a:r>
              <a:rPr lang="en-US" sz="1600" dirty="0" err="1"/>
              <a:t>waarschijnlijk</a:t>
            </a:r>
            <a:r>
              <a:rPr lang="en-US" sz="1600" dirty="0"/>
              <a:t> </a:t>
            </a:r>
            <a:r>
              <a:rPr lang="en-US" sz="1600" dirty="0" err="1"/>
              <a:t>géén</a:t>
            </a:r>
            <a:r>
              <a:rPr lang="en-US" sz="1600" dirty="0"/>
              <a:t> concept</a:t>
            </a:r>
          </a:p>
          <a:p>
            <a:pPr lvl="1"/>
            <a:r>
              <a:rPr lang="en-US" sz="1600" dirty="0" err="1"/>
              <a:t>Kies</a:t>
            </a:r>
            <a:r>
              <a:rPr lang="en-US" sz="1600" dirty="0"/>
              <a:t> in </a:t>
            </a:r>
            <a:r>
              <a:rPr lang="en-US" sz="1600" dirty="0" err="1"/>
              <a:t>twijfelgevallen</a:t>
            </a:r>
            <a:r>
              <a:rPr lang="en-US" sz="1600" dirty="0"/>
              <a:t> </a:t>
            </a:r>
            <a:r>
              <a:rPr lang="en-US" sz="1600" dirty="0" err="1"/>
              <a:t>voor</a:t>
            </a:r>
            <a:r>
              <a:rPr lang="en-US" sz="1600" dirty="0"/>
              <a:t> </a:t>
            </a:r>
            <a:r>
              <a:rPr lang="en-US" sz="1600" dirty="0" err="1"/>
              <a:t>een</a:t>
            </a:r>
            <a:r>
              <a:rPr lang="en-US" sz="1600" dirty="0"/>
              <a:t> concept</a:t>
            </a:r>
          </a:p>
          <a:p>
            <a:pPr lvl="1"/>
            <a:r>
              <a:rPr lang="en-US" sz="1600" dirty="0" err="1"/>
              <a:t>Beter</a:t>
            </a:r>
            <a:r>
              <a:rPr lang="en-US" sz="1600" dirty="0"/>
              <a:t> te </a:t>
            </a:r>
            <a:r>
              <a:rPr lang="en-US" sz="1600" dirty="0" err="1"/>
              <a:t>veel</a:t>
            </a:r>
            <a:r>
              <a:rPr lang="en-US" sz="1600" dirty="0"/>
              <a:t> </a:t>
            </a:r>
            <a:r>
              <a:rPr lang="en-US" sz="1600" dirty="0" err="1"/>
              <a:t>concepten</a:t>
            </a:r>
            <a:r>
              <a:rPr lang="en-US" sz="1600" dirty="0"/>
              <a:t> </a:t>
            </a:r>
            <a:r>
              <a:rPr lang="en-US" sz="1600" dirty="0" err="1"/>
              <a:t>dan</a:t>
            </a:r>
            <a:r>
              <a:rPr lang="en-US" sz="1600" dirty="0"/>
              <a:t> te </a:t>
            </a:r>
            <a:r>
              <a:rPr lang="en-US" sz="1600" dirty="0" err="1"/>
              <a:t>weinig</a:t>
            </a:r>
            <a:endParaRPr lang="en-US" sz="1600"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9</a:t>
            </a:fld>
            <a:endParaRPr lang="en-US"/>
          </a:p>
        </p:txBody>
      </p:sp>
    </p:spTree>
    <p:extLst>
      <p:ext uri="{BB962C8B-B14F-4D97-AF65-F5344CB8AC3E}">
        <p14:creationId xmlns:p14="http://schemas.microsoft.com/office/powerpoint/2010/main" val="3284264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r>
              <a:rPr lang="nl-NL" baseline="0" dirty="0"/>
              <a:t>Van de set uit de derde kolom moet je nog bepalen wat een concept en wat een attribuut is, aan de hand van de vraag ‘welk zelfstandig naamwoord hoort bij / zegt iets over een ander zelfstandig naamwoord’. Bijvoorbeeld Student en Studentnummer. Of Klas en Klassenmentor. (al zou je van die laatste aan de gebruiker ook kunnen doorvragen of dit een zelfstandig naamwoord is waar de gebruiker nog meer over wil weten / een potentieel concept waar weer andere attributen </a:t>
            </a:r>
            <a:r>
              <a:rPr lang="nl-NL" baseline="0" dirty="0" err="1"/>
              <a:t>bijhoren</a:t>
            </a:r>
            <a:r>
              <a:rPr lang="nl-NL" baseline="0" dirty="0"/>
              <a:t>. Maar: ontwerp geen ‘huis met gouden kranen’, ga niet overal zelf aannames bij bedenken / alles wat je vraagt kan de gebruiker ‘ja’ op zeggen, en dan maak je een gedrocht van een systeem…</a:t>
            </a:r>
          </a:p>
          <a:p>
            <a:pPr marL="0" indent="0">
              <a:buFontTx/>
              <a:buNone/>
            </a:pPr>
            <a:endParaRPr lang="nl-NL" baseline="0" dirty="0"/>
          </a:p>
          <a:p>
            <a:pPr marL="0" indent="0">
              <a:buFontTx/>
              <a:buNone/>
            </a:pPr>
            <a:r>
              <a:rPr lang="nl-NL" baseline="0" dirty="0"/>
              <a:t>En voor het overzicht: orden de attributen zodat helder wordt bij welk concept ze horen!</a:t>
            </a:r>
            <a:endParaRPr lang="nl-NL"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10</a:t>
            </a:fld>
            <a:endParaRPr lang="en-US"/>
          </a:p>
        </p:txBody>
      </p:sp>
    </p:spTree>
    <p:extLst>
      <p:ext uri="{BB962C8B-B14F-4D97-AF65-F5344CB8AC3E}">
        <p14:creationId xmlns:p14="http://schemas.microsoft.com/office/powerpoint/2010/main" val="3825412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Dat ‘het cijfer voor een module van een student wordt opgeslagen’ is in deze fase een wat ingewikkelder relatie, goed om hem te markeren, geen inzichten ‘weggooien’ maar bewaren voor de volgende stap, wanneer je het ER model gaat maken.</a:t>
            </a:r>
          </a:p>
          <a:p>
            <a:r>
              <a:rPr lang="nl-NL" dirty="0"/>
              <a:t>Normaalgesproken zou je hier doorvragen bij de gebruiker: wat is het doel van je registratie, waar dient het systeem voor, en wat wil je met deze gegevens?</a:t>
            </a:r>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12</a:t>
            </a:fld>
            <a:endParaRPr lang="en-US"/>
          </a:p>
        </p:txBody>
      </p:sp>
    </p:spTree>
    <p:extLst>
      <p:ext uri="{BB962C8B-B14F-4D97-AF65-F5344CB8AC3E}">
        <p14:creationId xmlns:p14="http://schemas.microsoft.com/office/powerpoint/2010/main" val="3864947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kaartenmaker: denk hier</a:t>
            </a:r>
            <a:r>
              <a:rPr lang="nl-NL" baseline="0" dirty="0"/>
              <a:t> aan een echte kaart, als je een kaart wil hebben om van hier naar Zuid Frankrijk te gaan met de auto krijg je een ander detailniveau / zie je vooral de snelwegen. Als je een kaart nodig hebt voor een wandeling op de </a:t>
            </a:r>
            <a:r>
              <a:rPr lang="nl-NL" baseline="0" dirty="0" err="1"/>
              <a:t>Posbank</a:t>
            </a:r>
            <a:r>
              <a:rPr lang="nl-NL" baseline="0" dirty="0"/>
              <a:t> zoek je er één met wandelpaden en mogelijk attracties in de buurt. Dus het beeld is: het doel van de vastlegging bepaalt wat je vastlegt. Hou dit voor ogen als je een conceptueel model maakt.</a:t>
            </a:r>
          </a:p>
          <a:p>
            <a:r>
              <a:rPr lang="nl-NL" baseline="0" dirty="0"/>
              <a:t>Casus School: het doel is vastleggen van gegevens van studenten en modules. Een soort basisregistratie, dat bepaalt dus je scope.</a:t>
            </a:r>
            <a:endParaRPr lang="nl-NL"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13</a:t>
            </a:fld>
            <a:endParaRPr lang="en-US"/>
          </a:p>
        </p:txBody>
      </p:sp>
    </p:spTree>
    <p:extLst>
      <p:ext uri="{BB962C8B-B14F-4D97-AF65-F5344CB8AC3E}">
        <p14:creationId xmlns:p14="http://schemas.microsoft.com/office/powerpoint/2010/main" val="1210782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a:t>afbeelding toevoegen (optioneel)</a:t>
            </a:r>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245205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a:t> van </a:t>
            </a:r>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Tree>
    <p:extLst>
      <p:ext uri="{BB962C8B-B14F-4D97-AF65-F5344CB8AC3E}">
        <p14:creationId xmlns:p14="http://schemas.microsoft.com/office/powerpoint/2010/main" val="12450405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en-US" dirty="0"/>
          </a:p>
        </p:txBody>
      </p:sp>
      <p:pic>
        <p:nvPicPr>
          <p:cNvPr id="18" name="Afbeelding 17" descr="logooo.pd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1210867609"/>
      </p:ext>
    </p:extLst>
  </p:cSld>
  <p:clrMap bg1="lt1" tx1="dk1" bg2="lt2" tx2="dk2" accent1="accent1" accent2="accent2" accent3="accent3" accent4="accent4" accent5="accent5" accent6="accent6" hlink="hlink" folHlink="folHlink"/>
  <p:sldLayoutIdLst>
    <p:sldLayoutId id="2147483650" r:id="rId1"/>
    <p:sldLayoutId id="2147483649" r:id="rId2"/>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0"/>
          </p:nvPr>
        </p:nvSpPr>
        <p:spPr/>
      </p:sp>
      <p:sp>
        <p:nvSpPr>
          <p:cNvPr id="36" name="Rechthoek 35"/>
          <p:cNvSpPr/>
          <p:nvPr/>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nl-NL" dirty="0"/>
              <a:t>Week 7 –Conceptueel datamodel &amp; Uitleg </a:t>
            </a:r>
            <a:r>
              <a:rPr lang="nl-NL" dirty="0" err="1"/>
              <a:t>Noun</a:t>
            </a:r>
            <a:r>
              <a:rPr lang="nl-NL" dirty="0"/>
              <a:t> </a:t>
            </a:r>
            <a:r>
              <a:rPr lang="nl-NL" dirty="0" err="1"/>
              <a:t>Phrase</a:t>
            </a:r>
            <a:r>
              <a:rPr lang="nl-NL" dirty="0"/>
              <a:t> </a:t>
            </a:r>
            <a:r>
              <a:rPr lang="nl-NL" dirty="0" err="1"/>
              <a:t>Identification</a:t>
            </a:r>
            <a:endParaRPr lang="nl-NL" dirty="0"/>
          </a:p>
        </p:txBody>
      </p:sp>
      <p:pic>
        <p:nvPicPr>
          <p:cNvPr id="39" name="Afbeelding 38" descr="logo_ha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spTree>
    <p:extLst>
      <p:ext uri="{BB962C8B-B14F-4D97-AF65-F5344CB8AC3E}">
        <p14:creationId xmlns:p14="http://schemas.microsoft.com/office/powerpoint/2010/main" val="2148713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inhoud 4"/>
          <p:cNvSpPr>
            <a:spLocks noGrp="1"/>
          </p:cNvSpPr>
          <p:nvPr>
            <p:ph idx="17"/>
          </p:nvPr>
        </p:nvSpPr>
        <p:spPr/>
        <p:txBody>
          <a:bodyPr>
            <a:noAutofit/>
          </a:bodyPr>
          <a:lstStyle/>
          <a:p>
            <a:r>
              <a:rPr lang="nl-NL" sz="2400" dirty="0"/>
              <a:t>Altijd overleggen met de gebruiker!</a:t>
            </a:r>
          </a:p>
        </p:txBody>
      </p:sp>
      <p:grpSp>
        <p:nvGrpSpPr>
          <p:cNvPr id="4" name="Groep 3"/>
          <p:cNvGrpSpPr/>
          <p:nvPr/>
        </p:nvGrpSpPr>
        <p:grpSpPr>
          <a:xfrm>
            <a:off x="783828" y="1386016"/>
            <a:ext cx="7674308" cy="4919573"/>
            <a:chOff x="703660" y="1324104"/>
            <a:chExt cx="7674308" cy="4919573"/>
          </a:xfrm>
        </p:grpSpPr>
        <p:sp>
          <p:nvSpPr>
            <p:cNvPr id="6" name="Text Box 3"/>
            <p:cNvSpPr txBox="1">
              <a:spLocks noChangeArrowheads="1"/>
            </p:cNvSpPr>
            <p:nvPr/>
          </p:nvSpPr>
          <p:spPr bwMode="auto">
            <a:xfrm>
              <a:off x="703660" y="1873249"/>
              <a:ext cx="1260281" cy="4339650"/>
            </a:xfrm>
            <a:prstGeom prst="rect">
              <a:avLst/>
            </a:prstGeom>
            <a:noFill/>
            <a:ln w="9525">
              <a:solidFill>
                <a:schemeClr val="tx1"/>
              </a:solidFill>
              <a:miter lim="800000"/>
              <a:headEnd/>
              <a:tailEnd/>
            </a:ln>
          </p:spPr>
          <p:txBody>
            <a:bodyPr wrap="none">
              <a:spAutoFit/>
            </a:bodyPr>
            <a:lstStyle/>
            <a:p>
              <a:pPr eaLnBrk="0" hangingPunct="0"/>
              <a:r>
                <a:rPr lang="en-US" sz="1200" b="1" dirty="0">
                  <a:latin typeface="Times New Roman" pitchFamily="18" charset="0"/>
                </a:rPr>
                <a:t>School</a:t>
              </a:r>
            </a:p>
            <a:p>
              <a:pPr eaLnBrk="0" hangingPunct="0"/>
              <a:r>
                <a:rPr lang="en-US" sz="1200" b="1" dirty="0" err="1">
                  <a:latin typeface="Times New Roman" pitchFamily="18" charset="0"/>
                </a:rPr>
                <a:t>Gegeven</a:t>
              </a:r>
              <a:endParaRPr lang="en-US" sz="1200" b="1" dirty="0">
                <a:latin typeface="Times New Roman" pitchFamily="18" charset="0"/>
              </a:endParaRPr>
            </a:p>
            <a:p>
              <a:pPr eaLnBrk="0" hangingPunct="0"/>
              <a:r>
                <a:rPr lang="en-US" sz="1200" b="1" dirty="0">
                  <a:latin typeface="Times New Roman" pitchFamily="18" charset="0"/>
                </a:rPr>
                <a:t>Student</a:t>
              </a:r>
            </a:p>
            <a:p>
              <a:pPr eaLnBrk="0" hangingPunct="0"/>
              <a:r>
                <a:rPr lang="en-US" sz="1200" b="1" dirty="0">
                  <a:latin typeface="Times New Roman" pitchFamily="18" charset="0"/>
                </a:rPr>
                <a:t>Module</a:t>
              </a:r>
            </a:p>
            <a:p>
              <a:pPr eaLnBrk="0" hangingPunct="0"/>
              <a:r>
                <a:rPr lang="en-US" sz="1200" b="1" dirty="0" err="1">
                  <a:latin typeface="Times New Roman" pitchFamily="18" charset="0"/>
                </a:rPr>
                <a:t>Studentnummer</a:t>
              </a:r>
              <a:endParaRPr lang="en-US" sz="1200" b="1" dirty="0">
                <a:latin typeface="Times New Roman" pitchFamily="18" charset="0"/>
              </a:endParaRPr>
            </a:p>
            <a:p>
              <a:pPr eaLnBrk="0" hangingPunct="0"/>
              <a:r>
                <a:rPr lang="en-US" sz="1200" b="1" dirty="0" err="1">
                  <a:latin typeface="Times New Roman" pitchFamily="18" charset="0"/>
                </a:rPr>
                <a:t>Klas</a:t>
              </a:r>
              <a:endParaRPr lang="en-US" sz="1200" b="1" dirty="0">
                <a:latin typeface="Times New Roman" pitchFamily="18" charset="0"/>
              </a:endParaRPr>
            </a:p>
            <a:p>
              <a:pPr eaLnBrk="0" hangingPunct="0"/>
              <a:r>
                <a:rPr lang="en-US" sz="1200" b="1" dirty="0">
                  <a:latin typeface="Times New Roman" pitchFamily="18" charset="0"/>
                </a:rPr>
                <a:t>Afdeling</a:t>
              </a:r>
            </a:p>
            <a:p>
              <a:pPr eaLnBrk="0" hangingPunct="0"/>
              <a:r>
                <a:rPr lang="en-US" sz="1200" b="1" dirty="0" err="1">
                  <a:latin typeface="Times New Roman" pitchFamily="18" charset="0"/>
                </a:rPr>
                <a:t>Personalia</a:t>
              </a:r>
              <a:endParaRPr lang="en-US" sz="1200" b="1" dirty="0">
                <a:latin typeface="Times New Roman" pitchFamily="18" charset="0"/>
              </a:endParaRPr>
            </a:p>
            <a:p>
              <a:pPr eaLnBrk="0" hangingPunct="0"/>
              <a:r>
                <a:rPr lang="en-US" sz="1200" b="1" dirty="0" err="1">
                  <a:latin typeface="Times New Roman" pitchFamily="18" charset="0"/>
                </a:rPr>
                <a:t>Vooropleiding</a:t>
              </a:r>
              <a:endParaRPr lang="en-US" sz="1200" b="1" dirty="0">
                <a:latin typeface="Times New Roman" pitchFamily="18" charset="0"/>
              </a:endParaRPr>
            </a:p>
            <a:p>
              <a:pPr eaLnBrk="0" hangingPunct="0"/>
              <a:r>
                <a:rPr lang="en-US" sz="1200" b="1" dirty="0">
                  <a:latin typeface="Times New Roman" pitchFamily="18" charset="0"/>
                </a:rPr>
                <a:t>Docent</a:t>
              </a:r>
            </a:p>
            <a:p>
              <a:pPr eaLnBrk="0" hangingPunct="0"/>
              <a:r>
                <a:rPr lang="en-US" sz="1200" b="1" dirty="0" err="1">
                  <a:latin typeface="Times New Roman" pitchFamily="18" charset="0"/>
                </a:rPr>
                <a:t>Klassenmentor</a:t>
              </a:r>
              <a:endParaRPr lang="en-US" sz="1200" b="1" dirty="0">
                <a:latin typeface="Times New Roman" pitchFamily="18" charset="0"/>
              </a:endParaRPr>
            </a:p>
            <a:p>
              <a:pPr eaLnBrk="0" hangingPunct="0"/>
              <a:r>
                <a:rPr lang="en-US" sz="1200" b="1" dirty="0">
                  <a:latin typeface="Times New Roman" pitchFamily="18" charset="0"/>
                </a:rPr>
                <a:t>Module-code</a:t>
              </a:r>
            </a:p>
            <a:p>
              <a:pPr eaLnBrk="0" hangingPunct="0"/>
              <a:r>
                <a:rPr lang="en-US" sz="1200" b="1" dirty="0" err="1">
                  <a:latin typeface="Times New Roman" pitchFamily="18" charset="0"/>
                </a:rPr>
                <a:t>Theorieles</a:t>
              </a:r>
              <a:endParaRPr lang="en-US" sz="1200" b="1" dirty="0">
                <a:latin typeface="Times New Roman" pitchFamily="18" charset="0"/>
              </a:endParaRPr>
            </a:p>
            <a:p>
              <a:pPr eaLnBrk="0" hangingPunct="0"/>
              <a:r>
                <a:rPr lang="en-US" sz="1200" b="1" dirty="0" err="1">
                  <a:latin typeface="Times New Roman" pitchFamily="18" charset="0"/>
                </a:rPr>
                <a:t>Studiepunt</a:t>
              </a:r>
              <a:endParaRPr lang="en-US" sz="1200" b="1" dirty="0">
                <a:latin typeface="Times New Roman" pitchFamily="18" charset="0"/>
              </a:endParaRPr>
            </a:p>
            <a:p>
              <a:pPr eaLnBrk="0" hangingPunct="0"/>
              <a:r>
                <a:rPr lang="en-US" sz="1200" b="1" dirty="0" err="1">
                  <a:latin typeface="Times New Roman" pitchFamily="18" charset="0"/>
                </a:rPr>
                <a:t>Vak</a:t>
              </a:r>
              <a:endParaRPr lang="en-US" sz="1200" b="1" dirty="0">
                <a:latin typeface="Times New Roman" pitchFamily="18" charset="0"/>
              </a:endParaRPr>
            </a:p>
            <a:p>
              <a:pPr eaLnBrk="0" hangingPunct="0"/>
              <a:r>
                <a:rPr lang="en-US" sz="1200" b="1" dirty="0" err="1">
                  <a:latin typeface="Times New Roman" pitchFamily="18" charset="0"/>
                </a:rPr>
                <a:t>Cijfer</a:t>
              </a:r>
              <a:endParaRPr lang="en-US" sz="1200" b="1" dirty="0">
                <a:latin typeface="Times New Roman" pitchFamily="18" charset="0"/>
              </a:endParaRPr>
            </a:p>
            <a:p>
              <a:pPr eaLnBrk="0" hangingPunct="0"/>
              <a:r>
                <a:rPr lang="en-US" sz="1200" b="1" dirty="0" err="1">
                  <a:latin typeface="Times New Roman" pitchFamily="18" charset="0"/>
                </a:rPr>
                <a:t>Naam</a:t>
              </a:r>
              <a:endParaRPr lang="en-US" sz="1200" b="1" dirty="0">
                <a:latin typeface="Times New Roman" pitchFamily="18" charset="0"/>
              </a:endParaRPr>
            </a:p>
            <a:p>
              <a:pPr eaLnBrk="0" hangingPunct="0"/>
              <a:r>
                <a:rPr lang="en-US" sz="1200" b="1" dirty="0" err="1">
                  <a:latin typeface="Times New Roman" pitchFamily="18" charset="0"/>
                </a:rPr>
                <a:t>Adres</a:t>
              </a:r>
              <a:endParaRPr lang="en-US" sz="1200" b="1" dirty="0">
                <a:latin typeface="Times New Roman" pitchFamily="18" charset="0"/>
              </a:endParaRPr>
            </a:p>
            <a:p>
              <a:pPr eaLnBrk="0" hangingPunct="0"/>
              <a:r>
                <a:rPr lang="en-US" sz="1200" b="1" dirty="0" err="1">
                  <a:latin typeface="Times New Roman" pitchFamily="18" charset="0"/>
                </a:rPr>
                <a:t>Telnr</a:t>
              </a:r>
              <a:endParaRPr lang="en-US" sz="1200" b="1" dirty="0">
                <a:latin typeface="Times New Roman" pitchFamily="18" charset="0"/>
              </a:endParaRPr>
            </a:p>
            <a:p>
              <a:pPr eaLnBrk="0" hangingPunct="0"/>
              <a:r>
                <a:rPr lang="en-US" sz="1200" b="1" dirty="0" err="1">
                  <a:latin typeface="Times New Roman" pitchFamily="18" charset="0"/>
                </a:rPr>
                <a:t>Klascode</a:t>
              </a:r>
              <a:endParaRPr lang="en-US" sz="1200" b="1" dirty="0">
                <a:latin typeface="Times New Roman" pitchFamily="18" charset="0"/>
              </a:endParaRPr>
            </a:p>
            <a:p>
              <a:pPr eaLnBrk="0" hangingPunct="0"/>
              <a:r>
                <a:rPr lang="en-US" sz="1200" b="1" dirty="0">
                  <a:latin typeface="Times New Roman" pitchFamily="18" charset="0"/>
                </a:rPr>
                <a:t>Les</a:t>
              </a:r>
            </a:p>
            <a:p>
              <a:pPr eaLnBrk="0" hangingPunct="0"/>
              <a:r>
                <a:rPr lang="en-US" sz="1200" b="1" dirty="0" err="1">
                  <a:latin typeface="Times New Roman" pitchFamily="18" charset="0"/>
                </a:rPr>
                <a:t>Sp</a:t>
              </a:r>
              <a:endParaRPr lang="en-US" sz="1200" b="1" dirty="0">
                <a:latin typeface="Times New Roman" pitchFamily="18" charset="0"/>
              </a:endParaRPr>
            </a:p>
            <a:p>
              <a:pPr eaLnBrk="0" hangingPunct="0"/>
              <a:endParaRPr lang="en-GB" sz="1200" b="1" dirty="0">
                <a:latin typeface="Times New Roman" pitchFamily="18" charset="0"/>
              </a:endParaRPr>
            </a:p>
          </p:txBody>
        </p:sp>
        <p:sp>
          <p:nvSpPr>
            <p:cNvPr id="7" name="Text Box 4"/>
            <p:cNvSpPr txBox="1">
              <a:spLocks noChangeArrowheads="1"/>
            </p:cNvSpPr>
            <p:nvPr/>
          </p:nvSpPr>
          <p:spPr bwMode="auto">
            <a:xfrm>
              <a:off x="3529013" y="1886385"/>
              <a:ext cx="1503938" cy="4339650"/>
            </a:xfrm>
            <a:prstGeom prst="rect">
              <a:avLst/>
            </a:prstGeom>
            <a:noFill/>
            <a:ln w="9525">
              <a:solidFill>
                <a:schemeClr val="tx1"/>
              </a:solidFill>
              <a:miter lim="800000"/>
              <a:headEnd/>
              <a:tailEnd/>
            </a:ln>
          </p:spPr>
          <p:txBody>
            <a:bodyPr wrap="none">
              <a:spAutoFit/>
            </a:bodyPr>
            <a:lstStyle/>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a:latin typeface="Times New Roman" pitchFamily="18" charset="0"/>
                </a:rPr>
                <a:t>Student</a:t>
              </a:r>
            </a:p>
            <a:p>
              <a:pPr eaLnBrk="0" hangingPunct="0"/>
              <a:r>
                <a:rPr lang="en-US" sz="1200" b="1" dirty="0">
                  <a:latin typeface="Times New Roman" pitchFamily="18" charset="0"/>
                </a:rPr>
                <a:t>Module</a:t>
              </a:r>
            </a:p>
            <a:p>
              <a:pPr eaLnBrk="0" hangingPunct="0"/>
              <a:r>
                <a:rPr lang="en-US" sz="1200" b="1" dirty="0" err="1">
                  <a:latin typeface="Times New Roman" pitchFamily="18" charset="0"/>
                </a:rPr>
                <a:t>Studentnummer</a:t>
              </a:r>
              <a:endParaRPr lang="en-US" sz="1200" b="1" dirty="0">
                <a:latin typeface="Times New Roman" pitchFamily="18" charset="0"/>
              </a:endParaRPr>
            </a:p>
            <a:p>
              <a:pPr eaLnBrk="0" hangingPunct="0"/>
              <a:r>
                <a:rPr lang="en-US" sz="1200" b="1" dirty="0" err="1">
                  <a:latin typeface="Times New Roman" pitchFamily="18" charset="0"/>
                </a:rPr>
                <a:t>Klas</a:t>
              </a:r>
              <a:endParaRPr lang="en-US" sz="1200" b="1" dirty="0">
                <a:latin typeface="Times New Roman" pitchFamily="18" charset="0"/>
              </a:endParaRPr>
            </a:p>
            <a:p>
              <a:pPr eaLnBrk="0" hangingPunct="0"/>
              <a:r>
                <a:rPr lang="en-US" sz="1200" b="1" dirty="0" err="1">
                  <a:latin typeface="Times New Roman" pitchFamily="18" charset="0"/>
                </a:rPr>
                <a:t>Afdeling</a:t>
              </a:r>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err="1">
                  <a:latin typeface="Times New Roman" pitchFamily="18" charset="0"/>
                </a:rPr>
                <a:t>Vooropleiding</a:t>
              </a:r>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err="1">
                  <a:latin typeface="Times New Roman" pitchFamily="18" charset="0"/>
                </a:rPr>
                <a:t>Klassenmentor</a:t>
              </a:r>
              <a:endParaRPr lang="en-US" sz="1200" b="1" dirty="0">
                <a:latin typeface="Times New Roman" pitchFamily="18" charset="0"/>
              </a:endParaRPr>
            </a:p>
            <a:p>
              <a:pPr eaLnBrk="0" hangingPunct="0"/>
              <a:r>
                <a:rPr lang="en-US" sz="1200" b="1" dirty="0">
                  <a:latin typeface="Times New Roman" pitchFamily="18" charset="0"/>
                </a:rPr>
                <a:t>Module-code</a:t>
              </a:r>
            </a:p>
            <a:p>
              <a:pPr eaLnBrk="0" hangingPunct="0"/>
              <a:endParaRPr lang="en-US" sz="1200" b="1" dirty="0">
                <a:latin typeface="Times New Roman" pitchFamily="18" charset="0"/>
              </a:endParaRPr>
            </a:p>
            <a:p>
              <a:pPr eaLnBrk="0" hangingPunct="0"/>
              <a:r>
                <a:rPr lang="en-US" sz="1200" b="1" i="1" dirty="0" err="1">
                  <a:latin typeface="Times New Roman" pitchFamily="18" charset="0"/>
                </a:rPr>
                <a:t>Aantal</a:t>
              </a:r>
              <a:r>
                <a:rPr lang="en-US" sz="1200" b="1" dirty="0">
                  <a:latin typeface="Times New Roman" pitchFamily="18" charset="0"/>
                </a:rPr>
                <a:t> </a:t>
              </a:r>
              <a:r>
                <a:rPr lang="en-US" sz="1200" b="1" dirty="0" err="1">
                  <a:latin typeface="Times New Roman" pitchFamily="18" charset="0"/>
                </a:rPr>
                <a:t>studiepunten</a:t>
              </a:r>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err="1">
                  <a:latin typeface="Times New Roman" pitchFamily="18" charset="0"/>
                </a:rPr>
                <a:t>Cijfer</a:t>
              </a:r>
              <a:endParaRPr lang="en-US" sz="1200" b="1" dirty="0">
                <a:latin typeface="Times New Roman" pitchFamily="18" charset="0"/>
              </a:endParaRPr>
            </a:p>
            <a:p>
              <a:pPr eaLnBrk="0" hangingPunct="0"/>
              <a:r>
                <a:rPr lang="en-US" sz="1200" b="1" dirty="0" err="1">
                  <a:latin typeface="Times New Roman" pitchFamily="18" charset="0"/>
                </a:rPr>
                <a:t>Naam</a:t>
              </a:r>
              <a:endParaRPr lang="en-US" sz="1200" b="1" dirty="0">
                <a:latin typeface="Times New Roman" pitchFamily="18" charset="0"/>
              </a:endParaRPr>
            </a:p>
            <a:p>
              <a:pPr eaLnBrk="0" hangingPunct="0"/>
              <a:r>
                <a:rPr lang="en-US" sz="1200" b="1" dirty="0" err="1">
                  <a:latin typeface="Times New Roman" pitchFamily="18" charset="0"/>
                </a:rPr>
                <a:t>Adres</a:t>
              </a:r>
              <a:endParaRPr lang="en-US" sz="1200" b="1" dirty="0">
                <a:latin typeface="Times New Roman" pitchFamily="18" charset="0"/>
              </a:endParaRPr>
            </a:p>
            <a:p>
              <a:pPr eaLnBrk="0" hangingPunct="0"/>
              <a:r>
                <a:rPr lang="en-US" sz="1200" b="1" dirty="0" err="1">
                  <a:latin typeface="Times New Roman" pitchFamily="18" charset="0"/>
                </a:rPr>
                <a:t>Telnr</a:t>
              </a:r>
              <a:endParaRPr lang="en-US" sz="1200" b="1" dirty="0">
                <a:latin typeface="Times New Roman" pitchFamily="18" charset="0"/>
              </a:endParaRPr>
            </a:p>
            <a:p>
              <a:pPr eaLnBrk="0" hangingPunct="0"/>
              <a:r>
                <a:rPr lang="en-US" sz="1200" b="1" dirty="0" err="1">
                  <a:latin typeface="Times New Roman" pitchFamily="18" charset="0"/>
                </a:rPr>
                <a:t>Klascode</a:t>
              </a:r>
              <a:endParaRPr lang="en-US" sz="1200" b="1" dirty="0">
                <a:latin typeface="Times New Roman" pitchFamily="18" charset="0"/>
              </a:endParaRPr>
            </a:p>
            <a:p>
              <a:pPr eaLnBrk="0" hangingPunct="0"/>
              <a:r>
                <a:rPr lang="en-US" sz="1200" b="1" i="1" dirty="0" err="1">
                  <a:latin typeface="Times New Roman" pitchFamily="18" charset="0"/>
                </a:rPr>
                <a:t>Aantal</a:t>
              </a:r>
              <a:r>
                <a:rPr lang="en-US" sz="1200" b="1" dirty="0">
                  <a:latin typeface="Times New Roman" pitchFamily="18" charset="0"/>
                </a:rPr>
                <a:t> lessen</a:t>
              </a:r>
            </a:p>
            <a:p>
              <a:pPr eaLnBrk="0" hangingPunct="0"/>
              <a:endParaRPr lang="en-US" sz="1200" b="1" dirty="0">
                <a:latin typeface="Times New Roman" pitchFamily="18" charset="0"/>
              </a:endParaRPr>
            </a:p>
            <a:p>
              <a:pPr eaLnBrk="0" hangingPunct="0"/>
              <a:endParaRPr lang="en-GB" sz="1200" b="1" dirty="0">
                <a:latin typeface="Times New Roman" pitchFamily="18" charset="0"/>
              </a:endParaRPr>
            </a:p>
          </p:txBody>
        </p:sp>
        <p:sp>
          <p:nvSpPr>
            <p:cNvPr id="9" name="AutoShape 6"/>
            <p:cNvSpPr>
              <a:spLocks noChangeArrowheads="1"/>
            </p:cNvSpPr>
            <p:nvPr/>
          </p:nvSpPr>
          <p:spPr bwMode="auto">
            <a:xfrm>
              <a:off x="1652986" y="4022725"/>
              <a:ext cx="685800" cy="257175"/>
            </a:xfrm>
            <a:custGeom>
              <a:avLst/>
              <a:gdLst>
                <a:gd name="T0" fmla="*/ 518496743 w 21600"/>
                <a:gd name="T1" fmla="*/ 0 h 21600"/>
                <a:gd name="T2" fmla="*/ 0 w 21600"/>
                <a:gd name="T3" fmla="*/ 18228480 h 21600"/>
                <a:gd name="T4" fmla="*/ 518496743 w 21600"/>
                <a:gd name="T5" fmla="*/ 36456793 h 21600"/>
                <a:gd name="T6" fmla="*/ 691329076 w 21600"/>
                <a:gd name="T7" fmla="*/ 1822848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1"/>
            </a:solidFill>
            <a:ln w="9525">
              <a:solidFill>
                <a:schemeClr val="tx1"/>
              </a:solidFill>
              <a:miter lim="800000"/>
              <a:headEnd/>
              <a:tailEnd/>
            </a:ln>
          </p:spPr>
          <p:txBody>
            <a:bodyPr wrap="none" anchor="ctr"/>
            <a:lstStyle/>
            <a:p>
              <a:endParaRPr lang="en-US"/>
            </a:p>
          </p:txBody>
        </p:sp>
        <p:sp>
          <p:nvSpPr>
            <p:cNvPr id="10" name="Text Box 7"/>
            <p:cNvSpPr txBox="1">
              <a:spLocks noChangeArrowheads="1"/>
            </p:cNvSpPr>
            <p:nvPr/>
          </p:nvSpPr>
          <p:spPr bwMode="auto">
            <a:xfrm>
              <a:off x="5334000" y="1873250"/>
              <a:ext cx="914400" cy="4370427"/>
            </a:xfrm>
            <a:prstGeom prst="rect">
              <a:avLst/>
            </a:prstGeom>
            <a:noFill/>
            <a:ln w="9525">
              <a:solidFill>
                <a:schemeClr val="tx1"/>
              </a:solidFill>
              <a:miter lim="800000"/>
              <a:headEnd/>
              <a:tailEnd/>
            </a:ln>
          </p:spPr>
          <p:txBody>
            <a:bodyPr>
              <a:spAutoFit/>
            </a:bodyPr>
            <a:lstStyle/>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400" b="1" dirty="0">
                  <a:latin typeface="Times New Roman" pitchFamily="18" charset="0"/>
                </a:rPr>
                <a:t>Student</a:t>
              </a:r>
            </a:p>
            <a:p>
              <a:pPr eaLnBrk="0" hangingPunct="0"/>
              <a:endParaRPr lang="en-US" sz="1400" b="1" dirty="0">
                <a:latin typeface="Times New Roman" pitchFamily="18" charset="0"/>
              </a:endParaRPr>
            </a:p>
            <a:p>
              <a:pPr eaLnBrk="0" hangingPunct="0"/>
              <a:endParaRPr lang="en-US" sz="1400" b="1" dirty="0">
                <a:latin typeface="Times New Roman" pitchFamily="18" charset="0"/>
              </a:endParaRPr>
            </a:p>
            <a:p>
              <a:pPr eaLnBrk="0" hangingPunct="0"/>
              <a:endParaRPr lang="en-US" sz="1400" b="1" dirty="0">
                <a:latin typeface="Times New Roman" pitchFamily="18" charset="0"/>
              </a:endParaRPr>
            </a:p>
            <a:p>
              <a:pPr eaLnBrk="0" hangingPunct="0"/>
              <a:endParaRPr lang="en-US" sz="1400" b="1" dirty="0">
                <a:latin typeface="Times New Roman" pitchFamily="18" charset="0"/>
              </a:endParaRPr>
            </a:p>
            <a:p>
              <a:pPr eaLnBrk="0" hangingPunct="0"/>
              <a:endParaRPr lang="en-US" sz="1400" b="1" dirty="0">
                <a:latin typeface="Times New Roman" pitchFamily="18" charset="0"/>
              </a:endParaRPr>
            </a:p>
            <a:p>
              <a:pPr eaLnBrk="0" hangingPunct="0"/>
              <a:endParaRPr lang="en-US" sz="1400" b="1" dirty="0">
                <a:latin typeface="Times New Roman" pitchFamily="18" charset="0"/>
              </a:endParaRPr>
            </a:p>
            <a:p>
              <a:pPr eaLnBrk="0" hangingPunct="0"/>
              <a:endParaRPr lang="en-US" sz="1400" b="1" dirty="0">
                <a:latin typeface="Times New Roman" pitchFamily="18" charset="0"/>
              </a:endParaRPr>
            </a:p>
            <a:p>
              <a:pPr eaLnBrk="0" hangingPunct="0"/>
              <a:r>
                <a:rPr lang="en-US" sz="1400" b="1" dirty="0">
                  <a:latin typeface="Times New Roman" pitchFamily="18" charset="0"/>
                </a:rPr>
                <a:t>Module</a:t>
              </a:r>
            </a:p>
            <a:p>
              <a:pPr eaLnBrk="0" hangingPunct="0"/>
              <a:endParaRPr lang="en-US" sz="1400" b="1" dirty="0">
                <a:latin typeface="Times New Roman" pitchFamily="18" charset="0"/>
              </a:endParaRPr>
            </a:p>
            <a:p>
              <a:pPr eaLnBrk="0" hangingPunct="0"/>
              <a:endParaRPr lang="en-US" sz="1400" b="1" dirty="0">
                <a:latin typeface="Times New Roman" pitchFamily="18" charset="0"/>
              </a:endParaRPr>
            </a:p>
            <a:p>
              <a:pPr eaLnBrk="0" hangingPunct="0"/>
              <a:r>
                <a:rPr lang="en-US" sz="1400" b="1" dirty="0" err="1">
                  <a:latin typeface="Times New Roman" pitchFamily="18" charset="0"/>
                </a:rPr>
                <a:t>Klas</a:t>
              </a:r>
              <a:endParaRPr lang="en-US" sz="1400" b="1" dirty="0">
                <a:latin typeface="Times New Roman" pitchFamily="18" charset="0"/>
              </a:endParaRPr>
            </a:p>
            <a:p>
              <a:pPr eaLnBrk="0" hangingPunct="0"/>
              <a:endParaRPr lang="en-US" sz="14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GB" sz="1200" b="1" dirty="0">
                <a:latin typeface="Times New Roman" pitchFamily="18" charset="0"/>
              </a:endParaRPr>
            </a:p>
          </p:txBody>
        </p:sp>
        <p:sp>
          <p:nvSpPr>
            <p:cNvPr id="11" name="AutoShape 8"/>
            <p:cNvSpPr>
              <a:spLocks noChangeArrowheads="1"/>
            </p:cNvSpPr>
            <p:nvPr/>
          </p:nvSpPr>
          <p:spPr bwMode="auto">
            <a:xfrm>
              <a:off x="4840576" y="3659187"/>
              <a:ext cx="685800" cy="257175"/>
            </a:xfrm>
            <a:custGeom>
              <a:avLst/>
              <a:gdLst>
                <a:gd name="T0" fmla="*/ 518496743 w 21600"/>
                <a:gd name="T1" fmla="*/ 0 h 21600"/>
                <a:gd name="T2" fmla="*/ 0 w 21600"/>
                <a:gd name="T3" fmla="*/ 18228480 h 21600"/>
                <a:gd name="T4" fmla="*/ 518496743 w 21600"/>
                <a:gd name="T5" fmla="*/ 36456793 h 21600"/>
                <a:gd name="T6" fmla="*/ 691329076 w 21600"/>
                <a:gd name="T7" fmla="*/ 1822848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1"/>
            </a:solidFill>
            <a:ln w="9525">
              <a:solidFill>
                <a:schemeClr val="tx1"/>
              </a:solidFill>
              <a:miter lim="800000"/>
              <a:headEnd/>
              <a:tailEnd/>
            </a:ln>
          </p:spPr>
          <p:txBody>
            <a:bodyPr wrap="none" anchor="ctr"/>
            <a:lstStyle/>
            <a:p>
              <a:endParaRPr lang="en-US"/>
            </a:p>
          </p:txBody>
        </p:sp>
        <p:sp>
          <p:nvSpPr>
            <p:cNvPr id="12" name="Text Box 9"/>
            <p:cNvSpPr txBox="1">
              <a:spLocks noChangeArrowheads="1"/>
            </p:cNvSpPr>
            <p:nvPr/>
          </p:nvSpPr>
          <p:spPr bwMode="auto">
            <a:xfrm>
              <a:off x="6858000" y="1873250"/>
              <a:ext cx="1519968" cy="4339650"/>
            </a:xfrm>
            <a:prstGeom prst="rect">
              <a:avLst/>
            </a:prstGeom>
            <a:noFill/>
            <a:ln w="9525">
              <a:solidFill>
                <a:schemeClr val="tx1"/>
              </a:solidFill>
              <a:miter lim="800000"/>
              <a:headEnd/>
              <a:tailEnd/>
            </a:ln>
          </p:spPr>
          <p:txBody>
            <a:bodyPr wrap="none">
              <a:spAutoFit/>
            </a:bodyPr>
            <a:lstStyle/>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err="1">
                  <a:latin typeface="Times New Roman" pitchFamily="18" charset="0"/>
                </a:rPr>
                <a:t>Studentnummer</a:t>
              </a:r>
              <a:endParaRPr lang="en-US" sz="1200" b="1" dirty="0">
                <a:latin typeface="Times New Roman" pitchFamily="18" charset="0"/>
              </a:endParaRPr>
            </a:p>
            <a:p>
              <a:pPr eaLnBrk="0" hangingPunct="0"/>
              <a:r>
                <a:rPr lang="en-US" sz="1200" b="1" dirty="0" err="1">
                  <a:latin typeface="Times New Roman" pitchFamily="18" charset="0"/>
                </a:rPr>
                <a:t>Vooropleiding</a:t>
              </a:r>
              <a:endParaRPr lang="en-US" sz="1200" b="1" dirty="0">
                <a:latin typeface="Times New Roman" pitchFamily="18" charset="0"/>
              </a:endParaRPr>
            </a:p>
            <a:p>
              <a:pPr eaLnBrk="0" hangingPunct="0"/>
              <a:r>
                <a:rPr lang="en-US" sz="1200" b="1" dirty="0" err="1">
                  <a:latin typeface="Times New Roman" pitchFamily="18" charset="0"/>
                </a:rPr>
                <a:t>Cijfer</a:t>
              </a:r>
              <a:endParaRPr lang="en-US" sz="1200" b="1" dirty="0">
                <a:latin typeface="Times New Roman" pitchFamily="18" charset="0"/>
              </a:endParaRPr>
            </a:p>
            <a:p>
              <a:pPr eaLnBrk="0" hangingPunct="0"/>
              <a:r>
                <a:rPr lang="en-US" sz="1200" b="1" dirty="0" err="1">
                  <a:latin typeface="Times New Roman" pitchFamily="18" charset="0"/>
                </a:rPr>
                <a:t>Naam</a:t>
              </a:r>
              <a:endParaRPr lang="en-US" sz="1200" b="1" dirty="0">
                <a:latin typeface="Times New Roman" pitchFamily="18" charset="0"/>
              </a:endParaRPr>
            </a:p>
            <a:p>
              <a:pPr eaLnBrk="0" hangingPunct="0"/>
              <a:r>
                <a:rPr lang="en-US" sz="1200" b="1" dirty="0" err="1">
                  <a:latin typeface="Times New Roman" pitchFamily="18" charset="0"/>
                </a:rPr>
                <a:t>Adres</a:t>
              </a:r>
              <a:endParaRPr lang="en-US" sz="1200" b="1" dirty="0">
                <a:latin typeface="Times New Roman" pitchFamily="18" charset="0"/>
              </a:endParaRPr>
            </a:p>
            <a:p>
              <a:pPr eaLnBrk="0" hangingPunct="0"/>
              <a:r>
                <a:rPr lang="en-US" sz="1200" b="1" dirty="0" err="1">
                  <a:latin typeface="Times New Roman" pitchFamily="18" charset="0"/>
                </a:rPr>
                <a:t>Telnr</a:t>
              </a:r>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a:latin typeface="Times New Roman" pitchFamily="18" charset="0"/>
                </a:rPr>
                <a:t>Module-code</a:t>
              </a:r>
            </a:p>
            <a:p>
              <a:pPr eaLnBrk="0" hangingPunct="0"/>
              <a:r>
                <a:rPr lang="en-US" sz="1200" b="1" dirty="0" err="1">
                  <a:latin typeface="Times New Roman" pitchFamily="18" charset="0"/>
                </a:rPr>
                <a:t>Aantal</a:t>
              </a:r>
              <a:r>
                <a:rPr lang="en-US" sz="1200" b="1" dirty="0">
                  <a:latin typeface="Times New Roman" pitchFamily="18" charset="0"/>
                </a:rPr>
                <a:t> lessen</a:t>
              </a:r>
            </a:p>
            <a:p>
              <a:pPr eaLnBrk="0" hangingPunct="0"/>
              <a:r>
                <a:rPr lang="en-US" sz="1200" b="1" dirty="0" err="1">
                  <a:latin typeface="Times New Roman" pitchFamily="18" charset="0"/>
                </a:rPr>
                <a:t>Aantal</a:t>
              </a:r>
              <a:r>
                <a:rPr lang="en-US" sz="1200" b="1" dirty="0">
                  <a:latin typeface="Times New Roman" pitchFamily="18" charset="0"/>
                </a:rPr>
                <a:t> </a:t>
              </a:r>
              <a:r>
                <a:rPr lang="en-US" sz="1200" b="1" dirty="0" err="1">
                  <a:latin typeface="Times New Roman" pitchFamily="18" charset="0"/>
                </a:rPr>
                <a:t>studiepunten</a:t>
              </a:r>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err="1">
                  <a:latin typeface="Times New Roman" pitchFamily="18" charset="0"/>
                </a:rPr>
                <a:t>Klascode</a:t>
              </a:r>
              <a:endParaRPr lang="en-US" sz="1200" b="1" dirty="0">
                <a:latin typeface="Times New Roman" pitchFamily="18" charset="0"/>
              </a:endParaRPr>
            </a:p>
            <a:p>
              <a:pPr eaLnBrk="0" hangingPunct="0"/>
              <a:r>
                <a:rPr lang="en-US" sz="1200" b="1" dirty="0" err="1">
                  <a:latin typeface="Times New Roman" pitchFamily="18" charset="0"/>
                </a:rPr>
                <a:t>Afdeling</a:t>
              </a:r>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err="1">
                  <a:latin typeface="Times New Roman" pitchFamily="18" charset="0"/>
                </a:rPr>
                <a:t>Klassenmentor</a:t>
              </a:r>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GB" sz="1200" b="1" dirty="0">
                <a:latin typeface="Times New Roman" pitchFamily="18" charset="0"/>
              </a:endParaRPr>
            </a:p>
          </p:txBody>
        </p:sp>
        <p:sp>
          <p:nvSpPr>
            <p:cNvPr id="13" name="Text Box 10"/>
            <p:cNvSpPr txBox="1">
              <a:spLocks noChangeArrowheads="1"/>
            </p:cNvSpPr>
            <p:nvPr/>
          </p:nvSpPr>
          <p:spPr bwMode="auto">
            <a:xfrm>
              <a:off x="6788150" y="1324104"/>
              <a:ext cx="1236236" cy="369332"/>
            </a:xfrm>
            <a:prstGeom prst="rect">
              <a:avLst/>
            </a:prstGeom>
            <a:noFill/>
            <a:ln w="9525">
              <a:noFill/>
              <a:miter lim="800000"/>
              <a:headEnd/>
              <a:tailEnd/>
            </a:ln>
          </p:spPr>
          <p:txBody>
            <a:bodyPr wrap="none">
              <a:spAutoFit/>
            </a:bodyPr>
            <a:lstStyle/>
            <a:p>
              <a:pPr eaLnBrk="0" hangingPunct="0"/>
              <a:r>
                <a:rPr lang="en-US" b="1" dirty="0" err="1">
                  <a:latin typeface="Times New Roman" pitchFamily="18" charset="0"/>
                </a:rPr>
                <a:t>Attributen</a:t>
              </a:r>
              <a:endParaRPr lang="en-GB" b="1" dirty="0">
                <a:latin typeface="Times New Roman" pitchFamily="18" charset="0"/>
              </a:endParaRPr>
            </a:p>
          </p:txBody>
        </p:sp>
        <p:sp>
          <p:nvSpPr>
            <p:cNvPr id="14" name="Text Box 11"/>
            <p:cNvSpPr txBox="1">
              <a:spLocks noChangeArrowheads="1"/>
            </p:cNvSpPr>
            <p:nvPr/>
          </p:nvSpPr>
          <p:spPr bwMode="auto">
            <a:xfrm>
              <a:off x="6315075" y="3787775"/>
              <a:ext cx="473075" cy="701675"/>
            </a:xfrm>
            <a:prstGeom prst="rect">
              <a:avLst/>
            </a:prstGeom>
            <a:noFill/>
            <a:ln w="9525">
              <a:noFill/>
              <a:miter lim="800000"/>
              <a:headEnd/>
              <a:tailEnd/>
            </a:ln>
          </p:spPr>
          <p:txBody>
            <a:bodyPr wrap="none">
              <a:spAutoFit/>
            </a:bodyPr>
            <a:lstStyle/>
            <a:p>
              <a:pPr eaLnBrk="0" hangingPunct="0"/>
              <a:r>
                <a:rPr lang="en-US" sz="4000" b="1">
                  <a:latin typeface="Times New Roman" pitchFamily="18" charset="0"/>
                </a:rPr>
                <a:t>+</a:t>
              </a:r>
              <a:endParaRPr lang="en-GB" sz="4000" b="1">
                <a:latin typeface="Times New Roman" pitchFamily="18" charset="0"/>
              </a:endParaRPr>
            </a:p>
          </p:txBody>
        </p:sp>
        <p:sp>
          <p:nvSpPr>
            <p:cNvPr id="15" name="Text Box 12"/>
            <p:cNvSpPr txBox="1">
              <a:spLocks noChangeArrowheads="1"/>
            </p:cNvSpPr>
            <p:nvPr/>
          </p:nvSpPr>
          <p:spPr bwMode="auto">
            <a:xfrm>
              <a:off x="5181600" y="1339850"/>
              <a:ext cx="1279142" cy="369332"/>
            </a:xfrm>
            <a:prstGeom prst="rect">
              <a:avLst/>
            </a:prstGeom>
            <a:noFill/>
            <a:ln w="9525">
              <a:noFill/>
              <a:miter lim="800000"/>
              <a:headEnd/>
              <a:tailEnd/>
            </a:ln>
          </p:spPr>
          <p:txBody>
            <a:bodyPr wrap="square">
              <a:spAutoFit/>
            </a:bodyPr>
            <a:lstStyle/>
            <a:p>
              <a:pPr eaLnBrk="0" hangingPunct="0"/>
              <a:r>
                <a:rPr lang="en-US" sz="1800" b="1" dirty="0" err="1">
                  <a:latin typeface="Times New Roman" pitchFamily="18" charset="0"/>
                </a:rPr>
                <a:t>Concepten</a:t>
              </a:r>
              <a:endParaRPr lang="en-GB" sz="1800" b="1" dirty="0">
                <a:latin typeface="Times New Roman" pitchFamily="18" charset="0"/>
              </a:endParaRPr>
            </a:p>
          </p:txBody>
        </p:sp>
      </p:grpSp>
      <p:sp>
        <p:nvSpPr>
          <p:cNvPr id="16" name="Text Box 3"/>
          <p:cNvSpPr txBox="1">
            <a:spLocks noChangeArrowheads="1"/>
          </p:cNvSpPr>
          <p:nvPr/>
        </p:nvSpPr>
        <p:spPr bwMode="auto">
          <a:xfrm>
            <a:off x="2173693" y="1949807"/>
            <a:ext cx="1475084" cy="4339650"/>
          </a:xfrm>
          <a:prstGeom prst="rect">
            <a:avLst/>
          </a:prstGeom>
          <a:noFill/>
          <a:ln w="9525">
            <a:solidFill>
              <a:schemeClr val="tx1"/>
            </a:solidFill>
            <a:miter lim="800000"/>
            <a:headEnd/>
            <a:tailEnd/>
          </a:ln>
        </p:spPr>
        <p:txBody>
          <a:bodyPr wrap="none">
            <a:spAutoFit/>
          </a:bodyPr>
          <a:lstStyle/>
          <a:p>
            <a:pPr eaLnBrk="0" hangingPunct="0"/>
            <a:r>
              <a:rPr lang="en-US" sz="1200" b="1" dirty="0">
                <a:latin typeface="Times New Roman" pitchFamily="18" charset="0"/>
              </a:rPr>
              <a:t>Scope</a:t>
            </a:r>
          </a:p>
          <a:p>
            <a:pPr eaLnBrk="0" hangingPunct="0"/>
            <a:r>
              <a:rPr lang="en-US" sz="1200" b="1" dirty="0">
                <a:latin typeface="Times New Roman" pitchFamily="18" charset="0"/>
              </a:rPr>
              <a:t>Abstract</a:t>
            </a: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a:latin typeface="Times New Roman" pitchFamily="18" charset="0"/>
              </a:rPr>
              <a:t>Container</a:t>
            </a:r>
          </a:p>
          <a:p>
            <a:pPr eaLnBrk="0" hangingPunct="0"/>
            <a:endParaRPr lang="en-US" sz="1200" b="1" dirty="0">
              <a:latin typeface="Times New Roman" pitchFamily="18" charset="0"/>
            </a:endParaRPr>
          </a:p>
          <a:p>
            <a:pPr eaLnBrk="0" hangingPunct="0"/>
            <a:r>
              <a:rPr lang="en-US" sz="1200" b="1" dirty="0" err="1">
                <a:latin typeface="Times New Roman" pitchFamily="18" charset="0"/>
              </a:rPr>
              <a:t>Dubbel</a:t>
            </a:r>
            <a:r>
              <a:rPr lang="en-US" sz="1200" b="1" dirty="0">
                <a:latin typeface="Times New Roman" pitchFamily="18" charset="0"/>
              </a:rPr>
              <a:t> met:</a:t>
            </a:r>
          </a:p>
          <a:p>
            <a:pPr eaLnBrk="0" hangingPunct="0"/>
            <a:r>
              <a:rPr lang="en-US" sz="1200" b="1" dirty="0" err="1">
                <a:latin typeface="Times New Roman" pitchFamily="18" charset="0"/>
              </a:rPr>
              <a:t>Klassenmentor</a:t>
            </a:r>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err="1">
                <a:latin typeface="Times New Roman" pitchFamily="18" charset="0"/>
              </a:rPr>
              <a:t>Dubbel</a:t>
            </a:r>
            <a:r>
              <a:rPr lang="en-US" sz="1200" b="1" dirty="0">
                <a:latin typeface="Times New Roman" pitchFamily="18" charset="0"/>
              </a:rPr>
              <a:t> met Les</a:t>
            </a:r>
          </a:p>
          <a:p>
            <a:pPr eaLnBrk="0" hangingPunct="0"/>
            <a:endParaRPr lang="en-US" sz="1200" b="1" dirty="0">
              <a:latin typeface="Times New Roman" pitchFamily="18" charset="0"/>
            </a:endParaRPr>
          </a:p>
          <a:p>
            <a:pPr eaLnBrk="0" hangingPunct="0"/>
            <a:r>
              <a:rPr lang="en-US" sz="1200" b="1" dirty="0" err="1">
                <a:latin typeface="Times New Roman" pitchFamily="18" charset="0"/>
              </a:rPr>
              <a:t>Dubbel</a:t>
            </a:r>
            <a:r>
              <a:rPr lang="en-US" sz="1200" b="1" dirty="0">
                <a:latin typeface="Times New Roman" pitchFamily="18" charset="0"/>
              </a:rPr>
              <a:t> met module</a:t>
            </a: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err="1">
                <a:latin typeface="Times New Roman" pitchFamily="18" charset="0"/>
              </a:rPr>
              <a:t>Dubbel</a:t>
            </a:r>
            <a:r>
              <a:rPr lang="en-US" sz="1200" b="1" dirty="0">
                <a:latin typeface="Times New Roman" pitchFamily="18" charset="0"/>
              </a:rPr>
              <a:t> met </a:t>
            </a:r>
          </a:p>
          <a:p>
            <a:pPr eaLnBrk="0" hangingPunct="0"/>
            <a:r>
              <a:rPr lang="en-US" sz="1200" b="1" dirty="0" err="1">
                <a:latin typeface="Times New Roman" pitchFamily="18" charset="0"/>
              </a:rPr>
              <a:t>studiepunt</a:t>
            </a:r>
            <a:endParaRPr lang="en-US" sz="1200" b="1" dirty="0">
              <a:latin typeface="Times New Roman" pitchFamily="18" charset="0"/>
            </a:endParaRPr>
          </a:p>
        </p:txBody>
      </p:sp>
      <p:sp>
        <p:nvSpPr>
          <p:cNvPr id="18" name="Text Box 12"/>
          <p:cNvSpPr txBox="1">
            <a:spLocks noChangeArrowheads="1"/>
          </p:cNvSpPr>
          <p:nvPr/>
        </p:nvSpPr>
        <p:spPr bwMode="auto">
          <a:xfrm>
            <a:off x="1476192" y="1431774"/>
            <a:ext cx="2172585" cy="369332"/>
          </a:xfrm>
          <a:prstGeom prst="rect">
            <a:avLst/>
          </a:prstGeom>
          <a:noFill/>
          <a:ln w="9525">
            <a:noFill/>
            <a:miter lim="800000"/>
            <a:headEnd/>
            <a:tailEnd/>
          </a:ln>
        </p:spPr>
        <p:txBody>
          <a:bodyPr wrap="square">
            <a:spAutoFit/>
          </a:bodyPr>
          <a:lstStyle/>
          <a:p>
            <a:pPr eaLnBrk="0" hangingPunct="0"/>
            <a:r>
              <a:rPr lang="en-US" sz="1800" b="1" dirty="0" err="1">
                <a:latin typeface="Times New Roman" pitchFamily="18" charset="0"/>
              </a:rPr>
              <a:t>Reden</a:t>
            </a:r>
            <a:r>
              <a:rPr lang="en-US" sz="1800" b="1" dirty="0">
                <a:latin typeface="Times New Roman" pitchFamily="18" charset="0"/>
              </a:rPr>
              <a:t> </a:t>
            </a:r>
            <a:r>
              <a:rPr lang="en-US" sz="1800" b="1" dirty="0" err="1">
                <a:latin typeface="Times New Roman" pitchFamily="18" charset="0"/>
              </a:rPr>
              <a:t>verwijderen</a:t>
            </a:r>
            <a:endParaRPr lang="en-GB" sz="1800" b="1" dirty="0">
              <a:latin typeface="Times New Roman" pitchFamily="18" charset="0"/>
            </a:endParaRPr>
          </a:p>
        </p:txBody>
      </p:sp>
      <p:sp>
        <p:nvSpPr>
          <p:cNvPr id="17" name="Titel 1"/>
          <p:cNvSpPr>
            <a:spLocks noGrp="1"/>
          </p:cNvSpPr>
          <p:nvPr>
            <p:ph type="title"/>
          </p:nvPr>
        </p:nvSpPr>
        <p:spPr>
          <a:xfrm>
            <a:off x="2766702" y="912897"/>
            <a:ext cx="6102660" cy="650375"/>
          </a:xfrm>
        </p:spPr>
        <p:txBody>
          <a:bodyPr/>
          <a:lstStyle/>
          <a:p>
            <a:r>
              <a:rPr lang="nl-NL" dirty="0"/>
              <a:t>Resultaat NPI stap 1</a:t>
            </a:r>
          </a:p>
        </p:txBody>
      </p:sp>
    </p:spTree>
    <p:extLst>
      <p:ext uri="{BB962C8B-B14F-4D97-AF65-F5344CB8AC3E}">
        <p14:creationId xmlns:p14="http://schemas.microsoft.com/office/powerpoint/2010/main" val="2700653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NPI Stap 2: vind de associaties</a:t>
            </a:r>
          </a:p>
        </p:txBody>
      </p:sp>
      <p:sp>
        <p:nvSpPr>
          <p:cNvPr id="4" name="Tijdelijke aanduiding voor inhoud 3"/>
          <p:cNvSpPr>
            <a:spLocks noGrp="1"/>
          </p:cNvSpPr>
          <p:nvPr>
            <p:ph idx="16"/>
          </p:nvPr>
        </p:nvSpPr>
        <p:spPr/>
        <p:txBody>
          <a:bodyPr>
            <a:normAutofit lnSpcReduction="10000"/>
          </a:bodyPr>
          <a:lstStyle/>
          <a:p>
            <a:endParaRPr lang="nl-NL"/>
          </a:p>
        </p:txBody>
      </p:sp>
      <p:sp>
        <p:nvSpPr>
          <p:cNvPr id="5" name="Tijdelijke aanduiding voor inhoud 4"/>
          <p:cNvSpPr>
            <a:spLocks noGrp="1"/>
          </p:cNvSpPr>
          <p:nvPr>
            <p:ph idx="17"/>
          </p:nvPr>
        </p:nvSpPr>
        <p:spPr/>
        <p:txBody>
          <a:bodyPr/>
          <a:lstStyle/>
          <a:p>
            <a:endParaRPr lang="nl-NL"/>
          </a:p>
        </p:txBody>
      </p:sp>
      <p:sp>
        <p:nvSpPr>
          <p:cNvPr id="6" name="Tijdelijke aanduiding voor inhoud 5"/>
          <p:cNvSpPr>
            <a:spLocks noGrp="1"/>
          </p:cNvSpPr>
          <p:nvPr>
            <p:ph idx="19"/>
          </p:nvPr>
        </p:nvSpPr>
        <p:spPr/>
        <p:txBody>
          <a:bodyPr/>
          <a:lstStyle/>
          <a:p>
            <a:endParaRPr lang="nl-NL"/>
          </a:p>
        </p:txBody>
      </p:sp>
      <p:sp>
        <p:nvSpPr>
          <p:cNvPr id="7" name="Tijdelijke aanduiding voor inhoud 6"/>
          <p:cNvSpPr>
            <a:spLocks noGrp="1"/>
          </p:cNvSpPr>
          <p:nvPr>
            <p:ph idx="13"/>
          </p:nvPr>
        </p:nvSpPr>
        <p:spPr/>
        <p:txBody>
          <a:bodyPr/>
          <a:lstStyle/>
          <a:p>
            <a:r>
              <a:rPr lang="nl-NL" dirty="0"/>
              <a:t>Wanneer je de concepten hebt gevonden, ga je in de tekst op zoek naar de werkwoorden die deze concepten verbinden.</a:t>
            </a:r>
          </a:p>
          <a:p>
            <a:endParaRPr lang="nl-NL" dirty="0"/>
          </a:p>
          <a:p>
            <a:r>
              <a:rPr lang="nl-NL" dirty="0"/>
              <a:t>(Associatie  = relatie)</a:t>
            </a:r>
          </a:p>
        </p:txBody>
      </p:sp>
    </p:spTree>
    <p:extLst>
      <p:ext uri="{BB962C8B-B14F-4D97-AF65-F5344CB8AC3E}">
        <p14:creationId xmlns:p14="http://schemas.microsoft.com/office/powerpoint/2010/main" val="374523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inhoud 4"/>
          <p:cNvSpPr>
            <a:spLocks noGrp="1"/>
          </p:cNvSpPr>
          <p:nvPr>
            <p:ph idx="17"/>
          </p:nvPr>
        </p:nvSpPr>
        <p:spPr/>
        <p:txBody>
          <a:bodyPr/>
          <a:lstStyle/>
          <a:p>
            <a:endParaRPr lang="nl-NL"/>
          </a:p>
        </p:txBody>
      </p:sp>
      <p:sp>
        <p:nvSpPr>
          <p:cNvPr id="3" name="Text Box 3"/>
          <p:cNvSpPr txBox="1">
            <a:spLocks noChangeArrowheads="1"/>
          </p:cNvSpPr>
          <p:nvPr/>
        </p:nvSpPr>
        <p:spPr bwMode="auto">
          <a:xfrm>
            <a:off x="971600" y="980728"/>
            <a:ext cx="8275637" cy="4737100"/>
          </a:xfrm>
          <a:prstGeom prst="rect">
            <a:avLst/>
          </a:prstGeom>
          <a:noFill/>
          <a:ln w="9525">
            <a:noFill/>
            <a:miter lim="800000"/>
            <a:headEnd/>
            <a:tailEnd/>
          </a:ln>
        </p:spPr>
        <p:txBody>
          <a:bodyPr wrap="none">
            <a:spAutoFit/>
          </a:bodyPr>
          <a:lstStyle/>
          <a:p>
            <a:pPr eaLnBrk="0" hangingPunct="0"/>
            <a:r>
              <a:rPr lang="en-US" sz="1600" dirty="0">
                <a:latin typeface="Times New Roman" pitchFamily="18" charset="0"/>
              </a:rPr>
              <a:t>Op </a:t>
            </a:r>
            <a:r>
              <a:rPr lang="en-US" sz="1600" dirty="0" err="1">
                <a:latin typeface="Times New Roman" pitchFamily="18" charset="0"/>
              </a:rPr>
              <a:t>een</a:t>
            </a:r>
            <a:r>
              <a:rPr lang="en-US" sz="1600" dirty="0">
                <a:latin typeface="Times New Roman" pitchFamily="18" charset="0"/>
              </a:rPr>
              <a:t> </a:t>
            </a:r>
            <a:r>
              <a:rPr lang="en-US" sz="1600" dirty="0" err="1">
                <a:latin typeface="Times New Roman" pitchFamily="18" charset="0"/>
              </a:rPr>
              <a:t>bepaalde</a:t>
            </a:r>
            <a:r>
              <a:rPr lang="en-US" sz="1600" dirty="0">
                <a:latin typeface="Times New Roman" pitchFamily="18" charset="0"/>
              </a:rPr>
              <a:t> school </a:t>
            </a:r>
            <a:r>
              <a:rPr lang="en-US" sz="1600" dirty="0" err="1">
                <a:latin typeface="Times New Roman" pitchFamily="18" charset="0"/>
              </a:rPr>
              <a:t>worden</a:t>
            </a:r>
            <a:r>
              <a:rPr lang="en-US" sz="1600" dirty="0">
                <a:latin typeface="Times New Roman" pitchFamily="18" charset="0"/>
              </a:rPr>
              <a:t> </a:t>
            </a:r>
            <a:r>
              <a:rPr lang="en-US" sz="1600" dirty="0" err="1">
                <a:latin typeface="Times New Roman" pitchFamily="18" charset="0"/>
              </a:rPr>
              <a:t>gegevens</a:t>
            </a:r>
            <a:r>
              <a:rPr lang="en-US" sz="1600" dirty="0">
                <a:latin typeface="Times New Roman" pitchFamily="18" charset="0"/>
              </a:rPr>
              <a:t> van </a:t>
            </a:r>
            <a:r>
              <a:rPr lang="en-US" sz="1600" b="1" u="sng" dirty="0" err="1">
                <a:latin typeface="Times New Roman" pitchFamily="18" charset="0"/>
              </a:rPr>
              <a:t>studenten</a:t>
            </a:r>
            <a:r>
              <a:rPr lang="en-US" sz="1600" b="1" u="sng" dirty="0">
                <a:latin typeface="Times New Roman" pitchFamily="18" charset="0"/>
              </a:rPr>
              <a:t> en de modules die </a:t>
            </a:r>
            <a:r>
              <a:rPr lang="en-US" sz="1600" b="1" u="sng" dirty="0" err="1">
                <a:latin typeface="Times New Roman" pitchFamily="18" charset="0"/>
              </a:rPr>
              <a:t>ze</a:t>
            </a:r>
            <a:r>
              <a:rPr lang="en-US" sz="1600" b="1" u="sng" dirty="0">
                <a:latin typeface="Times New Roman" pitchFamily="18" charset="0"/>
              </a:rPr>
              <a:t> </a:t>
            </a:r>
            <a:r>
              <a:rPr lang="en-US" sz="1600" b="1" u="sng" dirty="0" err="1">
                <a:latin typeface="Times New Roman" pitchFamily="18" charset="0"/>
              </a:rPr>
              <a:t>volgen</a:t>
            </a:r>
            <a:r>
              <a:rPr lang="en-US" sz="1600" dirty="0">
                <a:latin typeface="Times New Roman" pitchFamily="18" charset="0"/>
              </a:rPr>
              <a:t> </a:t>
            </a:r>
          </a:p>
          <a:p>
            <a:pPr eaLnBrk="0" hangingPunct="0"/>
            <a:r>
              <a:rPr lang="en-US" sz="1600" dirty="0" err="1">
                <a:latin typeface="Times New Roman" pitchFamily="18" charset="0"/>
              </a:rPr>
              <a:t>bijgehouden</a:t>
            </a:r>
            <a:r>
              <a:rPr lang="en-US" sz="1600" dirty="0">
                <a:latin typeface="Times New Roman" pitchFamily="18" charset="0"/>
              </a:rPr>
              <a:t>. </a:t>
            </a:r>
            <a:r>
              <a:rPr lang="en-US" sz="1600" b="1" u="sng" dirty="0" err="1">
                <a:latin typeface="Times New Roman" pitchFamily="18" charset="0"/>
              </a:rPr>
              <a:t>Elke</a:t>
            </a:r>
            <a:r>
              <a:rPr lang="en-US" sz="1600" b="1" u="sng" dirty="0">
                <a:latin typeface="Times New Roman" pitchFamily="18" charset="0"/>
              </a:rPr>
              <a:t> student</a:t>
            </a:r>
            <a:r>
              <a:rPr lang="en-US" sz="1600" dirty="0">
                <a:latin typeface="Times New Roman" pitchFamily="18" charset="0"/>
              </a:rPr>
              <a:t> </a:t>
            </a:r>
            <a:r>
              <a:rPr lang="en-US" sz="1600" dirty="0" err="1">
                <a:latin typeface="Times New Roman" pitchFamily="18" charset="0"/>
              </a:rPr>
              <a:t>heeft</a:t>
            </a:r>
            <a:r>
              <a:rPr lang="en-US" sz="1600" dirty="0">
                <a:latin typeface="Times New Roman" pitchFamily="18" charset="0"/>
              </a:rPr>
              <a:t> </a:t>
            </a:r>
            <a:r>
              <a:rPr lang="en-US" sz="1600" dirty="0" err="1">
                <a:latin typeface="Times New Roman" pitchFamily="18" charset="0"/>
              </a:rPr>
              <a:t>een</a:t>
            </a:r>
            <a:r>
              <a:rPr lang="en-US" sz="1600" dirty="0">
                <a:latin typeface="Times New Roman" pitchFamily="18" charset="0"/>
              </a:rPr>
              <a:t> </a:t>
            </a:r>
            <a:r>
              <a:rPr lang="en-US" sz="1600" dirty="0" err="1">
                <a:latin typeface="Times New Roman" pitchFamily="18" charset="0"/>
              </a:rPr>
              <a:t>uniek</a:t>
            </a:r>
            <a:r>
              <a:rPr lang="en-US" sz="1600" dirty="0">
                <a:latin typeface="Times New Roman" pitchFamily="18" charset="0"/>
              </a:rPr>
              <a:t> </a:t>
            </a:r>
            <a:r>
              <a:rPr lang="en-US" sz="1600" dirty="0" err="1">
                <a:latin typeface="Times New Roman" pitchFamily="18" charset="0"/>
              </a:rPr>
              <a:t>studentnummer</a:t>
            </a:r>
            <a:r>
              <a:rPr lang="en-US" sz="1600" dirty="0">
                <a:latin typeface="Times New Roman" pitchFamily="18" charset="0"/>
              </a:rPr>
              <a:t>, en </a:t>
            </a:r>
            <a:r>
              <a:rPr lang="en-US" sz="1600" b="1" u="sng" dirty="0">
                <a:latin typeface="Times New Roman" pitchFamily="18" charset="0"/>
              </a:rPr>
              <a:t>zit in </a:t>
            </a:r>
            <a:r>
              <a:rPr lang="en-US" sz="1600" b="1" u="sng" dirty="0" err="1">
                <a:latin typeface="Times New Roman" pitchFamily="18" charset="0"/>
              </a:rPr>
              <a:t>een</a:t>
            </a:r>
            <a:r>
              <a:rPr lang="en-US" sz="1600" b="1" u="sng" dirty="0">
                <a:latin typeface="Times New Roman" pitchFamily="18" charset="0"/>
              </a:rPr>
              <a:t> </a:t>
            </a:r>
            <a:r>
              <a:rPr lang="en-US" sz="1600" b="1" u="sng" dirty="0" err="1">
                <a:latin typeface="Times New Roman" pitchFamily="18" charset="0"/>
              </a:rPr>
              <a:t>klas</a:t>
            </a:r>
            <a:r>
              <a:rPr lang="en-US" sz="1600" dirty="0">
                <a:latin typeface="Times New Roman" pitchFamily="18" charset="0"/>
              </a:rPr>
              <a:t> van </a:t>
            </a:r>
            <a:r>
              <a:rPr lang="en-US" sz="1600" dirty="0" err="1">
                <a:latin typeface="Times New Roman" pitchFamily="18" charset="0"/>
              </a:rPr>
              <a:t>een</a:t>
            </a:r>
            <a:r>
              <a:rPr lang="en-US" sz="1600" dirty="0">
                <a:latin typeface="Times New Roman" pitchFamily="18" charset="0"/>
              </a:rPr>
              <a:t> van de twee </a:t>
            </a:r>
          </a:p>
          <a:p>
            <a:pPr eaLnBrk="0" hangingPunct="0"/>
            <a:r>
              <a:rPr lang="en-US" sz="1600" dirty="0" err="1">
                <a:latin typeface="Times New Roman" pitchFamily="18" charset="0"/>
              </a:rPr>
              <a:t>afdelingen</a:t>
            </a:r>
            <a:r>
              <a:rPr lang="en-US" sz="1600" dirty="0">
                <a:latin typeface="Times New Roman" pitchFamily="18" charset="0"/>
              </a:rPr>
              <a:t>: HI of BI. De school </a:t>
            </a:r>
            <a:r>
              <a:rPr lang="en-US" sz="1600" dirty="0" err="1">
                <a:latin typeface="Times New Roman" pitchFamily="18" charset="0"/>
              </a:rPr>
              <a:t>wil</a:t>
            </a:r>
            <a:r>
              <a:rPr lang="en-US" sz="1600" dirty="0">
                <a:latin typeface="Times New Roman" pitchFamily="18" charset="0"/>
              </a:rPr>
              <a:t> </a:t>
            </a:r>
            <a:r>
              <a:rPr lang="en-US" sz="1600" dirty="0" err="1">
                <a:latin typeface="Times New Roman" pitchFamily="18" charset="0"/>
              </a:rPr>
              <a:t>natuurlijk</a:t>
            </a:r>
            <a:r>
              <a:rPr lang="en-US" sz="1600" dirty="0">
                <a:latin typeface="Times New Roman" pitchFamily="18" charset="0"/>
              </a:rPr>
              <a:t> de </a:t>
            </a:r>
            <a:r>
              <a:rPr lang="en-US" sz="1600" dirty="0" err="1">
                <a:latin typeface="Times New Roman" pitchFamily="18" charset="0"/>
              </a:rPr>
              <a:t>personalia</a:t>
            </a:r>
            <a:r>
              <a:rPr lang="en-US" sz="1600" dirty="0">
                <a:latin typeface="Times New Roman" pitchFamily="18" charset="0"/>
              </a:rPr>
              <a:t> van </a:t>
            </a:r>
            <a:r>
              <a:rPr lang="en-US" sz="1600" dirty="0" err="1">
                <a:latin typeface="Times New Roman" pitchFamily="18" charset="0"/>
              </a:rPr>
              <a:t>elke</a:t>
            </a:r>
            <a:r>
              <a:rPr lang="en-US" sz="1600" dirty="0">
                <a:latin typeface="Times New Roman" pitchFamily="18" charset="0"/>
              </a:rPr>
              <a:t> student </a:t>
            </a:r>
            <a:r>
              <a:rPr lang="en-US" sz="1600" dirty="0" err="1">
                <a:latin typeface="Times New Roman" pitchFamily="18" charset="0"/>
              </a:rPr>
              <a:t>bijhouden</a:t>
            </a:r>
            <a:r>
              <a:rPr lang="en-US" sz="1600" dirty="0">
                <a:latin typeface="Times New Roman" pitchFamily="18" charset="0"/>
              </a:rPr>
              <a:t>, en </a:t>
            </a:r>
            <a:r>
              <a:rPr lang="en-US" sz="1600" dirty="0" err="1">
                <a:latin typeface="Times New Roman" pitchFamily="18" charset="0"/>
              </a:rPr>
              <a:t>welke</a:t>
            </a:r>
            <a:endParaRPr lang="en-US" sz="1600" dirty="0">
              <a:latin typeface="Times New Roman" pitchFamily="18" charset="0"/>
            </a:endParaRPr>
          </a:p>
          <a:p>
            <a:pPr eaLnBrk="0" hangingPunct="0"/>
            <a:r>
              <a:rPr lang="en-US" sz="1600" dirty="0" err="1">
                <a:latin typeface="Times New Roman" pitchFamily="18" charset="0"/>
              </a:rPr>
              <a:t>vooropleiding</a:t>
            </a:r>
            <a:r>
              <a:rPr lang="en-US" sz="1600" dirty="0">
                <a:latin typeface="Times New Roman" pitchFamily="18" charset="0"/>
              </a:rPr>
              <a:t> </a:t>
            </a:r>
            <a:r>
              <a:rPr lang="en-US" sz="1600" dirty="0" err="1">
                <a:latin typeface="Times New Roman" pitchFamily="18" charset="0"/>
              </a:rPr>
              <a:t>hij</a:t>
            </a:r>
            <a:r>
              <a:rPr lang="en-US" sz="1600" dirty="0">
                <a:latin typeface="Times New Roman" pitchFamily="18" charset="0"/>
              </a:rPr>
              <a:t>/</a:t>
            </a:r>
            <a:r>
              <a:rPr lang="en-US" sz="1600" dirty="0" err="1">
                <a:latin typeface="Times New Roman" pitchFamily="18" charset="0"/>
              </a:rPr>
              <a:t>zij</a:t>
            </a:r>
            <a:r>
              <a:rPr lang="en-US" sz="1600" dirty="0">
                <a:latin typeface="Times New Roman" pitchFamily="18" charset="0"/>
              </a:rPr>
              <a:t> </a:t>
            </a:r>
            <a:r>
              <a:rPr lang="en-US" sz="1600" dirty="0" err="1">
                <a:latin typeface="Times New Roman" pitchFamily="18" charset="0"/>
              </a:rPr>
              <a:t>heeft</a:t>
            </a:r>
            <a:r>
              <a:rPr lang="en-US" sz="1600" dirty="0">
                <a:latin typeface="Times New Roman" pitchFamily="18" charset="0"/>
              </a:rPr>
              <a:t>. </a:t>
            </a:r>
            <a:r>
              <a:rPr lang="en-US" sz="1600" dirty="0" err="1">
                <a:latin typeface="Times New Roman" pitchFamily="18" charset="0"/>
              </a:rPr>
              <a:t>Elke</a:t>
            </a:r>
            <a:r>
              <a:rPr lang="en-US" sz="1600" dirty="0">
                <a:latin typeface="Times New Roman" pitchFamily="18" charset="0"/>
              </a:rPr>
              <a:t> </a:t>
            </a:r>
            <a:r>
              <a:rPr lang="en-US" sz="1600" dirty="0" err="1">
                <a:latin typeface="Times New Roman" pitchFamily="18" charset="0"/>
              </a:rPr>
              <a:t>klas</a:t>
            </a:r>
            <a:r>
              <a:rPr lang="en-US" sz="1600" dirty="0">
                <a:latin typeface="Times New Roman" pitchFamily="18" charset="0"/>
              </a:rPr>
              <a:t> </a:t>
            </a:r>
            <a:r>
              <a:rPr lang="en-US" sz="1600" dirty="0" err="1">
                <a:latin typeface="Times New Roman" pitchFamily="18" charset="0"/>
              </a:rPr>
              <a:t>heeft</a:t>
            </a:r>
            <a:r>
              <a:rPr lang="en-US" sz="1600" dirty="0">
                <a:latin typeface="Times New Roman" pitchFamily="18" charset="0"/>
              </a:rPr>
              <a:t> </a:t>
            </a:r>
            <a:r>
              <a:rPr lang="en-US" sz="1600" dirty="0" err="1">
                <a:latin typeface="Times New Roman" pitchFamily="18" charset="0"/>
              </a:rPr>
              <a:t>een</a:t>
            </a:r>
            <a:r>
              <a:rPr lang="en-US" sz="1600" dirty="0">
                <a:latin typeface="Times New Roman" pitchFamily="18" charset="0"/>
              </a:rPr>
              <a:t> docent </a:t>
            </a:r>
            <a:r>
              <a:rPr lang="en-US" sz="1600" dirty="0" err="1">
                <a:latin typeface="Times New Roman" pitchFamily="18" charset="0"/>
              </a:rPr>
              <a:t>als</a:t>
            </a:r>
            <a:r>
              <a:rPr lang="en-US" sz="1600" dirty="0">
                <a:latin typeface="Times New Roman" pitchFamily="18" charset="0"/>
              </a:rPr>
              <a:t> </a:t>
            </a:r>
            <a:r>
              <a:rPr lang="en-US" sz="1600" dirty="0" err="1">
                <a:latin typeface="Times New Roman" pitchFamily="18" charset="0"/>
              </a:rPr>
              <a:t>klassenmentor</a:t>
            </a:r>
            <a:r>
              <a:rPr lang="en-US" sz="1600" dirty="0">
                <a:latin typeface="Times New Roman" pitchFamily="18" charset="0"/>
              </a:rPr>
              <a:t>. </a:t>
            </a:r>
            <a:r>
              <a:rPr lang="en-US" sz="1600" dirty="0" err="1">
                <a:latin typeface="Times New Roman" pitchFamily="18" charset="0"/>
              </a:rPr>
              <a:t>Een</a:t>
            </a:r>
            <a:r>
              <a:rPr lang="en-US" sz="1600" dirty="0">
                <a:latin typeface="Times New Roman" pitchFamily="18" charset="0"/>
              </a:rPr>
              <a:t> module </a:t>
            </a:r>
            <a:r>
              <a:rPr lang="en-US" sz="1600" dirty="0" err="1">
                <a:latin typeface="Times New Roman" pitchFamily="18" charset="0"/>
              </a:rPr>
              <a:t>heeft</a:t>
            </a:r>
            <a:r>
              <a:rPr lang="en-US" sz="1600" dirty="0">
                <a:latin typeface="Times New Roman" pitchFamily="18" charset="0"/>
              </a:rPr>
              <a:t> </a:t>
            </a:r>
            <a:r>
              <a:rPr lang="en-US" sz="1600" dirty="0" err="1">
                <a:latin typeface="Times New Roman" pitchFamily="18" charset="0"/>
              </a:rPr>
              <a:t>een</a:t>
            </a:r>
            <a:r>
              <a:rPr lang="en-US" sz="1600" dirty="0">
                <a:latin typeface="Times New Roman" pitchFamily="18" charset="0"/>
              </a:rPr>
              <a:t> </a:t>
            </a:r>
          </a:p>
          <a:p>
            <a:pPr eaLnBrk="0" hangingPunct="0"/>
            <a:r>
              <a:rPr lang="en-US" sz="1600" dirty="0">
                <a:latin typeface="Times New Roman" pitchFamily="18" charset="0"/>
              </a:rPr>
              <a:t>module-code, en </a:t>
            </a:r>
            <a:r>
              <a:rPr lang="en-US" sz="1600" dirty="0" err="1">
                <a:latin typeface="Times New Roman" pitchFamily="18" charset="0"/>
              </a:rPr>
              <a:t>er</a:t>
            </a:r>
            <a:r>
              <a:rPr lang="en-US" sz="1600" dirty="0">
                <a:latin typeface="Times New Roman" pitchFamily="18" charset="0"/>
              </a:rPr>
              <a:t> </a:t>
            </a:r>
            <a:r>
              <a:rPr lang="en-US" sz="1600" dirty="0" err="1">
                <a:latin typeface="Times New Roman" pitchFamily="18" charset="0"/>
              </a:rPr>
              <a:t>wordt</a:t>
            </a:r>
            <a:r>
              <a:rPr lang="en-US" sz="1600" dirty="0">
                <a:latin typeface="Times New Roman" pitchFamily="18" charset="0"/>
              </a:rPr>
              <a:t> </a:t>
            </a:r>
            <a:r>
              <a:rPr lang="en-US" sz="1600" dirty="0" err="1">
                <a:latin typeface="Times New Roman" pitchFamily="18" charset="0"/>
              </a:rPr>
              <a:t>vastgelegd</a:t>
            </a:r>
            <a:r>
              <a:rPr lang="en-US" sz="1600" dirty="0">
                <a:latin typeface="Times New Roman" pitchFamily="18" charset="0"/>
              </a:rPr>
              <a:t> </a:t>
            </a:r>
            <a:r>
              <a:rPr lang="en-US" sz="1600" dirty="0" err="1">
                <a:latin typeface="Times New Roman" pitchFamily="18" charset="0"/>
              </a:rPr>
              <a:t>hoeveel</a:t>
            </a:r>
            <a:r>
              <a:rPr lang="en-US" sz="1600" dirty="0">
                <a:latin typeface="Times New Roman" pitchFamily="18" charset="0"/>
              </a:rPr>
              <a:t> </a:t>
            </a:r>
            <a:r>
              <a:rPr lang="en-US" sz="1600" dirty="0" err="1">
                <a:latin typeface="Times New Roman" pitchFamily="18" charset="0"/>
              </a:rPr>
              <a:t>theorielessen</a:t>
            </a:r>
            <a:r>
              <a:rPr lang="en-US" sz="1600" dirty="0">
                <a:latin typeface="Times New Roman" pitchFamily="18" charset="0"/>
              </a:rPr>
              <a:t> </a:t>
            </a:r>
            <a:r>
              <a:rPr lang="en-US" sz="1600" dirty="0" err="1">
                <a:latin typeface="Times New Roman" pitchFamily="18" charset="0"/>
              </a:rPr>
              <a:t>bij</a:t>
            </a:r>
            <a:r>
              <a:rPr lang="en-US" sz="1600" dirty="0">
                <a:latin typeface="Times New Roman" pitchFamily="18" charset="0"/>
              </a:rPr>
              <a:t> die module </a:t>
            </a:r>
            <a:r>
              <a:rPr lang="en-US" sz="1600" dirty="0" err="1">
                <a:latin typeface="Times New Roman" pitchFamily="18" charset="0"/>
              </a:rPr>
              <a:t>horen</a:t>
            </a:r>
            <a:r>
              <a:rPr lang="en-US" sz="1600" dirty="0">
                <a:latin typeface="Times New Roman" pitchFamily="18" charset="0"/>
              </a:rPr>
              <a:t>, en </a:t>
            </a:r>
            <a:r>
              <a:rPr lang="en-US" sz="1600" dirty="0" err="1">
                <a:latin typeface="Times New Roman" pitchFamily="18" charset="0"/>
              </a:rPr>
              <a:t>hoeveel</a:t>
            </a:r>
            <a:r>
              <a:rPr lang="en-US" sz="1600" dirty="0">
                <a:latin typeface="Times New Roman" pitchFamily="18" charset="0"/>
              </a:rPr>
              <a:t> </a:t>
            </a:r>
          </a:p>
          <a:p>
            <a:pPr eaLnBrk="0" hangingPunct="0"/>
            <a:r>
              <a:rPr lang="en-US" sz="1600" dirty="0" err="1">
                <a:latin typeface="Times New Roman" pitchFamily="18" charset="0"/>
              </a:rPr>
              <a:t>studiepunten</a:t>
            </a:r>
            <a:r>
              <a:rPr lang="en-US" sz="1600" dirty="0">
                <a:latin typeface="Times New Roman" pitchFamily="18" charset="0"/>
              </a:rPr>
              <a:t> het </a:t>
            </a:r>
            <a:r>
              <a:rPr lang="en-US" sz="1600" dirty="0" err="1">
                <a:latin typeface="Times New Roman" pitchFamily="18" charset="0"/>
              </a:rPr>
              <a:t>vak</a:t>
            </a:r>
            <a:r>
              <a:rPr lang="en-US" sz="1600" dirty="0">
                <a:latin typeface="Times New Roman" pitchFamily="18" charset="0"/>
              </a:rPr>
              <a:t> </a:t>
            </a:r>
            <a:r>
              <a:rPr lang="en-US" sz="1600" dirty="0" err="1">
                <a:latin typeface="Times New Roman" pitchFamily="18" charset="0"/>
              </a:rPr>
              <a:t>oplevert</a:t>
            </a:r>
            <a:r>
              <a:rPr lang="en-US" sz="1600" dirty="0">
                <a:latin typeface="Times New Roman" pitchFamily="18" charset="0"/>
              </a:rPr>
              <a:t>. </a:t>
            </a:r>
            <a:r>
              <a:rPr lang="en-US" sz="1600" dirty="0" err="1">
                <a:latin typeface="Times New Roman" pitchFamily="18" charset="0"/>
              </a:rPr>
              <a:t>Een</a:t>
            </a:r>
            <a:r>
              <a:rPr lang="en-US" sz="1600" dirty="0">
                <a:latin typeface="Times New Roman" pitchFamily="18" charset="0"/>
              </a:rPr>
              <a:t> </a:t>
            </a:r>
            <a:r>
              <a:rPr lang="en-US" sz="1600" dirty="0" err="1">
                <a:latin typeface="Times New Roman" pitchFamily="18" charset="0"/>
              </a:rPr>
              <a:t>eventueel</a:t>
            </a:r>
            <a:r>
              <a:rPr lang="en-US" sz="1600" dirty="0">
                <a:latin typeface="Times New Roman" pitchFamily="18" charset="0"/>
              </a:rPr>
              <a:t> </a:t>
            </a:r>
            <a:r>
              <a:rPr lang="en-US" sz="1600" b="1" u="sng" dirty="0" err="1">
                <a:latin typeface="Times New Roman" pitchFamily="18" charset="0"/>
              </a:rPr>
              <a:t>cijfer</a:t>
            </a:r>
            <a:r>
              <a:rPr lang="en-US" sz="1600" b="1" u="sng" dirty="0">
                <a:latin typeface="Times New Roman" pitchFamily="18" charset="0"/>
              </a:rPr>
              <a:t> </a:t>
            </a:r>
            <a:r>
              <a:rPr lang="en-US" sz="1600" b="1" u="sng" dirty="0" err="1">
                <a:latin typeface="Times New Roman" pitchFamily="18" charset="0"/>
              </a:rPr>
              <a:t>voor</a:t>
            </a:r>
            <a:r>
              <a:rPr lang="en-US" sz="1600" b="1" u="sng" dirty="0">
                <a:latin typeface="Times New Roman" pitchFamily="18" charset="0"/>
              </a:rPr>
              <a:t> </a:t>
            </a:r>
            <a:r>
              <a:rPr lang="en-US" sz="1600" b="1" u="sng" dirty="0" err="1">
                <a:latin typeface="Times New Roman" pitchFamily="18" charset="0"/>
              </a:rPr>
              <a:t>een</a:t>
            </a:r>
            <a:r>
              <a:rPr lang="en-US" sz="1600" b="1" u="sng" dirty="0">
                <a:latin typeface="Times New Roman" pitchFamily="18" charset="0"/>
              </a:rPr>
              <a:t> module van </a:t>
            </a:r>
            <a:r>
              <a:rPr lang="en-US" sz="1600" b="1" u="sng" dirty="0" err="1">
                <a:latin typeface="Times New Roman" pitchFamily="18" charset="0"/>
              </a:rPr>
              <a:t>een</a:t>
            </a:r>
            <a:r>
              <a:rPr lang="en-US" sz="1600" b="1" u="sng" dirty="0">
                <a:latin typeface="Times New Roman" pitchFamily="18" charset="0"/>
              </a:rPr>
              <a:t> student </a:t>
            </a:r>
            <a:r>
              <a:rPr lang="en-US" sz="1600" b="1" u="sng" dirty="0" err="1">
                <a:latin typeface="Times New Roman" pitchFamily="18" charset="0"/>
              </a:rPr>
              <a:t>wordt</a:t>
            </a:r>
            <a:r>
              <a:rPr lang="en-US" sz="1600" b="1" u="sng" dirty="0">
                <a:latin typeface="Times New Roman" pitchFamily="18" charset="0"/>
              </a:rPr>
              <a:t> </a:t>
            </a:r>
          </a:p>
          <a:p>
            <a:pPr eaLnBrk="0" hangingPunct="0"/>
            <a:r>
              <a:rPr lang="en-US" sz="1600" b="1" u="sng" dirty="0" err="1">
                <a:latin typeface="Times New Roman" pitchFamily="18" charset="0"/>
              </a:rPr>
              <a:t>ook</a:t>
            </a:r>
            <a:r>
              <a:rPr lang="en-US" sz="1600" b="1" u="sng" dirty="0">
                <a:latin typeface="Times New Roman" pitchFamily="18" charset="0"/>
              </a:rPr>
              <a:t> </a:t>
            </a:r>
            <a:r>
              <a:rPr lang="en-US" sz="1600" b="1" u="sng" dirty="0" err="1">
                <a:latin typeface="Times New Roman" pitchFamily="18" charset="0"/>
              </a:rPr>
              <a:t>opgeslagen</a:t>
            </a:r>
            <a:r>
              <a:rPr lang="en-US" sz="1600" b="1" dirty="0">
                <a:latin typeface="Times New Roman" pitchFamily="18" charset="0"/>
              </a:rPr>
              <a:t>.</a:t>
            </a:r>
          </a:p>
          <a:p>
            <a:pPr eaLnBrk="0" hangingPunct="0"/>
            <a:endParaRPr lang="en-US" sz="1600" b="1" dirty="0">
              <a:latin typeface="Times New Roman" pitchFamily="18" charset="0"/>
            </a:endParaRPr>
          </a:p>
          <a:p>
            <a:pPr eaLnBrk="0" hangingPunct="0"/>
            <a:r>
              <a:rPr lang="en-US" sz="1600" dirty="0" err="1">
                <a:latin typeface="Times New Roman" pitchFamily="18" charset="0"/>
              </a:rPr>
              <a:t>Een</a:t>
            </a:r>
            <a:r>
              <a:rPr lang="en-US" sz="1600" dirty="0">
                <a:latin typeface="Times New Roman" pitchFamily="18" charset="0"/>
              </a:rPr>
              <a:t> </a:t>
            </a:r>
            <a:r>
              <a:rPr lang="en-US" sz="1600" dirty="0" err="1">
                <a:latin typeface="Times New Roman" pitchFamily="18" charset="0"/>
              </a:rPr>
              <a:t>voorbeeld</a:t>
            </a:r>
            <a:r>
              <a:rPr lang="en-US" sz="1600" dirty="0">
                <a:latin typeface="Times New Roman" pitchFamily="18" charset="0"/>
              </a:rPr>
              <a:t> document:</a:t>
            </a:r>
          </a:p>
          <a:p>
            <a:pPr eaLnBrk="0" hangingPunct="0"/>
            <a:r>
              <a:rPr lang="en-US" sz="1600" b="1" dirty="0">
                <a:latin typeface="Times New Roman" pitchFamily="18" charset="0"/>
              </a:rPr>
              <a:t>Student</a:t>
            </a:r>
            <a:r>
              <a:rPr lang="en-US" sz="1600" dirty="0">
                <a:latin typeface="Times New Roman" pitchFamily="18" charset="0"/>
              </a:rPr>
              <a:t>:		012345 		</a:t>
            </a:r>
            <a:r>
              <a:rPr lang="en-US" sz="1600" b="1" dirty="0" err="1">
                <a:latin typeface="Times New Roman" pitchFamily="18" charset="0"/>
              </a:rPr>
              <a:t>Vooropleiding</a:t>
            </a:r>
            <a:r>
              <a:rPr lang="en-US" sz="1600" dirty="0">
                <a:latin typeface="Times New Roman" pitchFamily="18" charset="0"/>
              </a:rPr>
              <a:t>:	HAVO</a:t>
            </a:r>
          </a:p>
          <a:p>
            <a:pPr eaLnBrk="0" hangingPunct="0"/>
            <a:r>
              <a:rPr lang="en-US" sz="1600" b="1" dirty="0" err="1">
                <a:latin typeface="Times New Roman" pitchFamily="18" charset="0"/>
              </a:rPr>
              <a:t>Naam</a:t>
            </a:r>
            <a:r>
              <a:rPr lang="en-US" sz="1600" dirty="0">
                <a:latin typeface="Times New Roman" pitchFamily="18" charset="0"/>
              </a:rPr>
              <a:t>:		</a:t>
            </a:r>
            <a:r>
              <a:rPr lang="en-US" sz="1600" dirty="0" err="1">
                <a:latin typeface="Times New Roman" pitchFamily="18" charset="0"/>
              </a:rPr>
              <a:t>Henk</a:t>
            </a:r>
            <a:r>
              <a:rPr lang="en-US" sz="1600" dirty="0">
                <a:latin typeface="Times New Roman" pitchFamily="18" charset="0"/>
              </a:rPr>
              <a:t> de Boer	</a:t>
            </a:r>
            <a:r>
              <a:rPr lang="en-US" sz="1600" b="1" dirty="0" err="1">
                <a:latin typeface="Times New Roman" pitchFamily="18" charset="0"/>
              </a:rPr>
              <a:t>Klascode</a:t>
            </a:r>
            <a:r>
              <a:rPr lang="en-US" sz="1600" dirty="0">
                <a:latin typeface="Times New Roman" pitchFamily="18" charset="0"/>
              </a:rPr>
              <a:t>:		I2e</a:t>
            </a:r>
          </a:p>
          <a:p>
            <a:pPr eaLnBrk="0" hangingPunct="0"/>
            <a:r>
              <a:rPr lang="en-US" sz="1600" b="1" dirty="0" err="1">
                <a:latin typeface="Times New Roman" pitchFamily="18" charset="0"/>
              </a:rPr>
              <a:t>Adres</a:t>
            </a:r>
            <a:r>
              <a:rPr lang="en-US" sz="1600" dirty="0">
                <a:latin typeface="Times New Roman" pitchFamily="18" charset="0"/>
              </a:rPr>
              <a:t>:		</a:t>
            </a:r>
            <a:r>
              <a:rPr lang="en-US" sz="1600" dirty="0" err="1">
                <a:latin typeface="Times New Roman" pitchFamily="18" charset="0"/>
              </a:rPr>
              <a:t>Dijkweg</a:t>
            </a:r>
            <a:r>
              <a:rPr lang="en-US" sz="1600" dirty="0">
                <a:latin typeface="Times New Roman" pitchFamily="18" charset="0"/>
              </a:rPr>
              <a:t> 3, </a:t>
            </a:r>
            <a:r>
              <a:rPr lang="en-US" sz="1600" dirty="0" err="1">
                <a:latin typeface="Times New Roman" pitchFamily="18" charset="0"/>
              </a:rPr>
              <a:t>Olst</a:t>
            </a:r>
            <a:r>
              <a:rPr lang="en-US" sz="1600" dirty="0">
                <a:latin typeface="Times New Roman" pitchFamily="18" charset="0"/>
              </a:rPr>
              <a:t>	</a:t>
            </a:r>
            <a:r>
              <a:rPr lang="en-US" sz="1600" b="1" dirty="0" err="1">
                <a:latin typeface="Times New Roman" pitchFamily="18" charset="0"/>
              </a:rPr>
              <a:t>Afdeling</a:t>
            </a:r>
            <a:r>
              <a:rPr lang="en-US" sz="1600" dirty="0">
                <a:latin typeface="Times New Roman" pitchFamily="18" charset="0"/>
              </a:rPr>
              <a:t>:		HI</a:t>
            </a:r>
          </a:p>
          <a:p>
            <a:pPr eaLnBrk="0" hangingPunct="0"/>
            <a:r>
              <a:rPr lang="en-US" sz="1600" b="1" dirty="0" err="1">
                <a:latin typeface="Times New Roman" pitchFamily="18" charset="0"/>
              </a:rPr>
              <a:t>Telnr</a:t>
            </a:r>
            <a:r>
              <a:rPr lang="en-US" sz="1600" dirty="0">
                <a:latin typeface="Times New Roman" pitchFamily="18" charset="0"/>
              </a:rPr>
              <a:t>:		0123-456789	</a:t>
            </a:r>
            <a:r>
              <a:rPr lang="en-US" sz="1600" b="1" dirty="0" err="1">
                <a:latin typeface="Times New Roman" pitchFamily="18" charset="0"/>
              </a:rPr>
              <a:t>Klassenmentor</a:t>
            </a:r>
            <a:r>
              <a:rPr lang="en-US" sz="1600" dirty="0">
                <a:latin typeface="Times New Roman" pitchFamily="18" charset="0"/>
              </a:rPr>
              <a:t>:	VRM</a:t>
            </a:r>
          </a:p>
          <a:p>
            <a:pPr eaLnBrk="0" hangingPunct="0"/>
            <a:endParaRPr lang="en-US" sz="1600" dirty="0">
              <a:latin typeface="Times New Roman" pitchFamily="18" charset="0"/>
            </a:endParaRPr>
          </a:p>
          <a:p>
            <a:pPr eaLnBrk="0" hangingPunct="0"/>
            <a:endParaRPr lang="en-US" sz="1600" dirty="0">
              <a:latin typeface="Times New Roman" pitchFamily="18" charset="0"/>
            </a:endParaRPr>
          </a:p>
          <a:p>
            <a:pPr eaLnBrk="0" hangingPunct="0"/>
            <a:r>
              <a:rPr lang="en-US" sz="1600" b="1" u="sng" dirty="0">
                <a:latin typeface="Times New Roman" pitchFamily="18" charset="0"/>
              </a:rPr>
              <a:t>Module		</a:t>
            </a:r>
            <a:r>
              <a:rPr lang="en-US" sz="1600" b="1" u="sng" dirty="0" err="1">
                <a:latin typeface="Times New Roman" pitchFamily="18" charset="0"/>
              </a:rPr>
              <a:t>Aantal</a:t>
            </a:r>
            <a:r>
              <a:rPr lang="en-US" sz="1600" b="1" u="sng" dirty="0">
                <a:latin typeface="Times New Roman" pitchFamily="18" charset="0"/>
              </a:rPr>
              <a:t> lessen	</a:t>
            </a:r>
            <a:r>
              <a:rPr lang="en-US" sz="1600" b="1" u="sng" dirty="0" err="1">
                <a:latin typeface="Times New Roman" pitchFamily="18" charset="0"/>
              </a:rPr>
              <a:t>Aantal</a:t>
            </a:r>
            <a:r>
              <a:rPr lang="en-US" sz="1600" b="1" u="sng" dirty="0">
                <a:latin typeface="Times New Roman" pitchFamily="18" charset="0"/>
              </a:rPr>
              <a:t> </a:t>
            </a:r>
            <a:r>
              <a:rPr lang="en-US" sz="1600" b="1" u="sng" dirty="0" err="1">
                <a:latin typeface="Times New Roman" pitchFamily="18" charset="0"/>
              </a:rPr>
              <a:t>sp</a:t>
            </a:r>
            <a:r>
              <a:rPr lang="en-US" sz="1600" b="1" u="sng" dirty="0">
                <a:latin typeface="Times New Roman" pitchFamily="18" charset="0"/>
              </a:rPr>
              <a:t>	 	</a:t>
            </a:r>
            <a:r>
              <a:rPr lang="en-US" sz="1600" b="1" u="sng" dirty="0" err="1">
                <a:latin typeface="Times New Roman" pitchFamily="18" charset="0"/>
              </a:rPr>
              <a:t>Cijfer</a:t>
            </a:r>
            <a:endParaRPr lang="en-US" sz="1600" b="1" u="sng" dirty="0">
              <a:latin typeface="Times New Roman" pitchFamily="18" charset="0"/>
            </a:endParaRPr>
          </a:p>
          <a:p>
            <a:pPr eaLnBrk="0" hangingPunct="0"/>
            <a:r>
              <a:rPr lang="en-US" sz="1600" dirty="0">
                <a:latin typeface="Times New Roman" pitchFamily="18" charset="0"/>
              </a:rPr>
              <a:t>DtCm1		6		2		75</a:t>
            </a:r>
          </a:p>
          <a:p>
            <a:pPr eaLnBrk="0" hangingPunct="0"/>
            <a:r>
              <a:rPr lang="en-US" sz="1600" dirty="0">
                <a:latin typeface="Times New Roman" pitchFamily="18" charset="0"/>
              </a:rPr>
              <a:t>Project2				10		69</a:t>
            </a:r>
          </a:p>
          <a:p>
            <a:pPr eaLnBrk="0" hangingPunct="0"/>
            <a:r>
              <a:rPr lang="en-US" sz="1600" dirty="0">
                <a:latin typeface="Times New Roman" pitchFamily="18" charset="0"/>
              </a:rPr>
              <a:t>InfMod2		7		2</a:t>
            </a:r>
            <a:endParaRPr lang="en-GB" sz="1600" dirty="0">
              <a:latin typeface="Times New Roman" pitchFamily="18" charset="0"/>
            </a:endParaRPr>
          </a:p>
        </p:txBody>
      </p:sp>
      <p:sp>
        <p:nvSpPr>
          <p:cNvPr id="4" name="Text Box 3"/>
          <p:cNvSpPr txBox="1">
            <a:spLocks noChangeArrowheads="1"/>
          </p:cNvSpPr>
          <p:nvPr/>
        </p:nvSpPr>
        <p:spPr bwMode="auto">
          <a:xfrm rot="21060415">
            <a:off x="5210460" y="4839473"/>
            <a:ext cx="3505200" cy="1568450"/>
          </a:xfrm>
          <a:prstGeom prst="rect">
            <a:avLst/>
          </a:prstGeom>
          <a:noFill/>
          <a:ln w="9525">
            <a:solidFill>
              <a:schemeClr val="tx1"/>
            </a:solidFill>
            <a:miter lim="800000"/>
            <a:headEnd/>
            <a:tailEnd/>
          </a:ln>
        </p:spPr>
        <p:txBody>
          <a:bodyPr>
            <a:spAutoFit/>
          </a:bodyPr>
          <a:lstStyle/>
          <a:p>
            <a:pPr eaLnBrk="0" hangingPunct="0"/>
            <a:r>
              <a:rPr lang="en-US" sz="1600" b="1" dirty="0" err="1">
                <a:latin typeface="Times New Roman" pitchFamily="18" charset="0"/>
              </a:rPr>
              <a:t>Een</a:t>
            </a:r>
            <a:r>
              <a:rPr lang="en-US" sz="1600" b="1" dirty="0">
                <a:latin typeface="Times New Roman" pitchFamily="18" charset="0"/>
              </a:rPr>
              <a:t> student </a:t>
            </a:r>
            <a:r>
              <a:rPr lang="en-US" sz="1600" b="1" dirty="0" err="1">
                <a:latin typeface="Times New Roman" pitchFamily="18" charset="0"/>
              </a:rPr>
              <a:t>volgt</a:t>
            </a:r>
            <a:r>
              <a:rPr lang="en-US" sz="1600" b="1" dirty="0">
                <a:latin typeface="Times New Roman" pitchFamily="18" charset="0"/>
              </a:rPr>
              <a:t> </a:t>
            </a:r>
            <a:r>
              <a:rPr lang="en-US" sz="1600" b="1" dirty="0" err="1">
                <a:latin typeface="Times New Roman" pitchFamily="18" charset="0"/>
              </a:rPr>
              <a:t>een</a:t>
            </a:r>
            <a:r>
              <a:rPr lang="en-US" sz="1600" b="1" dirty="0">
                <a:latin typeface="Times New Roman" pitchFamily="18" charset="0"/>
              </a:rPr>
              <a:t> module</a:t>
            </a:r>
          </a:p>
          <a:p>
            <a:pPr eaLnBrk="0" hangingPunct="0"/>
            <a:endParaRPr lang="en-US" sz="1600" b="1" dirty="0">
              <a:latin typeface="Times New Roman" pitchFamily="18" charset="0"/>
            </a:endParaRPr>
          </a:p>
          <a:p>
            <a:pPr eaLnBrk="0" hangingPunct="0"/>
            <a:r>
              <a:rPr lang="en-US" sz="1600" b="1" dirty="0" err="1">
                <a:latin typeface="Times New Roman" pitchFamily="18" charset="0"/>
              </a:rPr>
              <a:t>Een</a:t>
            </a:r>
            <a:r>
              <a:rPr lang="en-US" sz="1600" b="1" dirty="0">
                <a:latin typeface="Times New Roman" pitchFamily="18" charset="0"/>
              </a:rPr>
              <a:t> student zit in </a:t>
            </a:r>
            <a:r>
              <a:rPr lang="en-US" sz="1600" b="1" dirty="0" err="1">
                <a:latin typeface="Times New Roman" pitchFamily="18" charset="0"/>
              </a:rPr>
              <a:t>een</a:t>
            </a:r>
            <a:r>
              <a:rPr lang="en-US" sz="1600" b="1" dirty="0">
                <a:latin typeface="Times New Roman" pitchFamily="18" charset="0"/>
              </a:rPr>
              <a:t> </a:t>
            </a:r>
            <a:r>
              <a:rPr lang="en-US" sz="1600" b="1" dirty="0" err="1">
                <a:latin typeface="Times New Roman" pitchFamily="18" charset="0"/>
              </a:rPr>
              <a:t>klas</a:t>
            </a:r>
            <a:endParaRPr lang="en-US" sz="1600" b="1" dirty="0">
              <a:latin typeface="Times New Roman" pitchFamily="18" charset="0"/>
            </a:endParaRPr>
          </a:p>
          <a:p>
            <a:pPr eaLnBrk="0" hangingPunct="0"/>
            <a:endParaRPr lang="en-US" sz="1600" b="1" dirty="0">
              <a:latin typeface="Times New Roman" pitchFamily="18" charset="0"/>
            </a:endParaRPr>
          </a:p>
          <a:p>
            <a:pPr eaLnBrk="0" hangingPunct="0"/>
            <a:r>
              <a:rPr lang="en-US" sz="1600" b="1" dirty="0" err="1">
                <a:latin typeface="Times New Roman" pitchFamily="18" charset="0"/>
              </a:rPr>
              <a:t>Een</a:t>
            </a:r>
            <a:r>
              <a:rPr lang="en-US" sz="1600" b="1" dirty="0">
                <a:latin typeface="Times New Roman" pitchFamily="18" charset="0"/>
              </a:rPr>
              <a:t> </a:t>
            </a:r>
            <a:r>
              <a:rPr lang="en-US" sz="1600" b="1" dirty="0" err="1">
                <a:latin typeface="Times New Roman" pitchFamily="18" charset="0"/>
              </a:rPr>
              <a:t>cijfer</a:t>
            </a:r>
            <a:r>
              <a:rPr lang="en-US" sz="1600" b="1" dirty="0">
                <a:latin typeface="Times New Roman" pitchFamily="18" charset="0"/>
              </a:rPr>
              <a:t> </a:t>
            </a:r>
            <a:r>
              <a:rPr lang="en-US" sz="1600" b="1" dirty="0" err="1">
                <a:latin typeface="Times New Roman" pitchFamily="18" charset="0"/>
              </a:rPr>
              <a:t>voor</a:t>
            </a:r>
            <a:r>
              <a:rPr lang="en-US" sz="1600" b="1" dirty="0">
                <a:latin typeface="Times New Roman" pitchFamily="18" charset="0"/>
              </a:rPr>
              <a:t> </a:t>
            </a:r>
            <a:r>
              <a:rPr lang="en-US" sz="1600" b="1" dirty="0" err="1">
                <a:latin typeface="Times New Roman" pitchFamily="18" charset="0"/>
              </a:rPr>
              <a:t>een</a:t>
            </a:r>
            <a:r>
              <a:rPr lang="en-US" sz="1600" b="1" dirty="0">
                <a:latin typeface="Times New Roman" pitchFamily="18" charset="0"/>
              </a:rPr>
              <a:t> module van </a:t>
            </a:r>
            <a:r>
              <a:rPr lang="en-US" sz="1600" b="1" dirty="0" err="1">
                <a:latin typeface="Times New Roman" pitchFamily="18" charset="0"/>
              </a:rPr>
              <a:t>een</a:t>
            </a:r>
            <a:r>
              <a:rPr lang="en-US" sz="1600" b="1" dirty="0">
                <a:latin typeface="Times New Roman" pitchFamily="18" charset="0"/>
              </a:rPr>
              <a:t> student </a:t>
            </a:r>
            <a:r>
              <a:rPr lang="en-US" sz="1600" b="1" dirty="0" err="1">
                <a:latin typeface="Times New Roman" pitchFamily="18" charset="0"/>
              </a:rPr>
              <a:t>wordt</a:t>
            </a:r>
            <a:r>
              <a:rPr lang="en-US" sz="1600" b="1" dirty="0">
                <a:latin typeface="Times New Roman" pitchFamily="18" charset="0"/>
              </a:rPr>
              <a:t> </a:t>
            </a:r>
            <a:r>
              <a:rPr lang="en-US" sz="1600" b="1" dirty="0" err="1">
                <a:latin typeface="Times New Roman" pitchFamily="18" charset="0"/>
              </a:rPr>
              <a:t>opgeslagen</a:t>
            </a:r>
            <a:endParaRPr lang="en-GB" sz="1600" b="1" dirty="0">
              <a:latin typeface="Times New Roman" pitchFamily="18" charset="0"/>
            </a:endParaRPr>
          </a:p>
        </p:txBody>
      </p:sp>
    </p:spTree>
    <p:extLst>
      <p:ext uri="{BB962C8B-B14F-4D97-AF65-F5344CB8AC3E}">
        <p14:creationId xmlns:p14="http://schemas.microsoft.com/office/powerpoint/2010/main" val="2548970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Tips</a:t>
            </a:r>
          </a:p>
        </p:txBody>
      </p:sp>
      <p:sp>
        <p:nvSpPr>
          <p:cNvPr id="3" name="Tijdelijke aanduiding voor inhoud 2"/>
          <p:cNvSpPr>
            <a:spLocks noGrp="1"/>
          </p:cNvSpPr>
          <p:nvPr>
            <p:ph idx="13"/>
          </p:nvPr>
        </p:nvSpPr>
        <p:spPr/>
        <p:txBody>
          <a:bodyPr>
            <a:normAutofit/>
          </a:bodyPr>
          <a:lstStyle/>
          <a:p>
            <a:pPr>
              <a:lnSpc>
                <a:spcPct val="80000"/>
              </a:lnSpc>
            </a:pPr>
            <a:r>
              <a:rPr lang="en-US" sz="1800" dirty="0"/>
              <a:t>Model: </a:t>
            </a:r>
            <a:r>
              <a:rPr lang="en-US" sz="1800" dirty="0" err="1"/>
              <a:t>een</a:t>
            </a:r>
            <a:r>
              <a:rPr lang="en-US" sz="1800" dirty="0"/>
              <a:t> </a:t>
            </a:r>
            <a:r>
              <a:rPr lang="en-US" sz="1800" dirty="0" err="1"/>
              <a:t>visuele</a:t>
            </a:r>
            <a:r>
              <a:rPr lang="en-US" sz="1800" dirty="0"/>
              <a:t> </a:t>
            </a:r>
            <a:r>
              <a:rPr lang="en-US" sz="1800" dirty="0" err="1"/>
              <a:t>representatie</a:t>
            </a:r>
            <a:r>
              <a:rPr lang="en-US" sz="1800" dirty="0"/>
              <a:t> van </a:t>
            </a:r>
            <a:r>
              <a:rPr lang="en-US" sz="1800" dirty="0" err="1"/>
              <a:t>concepten</a:t>
            </a:r>
            <a:r>
              <a:rPr lang="en-US" sz="1800" dirty="0"/>
              <a:t> in het </a:t>
            </a:r>
            <a:r>
              <a:rPr lang="en-US" sz="1800" dirty="0" err="1"/>
              <a:t>probleemdomein</a:t>
            </a:r>
            <a:r>
              <a:rPr lang="en-US" sz="1800" dirty="0"/>
              <a:t> </a:t>
            </a:r>
            <a:r>
              <a:rPr lang="en-US" sz="1800" dirty="0" err="1"/>
              <a:t>uit</a:t>
            </a:r>
            <a:r>
              <a:rPr lang="en-US" sz="1800" dirty="0"/>
              <a:t> de </a:t>
            </a:r>
            <a:r>
              <a:rPr lang="en-US" sz="1800" dirty="0" err="1"/>
              <a:t>realiteit</a:t>
            </a:r>
            <a:endParaRPr lang="en-US" sz="1800" dirty="0"/>
          </a:p>
          <a:p>
            <a:pPr lvl="1">
              <a:lnSpc>
                <a:spcPct val="80000"/>
              </a:lnSpc>
            </a:pPr>
            <a:r>
              <a:rPr lang="en-US" sz="1600" dirty="0" err="1"/>
              <a:t>Denk</a:t>
            </a:r>
            <a:r>
              <a:rPr lang="en-US" sz="1600" dirty="0"/>
              <a:t> </a:t>
            </a:r>
            <a:r>
              <a:rPr lang="en-US" sz="1600" dirty="0" err="1"/>
              <a:t>niet</a:t>
            </a:r>
            <a:r>
              <a:rPr lang="en-US" sz="1600" dirty="0"/>
              <a:t> direct in databases!</a:t>
            </a:r>
            <a:br>
              <a:rPr lang="en-US" sz="1600" dirty="0"/>
            </a:br>
            <a:endParaRPr lang="en-US" sz="1600" dirty="0"/>
          </a:p>
          <a:p>
            <a:r>
              <a:rPr lang="en-US" sz="1800" dirty="0" err="1"/>
              <a:t>Hanteer</a:t>
            </a:r>
            <a:r>
              <a:rPr lang="en-US" sz="1800" dirty="0"/>
              <a:t> de ‘</a:t>
            </a:r>
            <a:r>
              <a:rPr lang="en-US" sz="1800" dirty="0" err="1"/>
              <a:t>Strategie</a:t>
            </a:r>
            <a:r>
              <a:rPr lang="en-US" sz="1800" dirty="0"/>
              <a:t> van de </a:t>
            </a:r>
            <a:r>
              <a:rPr lang="en-US" sz="1800" dirty="0" err="1"/>
              <a:t>Kaartenmaker</a:t>
            </a:r>
            <a:r>
              <a:rPr lang="en-US" sz="1800" dirty="0"/>
              <a:t>’</a:t>
            </a:r>
          </a:p>
          <a:p>
            <a:pPr lvl="1"/>
            <a:r>
              <a:rPr lang="en-US" sz="1600" dirty="0" err="1"/>
              <a:t>Gebruik</a:t>
            </a:r>
            <a:r>
              <a:rPr lang="en-US" sz="1600" dirty="0"/>
              <a:t> </a:t>
            </a:r>
            <a:r>
              <a:rPr lang="en-US" sz="1600" i="1" dirty="0" err="1"/>
              <a:t>bestaande</a:t>
            </a:r>
            <a:r>
              <a:rPr lang="en-US" sz="1600" dirty="0"/>
              <a:t> </a:t>
            </a:r>
            <a:r>
              <a:rPr lang="en-US" sz="1600" dirty="0" err="1"/>
              <a:t>namen</a:t>
            </a:r>
            <a:r>
              <a:rPr lang="en-US" sz="1600" dirty="0"/>
              <a:t> </a:t>
            </a:r>
            <a:r>
              <a:rPr lang="en-US" sz="1600" dirty="0" err="1"/>
              <a:t>uit</a:t>
            </a:r>
            <a:r>
              <a:rPr lang="en-US" sz="1600" dirty="0"/>
              <a:t> het </a:t>
            </a:r>
            <a:r>
              <a:rPr lang="en-US" sz="1600" dirty="0" err="1"/>
              <a:t>probleemdomein</a:t>
            </a:r>
            <a:endParaRPr lang="en-US" sz="1600" dirty="0"/>
          </a:p>
          <a:p>
            <a:pPr lvl="1"/>
            <a:r>
              <a:rPr lang="en-US" sz="1600" dirty="0" err="1"/>
              <a:t>Laat</a:t>
            </a:r>
            <a:r>
              <a:rPr lang="en-US" sz="1600" dirty="0"/>
              <a:t> </a:t>
            </a:r>
            <a:r>
              <a:rPr lang="en-US" sz="1600" i="1" dirty="0" err="1"/>
              <a:t>irrelevante</a:t>
            </a:r>
            <a:r>
              <a:rPr lang="en-US" sz="1600" dirty="0"/>
              <a:t> </a:t>
            </a:r>
            <a:r>
              <a:rPr lang="en-US" sz="1600" dirty="0" err="1"/>
              <a:t>zaken</a:t>
            </a:r>
            <a:r>
              <a:rPr lang="en-US" sz="1600" dirty="0"/>
              <a:t> </a:t>
            </a:r>
            <a:r>
              <a:rPr lang="en-US" sz="1600" dirty="0" err="1"/>
              <a:t>weg</a:t>
            </a:r>
            <a:endParaRPr lang="en-US" sz="1600" dirty="0"/>
          </a:p>
          <a:p>
            <a:pPr lvl="1"/>
            <a:r>
              <a:rPr lang="en-US" sz="1600" dirty="0" err="1"/>
              <a:t>Voeg</a:t>
            </a:r>
            <a:r>
              <a:rPr lang="en-US" sz="1600" dirty="0"/>
              <a:t> </a:t>
            </a:r>
            <a:r>
              <a:rPr lang="en-US" sz="1600" dirty="0" err="1"/>
              <a:t>geen</a:t>
            </a:r>
            <a:r>
              <a:rPr lang="en-US" sz="1600" dirty="0"/>
              <a:t> </a:t>
            </a:r>
            <a:r>
              <a:rPr lang="en-US" sz="1600" dirty="0" err="1"/>
              <a:t>dingen</a:t>
            </a:r>
            <a:r>
              <a:rPr lang="en-US" sz="1600" dirty="0"/>
              <a:t> toe die </a:t>
            </a:r>
            <a:r>
              <a:rPr lang="en-US" sz="1600" i="1" dirty="0" err="1"/>
              <a:t>niet</a:t>
            </a:r>
            <a:r>
              <a:rPr lang="en-US" sz="1600" dirty="0"/>
              <a:t> in het </a:t>
            </a:r>
            <a:r>
              <a:rPr lang="en-US" sz="1600" dirty="0" err="1"/>
              <a:t>probleemdomein</a:t>
            </a:r>
            <a:r>
              <a:rPr lang="en-US" sz="1600" dirty="0"/>
              <a:t> </a:t>
            </a:r>
            <a:r>
              <a:rPr lang="en-US" sz="1600" dirty="0" err="1"/>
              <a:t>voorkomen</a:t>
            </a:r>
            <a:br>
              <a:rPr lang="en-US" sz="1600" dirty="0"/>
            </a:br>
            <a:endParaRPr lang="en-US" sz="1600" dirty="0"/>
          </a:p>
          <a:p>
            <a:pPr>
              <a:spcBef>
                <a:spcPct val="10000"/>
              </a:spcBef>
              <a:tabLst>
                <a:tab pos="2111375" algn="l"/>
                <a:tab pos="3657600" algn="l"/>
              </a:tabLst>
            </a:pPr>
            <a:endParaRPr lang="nl-NL" dirty="0">
              <a:solidFill>
                <a:srgbClr val="000099"/>
              </a:solidFill>
              <a:latin typeface="Arial" charset="0"/>
            </a:endParaRPr>
          </a:p>
        </p:txBody>
      </p:sp>
      <p:sp>
        <p:nvSpPr>
          <p:cNvPr id="4" name="Tijdelijke aanduiding voor inhoud 3"/>
          <p:cNvSpPr>
            <a:spLocks noGrp="1"/>
          </p:cNvSpPr>
          <p:nvPr>
            <p:ph idx="16"/>
          </p:nvPr>
        </p:nvSpPr>
        <p:spPr/>
        <p:txBody>
          <a:bodyPr>
            <a:normAutofit lnSpcReduction="10000"/>
          </a:bodyPr>
          <a:lstStyle/>
          <a:p>
            <a:endParaRPr lang="nl-NL"/>
          </a:p>
        </p:txBody>
      </p:sp>
      <p:sp>
        <p:nvSpPr>
          <p:cNvPr id="5" name="Tijdelijke aanduiding voor inhoud 4"/>
          <p:cNvSpPr>
            <a:spLocks noGrp="1"/>
          </p:cNvSpPr>
          <p:nvPr>
            <p:ph idx="17"/>
          </p:nvPr>
        </p:nvSpPr>
        <p:spPr/>
        <p:txBody>
          <a:bodyPr/>
          <a:lstStyle/>
          <a:p>
            <a:endParaRPr lang="nl-NL"/>
          </a:p>
        </p:txBody>
      </p:sp>
      <p:sp>
        <p:nvSpPr>
          <p:cNvPr id="6" name="Tijdelijke aanduiding voor inhoud 5"/>
          <p:cNvSpPr>
            <a:spLocks noGrp="1"/>
          </p:cNvSpPr>
          <p:nvPr>
            <p:ph idx="19"/>
          </p:nvPr>
        </p:nvSpPr>
        <p:spPr/>
        <p:txBody>
          <a:bodyPr/>
          <a:lstStyle/>
          <a:p>
            <a:endParaRPr lang="nl-NL"/>
          </a:p>
        </p:txBody>
      </p:sp>
    </p:spTree>
    <p:extLst>
      <p:ext uri="{BB962C8B-B14F-4D97-AF65-F5344CB8AC3E}">
        <p14:creationId xmlns:p14="http://schemas.microsoft.com/office/powerpoint/2010/main" val="3034343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Opdracht</a:t>
            </a:r>
          </a:p>
        </p:txBody>
      </p:sp>
      <p:sp>
        <p:nvSpPr>
          <p:cNvPr id="3" name="Tijdelijke aanduiding voor inhoud 2"/>
          <p:cNvSpPr>
            <a:spLocks noGrp="1"/>
          </p:cNvSpPr>
          <p:nvPr>
            <p:ph idx="13"/>
          </p:nvPr>
        </p:nvSpPr>
        <p:spPr/>
        <p:txBody>
          <a:bodyPr>
            <a:normAutofit/>
          </a:bodyPr>
          <a:lstStyle/>
          <a:p>
            <a:r>
              <a:rPr lang="en-US" dirty="0" err="1"/>
              <a:t>Teken</a:t>
            </a:r>
            <a:r>
              <a:rPr lang="en-US" dirty="0"/>
              <a:t> het </a:t>
            </a:r>
            <a:r>
              <a:rPr lang="en-US" dirty="0" err="1"/>
              <a:t>conceptueel</a:t>
            </a:r>
            <a:r>
              <a:rPr lang="en-US" dirty="0"/>
              <a:t> </a:t>
            </a:r>
            <a:r>
              <a:rPr lang="en-US" dirty="0" err="1"/>
              <a:t>datamodel</a:t>
            </a:r>
            <a:endParaRPr lang="en-US" dirty="0"/>
          </a:p>
          <a:p>
            <a:pPr marL="285750" indent="-285750">
              <a:buFontTx/>
              <a:buChar char="-"/>
            </a:pPr>
            <a:r>
              <a:rPr lang="en-US" dirty="0" err="1"/>
              <a:t>Concepten</a:t>
            </a:r>
            <a:r>
              <a:rPr lang="en-US" dirty="0"/>
              <a:t> (</a:t>
            </a:r>
            <a:r>
              <a:rPr lang="en-US" dirty="0" err="1"/>
              <a:t>evt</a:t>
            </a:r>
            <a:r>
              <a:rPr lang="en-US" dirty="0"/>
              <a:t> met </a:t>
            </a:r>
            <a:r>
              <a:rPr lang="en-US" dirty="0" err="1"/>
              <a:t>een</a:t>
            </a:r>
            <a:r>
              <a:rPr lang="en-US" dirty="0"/>
              <a:t> </a:t>
            </a:r>
            <a:r>
              <a:rPr lang="en-US" dirty="0" err="1"/>
              <a:t>enkel</a:t>
            </a:r>
            <a:r>
              <a:rPr lang="en-US" dirty="0"/>
              <a:t> </a:t>
            </a:r>
            <a:r>
              <a:rPr lang="en-US" dirty="0" err="1"/>
              <a:t>attribuut</a:t>
            </a:r>
            <a:r>
              <a:rPr lang="en-US" dirty="0"/>
              <a:t> maar </a:t>
            </a:r>
            <a:r>
              <a:rPr lang="en-US" dirty="0" err="1"/>
              <a:t>zeker</a:t>
            </a:r>
            <a:r>
              <a:rPr lang="en-US" dirty="0"/>
              <a:t> nog </a:t>
            </a:r>
            <a:r>
              <a:rPr lang="en-US" dirty="0" err="1"/>
              <a:t>niet</a:t>
            </a:r>
            <a:r>
              <a:rPr lang="en-US" dirty="0"/>
              <a:t> </a:t>
            </a:r>
            <a:r>
              <a:rPr lang="en-US" dirty="0" err="1"/>
              <a:t>volledig</a:t>
            </a:r>
            <a:r>
              <a:rPr lang="en-US" dirty="0"/>
              <a:t>)</a:t>
            </a:r>
          </a:p>
          <a:p>
            <a:r>
              <a:rPr lang="en-US" dirty="0"/>
              <a:t> </a:t>
            </a:r>
          </a:p>
          <a:p>
            <a:pPr marL="285750" indent="-285750">
              <a:buFontTx/>
              <a:buChar char="-"/>
            </a:pPr>
            <a:r>
              <a:rPr lang="en-US" dirty="0" err="1"/>
              <a:t>Relaties</a:t>
            </a:r>
            <a:r>
              <a:rPr lang="en-US" dirty="0"/>
              <a:t> </a:t>
            </a:r>
            <a:r>
              <a:rPr lang="en-US" dirty="0" err="1"/>
              <a:t>tussen</a:t>
            </a:r>
            <a:r>
              <a:rPr lang="en-US" dirty="0"/>
              <a:t> </a:t>
            </a:r>
            <a:r>
              <a:rPr lang="en-US" dirty="0" err="1"/>
              <a:t>concepten</a:t>
            </a:r>
            <a:endParaRPr lang="en-US" dirty="0"/>
          </a:p>
          <a:p>
            <a:pPr>
              <a:spcBef>
                <a:spcPct val="10000"/>
              </a:spcBef>
              <a:tabLst>
                <a:tab pos="2111375" algn="l"/>
                <a:tab pos="3657600" algn="l"/>
              </a:tabLst>
            </a:pPr>
            <a:endParaRPr lang="nl-NL" dirty="0">
              <a:solidFill>
                <a:srgbClr val="000099"/>
              </a:solidFill>
              <a:latin typeface="Arial" charset="0"/>
            </a:endParaRPr>
          </a:p>
        </p:txBody>
      </p:sp>
      <p:sp>
        <p:nvSpPr>
          <p:cNvPr id="4" name="Tijdelijke aanduiding voor inhoud 3"/>
          <p:cNvSpPr>
            <a:spLocks noGrp="1"/>
          </p:cNvSpPr>
          <p:nvPr>
            <p:ph idx="16"/>
          </p:nvPr>
        </p:nvSpPr>
        <p:spPr/>
        <p:txBody>
          <a:bodyPr>
            <a:normAutofit lnSpcReduction="10000"/>
          </a:bodyPr>
          <a:lstStyle/>
          <a:p>
            <a:endParaRPr lang="nl-NL"/>
          </a:p>
        </p:txBody>
      </p:sp>
      <p:sp>
        <p:nvSpPr>
          <p:cNvPr id="5" name="Tijdelijke aanduiding voor inhoud 4"/>
          <p:cNvSpPr>
            <a:spLocks noGrp="1"/>
          </p:cNvSpPr>
          <p:nvPr>
            <p:ph idx="17"/>
          </p:nvPr>
        </p:nvSpPr>
        <p:spPr/>
        <p:txBody>
          <a:bodyPr/>
          <a:lstStyle/>
          <a:p>
            <a:endParaRPr lang="nl-NL"/>
          </a:p>
        </p:txBody>
      </p:sp>
      <p:sp>
        <p:nvSpPr>
          <p:cNvPr id="6" name="Tijdelijke aanduiding voor inhoud 5"/>
          <p:cNvSpPr>
            <a:spLocks noGrp="1"/>
          </p:cNvSpPr>
          <p:nvPr>
            <p:ph idx="19"/>
          </p:nvPr>
        </p:nvSpPr>
        <p:spPr/>
        <p:txBody>
          <a:bodyPr/>
          <a:lstStyle/>
          <a:p>
            <a:endParaRPr lang="nl-NL"/>
          </a:p>
        </p:txBody>
      </p:sp>
    </p:spTree>
    <p:extLst>
      <p:ext uri="{BB962C8B-B14F-4D97-AF65-F5344CB8AC3E}">
        <p14:creationId xmlns:p14="http://schemas.microsoft.com/office/powerpoint/2010/main" val="3334401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jdelijke aanduiding voor inhoud 4"/>
          <p:cNvSpPr>
            <a:spLocks noGrp="1"/>
          </p:cNvSpPr>
          <p:nvPr>
            <p:ph idx="17"/>
          </p:nvPr>
        </p:nvSpPr>
        <p:spPr/>
        <p:txBody>
          <a:bodyPr/>
          <a:lstStyle/>
          <a:p>
            <a:endParaRPr lang="nl-NL" dirty="0"/>
          </a:p>
        </p:txBody>
      </p:sp>
      <p:pic>
        <p:nvPicPr>
          <p:cNvPr id="3" name="Afbeelding 2"/>
          <p:cNvPicPr>
            <a:picLocks noChangeAspect="1"/>
          </p:cNvPicPr>
          <p:nvPr/>
        </p:nvPicPr>
        <p:blipFill>
          <a:blip r:embed="rId2"/>
          <a:stretch>
            <a:fillRect/>
          </a:stretch>
        </p:blipFill>
        <p:spPr>
          <a:xfrm>
            <a:off x="487456" y="927236"/>
            <a:ext cx="7587503" cy="5748108"/>
          </a:xfrm>
          <a:prstGeom prst="rect">
            <a:avLst/>
          </a:prstGeom>
        </p:spPr>
      </p:pic>
      <p:sp>
        <p:nvSpPr>
          <p:cNvPr id="4" name="Titel 1"/>
          <p:cNvSpPr>
            <a:spLocks noGrp="1"/>
          </p:cNvSpPr>
          <p:nvPr>
            <p:ph type="title"/>
          </p:nvPr>
        </p:nvSpPr>
        <p:spPr>
          <a:xfrm>
            <a:off x="2766703" y="1096887"/>
            <a:ext cx="6102660" cy="650375"/>
          </a:xfrm>
        </p:spPr>
        <p:txBody>
          <a:bodyPr/>
          <a:lstStyle/>
          <a:p>
            <a:r>
              <a:rPr lang="nl-NL" dirty="0"/>
              <a:t>Uitwerking</a:t>
            </a:r>
          </a:p>
        </p:txBody>
      </p:sp>
    </p:spTree>
    <p:extLst>
      <p:ext uri="{BB962C8B-B14F-4D97-AF65-F5344CB8AC3E}">
        <p14:creationId xmlns:p14="http://schemas.microsoft.com/office/powerpoint/2010/main" val="234972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Casus School</a:t>
            </a:r>
          </a:p>
        </p:txBody>
      </p:sp>
      <p:sp>
        <p:nvSpPr>
          <p:cNvPr id="3" name="Tijdelijke aanduiding voor inhoud 2"/>
          <p:cNvSpPr>
            <a:spLocks noGrp="1"/>
          </p:cNvSpPr>
          <p:nvPr>
            <p:ph idx="13"/>
          </p:nvPr>
        </p:nvSpPr>
        <p:spPr/>
        <p:txBody>
          <a:bodyPr/>
          <a:lstStyle/>
          <a:p>
            <a:pPr eaLnBrk="0" hangingPunct="0"/>
            <a:r>
              <a:rPr lang="en-US" dirty="0">
                <a:latin typeface="Times New Roman" pitchFamily="18" charset="0"/>
              </a:rPr>
              <a:t>Op </a:t>
            </a:r>
            <a:r>
              <a:rPr lang="en-US" dirty="0" err="1">
                <a:latin typeface="Times New Roman" pitchFamily="18" charset="0"/>
              </a:rPr>
              <a:t>een</a:t>
            </a:r>
            <a:r>
              <a:rPr lang="en-US" dirty="0">
                <a:latin typeface="Times New Roman" pitchFamily="18" charset="0"/>
              </a:rPr>
              <a:t> </a:t>
            </a:r>
            <a:r>
              <a:rPr lang="en-US" dirty="0" err="1">
                <a:latin typeface="Times New Roman" pitchFamily="18" charset="0"/>
              </a:rPr>
              <a:t>bepaalde</a:t>
            </a:r>
            <a:r>
              <a:rPr lang="en-US" dirty="0">
                <a:latin typeface="Times New Roman" pitchFamily="18" charset="0"/>
              </a:rPr>
              <a:t> school </a:t>
            </a:r>
            <a:r>
              <a:rPr lang="en-US" dirty="0" err="1">
                <a:latin typeface="Times New Roman" pitchFamily="18" charset="0"/>
              </a:rPr>
              <a:t>worden</a:t>
            </a:r>
            <a:r>
              <a:rPr lang="en-US" dirty="0">
                <a:latin typeface="Times New Roman" pitchFamily="18" charset="0"/>
              </a:rPr>
              <a:t> </a:t>
            </a:r>
            <a:r>
              <a:rPr lang="en-US" dirty="0" err="1">
                <a:latin typeface="Times New Roman" pitchFamily="18" charset="0"/>
              </a:rPr>
              <a:t>gegevens</a:t>
            </a:r>
            <a:r>
              <a:rPr lang="en-US" dirty="0">
                <a:latin typeface="Times New Roman" pitchFamily="18" charset="0"/>
              </a:rPr>
              <a:t> van </a:t>
            </a:r>
            <a:r>
              <a:rPr lang="en-US" dirty="0" err="1">
                <a:latin typeface="Times New Roman" pitchFamily="18" charset="0"/>
              </a:rPr>
              <a:t>studenten</a:t>
            </a:r>
            <a:r>
              <a:rPr lang="en-US" dirty="0">
                <a:latin typeface="Times New Roman" pitchFamily="18" charset="0"/>
              </a:rPr>
              <a:t> en de modules die </a:t>
            </a:r>
            <a:r>
              <a:rPr lang="en-US" dirty="0" err="1">
                <a:latin typeface="Times New Roman" pitchFamily="18" charset="0"/>
              </a:rPr>
              <a:t>ze</a:t>
            </a:r>
            <a:r>
              <a:rPr lang="en-US" dirty="0">
                <a:latin typeface="Times New Roman" pitchFamily="18" charset="0"/>
              </a:rPr>
              <a:t> </a:t>
            </a:r>
            <a:r>
              <a:rPr lang="en-US" dirty="0" err="1">
                <a:latin typeface="Times New Roman" pitchFamily="18" charset="0"/>
              </a:rPr>
              <a:t>volgen</a:t>
            </a:r>
            <a:r>
              <a:rPr lang="en-US" dirty="0">
                <a:latin typeface="Times New Roman" pitchFamily="18" charset="0"/>
              </a:rPr>
              <a:t> </a:t>
            </a:r>
            <a:r>
              <a:rPr lang="en-US" dirty="0" err="1">
                <a:latin typeface="Times New Roman" pitchFamily="18" charset="0"/>
              </a:rPr>
              <a:t>bijgehouden</a:t>
            </a:r>
            <a:r>
              <a:rPr lang="en-US" dirty="0">
                <a:latin typeface="Times New Roman" pitchFamily="18" charset="0"/>
              </a:rPr>
              <a:t>. Elke student </a:t>
            </a:r>
            <a:r>
              <a:rPr lang="en-US" dirty="0" err="1">
                <a:latin typeface="Times New Roman" pitchFamily="18" charset="0"/>
              </a:rPr>
              <a:t>heeft</a:t>
            </a:r>
            <a:r>
              <a:rPr lang="en-US" dirty="0">
                <a:latin typeface="Times New Roman" pitchFamily="18" charset="0"/>
              </a:rPr>
              <a:t> </a:t>
            </a:r>
            <a:r>
              <a:rPr lang="en-US" dirty="0" err="1">
                <a:latin typeface="Times New Roman" pitchFamily="18" charset="0"/>
              </a:rPr>
              <a:t>een</a:t>
            </a:r>
            <a:r>
              <a:rPr lang="en-US" dirty="0">
                <a:latin typeface="Times New Roman" pitchFamily="18" charset="0"/>
              </a:rPr>
              <a:t> </a:t>
            </a:r>
            <a:r>
              <a:rPr lang="en-US" dirty="0" err="1">
                <a:latin typeface="Times New Roman" pitchFamily="18" charset="0"/>
              </a:rPr>
              <a:t>uniek</a:t>
            </a:r>
            <a:r>
              <a:rPr lang="en-US" dirty="0">
                <a:latin typeface="Times New Roman" pitchFamily="18" charset="0"/>
              </a:rPr>
              <a:t> </a:t>
            </a:r>
            <a:r>
              <a:rPr lang="en-US" dirty="0" err="1">
                <a:latin typeface="Times New Roman" pitchFamily="18" charset="0"/>
              </a:rPr>
              <a:t>studentnummer</a:t>
            </a:r>
            <a:r>
              <a:rPr lang="en-US" dirty="0">
                <a:latin typeface="Times New Roman" pitchFamily="18" charset="0"/>
              </a:rPr>
              <a:t>, en zit in </a:t>
            </a:r>
            <a:r>
              <a:rPr lang="en-US" dirty="0" err="1">
                <a:latin typeface="Times New Roman" pitchFamily="18" charset="0"/>
              </a:rPr>
              <a:t>een</a:t>
            </a:r>
            <a:r>
              <a:rPr lang="en-US" dirty="0">
                <a:latin typeface="Times New Roman" pitchFamily="18" charset="0"/>
              </a:rPr>
              <a:t> </a:t>
            </a:r>
            <a:r>
              <a:rPr lang="en-US" dirty="0" err="1">
                <a:latin typeface="Times New Roman" pitchFamily="18" charset="0"/>
              </a:rPr>
              <a:t>klas</a:t>
            </a:r>
            <a:r>
              <a:rPr lang="en-US" dirty="0">
                <a:latin typeface="Times New Roman" pitchFamily="18" charset="0"/>
              </a:rPr>
              <a:t> van </a:t>
            </a:r>
            <a:r>
              <a:rPr lang="en-US" dirty="0" err="1">
                <a:latin typeface="Times New Roman" pitchFamily="18" charset="0"/>
              </a:rPr>
              <a:t>een</a:t>
            </a:r>
            <a:r>
              <a:rPr lang="en-US" dirty="0">
                <a:latin typeface="Times New Roman" pitchFamily="18" charset="0"/>
              </a:rPr>
              <a:t> van de twee </a:t>
            </a:r>
            <a:r>
              <a:rPr lang="en-US" dirty="0" err="1">
                <a:latin typeface="Times New Roman" pitchFamily="18" charset="0"/>
              </a:rPr>
              <a:t>afdelingen</a:t>
            </a:r>
            <a:r>
              <a:rPr lang="en-US" dirty="0">
                <a:latin typeface="Times New Roman" pitchFamily="18" charset="0"/>
              </a:rPr>
              <a:t>: HI of BI. De school </a:t>
            </a:r>
            <a:r>
              <a:rPr lang="en-US" dirty="0" err="1">
                <a:latin typeface="Times New Roman" pitchFamily="18" charset="0"/>
              </a:rPr>
              <a:t>wil</a:t>
            </a:r>
            <a:r>
              <a:rPr lang="en-US" dirty="0">
                <a:latin typeface="Times New Roman" pitchFamily="18" charset="0"/>
              </a:rPr>
              <a:t> </a:t>
            </a:r>
            <a:r>
              <a:rPr lang="en-US" dirty="0" err="1">
                <a:latin typeface="Times New Roman" pitchFamily="18" charset="0"/>
              </a:rPr>
              <a:t>natuurlijk</a:t>
            </a:r>
            <a:r>
              <a:rPr lang="en-US" dirty="0">
                <a:latin typeface="Times New Roman" pitchFamily="18" charset="0"/>
              </a:rPr>
              <a:t> de </a:t>
            </a:r>
            <a:r>
              <a:rPr lang="en-US" dirty="0" err="1">
                <a:latin typeface="Times New Roman" pitchFamily="18" charset="0"/>
              </a:rPr>
              <a:t>personalia</a:t>
            </a:r>
            <a:r>
              <a:rPr lang="en-US" dirty="0">
                <a:latin typeface="Times New Roman" pitchFamily="18" charset="0"/>
              </a:rPr>
              <a:t> van </a:t>
            </a:r>
            <a:r>
              <a:rPr lang="en-US" dirty="0" err="1">
                <a:latin typeface="Times New Roman" pitchFamily="18" charset="0"/>
              </a:rPr>
              <a:t>elke</a:t>
            </a:r>
            <a:r>
              <a:rPr lang="en-US" dirty="0">
                <a:latin typeface="Times New Roman" pitchFamily="18" charset="0"/>
              </a:rPr>
              <a:t> student </a:t>
            </a:r>
            <a:r>
              <a:rPr lang="en-US" dirty="0" err="1">
                <a:latin typeface="Times New Roman" pitchFamily="18" charset="0"/>
              </a:rPr>
              <a:t>bijhouden</a:t>
            </a:r>
            <a:r>
              <a:rPr lang="en-US" dirty="0">
                <a:latin typeface="Times New Roman" pitchFamily="18" charset="0"/>
              </a:rPr>
              <a:t>, en </a:t>
            </a:r>
            <a:r>
              <a:rPr lang="en-US" dirty="0" err="1">
                <a:latin typeface="Times New Roman" pitchFamily="18" charset="0"/>
              </a:rPr>
              <a:t>welke</a:t>
            </a:r>
            <a:r>
              <a:rPr lang="en-US" dirty="0">
                <a:latin typeface="Times New Roman" pitchFamily="18" charset="0"/>
              </a:rPr>
              <a:t> </a:t>
            </a:r>
            <a:r>
              <a:rPr lang="en-US" dirty="0" err="1">
                <a:latin typeface="Times New Roman" pitchFamily="18" charset="0"/>
              </a:rPr>
              <a:t>vooropleiding</a:t>
            </a:r>
            <a:r>
              <a:rPr lang="en-US" dirty="0">
                <a:latin typeface="Times New Roman" pitchFamily="18" charset="0"/>
              </a:rPr>
              <a:t> </a:t>
            </a:r>
            <a:r>
              <a:rPr lang="en-US" dirty="0" err="1">
                <a:latin typeface="Times New Roman" pitchFamily="18" charset="0"/>
              </a:rPr>
              <a:t>hij</a:t>
            </a:r>
            <a:r>
              <a:rPr lang="en-US" dirty="0">
                <a:latin typeface="Times New Roman" pitchFamily="18" charset="0"/>
              </a:rPr>
              <a:t>/</a:t>
            </a:r>
            <a:r>
              <a:rPr lang="en-US" dirty="0" err="1">
                <a:latin typeface="Times New Roman" pitchFamily="18" charset="0"/>
              </a:rPr>
              <a:t>zij</a:t>
            </a:r>
            <a:r>
              <a:rPr lang="en-US" dirty="0">
                <a:latin typeface="Times New Roman" pitchFamily="18" charset="0"/>
              </a:rPr>
              <a:t> </a:t>
            </a:r>
            <a:r>
              <a:rPr lang="en-US" dirty="0" err="1">
                <a:latin typeface="Times New Roman" pitchFamily="18" charset="0"/>
              </a:rPr>
              <a:t>heeft</a:t>
            </a:r>
            <a:r>
              <a:rPr lang="en-US" dirty="0">
                <a:latin typeface="Times New Roman" pitchFamily="18" charset="0"/>
              </a:rPr>
              <a:t>. Elke </a:t>
            </a:r>
            <a:r>
              <a:rPr lang="en-US" dirty="0" err="1">
                <a:latin typeface="Times New Roman" pitchFamily="18" charset="0"/>
              </a:rPr>
              <a:t>klas</a:t>
            </a:r>
            <a:r>
              <a:rPr lang="en-US" dirty="0">
                <a:latin typeface="Times New Roman" pitchFamily="18" charset="0"/>
              </a:rPr>
              <a:t> </a:t>
            </a:r>
            <a:r>
              <a:rPr lang="en-US" dirty="0" err="1">
                <a:latin typeface="Times New Roman" pitchFamily="18" charset="0"/>
              </a:rPr>
              <a:t>heeft</a:t>
            </a:r>
            <a:r>
              <a:rPr lang="en-US" dirty="0">
                <a:latin typeface="Times New Roman" pitchFamily="18" charset="0"/>
              </a:rPr>
              <a:t> </a:t>
            </a:r>
            <a:r>
              <a:rPr lang="en-US" dirty="0" err="1">
                <a:latin typeface="Times New Roman" pitchFamily="18" charset="0"/>
              </a:rPr>
              <a:t>een</a:t>
            </a:r>
            <a:r>
              <a:rPr lang="en-US" dirty="0">
                <a:latin typeface="Times New Roman" pitchFamily="18" charset="0"/>
              </a:rPr>
              <a:t> docent </a:t>
            </a:r>
            <a:r>
              <a:rPr lang="en-US" dirty="0" err="1">
                <a:latin typeface="Times New Roman" pitchFamily="18" charset="0"/>
              </a:rPr>
              <a:t>als</a:t>
            </a:r>
            <a:r>
              <a:rPr lang="en-US" dirty="0">
                <a:latin typeface="Times New Roman" pitchFamily="18" charset="0"/>
              </a:rPr>
              <a:t> </a:t>
            </a:r>
            <a:r>
              <a:rPr lang="en-US" dirty="0" err="1">
                <a:latin typeface="Times New Roman" pitchFamily="18" charset="0"/>
              </a:rPr>
              <a:t>klassenmentor</a:t>
            </a:r>
            <a:r>
              <a:rPr lang="en-US" dirty="0">
                <a:latin typeface="Times New Roman" pitchFamily="18" charset="0"/>
              </a:rPr>
              <a:t>. </a:t>
            </a:r>
            <a:r>
              <a:rPr lang="en-US" dirty="0" err="1">
                <a:latin typeface="Times New Roman" pitchFamily="18" charset="0"/>
              </a:rPr>
              <a:t>Een</a:t>
            </a:r>
            <a:r>
              <a:rPr lang="en-US" dirty="0">
                <a:latin typeface="Times New Roman" pitchFamily="18" charset="0"/>
              </a:rPr>
              <a:t> module </a:t>
            </a:r>
            <a:r>
              <a:rPr lang="en-US" dirty="0" err="1">
                <a:latin typeface="Times New Roman" pitchFamily="18" charset="0"/>
              </a:rPr>
              <a:t>heeft</a:t>
            </a:r>
            <a:r>
              <a:rPr lang="en-US" dirty="0">
                <a:latin typeface="Times New Roman" pitchFamily="18" charset="0"/>
              </a:rPr>
              <a:t> </a:t>
            </a:r>
            <a:r>
              <a:rPr lang="en-US" dirty="0" err="1">
                <a:latin typeface="Times New Roman" pitchFamily="18" charset="0"/>
              </a:rPr>
              <a:t>een</a:t>
            </a:r>
            <a:r>
              <a:rPr lang="en-US" dirty="0">
                <a:latin typeface="Times New Roman" pitchFamily="18" charset="0"/>
              </a:rPr>
              <a:t> module-code, en </a:t>
            </a:r>
            <a:r>
              <a:rPr lang="en-US" dirty="0" err="1">
                <a:latin typeface="Times New Roman" pitchFamily="18" charset="0"/>
              </a:rPr>
              <a:t>er</a:t>
            </a:r>
            <a:r>
              <a:rPr lang="en-US" dirty="0">
                <a:latin typeface="Times New Roman" pitchFamily="18" charset="0"/>
              </a:rPr>
              <a:t> </a:t>
            </a:r>
            <a:r>
              <a:rPr lang="en-US" dirty="0" err="1">
                <a:latin typeface="Times New Roman" pitchFamily="18" charset="0"/>
              </a:rPr>
              <a:t>wordt</a:t>
            </a:r>
            <a:r>
              <a:rPr lang="en-US" dirty="0">
                <a:latin typeface="Times New Roman" pitchFamily="18" charset="0"/>
              </a:rPr>
              <a:t> </a:t>
            </a:r>
            <a:r>
              <a:rPr lang="en-US" dirty="0" err="1">
                <a:latin typeface="Times New Roman" pitchFamily="18" charset="0"/>
              </a:rPr>
              <a:t>vastgelegd</a:t>
            </a:r>
            <a:r>
              <a:rPr lang="en-US" dirty="0">
                <a:latin typeface="Times New Roman" pitchFamily="18" charset="0"/>
              </a:rPr>
              <a:t> </a:t>
            </a:r>
            <a:r>
              <a:rPr lang="en-US" dirty="0" err="1">
                <a:latin typeface="Times New Roman" pitchFamily="18" charset="0"/>
              </a:rPr>
              <a:t>hoeveel</a:t>
            </a:r>
            <a:r>
              <a:rPr lang="en-US" dirty="0">
                <a:latin typeface="Times New Roman" pitchFamily="18" charset="0"/>
              </a:rPr>
              <a:t> </a:t>
            </a:r>
            <a:r>
              <a:rPr lang="en-US" dirty="0" err="1">
                <a:latin typeface="Times New Roman" pitchFamily="18" charset="0"/>
              </a:rPr>
              <a:t>theorielessen</a:t>
            </a:r>
            <a:r>
              <a:rPr lang="en-US" dirty="0">
                <a:latin typeface="Times New Roman" pitchFamily="18" charset="0"/>
              </a:rPr>
              <a:t> </a:t>
            </a:r>
            <a:r>
              <a:rPr lang="en-US" dirty="0" err="1">
                <a:latin typeface="Times New Roman" pitchFamily="18" charset="0"/>
              </a:rPr>
              <a:t>bij</a:t>
            </a:r>
            <a:r>
              <a:rPr lang="en-US" dirty="0">
                <a:latin typeface="Times New Roman" pitchFamily="18" charset="0"/>
              </a:rPr>
              <a:t> die module </a:t>
            </a:r>
            <a:r>
              <a:rPr lang="en-US" dirty="0" err="1">
                <a:latin typeface="Times New Roman" pitchFamily="18" charset="0"/>
              </a:rPr>
              <a:t>horen</a:t>
            </a:r>
            <a:r>
              <a:rPr lang="en-US" dirty="0">
                <a:latin typeface="Times New Roman" pitchFamily="18" charset="0"/>
              </a:rPr>
              <a:t>, en </a:t>
            </a:r>
            <a:r>
              <a:rPr lang="en-US" dirty="0" err="1">
                <a:latin typeface="Times New Roman" pitchFamily="18" charset="0"/>
              </a:rPr>
              <a:t>hoeveel</a:t>
            </a:r>
            <a:r>
              <a:rPr lang="en-US" dirty="0">
                <a:latin typeface="Times New Roman" pitchFamily="18" charset="0"/>
              </a:rPr>
              <a:t> </a:t>
            </a:r>
            <a:r>
              <a:rPr lang="en-US" dirty="0" err="1">
                <a:latin typeface="Times New Roman" pitchFamily="18" charset="0"/>
              </a:rPr>
              <a:t>studiepunten</a:t>
            </a:r>
            <a:r>
              <a:rPr lang="en-US" dirty="0">
                <a:latin typeface="Times New Roman" pitchFamily="18" charset="0"/>
              </a:rPr>
              <a:t> het </a:t>
            </a:r>
            <a:r>
              <a:rPr lang="en-US" dirty="0" err="1">
                <a:latin typeface="Times New Roman" pitchFamily="18" charset="0"/>
              </a:rPr>
              <a:t>vak</a:t>
            </a:r>
            <a:r>
              <a:rPr lang="en-US" dirty="0">
                <a:latin typeface="Times New Roman" pitchFamily="18" charset="0"/>
              </a:rPr>
              <a:t> </a:t>
            </a:r>
            <a:r>
              <a:rPr lang="en-US" dirty="0" err="1">
                <a:latin typeface="Times New Roman" pitchFamily="18" charset="0"/>
              </a:rPr>
              <a:t>oplevert</a:t>
            </a:r>
            <a:r>
              <a:rPr lang="en-US" dirty="0">
                <a:latin typeface="Times New Roman" pitchFamily="18" charset="0"/>
              </a:rPr>
              <a:t>. </a:t>
            </a:r>
          </a:p>
          <a:p>
            <a:pPr eaLnBrk="0" hangingPunct="0"/>
            <a:r>
              <a:rPr lang="en-US" dirty="0" err="1">
                <a:latin typeface="Times New Roman" pitchFamily="18" charset="0"/>
              </a:rPr>
              <a:t>Een</a:t>
            </a:r>
            <a:r>
              <a:rPr lang="en-US" dirty="0">
                <a:latin typeface="Times New Roman" pitchFamily="18" charset="0"/>
              </a:rPr>
              <a:t> </a:t>
            </a:r>
            <a:r>
              <a:rPr lang="en-US" dirty="0" err="1">
                <a:latin typeface="Times New Roman" pitchFamily="18" charset="0"/>
              </a:rPr>
              <a:t>eventueel</a:t>
            </a:r>
            <a:r>
              <a:rPr lang="en-US" dirty="0">
                <a:latin typeface="Times New Roman" pitchFamily="18" charset="0"/>
              </a:rPr>
              <a:t> </a:t>
            </a:r>
            <a:r>
              <a:rPr lang="en-US" dirty="0" err="1">
                <a:latin typeface="Times New Roman" pitchFamily="18" charset="0"/>
              </a:rPr>
              <a:t>cijfer</a:t>
            </a:r>
            <a:r>
              <a:rPr lang="en-US" dirty="0">
                <a:latin typeface="Times New Roman" pitchFamily="18" charset="0"/>
              </a:rPr>
              <a:t> </a:t>
            </a:r>
            <a:r>
              <a:rPr lang="en-US" dirty="0" err="1">
                <a:latin typeface="Times New Roman" pitchFamily="18" charset="0"/>
              </a:rPr>
              <a:t>voor</a:t>
            </a:r>
            <a:r>
              <a:rPr lang="en-US" dirty="0">
                <a:latin typeface="Times New Roman" pitchFamily="18" charset="0"/>
              </a:rPr>
              <a:t> </a:t>
            </a:r>
            <a:r>
              <a:rPr lang="en-US" dirty="0" err="1">
                <a:latin typeface="Times New Roman" pitchFamily="18" charset="0"/>
              </a:rPr>
              <a:t>een</a:t>
            </a:r>
            <a:r>
              <a:rPr lang="en-US" dirty="0">
                <a:latin typeface="Times New Roman" pitchFamily="18" charset="0"/>
              </a:rPr>
              <a:t> module van </a:t>
            </a:r>
            <a:r>
              <a:rPr lang="en-US" dirty="0" err="1">
                <a:latin typeface="Times New Roman" pitchFamily="18" charset="0"/>
              </a:rPr>
              <a:t>een</a:t>
            </a:r>
            <a:r>
              <a:rPr lang="en-US" dirty="0">
                <a:latin typeface="Times New Roman" pitchFamily="18" charset="0"/>
              </a:rPr>
              <a:t> student </a:t>
            </a:r>
            <a:r>
              <a:rPr lang="en-US" dirty="0" err="1">
                <a:latin typeface="Times New Roman" pitchFamily="18" charset="0"/>
              </a:rPr>
              <a:t>wordt</a:t>
            </a:r>
            <a:r>
              <a:rPr lang="en-US" dirty="0">
                <a:latin typeface="Times New Roman" pitchFamily="18" charset="0"/>
              </a:rPr>
              <a:t> </a:t>
            </a:r>
            <a:r>
              <a:rPr lang="en-US" dirty="0" err="1">
                <a:latin typeface="Times New Roman" pitchFamily="18" charset="0"/>
              </a:rPr>
              <a:t>ook</a:t>
            </a:r>
            <a:r>
              <a:rPr lang="en-US" dirty="0">
                <a:latin typeface="Times New Roman" pitchFamily="18" charset="0"/>
              </a:rPr>
              <a:t> </a:t>
            </a:r>
            <a:r>
              <a:rPr lang="en-US" dirty="0" err="1">
                <a:latin typeface="Times New Roman" pitchFamily="18" charset="0"/>
              </a:rPr>
              <a:t>opgeslagen</a:t>
            </a:r>
            <a:endParaRPr lang="nl-NL" dirty="0"/>
          </a:p>
          <a:p>
            <a:endParaRPr lang="nl-NL" dirty="0"/>
          </a:p>
        </p:txBody>
      </p:sp>
      <p:sp>
        <p:nvSpPr>
          <p:cNvPr id="4" name="Tijdelijke aanduiding voor inhoud 3"/>
          <p:cNvSpPr>
            <a:spLocks noGrp="1"/>
          </p:cNvSpPr>
          <p:nvPr>
            <p:ph idx="16"/>
          </p:nvPr>
        </p:nvSpPr>
        <p:spPr/>
        <p:txBody>
          <a:bodyPr>
            <a:normAutofit lnSpcReduction="10000"/>
          </a:bodyPr>
          <a:lstStyle/>
          <a:p>
            <a:endParaRPr lang="nl-NL"/>
          </a:p>
        </p:txBody>
      </p:sp>
      <p:sp>
        <p:nvSpPr>
          <p:cNvPr id="5" name="Tijdelijke aanduiding voor inhoud 4"/>
          <p:cNvSpPr>
            <a:spLocks noGrp="1"/>
          </p:cNvSpPr>
          <p:nvPr>
            <p:ph idx="17"/>
          </p:nvPr>
        </p:nvSpPr>
        <p:spPr/>
        <p:txBody>
          <a:bodyPr/>
          <a:lstStyle/>
          <a:p>
            <a:endParaRPr lang="nl-NL"/>
          </a:p>
        </p:txBody>
      </p:sp>
      <p:sp>
        <p:nvSpPr>
          <p:cNvPr id="6" name="Tijdelijke aanduiding voor inhoud 5"/>
          <p:cNvSpPr>
            <a:spLocks noGrp="1"/>
          </p:cNvSpPr>
          <p:nvPr>
            <p:ph idx="19"/>
          </p:nvPr>
        </p:nvSpPr>
        <p:spPr/>
        <p:txBody>
          <a:bodyPr/>
          <a:lstStyle/>
          <a:p>
            <a:endParaRPr lang="nl-NL"/>
          </a:p>
        </p:txBody>
      </p:sp>
    </p:spTree>
    <p:extLst>
      <p:ext uri="{BB962C8B-B14F-4D97-AF65-F5344CB8AC3E}">
        <p14:creationId xmlns:p14="http://schemas.microsoft.com/office/powerpoint/2010/main" val="385396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Casus School: deel 2</a:t>
            </a:r>
          </a:p>
        </p:txBody>
      </p:sp>
      <p:sp>
        <p:nvSpPr>
          <p:cNvPr id="4" name="Tijdelijke aanduiding voor inhoud 3"/>
          <p:cNvSpPr>
            <a:spLocks noGrp="1"/>
          </p:cNvSpPr>
          <p:nvPr>
            <p:ph idx="16"/>
          </p:nvPr>
        </p:nvSpPr>
        <p:spPr>
          <a:xfrm>
            <a:off x="2805170" y="1753629"/>
            <a:ext cx="6102660" cy="393744"/>
          </a:xfrm>
        </p:spPr>
        <p:txBody>
          <a:bodyPr>
            <a:normAutofit/>
          </a:bodyPr>
          <a:lstStyle/>
          <a:p>
            <a:pPr eaLnBrk="0" hangingPunct="0">
              <a:lnSpc>
                <a:spcPct val="55000"/>
              </a:lnSpc>
              <a:spcBef>
                <a:spcPct val="50000"/>
              </a:spcBef>
            </a:pPr>
            <a:r>
              <a:rPr lang="en-US" b="1" dirty="0" err="1"/>
              <a:t>Een</a:t>
            </a:r>
            <a:r>
              <a:rPr lang="en-US" b="1" dirty="0"/>
              <a:t> </a:t>
            </a:r>
            <a:r>
              <a:rPr lang="en-US" b="1" dirty="0" err="1"/>
              <a:t>voorbeelddocument</a:t>
            </a:r>
            <a:endParaRPr lang="en-US" b="1" dirty="0"/>
          </a:p>
        </p:txBody>
      </p:sp>
      <p:sp>
        <p:nvSpPr>
          <p:cNvPr id="5" name="Tijdelijke aanduiding voor inhoud 4"/>
          <p:cNvSpPr>
            <a:spLocks noGrp="1"/>
          </p:cNvSpPr>
          <p:nvPr>
            <p:ph idx="17"/>
          </p:nvPr>
        </p:nvSpPr>
        <p:spPr/>
        <p:txBody>
          <a:bodyPr/>
          <a:lstStyle/>
          <a:p>
            <a:endParaRPr lang="nl-NL"/>
          </a:p>
        </p:txBody>
      </p:sp>
      <p:sp>
        <p:nvSpPr>
          <p:cNvPr id="6" name="Tijdelijke aanduiding voor inhoud 5"/>
          <p:cNvSpPr>
            <a:spLocks noGrp="1"/>
          </p:cNvSpPr>
          <p:nvPr>
            <p:ph idx="19"/>
          </p:nvPr>
        </p:nvSpPr>
        <p:spPr/>
        <p:txBody>
          <a:bodyPr/>
          <a:lstStyle/>
          <a:p>
            <a:endParaRPr lang="nl-NL" dirty="0"/>
          </a:p>
        </p:txBody>
      </p:sp>
      <p:sp>
        <p:nvSpPr>
          <p:cNvPr id="7" name="Rectangle 3"/>
          <p:cNvSpPr>
            <a:spLocks noChangeArrowheads="1"/>
          </p:cNvSpPr>
          <p:nvPr/>
        </p:nvSpPr>
        <p:spPr bwMode="auto">
          <a:xfrm>
            <a:off x="2805170" y="2434537"/>
            <a:ext cx="6130405" cy="2862322"/>
          </a:xfrm>
          <a:prstGeom prst="rect">
            <a:avLst/>
          </a:prstGeom>
          <a:noFill/>
          <a:ln w="9525">
            <a:noFill/>
            <a:miter lim="800000"/>
            <a:headEnd/>
            <a:tailEnd/>
          </a:ln>
        </p:spPr>
        <p:txBody>
          <a:bodyPr wrap="square">
            <a:spAutoFit/>
          </a:bodyPr>
          <a:lstStyle/>
          <a:p>
            <a:pPr eaLnBrk="0" hangingPunct="0">
              <a:lnSpc>
                <a:spcPct val="55000"/>
              </a:lnSpc>
              <a:spcBef>
                <a:spcPct val="50000"/>
              </a:spcBef>
            </a:pPr>
            <a:endParaRPr lang="en-US" b="1" dirty="0"/>
          </a:p>
          <a:p>
            <a:pPr eaLnBrk="0" hangingPunct="0">
              <a:lnSpc>
                <a:spcPct val="55000"/>
              </a:lnSpc>
              <a:spcBef>
                <a:spcPct val="50000"/>
              </a:spcBef>
            </a:pPr>
            <a:r>
              <a:rPr lang="en-US" b="1" dirty="0"/>
              <a:t>Student:	012345		</a:t>
            </a:r>
            <a:r>
              <a:rPr lang="en-US" b="1" dirty="0" err="1"/>
              <a:t>Vooropleiding</a:t>
            </a:r>
            <a:r>
              <a:rPr lang="en-US" b="1" dirty="0"/>
              <a:t>:	HAVO</a:t>
            </a:r>
          </a:p>
          <a:p>
            <a:pPr eaLnBrk="0" hangingPunct="0">
              <a:lnSpc>
                <a:spcPct val="55000"/>
              </a:lnSpc>
              <a:spcBef>
                <a:spcPct val="50000"/>
              </a:spcBef>
            </a:pPr>
            <a:r>
              <a:rPr lang="en-US" b="1" dirty="0" err="1"/>
              <a:t>Naam</a:t>
            </a:r>
            <a:r>
              <a:rPr lang="en-US" b="1" dirty="0"/>
              <a:t>:	</a:t>
            </a:r>
            <a:r>
              <a:rPr lang="en-US" b="1" dirty="0" err="1"/>
              <a:t>Henk</a:t>
            </a:r>
            <a:r>
              <a:rPr lang="en-US" b="1" dirty="0"/>
              <a:t> de Boer 	</a:t>
            </a:r>
            <a:r>
              <a:rPr lang="en-US" b="1" dirty="0" err="1"/>
              <a:t>Klascode</a:t>
            </a:r>
            <a:r>
              <a:rPr lang="en-US" b="1" dirty="0"/>
              <a:t>:		I2e</a:t>
            </a:r>
          </a:p>
          <a:p>
            <a:pPr eaLnBrk="0" hangingPunct="0">
              <a:lnSpc>
                <a:spcPct val="55000"/>
              </a:lnSpc>
              <a:spcBef>
                <a:spcPct val="50000"/>
              </a:spcBef>
            </a:pPr>
            <a:r>
              <a:rPr lang="en-US" b="1" dirty="0" err="1"/>
              <a:t>Adres</a:t>
            </a:r>
            <a:r>
              <a:rPr lang="en-US" b="1" dirty="0"/>
              <a:t>:	</a:t>
            </a:r>
            <a:r>
              <a:rPr lang="en-US" b="1" dirty="0" err="1"/>
              <a:t>Dijkweg</a:t>
            </a:r>
            <a:r>
              <a:rPr lang="en-US" b="1" dirty="0"/>
              <a:t> 3, </a:t>
            </a:r>
            <a:r>
              <a:rPr lang="en-US" b="1" dirty="0" err="1"/>
              <a:t>Olst</a:t>
            </a:r>
            <a:r>
              <a:rPr lang="en-US" b="1" dirty="0"/>
              <a:t>	</a:t>
            </a:r>
            <a:r>
              <a:rPr lang="en-US" b="1" dirty="0" err="1"/>
              <a:t>Afdeling</a:t>
            </a:r>
            <a:r>
              <a:rPr lang="en-US" b="1" dirty="0"/>
              <a:t>:		HI</a:t>
            </a:r>
          </a:p>
          <a:p>
            <a:pPr eaLnBrk="0" hangingPunct="0">
              <a:lnSpc>
                <a:spcPct val="55000"/>
              </a:lnSpc>
              <a:spcBef>
                <a:spcPct val="50000"/>
              </a:spcBef>
            </a:pPr>
            <a:r>
              <a:rPr lang="en-US" b="1" dirty="0" err="1"/>
              <a:t>Telnr</a:t>
            </a:r>
            <a:r>
              <a:rPr lang="en-US" b="1" dirty="0"/>
              <a:t>:		0123-456789 	</a:t>
            </a:r>
            <a:r>
              <a:rPr lang="en-US" b="1" dirty="0" err="1"/>
              <a:t>Klassenmentor</a:t>
            </a:r>
            <a:r>
              <a:rPr lang="en-US" b="1" dirty="0"/>
              <a:t>:	VRM</a:t>
            </a:r>
          </a:p>
          <a:p>
            <a:pPr eaLnBrk="0" hangingPunct="0">
              <a:lnSpc>
                <a:spcPct val="55000"/>
              </a:lnSpc>
              <a:spcBef>
                <a:spcPct val="50000"/>
              </a:spcBef>
            </a:pPr>
            <a:endParaRPr lang="en-US" b="1" dirty="0"/>
          </a:p>
          <a:p>
            <a:pPr eaLnBrk="0" hangingPunct="0">
              <a:lnSpc>
                <a:spcPct val="55000"/>
              </a:lnSpc>
              <a:spcBef>
                <a:spcPct val="50000"/>
              </a:spcBef>
            </a:pPr>
            <a:r>
              <a:rPr lang="en-US" b="1" u="sng" dirty="0"/>
              <a:t>Module	</a:t>
            </a:r>
            <a:r>
              <a:rPr lang="en-US" b="1" u="sng" dirty="0" err="1"/>
              <a:t>Aantal</a:t>
            </a:r>
            <a:r>
              <a:rPr lang="en-US" b="1" u="sng" dirty="0"/>
              <a:t> lessen	</a:t>
            </a:r>
            <a:r>
              <a:rPr lang="en-US" b="1" u="sng" dirty="0" err="1"/>
              <a:t>Aantal</a:t>
            </a:r>
            <a:r>
              <a:rPr lang="en-US" b="1" u="sng" dirty="0"/>
              <a:t> sp	</a:t>
            </a:r>
            <a:r>
              <a:rPr lang="en-US" b="1" u="sng" dirty="0" err="1"/>
              <a:t>Cijfer</a:t>
            </a:r>
            <a:r>
              <a:rPr lang="en-US" b="1" u="sng" dirty="0"/>
              <a:t>          _           </a:t>
            </a:r>
          </a:p>
          <a:p>
            <a:pPr eaLnBrk="0" hangingPunct="0">
              <a:lnSpc>
                <a:spcPct val="55000"/>
              </a:lnSpc>
              <a:spcBef>
                <a:spcPct val="50000"/>
              </a:spcBef>
            </a:pPr>
            <a:r>
              <a:rPr lang="en-US" b="1" dirty="0"/>
              <a:t>DtCm1		6		  2		75</a:t>
            </a:r>
          </a:p>
          <a:p>
            <a:pPr eaLnBrk="0" hangingPunct="0">
              <a:lnSpc>
                <a:spcPct val="55000"/>
              </a:lnSpc>
              <a:spcBef>
                <a:spcPct val="50000"/>
              </a:spcBef>
            </a:pPr>
            <a:r>
              <a:rPr lang="en-US" b="1" dirty="0"/>
              <a:t>Project2				10		69</a:t>
            </a:r>
          </a:p>
          <a:p>
            <a:pPr eaLnBrk="0" hangingPunct="0">
              <a:lnSpc>
                <a:spcPct val="55000"/>
              </a:lnSpc>
              <a:spcBef>
                <a:spcPct val="50000"/>
              </a:spcBef>
            </a:pPr>
            <a:r>
              <a:rPr lang="en-US" b="1" dirty="0"/>
              <a:t>InfMod2		7		  2</a:t>
            </a:r>
            <a:endParaRPr lang="en-GB" b="1" dirty="0"/>
          </a:p>
        </p:txBody>
      </p:sp>
    </p:spTree>
    <p:extLst>
      <p:ext uri="{BB962C8B-B14F-4D97-AF65-F5344CB8AC3E}">
        <p14:creationId xmlns:p14="http://schemas.microsoft.com/office/powerpoint/2010/main" val="213710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Noun</a:t>
            </a:r>
            <a:r>
              <a:rPr lang="nl-NL" dirty="0"/>
              <a:t> </a:t>
            </a:r>
            <a:r>
              <a:rPr lang="nl-NL" dirty="0" err="1"/>
              <a:t>Phrase</a:t>
            </a:r>
            <a:r>
              <a:rPr lang="nl-NL" dirty="0"/>
              <a:t> </a:t>
            </a:r>
            <a:r>
              <a:rPr lang="nl-NL" dirty="0" err="1"/>
              <a:t>Identification</a:t>
            </a:r>
            <a:endParaRPr lang="nl-NL" dirty="0"/>
          </a:p>
        </p:txBody>
      </p:sp>
      <p:sp>
        <p:nvSpPr>
          <p:cNvPr id="3" name="Tijdelijke aanduiding voor inhoud 2"/>
          <p:cNvSpPr>
            <a:spLocks noGrp="1"/>
          </p:cNvSpPr>
          <p:nvPr>
            <p:ph idx="13"/>
          </p:nvPr>
        </p:nvSpPr>
        <p:spPr/>
        <p:txBody>
          <a:bodyPr/>
          <a:lstStyle/>
          <a:p>
            <a:pPr marL="457200" indent="-457200">
              <a:lnSpc>
                <a:spcPct val="150000"/>
              </a:lnSpc>
              <a:buFont typeface="+mj-lt"/>
              <a:buAutoNum type="arabicPeriod"/>
            </a:pPr>
            <a:r>
              <a:rPr lang="en-US" b="0" dirty="0"/>
              <a:t>Identify candidate concepts</a:t>
            </a:r>
          </a:p>
          <a:p>
            <a:pPr marL="457200" indent="-457200">
              <a:buFont typeface="+mj-lt"/>
              <a:buAutoNum type="arabicPeriod"/>
            </a:pPr>
            <a:r>
              <a:rPr lang="en-US" b="0" dirty="0"/>
              <a:t>Identify candidate associations</a:t>
            </a:r>
          </a:p>
          <a:p>
            <a:pPr marL="457200" indent="-457200">
              <a:buFont typeface="+mj-lt"/>
              <a:buAutoNum type="arabicPeriod"/>
            </a:pPr>
            <a:r>
              <a:rPr lang="en-US" b="0" dirty="0"/>
              <a:t>Find multiplicities</a:t>
            </a:r>
          </a:p>
          <a:p>
            <a:pPr marL="457200" indent="-457200">
              <a:buFont typeface="+mj-lt"/>
              <a:buAutoNum type="arabicPeriod"/>
            </a:pPr>
            <a:r>
              <a:rPr lang="en-US" b="0" dirty="0"/>
              <a:t>Identify attributes for concepts</a:t>
            </a:r>
          </a:p>
          <a:p>
            <a:pPr marL="457200" indent="-457200">
              <a:buFont typeface="+mj-lt"/>
              <a:buAutoNum type="arabicPeriod"/>
            </a:pPr>
            <a:r>
              <a:rPr lang="en-US" b="0" dirty="0"/>
              <a:t>Identify attributes for </a:t>
            </a:r>
            <a:r>
              <a:rPr lang="en-US" b="0" dirty="0" err="1"/>
              <a:t>assocations</a:t>
            </a:r>
            <a:endParaRPr lang="en-US" b="0" dirty="0"/>
          </a:p>
          <a:p>
            <a:pPr marL="457200" indent="-457200">
              <a:buFont typeface="+mj-lt"/>
              <a:buAutoNum type="arabicPeriod"/>
            </a:pPr>
            <a:r>
              <a:rPr lang="en-US" b="0" dirty="0"/>
              <a:t>Validate the model</a:t>
            </a:r>
          </a:p>
          <a:p>
            <a:pPr marL="457200" indent="-457200">
              <a:buFont typeface="+mj-lt"/>
              <a:buAutoNum type="arabicPeriod"/>
            </a:pPr>
            <a:r>
              <a:rPr lang="en-US" b="0" dirty="0"/>
              <a:t>Review the model with users</a:t>
            </a:r>
          </a:p>
          <a:p>
            <a:pPr marL="457200" indent="-457200">
              <a:buFont typeface="+mj-lt"/>
              <a:buAutoNum type="arabicPeriod"/>
            </a:pPr>
            <a:endParaRPr lang="en-US" b="0" dirty="0"/>
          </a:p>
          <a:p>
            <a:r>
              <a:rPr lang="en-US" b="0" dirty="0"/>
              <a:t>-&gt; </a:t>
            </a:r>
            <a:r>
              <a:rPr lang="en-US" b="0" dirty="0" err="1"/>
              <a:t>wij</a:t>
            </a:r>
            <a:r>
              <a:rPr lang="en-US" b="0" dirty="0"/>
              <a:t> </a:t>
            </a:r>
            <a:r>
              <a:rPr lang="en-US" b="0" dirty="0" err="1"/>
              <a:t>doen</a:t>
            </a:r>
            <a:r>
              <a:rPr lang="en-US" b="0" dirty="0"/>
              <a:t> </a:t>
            </a:r>
            <a:r>
              <a:rPr lang="en-US" b="0" dirty="0" err="1"/>
              <a:t>deze</a:t>
            </a:r>
            <a:r>
              <a:rPr lang="en-US" b="0" dirty="0"/>
              <a:t> week </a:t>
            </a:r>
            <a:r>
              <a:rPr lang="en-US" b="0" dirty="0" err="1"/>
              <a:t>alleen</a:t>
            </a:r>
            <a:r>
              <a:rPr lang="en-US" b="0" dirty="0"/>
              <a:t> </a:t>
            </a:r>
            <a:r>
              <a:rPr lang="en-US" b="0" dirty="0" err="1"/>
              <a:t>stap</a:t>
            </a:r>
            <a:r>
              <a:rPr lang="en-US" b="0" dirty="0"/>
              <a:t> 1 en 2!</a:t>
            </a:r>
            <a:endParaRPr lang="en-GB" b="0" dirty="0"/>
          </a:p>
        </p:txBody>
      </p:sp>
      <p:sp>
        <p:nvSpPr>
          <p:cNvPr id="4" name="Tijdelijke aanduiding voor inhoud 3"/>
          <p:cNvSpPr>
            <a:spLocks noGrp="1"/>
          </p:cNvSpPr>
          <p:nvPr>
            <p:ph idx="16"/>
          </p:nvPr>
        </p:nvSpPr>
        <p:spPr/>
        <p:txBody>
          <a:bodyPr>
            <a:normAutofit lnSpcReduction="10000"/>
          </a:bodyPr>
          <a:lstStyle/>
          <a:p>
            <a:r>
              <a:rPr lang="nl-NL" dirty="0"/>
              <a:t>De stappen</a:t>
            </a:r>
          </a:p>
        </p:txBody>
      </p:sp>
      <p:sp>
        <p:nvSpPr>
          <p:cNvPr id="5" name="Tijdelijke aanduiding voor inhoud 4"/>
          <p:cNvSpPr>
            <a:spLocks noGrp="1"/>
          </p:cNvSpPr>
          <p:nvPr>
            <p:ph idx="17"/>
          </p:nvPr>
        </p:nvSpPr>
        <p:spPr/>
        <p:txBody>
          <a:bodyPr/>
          <a:lstStyle/>
          <a:p>
            <a:endParaRPr lang="nl-NL"/>
          </a:p>
        </p:txBody>
      </p:sp>
      <p:sp>
        <p:nvSpPr>
          <p:cNvPr id="6" name="Tijdelijke aanduiding voor inhoud 5"/>
          <p:cNvSpPr>
            <a:spLocks noGrp="1"/>
          </p:cNvSpPr>
          <p:nvPr>
            <p:ph idx="19"/>
          </p:nvPr>
        </p:nvSpPr>
        <p:spPr/>
        <p:txBody>
          <a:bodyPr/>
          <a:lstStyle/>
          <a:p>
            <a:endParaRPr lang="nl-NL"/>
          </a:p>
        </p:txBody>
      </p:sp>
    </p:spTree>
    <p:extLst>
      <p:ext uri="{BB962C8B-B14F-4D97-AF65-F5344CB8AC3E}">
        <p14:creationId xmlns:p14="http://schemas.microsoft.com/office/powerpoint/2010/main" val="256193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NPI Stap 1</a:t>
            </a:r>
          </a:p>
        </p:txBody>
      </p:sp>
      <p:sp>
        <p:nvSpPr>
          <p:cNvPr id="3" name="Tijdelijke aanduiding voor inhoud 2"/>
          <p:cNvSpPr>
            <a:spLocks noGrp="1"/>
          </p:cNvSpPr>
          <p:nvPr>
            <p:ph idx="13"/>
          </p:nvPr>
        </p:nvSpPr>
        <p:spPr/>
        <p:txBody>
          <a:bodyPr/>
          <a:lstStyle/>
          <a:p>
            <a:r>
              <a:rPr lang="nl-NL" dirty="0"/>
              <a:t>Maak een lijst met mogelijke concepten en attributen. Onderstreep de zelfstandig naamwoorden.</a:t>
            </a:r>
          </a:p>
          <a:p>
            <a:endParaRPr lang="nl-NL" dirty="0"/>
          </a:p>
          <a:p>
            <a:r>
              <a:rPr lang="en-US" i="1" dirty="0"/>
              <a:t>Techniek: Noun Phrase Identification</a:t>
            </a:r>
          </a:p>
          <a:p>
            <a:pPr lvl="1"/>
            <a:r>
              <a:rPr lang="en-US" sz="1800" i="1" dirty="0" err="1"/>
              <a:t>Onderstreep</a:t>
            </a:r>
            <a:r>
              <a:rPr lang="en-US" sz="1800" i="1" dirty="0"/>
              <a:t> </a:t>
            </a:r>
            <a:r>
              <a:rPr lang="en-US" sz="1800" i="1" dirty="0" err="1"/>
              <a:t>zelfstandig</a:t>
            </a:r>
            <a:r>
              <a:rPr lang="en-US" sz="1800" i="1" dirty="0"/>
              <a:t> </a:t>
            </a:r>
            <a:r>
              <a:rPr lang="en-US" sz="1800" i="1" dirty="0" err="1"/>
              <a:t>naamwoorden</a:t>
            </a:r>
            <a:r>
              <a:rPr lang="en-US" sz="1800" i="1" dirty="0"/>
              <a:t> in Use Cases en </a:t>
            </a:r>
            <a:r>
              <a:rPr lang="en-US" sz="1800" i="1" dirty="0" err="1"/>
              <a:t>andere</a:t>
            </a:r>
            <a:r>
              <a:rPr lang="en-US" sz="1800" i="1" dirty="0"/>
              <a:t> </a:t>
            </a:r>
            <a:r>
              <a:rPr lang="en-US" sz="1800" i="1" dirty="0" err="1"/>
              <a:t>tekstdocumenten</a:t>
            </a:r>
            <a:endParaRPr lang="en-US" sz="1800" i="1" dirty="0"/>
          </a:p>
          <a:p>
            <a:pPr lvl="1"/>
            <a:r>
              <a:rPr lang="en-US" sz="1800" i="1" dirty="0"/>
              <a:t>Maar: </a:t>
            </a:r>
            <a:r>
              <a:rPr lang="en-US" sz="1800" i="1" dirty="0" err="1"/>
              <a:t>natuurlijke</a:t>
            </a:r>
            <a:r>
              <a:rPr lang="en-US" sz="1800" i="1" dirty="0"/>
              <a:t> </a:t>
            </a:r>
            <a:r>
              <a:rPr lang="en-US" sz="1800" i="1" dirty="0" err="1"/>
              <a:t>taal</a:t>
            </a:r>
            <a:r>
              <a:rPr lang="en-US" sz="1800" i="1" dirty="0"/>
              <a:t> is </a:t>
            </a:r>
            <a:r>
              <a:rPr lang="en-US" sz="1800" i="1" dirty="0" err="1"/>
              <a:t>ambigue</a:t>
            </a:r>
            <a:r>
              <a:rPr lang="en-US" sz="1800" i="1" dirty="0"/>
              <a:t>, en het </a:t>
            </a:r>
            <a:r>
              <a:rPr lang="en-US" sz="1800" i="1" dirty="0" err="1"/>
              <a:t>kan</a:t>
            </a:r>
            <a:r>
              <a:rPr lang="en-US" sz="1800" i="1" dirty="0"/>
              <a:t> </a:t>
            </a:r>
            <a:r>
              <a:rPr lang="en-US" sz="1800" i="1" dirty="0" err="1"/>
              <a:t>niet</a:t>
            </a:r>
            <a:r>
              <a:rPr lang="en-US" sz="1800" i="1" dirty="0"/>
              <a:t> </a:t>
            </a:r>
            <a:r>
              <a:rPr lang="en-US" sz="1800" i="1" dirty="0" err="1"/>
              <a:t>mechanisch</a:t>
            </a:r>
            <a:r>
              <a:rPr lang="en-US" sz="1800" i="1" dirty="0"/>
              <a:t> </a:t>
            </a:r>
            <a:r>
              <a:rPr lang="en-US" sz="1800" i="1" dirty="0" err="1"/>
              <a:t>worden</a:t>
            </a:r>
            <a:r>
              <a:rPr lang="en-US" sz="1800" i="1" dirty="0"/>
              <a:t> </a:t>
            </a:r>
            <a:r>
              <a:rPr lang="en-US" sz="1800" i="1" dirty="0" err="1"/>
              <a:t>gedaan</a:t>
            </a:r>
            <a:endParaRPr lang="en-US" sz="1800" i="1" dirty="0"/>
          </a:p>
        </p:txBody>
      </p:sp>
      <p:sp>
        <p:nvSpPr>
          <p:cNvPr id="4" name="Tijdelijke aanduiding voor inhoud 3"/>
          <p:cNvSpPr>
            <a:spLocks noGrp="1"/>
          </p:cNvSpPr>
          <p:nvPr>
            <p:ph idx="16"/>
          </p:nvPr>
        </p:nvSpPr>
        <p:spPr/>
        <p:txBody>
          <a:bodyPr>
            <a:normAutofit lnSpcReduction="10000"/>
          </a:bodyPr>
          <a:lstStyle/>
          <a:p>
            <a:endParaRPr lang="nl-NL"/>
          </a:p>
        </p:txBody>
      </p:sp>
      <p:sp>
        <p:nvSpPr>
          <p:cNvPr id="5" name="Tijdelijke aanduiding voor inhoud 4"/>
          <p:cNvSpPr>
            <a:spLocks noGrp="1"/>
          </p:cNvSpPr>
          <p:nvPr>
            <p:ph idx="17"/>
          </p:nvPr>
        </p:nvSpPr>
        <p:spPr/>
        <p:txBody>
          <a:bodyPr/>
          <a:lstStyle/>
          <a:p>
            <a:endParaRPr lang="nl-NL"/>
          </a:p>
        </p:txBody>
      </p:sp>
      <p:sp>
        <p:nvSpPr>
          <p:cNvPr id="6" name="Tijdelijke aanduiding voor inhoud 5"/>
          <p:cNvSpPr>
            <a:spLocks noGrp="1"/>
          </p:cNvSpPr>
          <p:nvPr>
            <p:ph idx="19"/>
          </p:nvPr>
        </p:nvSpPr>
        <p:spPr/>
        <p:txBody>
          <a:bodyPr/>
          <a:lstStyle/>
          <a:p>
            <a:endParaRPr lang="nl-NL"/>
          </a:p>
        </p:txBody>
      </p:sp>
    </p:spTree>
    <p:extLst>
      <p:ext uri="{BB962C8B-B14F-4D97-AF65-F5344CB8AC3E}">
        <p14:creationId xmlns:p14="http://schemas.microsoft.com/office/powerpoint/2010/main" val="268463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inhoud 4"/>
          <p:cNvSpPr>
            <a:spLocks noGrp="1"/>
          </p:cNvSpPr>
          <p:nvPr>
            <p:ph idx="17"/>
          </p:nvPr>
        </p:nvSpPr>
        <p:spPr/>
        <p:txBody>
          <a:bodyPr/>
          <a:lstStyle/>
          <a:p>
            <a:r>
              <a:rPr lang="nl-NL" dirty="0"/>
              <a:t>NPI stap 1 – zelfstandige naamwoorden onderstreept</a:t>
            </a:r>
          </a:p>
        </p:txBody>
      </p:sp>
      <p:sp>
        <p:nvSpPr>
          <p:cNvPr id="8" name="Text Box 3"/>
          <p:cNvSpPr txBox="1">
            <a:spLocks noChangeArrowheads="1"/>
          </p:cNvSpPr>
          <p:nvPr/>
        </p:nvSpPr>
        <p:spPr bwMode="auto">
          <a:xfrm>
            <a:off x="1115616" y="914400"/>
            <a:ext cx="7647384" cy="5755422"/>
          </a:xfrm>
          <a:prstGeom prst="rect">
            <a:avLst/>
          </a:prstGeom>
          <a:noFill/>
          <a:ln w="9525">
            <a:noFill/>
            <a:miter lim="800000"/>
            <a:headEnd/>
            <a:tailEnd/>
          </a:ln>
        </p:spPr>
        <p:txBody>
          <a:bodyPr wrap="square">
            <a:spAutoFit/>
          </a:bodyPr>
          <a:lstStyle/>
          <a:p>
            <a:pPr eaLnBrk="0" hangingPunct="0"/>
            <a:r>
              <a:rPr lang="en-US" sz="1600" dirty="0">
                <a:latin typeface="Times New Roman" pitchFamily="18" charset="0"/>
              </a:rPr>
              <a:t>Op </a:t>
            </a:r>
            <a:r>
              <a:rPr lang="en-US" sz="1600" dirty="0" err="1">
                <a:latin typeface="Times New Roman" pitchFamily="18" charset="0"/>
              </a:rPr>
              <a:t>een</a:t>
            </a:r>
            <a:r>
              <a:rPr lang="en-US" sz="1600" dirty="0">
                <a:latin typeface="Times New Roman" pitchFamily="18" charset="0"/>
              </a:rPr>
              <a:t> </a:t>
            </a:r>
            <a:r>
              <a:rPr lang="en-US" sz="1600" dirty="0" err="1">
                <a:latin typeface="Times New Roman" pitchFamily="18" charset="0"/>
              </a:rPr>
              <a:t>bepaalde</a:t>
            </a:r>
            <a:r>
              <a:rPr lang="en-US" sz="1600" dirty="0">
                <a:latin typeface="Times New Roman" pitchFamily="18" charset="0"/>
              </a:rPr>
              <a:t> </a:t>
            </a:r>
            <a:r>
              <a:rPr lang="en-US" sz="1600" b="1" u="sng" dirty="0">
                <a:latin typeface="Times New Roman" pitchFamily="18" charset="0"/>
              </a:rPr>
              <a:t>school</a:t>
            </a:r>
            <a:r>
              <a:rPr lang="en-US" sz="1600" dirty="0">
                <a:latin typeface="Times New Roman" pitchFamily="18" charset="0"/>
              </a:rPr>
              <a:t> </a:t>
            </a:r>
            <a:r>
              <a:rPr lang="en-US" sz="1600" dirty="0" err="1">
                <a:latin typeface="Times New Roman" pitchFamily="18" charset="0"/>
              </a:rPr>
              <a:t>worden</a:t>
            </a:r>
            <a:r>
              <a:rPr lang="en-US" sz="1600" dirty="0">
                <a:latin typeface="Times New Roman" pitchFamily="18" charset="0"/>
              </a:rPr>
              <a:t> </a:t>
            </a:r>
            <a:r>
              <a:rPr lang="en-US" sz="1600" u="sng" dirty="0" err="1">
                <a:latin typeface="Times New Roman" pitchFamily="18" charset="0"/>
              </a:rPr>
              <a:t>gegevens</a:t>
            </a:r>
            <a:r>
              <a:rPr lang="en-US" sz="1600" dirty="0">
                <a:latin typeface="Times New Roman" pitchFamily="18" charset="0"/>
              </a:rPr>
              <a:t> van </a:t>
            </a:r>
            <a:r>
              <a:rPr lang="en-US" sz="1600" b="1" u="sng" dirty="0" err="1">
                <a:latin typeface="Times New Roman" pitchFamily="18" charset="0"/>
              </a:rPr>
              <a:t>studenten</a:t>
            </a:r>
            <a:r>
              <a:rPr lang="en-US" sz="1600" dirty="0">
                <a:latin typeface="Times New Roman" pitchFamily="18" charset="0"/>
              </a:rPr>
              <a:t> en de</a:t>
            </a:r>
            <a:r>
              <a:rPr lang="en-US" sz="1600" b="1" dirty="0">
                <a:latin typeface="Times New Roman" pitchFamily="18" charset="0"/>
              </a:rPr>
              <a:t> </a:t>
            </a:r>
            <a:r>
              <a:rPr lang="en-US" sz="1600" b="1" u="sng" dirty="0">
                <a:latin typeface="Times New Roman" pitchFamily="18" charset="0"/>
              </a:rPr>
              <a:t>module</a:t>
            </a:r>
            <a:r>
              <a:rPr lang="en-US" sz="1600" u="sng" dirty="0">
                <a:latin typeface="Times New Roman" pitchFamily="18" charset="0"/>
              </a:rPr>
              <a:t>s</a:t>
            </a:r>
            <a:r>
              <a:rPr lang="en-US" sz="1600" dirty="0">
                <a:latin typeface="Times New Roman" pitchFamily="18" charset="0"/>
              </a:rPr>
              <a:t> die </a:t>
            </a:r>
            <a:r>
              <a:rPr lang="en-US" sz="1600" dirty="0" err="1">
                <a:latin typeface="Times New Roman" pitchFamily="18" charset="0"/>
              </a:rPr>
              <a:t>ze</a:t>
            </a:r>
            <a:r>
              <a:rPr lang="en-US" sz="1600" dirty="0">
                <a:latin typeface="Times New Roman" pitchFamily="18" charset="0"/>
              </a:rPr>
              <a:t> </a:t>
            </a:r>
            <a:r>
              <a:rPr lang="en-US" sz="1600" dirty="0" err="1">
                <a:latin typeface="Times New Roman" pitchFamily="18" charset="0"/>
              </a:rPr>
              <a:t>volgen</a:t>
            </a:r>
            <a:r>
              <a:rPr lang="en-US" sz="1600" dirty="0">
                <a:latin typeface="Times New Roman" pitchFamily="18" charset="0"/>
              </a:rPr>
              <a:t> </a:t>
            </a:r>
          </a:p>
          <a:p>
            <a:pPr eaLnBrk="0" hangingPunct="0"/>
            <a:r>
              <a:rPr lang="en-US" sz="1600" dirty="0" err="1">
                <a:latin typeface="Times New Roman" pitchFamily="18" charset="0"/>
              </a:rPr>
              <a:t>bijgehouden</a:t>
            </a:r>
            <a:r>
              <a:rPr lang="en-US" sz="1600" dirty="0">
                <a:latin typeface="Times New Roman" pitchFamily="18" charset="0"/>
              </a:rPr>
              <a:t>. </a:t>
            </a:r>
            <a:r>
              <a:rPr lang="en-US" sz="1600" dirty="0" err="1">
                <a:latin typeface="Times New Roman" pitchFamily="18" charset="0"/>
              </a:rPr>
              <a:t>Elke</a:t>
            </a:r>
            <a:r>
              <a:rPr lang="en-US" sz="1600" dirty="0">
                <a:latin typeface="Times New Roman" pitchFamily="18" charset="0"/>
              </a:rPr>
              <a:t> student </a:t>
            </a:r>
            <a:r>
              <a:rPr lang="en-US" sz="1600" dirty="0" err="1">
                <a:latin typeface="Times New Roman" pitchFamily="18" charset="0"/>
              </a:rPr>
              <a:t>heeft</a:t>
            </a:r>
            <a:r>
              <a:rPr lang="en-US" sz="1600" dirty="0">
                <a:latin typeface="Times New Roman" pitchFamily="18" charset="0"/>
              </a:rPr>
              <a:t> </a:t>
            </a:r>
            <a:r>
              <a:rPr lang="en-US" sz="1600" dirty="0" err="1">
                <a:latin typeface="Times New Roman" pitchFamily="18" charset="0"/>
              </a:rPr>
              <a:t>een</a:t>
            </a:r>
            <a:r>
              <a:rPr lang="en-US" sz="1600" dirty="0">
                <a:latin typeface="Times New Roman" pitchFamily="18" charset="0"/>
              </a:rPr>
              <a:t> </a:t>
            </a:r>
            <a:r>
              <a:rPr lang="en-US" sz="1600" dirty="0" err="1">
                <a:latin typeface="Times New Roman" pitchFamily="18" charset="0"/>
              </a:rPr>
              <a:t>uniek</a:t>
            </a:r>
            <a:r>
              <a:rPr lang="en-US" sz="1600" dirty="0">
                <a:latin typeface="Times New Roman" pitchFamily="18" charset="0"/>
              </a:rPr>
              <a:t> </a:t>
            </a:r>
            <a:r>
              <a:rPr lang="en-US" sz="1600" b="1" u="sng" dirty="0" err="1">
                <a:latin typeface="Times New Roman" pitchFamily="18" charset="0"/>
              </a:rPr>
              <a:t>studentnummer</a:t>
            </a:r>
            <a:r>
              <a:rPr lang="en-US" sz="1600" dirty="0">
                <a:latin typeface="Times New Roman" pitchFamily="18" charset="0"/>
              </a:rPr>
              <a:t>, en zit in </a:t>
            </a:r>
            <a:r>
              <a:rPr lang="en-US" sz="1600" dirty="0" err="1">
                <a:latin typeface="Times New Roman" pitchFamily="18" charset="0"/>
              </a:rPr>
              <a:t>een</a:t>
            </a:r>
            <a:r>
              <a:rPr lang="en-US" sz="1600" dirty="0">
                <a:latin typeface="Times New Roman" pitchFamily="18" charset="0"/>
              </a:rPr>
              <a:t> </a:t>
            </a:r>
            <a:r>
              <a:rPr lang="en-US" sz="1600" b="1" u="sng" dirty="0" err="1">
                <a:latin typeface="Times New Roman" pitchFamily="18" charset="0"/>
              </a:rPr>
              <a:t>klas</a:t>
            </a:r>
            <a:r>
              <a:rPr lang="en-US" sz="1600" dirty="0">
                <a:latin typeface="Times New Roman" pitchFamily="18" charset="0"/>
              </a:rPr>
              <a:t> van </a:t>
            </a:r>
            <a:r>
              <a:rPr lang="en-US" sz="1600" dirty="0" err="1">
                <a:latin typeface="Times New Roman" pitchFamily="18" charset="0"/>
              </a:rPr>
              <a:t>een</a:t>
            </a:r>
            <a:r>
              <a:rPr lang="en-US" sz="1600" dirty="0">
                <a:latin typeface="Times New Roman" pitchFamily="18" charset="0"/>
              </a:rPr>
              <a:t> van de twee </a:t>
            </a:r>
          </a:p>
          <a:p>
            <a:pPr eaLnBrk="0" hangingPunct="0"/>
            <a:r>
              <a:rPr lang="en-US" sz="1600" b="1" u="sng" dirty="0" err="1">
                <a:latin typeface="Times New Roman" pitchFamily="18" charset="0"/>
              </a:rPr>
              <a:t>afdelingen</a:t>
            </a:r>
            <a:r>
              <a:rPr lang="en-US" sz="1600" b="1" dirty="0">
                <a:latin typeface="Times New Roman" pitchFamily="18" charset="0"/>
              </a:rPr>
              <a:t>:</a:t>
            </a:r>
            <a:r>
              <a:rPr lang="en-US" sz="1600" dirty="0">
                <a:latin typeface="Times New Roman" pitchFamily="18" charset="0"/>
              </a:rPr>
              <a:t> HI of BI. De school </a:t>
            </a:r>
            <a:r>
              <a:rPr lang="en-US" sz="1600" dirty="0" err="1">
                <a:latin typeface="Times New Roman" pitchFamily="18" charset="0"/>
              </a:rPr>
              <a:t>wil</a:t>
            </a:r>
            <a:r>
              <a:rPr lang="en-US" sz="1600" dirty="0">
                <a:latin typeface="Times New Roman" pitchFamily="18" charset="0"/>
              </a:rPr>
              <a:t> </a:t>
            </a:r>
            <a:r>
              <a:rPr lang="en-US" sz="1600" dirty="0" err="1">
                <a:latin typeface="Times New Roman" pitchFamily="18" charset="0"/>
              </a:rPr>
              <a:t>natuurlijk</a:t>
            </a:r>
            <a:r>
              <a:rPr lang="en-US" sz="1600" dirty="0">
                <a:latin typeface="Times New Roman" pitchFamily="18" charset="0"/>
              </a:rPr>
              <a:t> de </a:t>
            </a:r>
            <a:r>
              <a:rPr lang="en-US" sz="1600" b="1" u="sng" dirty="0" err="1">
                <a:latin typeface="Times New Roman" pitchFamily="18" charset="0"/>
              </a:rPr>
              <a:t>personalia</a:t>
            </a:r>
            <a:r>
              <a:rPr lang="en-US" sz="1600" dirty="0">
                <a:latin typeface="Times New Roman" pitchFamily="18" charset="0"/>
              </a:rPr>
              <a:t> van </a:t>
            </a:r>
            <a:r>
              <a:rPr lang="en-US" sz="1600" dirty="0" err="1">
                <a:latin typeface="Times New Roman" pitchFamily="18" charset="0"/>
              </a:rPr>
              <a:t>elke</a:t>
            </a:r>
            <a:r>
              <a:rPr lang="en-US" sz="1600" dirty="0">
                <a:latin typeface="Times New Roman" pitchFamily="18" charset="0"/>
              </a:rPr>
              <a:t> student </a:t>
            </a:r>
            <a:r>
              <a:rPr lang="en-US" sz="1600" dirty="0" err="1">
                <a:latin typeface="Times New Roman" pitchFamily="18" charset="0"/>
              </a:rPr>
              <a:t>bijhouden</a:t>
            </a:r>
            <a:r>
              <a:rPr lang="en-US" sz="1600" dirty="0">
                <a:latin typeface="Times New Roman" pitchFamily="18" charset="0"/>
              </a:rPr>
              <a:t>, en </a:t>
            </a:r>
            <a:r>
              <a:rPr lang="en-US" sz="1600" dirty="0" err="1">
                <a:latin typeface="Times New Roman" pitchFamily="18" charset="0"/>
              </a:rPr>
              <a:t>welke</a:t>
            </a:r>
            <a:endParaRPr lang="en-US" sz="1600" dirty="0">
              <a:latin typeface="Times New Roman" pitchFamily="18" charset="0"/>
            </a:endParaRPr>
          </a:p>
          <a:p>
            <a:pPr eaLnBrk="0" hangingPunct="0"/>
            <a:r>
              <a:rPr lang="en-US" sz="1600" b="1" u="sng" dirty="0" err="1">
                <a:latin typeface="Times New Roman" pitchFamily="18" charset="0"/>
              </a:rPr>
              <a:t>vooropleiding</a:t>
            </a:r>
            <a:r>
              <a:rPr lang="en-US" sz="1600" dirty="0">
                <a:latin typeface="Times New Roman" pitchFamily="18" charset="0"/>
              </a:rPr>
              <a:t> </a:t>
            </a:r>
            <a:r>
              <a:rPr lang="en-US" sz="1600" dirty="0" err="1">
                <a:latin typeface="Times New Roman" pitchFamily="18" charset="0"/>
              </a:rPr>
              <a:t>hij</a:t>
            </a:r>
            <a:r>
              <a:rPr lang="en-US" sz="1600" dirty="0">
                <a:latin typeface="Times New Roman" pitchFamily="18" charset="0"/>
              </a:rPr>
              <a:t>/</a:t>
            </a:r>
            <a:r>
              <a:rPr lang="en-US" sz="1600" dirty="0" err="1">
                <a:latin typeface="Times New Roman" pitchFamily="18" charset="0"/>
              </a:rPr>
              <a:t>zij</a:t>
            </a:r>
            <a:r>
              <a:rPr lang="en-US" sz="1600" dirty="0">
                <a:latin typeface="Times New Roman" pitchFamily="18" charset="0"/>
              </a:rPr>
              <a:t> </a:t>
            </a:r>
            <a:r>
              <a:rPr lang="en-US" sz="1600" dirty="0" err="1">
                <a:latin typeface="Times New Roman" pitchFamily="18" charset="0"/>
              </a:rPr>
              <a:t>heeft</a:t>
            </a:r>
            <a:r>
              <a:rPr lang="en-US" sz="1600" dirty="0">
                <a:latin typeface="Times New Roman" pitchFamily="18" charset="0"/>
              </a:rPr>
              <a:t>. </a:t>
            </a:r>
            <a:r>
              <a:rPr lang="en-US" sz="1600" dirty="0" err="1">
                <a:latin typeface="Times New Roman" pitchFamily="18" charset="0"/>
              </a:rPr>
              <a:t>Elke</a:t>
            </a:r>
            <a:r>
              <a:rPr lang="en-US" sz="1600" dirty="0">
                <a:latin typeface="Times New Roman" pitchFamily="18" charset="0"/>
              </a:rPr>
              <a:t> </a:t>
            </a:r>
            <a:r>
              <a:rPr lang="en-US" sz="1600" dirty="0" err="1">
                <a:latin typeface="Times New Roman" pitchFamily="18" charset="0"/>
              </a:rPr>
              <a:t>klas</a:t>
            </a:r>
            <a:r>
              <a:rPr lang="en-US" sz="1600" dirty="0">
                <a:latin typeface="Times New Roman" pitchFamily="18" charset="0"/>
              </a:rPr>
              <a:t> </a:t>
            </a:r>
            <a:r>
              <a:rPr lang="en-US" sz="1600" dirty="0" err="1">
                <a:latin typeface="Times New Roman" pitchFamily="18" charset="0"/>
              </a:rPr>
              <a:t>heeft</a:t>
            </a:r>
            <a:r>
              <a:rPr lang="en-US" sz="1600" dirty="0">
                <a:latin typeface="Times New Roman" pitchFamily="18" charset="0"/>
              </a:rPr>
              <a:t> </a:t>
            </a:r>
            <a:r>
              <a:rPr lang="en-US" sz="1600" dirty="0" err="1">
                <a:latin typeface="Times New Roman" pitchFamily="18" charset="0"/>
              </a:rPr>
              <a:t>een</a:t>
            </a:r>
            <a:r>
              <a:rPr lang="en-US" sz="1600" dirty="0">
                <a:latin typeface="Times New Roman" pitchFamily="18" charset="0"/>
              </a:rPr>
              <a:t> </a:t>
            </a:r>
            <a:r>
              <a:rPr lang="en-US" sz="1600" b="1" u="sng" dirty="0">
                <a:latin typeface="Times New Roman" pitchFamily="18" charset="0"/>
              </a:rPr>
              <a:t>docent</a:t>
            </a:r>
            <a:r>
              <a:rPr lang="en-US" sz="1600" dirty="0">
                <a:latin typeface="Times New Roman" pitchFamily="18" charset="0"/>
              </a:rPr>
              <a:t> </a:t>
            </a:r>
            <a:r>
              <a:rPr lang="en-US" sz="1600" dirty="0" err="1">
                <a:latin typeface="Times New Roman" pitchFamily="18" charset="0"/>
              </a:rPr>
              <a:t>als</a:t>
            </a:r>
            <a:r>
              <a:rPr lang="en-US" sz="1600" dirty="0">
                <a:latin typeface="Times New Roman" pitchFamily="18" charset="0"/>
              </a:rPr>
              <a:t> </a:t>
            </a:r>
            <a:r>
              <a:rPr lang="en-US" sz="1600" b="1" u="sng" dirty="0" err="1">
                <a:latin typeface="Times New Roman" pitchFamily="18" charset="0"/>
              </a:rPr>
              <a:t>klassenmentor</a:t>
            </a:r>
            <a:r>
              <a:rPr lang="en-US" sz="1600" dirty="0">
                <a:latin typeface="Times New Roman" pitchFamily="18" charset="0"/>
              </a:rPr>
              <a:t>. </a:t>
            </a:r>
            <a:r>
              <a:rPr lang="en-US" sz="1600" dirty="0" err="1">
                <a:latin typeface="Times New Roman" pitchFamily="18" charset="0"/>
              </a:rPr>
              <a:t>Een</a:t>
            </a:r>
            <a:r>
              <a:rPr lang="en-US" sz="1600" dirty="0">
                <a:latin typeface="Times New Roman" pitchFamily="18" charset="0"/>
              </a:rPr>
              <a:t> module </a:t>
            </a:r>
            <a:r>
              <a:rPr lang="en-US" sz="1600" dirty="0" err="1">
                <a:latin typeface="Times New Roman" pitchFamily="18" charset="0"/>
              </a:rPr>
              <a:t>heeft</a:t>
            </a:r>
            <a:r>
              <a:rPr lang="en-US" sz="1600" dirty="0">
                <a:latin typeface="Times New Roman" pitchFamily="18" charset="0"/>
              </a:rPr>
              <a:t> </a:t>
            </a:r>
            <a:r>
              <a:rPr lang="en-US" sz="1600" dirty="0" err="1">
                <a:latin typeface="Times New Roman" pitchFamily="18" charset="0"/>
              </a:rPr>
              <a:t>een</a:t>
            </a:r>
            <a:r>
              <a:rPr lang="en-US" sz="1600" dirty="0">
                <a:latin typeface="Times New Roman" pitchFamily="18" charset="0"/>
              </a:rPr>
              <a:t> </a:t>
            </a:r>
          </a:p>
          <a:p>
            <a:pPr eaLnBrk="0" hangingPunct="0"/>
            <a:r>
              <a:rPr lang="en-US" sz="1600" b="1" u="sng" dirty="0">
                <a:latin typeface="Times New Roman" pitchFamily="18" charset="0"/>
              </a:rPr>
              <a:t>module-code</a:t>
            </a:r>
            <a:r>
              <a:rPr lang="en-US" sz="1600" b="1" dirty="0">
                <a:latin typeface="Times New Roman" pitchFamily="18" charset="0"/>
              </a:rPr>
              <a:t>,</a:t>
            </a:r>
            <a:r>
              <a:rPr lang="en-US" sz="1600" dirty="0">
                <a:latin typeface="Times New Roman" pitchFamily="18" charset="0"/>
              </a:rPr>
              <a:t> en </a:t>
            </a:r>
            <a:r>
              <a:rPr lang="en-US" sz="1600" dirty="0" err="1">
                <a:latin typeface="Times New Roman" pitchFamily="18" charset="0"/>
              </a:rPr>
              <a:t>er</a:t>
            </a:r>
            <a:r>
              <a:rPr lang="en-US" sz="1600" dirty="0">
                <a:latin typeface="Times New Roman" pitchFamily="18" charset="0"/>
              </a:rPr>
              <a:t> </a:t>
            </a:r>
            <a:r>
              <a:rPr lang="en-US" sz="1600" dirty="0" err="1">
                <a:latin typeface="Times New Roman" pitchFamily="18" charset="0"/>
              </a:rPr>
              <a:t>wordt</a:t>
            </a:r>
            <a:r>
              <a:rPr lang="en-US" sz="1600" dirty="0">
                <a:latin typeface="Times New Roman" pitchFamily="18" charset="0"/>
              </a:rPr>
              <a:t> </a:t>
            </a:r>
            <a:r>
              <a:rPr lang="en-US" sz="1600" dirty="0" err="1">
                <a:latin typeface="Times New Roman" pitchFamily="18" charset="0"/>
              </a:rPr>
              <a:t>vastgelegd</a:t>
            </a:r>
            <a:r>
              <a:rPr lang="en-US" sz="1600" dirty="0">
                <a:latin typeface="Times New Roman" pitchFamily="18" charset="0"/>
              </a:rPr>
              <a:t> </a:t>
            </a:r>
            <a:r>
              <a:rPr lang="en-US" sz="1600" dirty="0" err="1">
                <a:latin typeface="Times New Roman" pitchFamily="18" charset="0"/>
              </a:rPr>
              <a:t>hoeveel</a:t>
            </a:r>
            <a:r>
              <a:rPr lang="en-US" sz="1600" dirty="0">
                <a:latin typeface="Times New Roman" pitchFamily="18" charset="0"/>
              </a:rPr>
              <a:t> </a:t>
            </a:r>
            <a:r>
              <a:rPr lang="en-US" sz="1600" b="1" u="sng" dirty="0" err="1">
                <a:latin typeface="Times New Roman" pitchFamily="18" charset="0"/>
              </a:rPr>
              <a:t>theorielessen</a:t>
            </a:r>
            <a:r>
              <a:rPr lang="en-US" sz="1600" dirty="0">
                <a:latin typeface="Times New Roman" pitchFamily="18" charset="0"/>
              </a:rPr>
              <a:t> </a:t>
            </a:r>
            <a:r>
              <a:rPr lang="en-US" sz="1600" dirty="0" err="1">
                <a:latin typeface="Times New Roman" pitchFamily="18" charset="0"/>
              </a:rPr>
              <a:t>bij</a:t>
            </a:r>
            <a:r>
              <a:rPr lang="en-US" sz="1600" dirty="0">
                <a:latin typeface="Times New Roman" pitchFamily="18" charset="0"/>
              </a:rPr>
              <a:t> die module </a:t>
            </a:r>
            <a:r>
              <a:rPr lang="en-US" sz="1600" dirty="0" err="1">
                <a:latin typeface="Times New Roman" pitchFamily="18" charset="0"/>
              </a:rPr>
              <a:t>horen</a:t>
            </a:r>
            <a:r>
              <a:rPr lang="en-US" sz="1600" dirty="0">
                <a:latin typeface="Times New Roman" pitchFamily="18" charset="0"/>
              </a:rPr>
              <a:t>, en </a:t>
            </a:r>
            <a:r>
              <a:rPr lang="en-US" sz="1600" dirty="0" err="1">
                <a:latin typeface="Times New Roman" pitchFamily="18" charset="0"/>
              </a:rPr>
              <a:t>hoeveel</a:t>
            </a:r>
            <a:endParaRPr lang="en-US" sz="1600" dirty="0">
              <a:latin typeface="Times New Roman" pitchFamily="18" charset="0"/>
            </a:endParaRPr>
          </a:p>
          <a:p>
            <a:pPr eaLnBrk="0" hangingPunct="0"/>
            <a:r>
              <a:rPr lang="en-US" sz="1600" b="1" u="sng" dirty="0" err="1">
                <a:latin typeface="Times New Roman" pitchFamily="18" charset="0"/>
              </a:rPr>
              <a:t>studiepunten</a:t>
            </a:r>
            <a:r>
              <a:rPr lang="en-US" sz="1600" dirty="0">
                <a:latin typeface="Times New Roman" pitchFamily="18" charset="0"/>
              </a:rPr>
              <a:t> het </a:t>
            </a:r>
            <a:r>
              <a:rPr lang="en-US" sz="1600" b="1" u="sng" dirty="0" err="1">
                <a:latin typeface="Times New Roman" pitchFamily="18" charset="0"/>
              </a:rPr>
              <a:t>vak</a:t>
            </a:r>
            <a:r>
              <a:rPr lang="en-US" sz="1600" dirty="0">
                <a:latin typeface="Times New Roman" pitchFamily="18" charset="0"/>
              </a:rPr>
              <a:t> </a:t>
            </a:r>
            <a:r>
              <a:rPr lang="en-US" sz="1600" dirty="0" err="1">
                <a:latin typeface="Times New Roman" pitchFamily="18" charset="0"/>
              </a:rPr>
              <a:t>oplevert</a:t>
            </a:r>
            <a:r>
              <a:rPr lang="en-US" sz="1600" dirty="0">
                <a:latin typeface="Times New Roman" pitchFamily="18" charset="0"/>
              </a:rPr>
              <a:t>. </a:t>
            </a:r>
          </a:p>
          <a:p>
            <a:pPr eaLnBrk="0" hangingPunct="0"/>
            <a:r>
              <a:rPr lang="en-US" sz="1600" dirty="0" err="1">
                <a:latin typeface="Times New Roman" pitchFamily="18" charset="0"/>
              </a:rPr>
              <a:t>Een</a:t>
            </a:r>
            <a:r>
              <a:rPr lang="en-US" sz="1600" dirty="0">
                <a:latin typeface="Times New Roman" pitchFamily="18" charset="0"/>
              </a:rPr>
              <a:t> </a:t>
            </a:r>
            <a:r>
              <a:rPr lang="en-US" sz="1600" dirty="0" err="1">
                <a:latin typeface="Times New Roman" pitchFamily="18" charset="0"/>
              </a:rPr>
              <a:t>eventueel</a:t>
            </a:r>
            <a:r>
              <a:rPr lang="en-US" sz="1600" dirty="0">
                <a:latin typeface="Times New Roman" pitchFamily="18" charset="0"/>
              </a:rPr>
              <a:t> </a:t>
            </a:r>
            <a:r>
              <a:rPr lang="en-US" sz="1600" b="1" u="sng" dirty="0" err="1">
                <a:latin typeface="Times New Roman" pitchFamily="18" charset="0"/>
              </a:rPr>
              <a:t>cijfer</a:t>
            </a:r>
            <a:r>
              <a:rPr lang="en-US" sz="1600" dirty="0">
                <a:latin typeface="Times New Roman" pitchFamily="18" charset="0"/>
              </a:rPr>
              <a:t> voor </a:t>
            </a:r>
            <a:r>
              <a:rPr lang="en-US" sz="1600" dirty="0" err="1">
                <a:latin typeface="Times New Roman" pitchFamily="18" charset="0"/>
              </a:rPr>
              <a:t>een</a:t>
            </a:r>
            <a:r>
              <a:rPr lang="en-US" sz="1600" dirty="0">
                <a:latin typeface="Times New Roman" pitchFamily="18" charset="0"/>
              </a:rPr>
              <a:t> module van </a:t>
            </a:r>
            <a:r>
              <a:rPr lang="en-US" sz="1600" dirty="0" err="1">
                <a:latin typeface="Times New Roman" pitchFamily="18" charset="0"/>
              </a:rPr>
              <a:t>een</a:t>
            </a:r>
            <a:r>
              <a:rPr lang="en-US" sz="1600" dirty="0">
                <a:latin typeface="Times New Roman" pitchFamily="18" charset="0"/>
              </a:rPr>
              <a:t> student </a:t>
            </a:r>
            <a:r>
              <a:rPr lang="en-US" sz="1600" dirty="0" err="1">
                <a:latin typeface="Times New Roman" pitchFamily="18" charset="0"/>
              </a:rPr>
              <a:t>wordt</a:t>
            </a:r>
            <a:r>
              <a:rPr lang="en-US" sz="1600" dirty="0">
                <a:latin typeface="Times New Roman" pitchFamily="18" charset="0"/>
              </a:rPr>
              <a:t> </a:t>
            </a:r>
            <a:r>
              <a:rPr lang="en-US" sz="1600" dirty="0" err="1">
                <a:latin typeface="Times New Roman" pitchFamily="18" charset="0"/>
              </a:rPr>
              <a:t>ook</a:t>
            </a:r>
            <a:r>
              <a:rPr lang="en-US" sz="1600" dirty="0">
                <a:latin typeface="Times New Roman" pitchFamily="18" charset="0"/>
              </a:rPr>
              <a:t> </a:t>
            </a:r>
            <a:r>
              <a:rPr lang="en-US" sz="1600" dirty="0" err="1">
                <a:latin typeface="Times New Roman" pitchFamily="18" charset="0"/>
              </a:rPr>
              <a:t>opgeslagen</a:t>
            </a:r>
            <a:r>
              <a:rPr lang="en-US" sz="1600" dirty="0">
                <a:latin typeface="Times New Roman" pitchFamily="18" charset="0"/>
              </a:rPr>
              <a:t>.</a:t>
            </a:r>
          </a:p>
          <a:p>
            <a:pPr eaLnBrk="0" hangingPunct="0"/>
            <a:endParaRPr lang="en-US" sz="1600" dirty="0">
              <a:latin typeface="Times New Roman" pitchFamily="18" charset="0"/>
            </a:endParaRPr>
          </a:p>
          <a:p>
            <a:pPr eaLnBrk="0" hangingPunct="0"/>
            <a:endParaRPr lang="en-US" sz="1600" dirty="0">
              <a:latin typeface="Times New Roman" pitchFamily="18" charset="0"/>
            </a:endParaRPr>
          </a:p>
          <a:p>
            <a:pPr eaLnBrk="0" hangingPunct="0"/>
            <a:r>
              <a:rPr lang="en-US" sz="1600" dirty="0" err="1">
                <a:latin typeface="Times New Roman" pitchFamily="18" charset="0"/>
              </a:rPr>
              <a:t>Een</a:t>
            </a:r>
            <a:r>
              <a:rPr lang="en-US" sz="1600" dirty="0">
                <a:latin typeface="Times New Roman" pitchFamily="18" charset="0"/>
              </a:rPr>
              <a:t> </a:t>
            </a:r>
            <a:r>
              <a:rPr lang="en-US" sz="1600" dirty="0" err="1">
                <a:latin typeface="Times New Roman" pitchFamily="18" charset="0"/>
              </a:rPr>
              <a:t>voorbeelddocument</a:t>
            </a:r>
            <a:r>
              <a:rPr lang="en-US" sz="1600" dirty="0">
                <a:latin typeface="Times New Roman" pitchFamily="18" charset="0"/>
              </a:rPr>
              <a:t>:</a:t>
            </a:r>
          </a:p>
          <a:p>
            <a:pPr eaLnBrk="0" hangingPunct="0"/>
            <a:r>
              <a:rPr lang="en-US" sz="1600" b="1" dirty="0">
                <a:latin typeface="Times New Roman" pitchFamily="18" charset="0"/>
              </a:rPr>
              <a:t>Student</a:t>
            </a:r>
            <a:r>
              <a:rPr lang="en-US" sz="1600" dirty="0">
                <a:latin typeface="Times New Roman" pitchFamily="18" charset="0"/>
              </a:rPr>
              <a:t>:		012345 		</a:t>
            </a:r>
            <a:r>
              <a:rPr lang="en-US" sz="1600" b="1" dirty="0" err="1">
                <a:latin typeface="Times New Roman" pitchFamily="18" charset="0"/>
              </a:rPr>
              <a:t>Vooropleiding</a:t>
            </a:r>
            <a:r>
              <a:rPr lang="en-US" sz="1600" dirty="0">
                <a:latin typeface="Times New Roman" pitchFamily="18" charset="0"/>
              </a:rPr>
              <a:t>:	HAVO</a:t>
            </a:r>
          </a:p>
          <a:p>
            <a:pPr eaLnBrk="0" hangingPunct="0"/>
            <a:r>
              <a:rPr lang="en-US" sz="1600" b="1" dirty="0" err="1">
                <a:latin typeface="Times New Roman" pitchFamily="18" charset="0"/>
              </a:rPr>
              <a:t>Naam</a:t>
            </a:r>
            <a:r>
              <a:rPr lang="en-US" sz="1600" dirty="0">
                <a:latin typeface="Times New Roman" pitchFamily="18" charset="0"/>
              </a:rPr>
              <a:t>:		</a:t>
            </a:r>
            <a:r>
              <a:rPr lang="en-US" sz="1600" dirty="0" err="1">
                <a:latin typeface="Times New Roman" pitchFamily="18" charset="0"/>
              </a:rPr>
              <a:t>Henk</a:t>
            </a:r>
            <a:r>
              <a:rPr lang="en-US" sz="1600" dirty="0">
                <a:latin typeface="Times New Roman" pitchFamily="18" charset="0"/>
              </a:rPr>
              <a:t> de Boer 	</a:t>
            </a:r>
            <a:r>
              <a:rPr lang="en-US" sz="1600" b="1" dirty="0" err="1">
                <a:latin typeface="Times New Roman" pitchFamily="18" charset="0"/>
              </a:rPr>
              <a:t>Klascode</a:t>
            </a:r>
            <a:r>
              <a:rPr lang="en-US" sz="1600" dirty="0">
                <a:latin typeface="Times New Roman" pitchFamily="18" charset="0"/>
              </a:rPr>
              <a:t>:		I2e</a:t>
            </a:r>
          </a:p>
          <a:p>
            <a:pPr eaLnBrk="0" hangingPunct="0"/>
            <a:r>
              <a:rPr lang="en-US" sz="1600" b="1" dirty="0" err="1">
                <a:latin typeface="Times New Roman" pitchFamily="18" charset="0"/>
              </a:rPr>
              <a:t>Adres</a:t>
            </a:r>
            <a:r>
              <a:rPr lang="en-US" sz="1600" dirty="0">
                <a:latin typeface="Times New Roman" pitchFamily="18" charset="0"/>
              </a:rPr>
              <a:t>:		</a:t>
            </a:r>
            <a:r>
              <a:rPr lang="en-US" sz="1600" dirty="0" err="1">
                <a:latin typeface="Times New Roman" pitchFamily="18" charset="0"/>
              </a:rPr>
              <a:t>Dijkweg</a:t>
            </a:r>
            <a:r>
              <a:rPr lang="en-US" sz="1600" dirty="0">
                <a:latin typeface="Times New Roman" pitchFamily="18" charset="0"/>
              </a:rPr>
              <a:t> 3, </a:t>
            </a:r>
            <a:r>
              <a:rPr lang="en-US" sz="1600" dirty="0" err="1">
                <a:latin typeface="Times New Roman" pitchFamily="18" charset="0"/>
              </a:rPr>
              <a:t>Olst</a:t>
            </a:r>
            <a:r>
              <a:rPr lang="en-US" sz="1600" dirty="0">
                <a:latin typeface="Times New Roman" pitchFamily="18" charset="0"/>
              </a:rPr>
              <a:t>	</a:t>
            </a:r>
            <a:r>
              <a:rPr lang="en-US" sz="1600" b="1" dirty="0" err="1">
                <a:latin typeface="Times New Roman" pitchFamily="18" charset="0"/>
              </a:rPr>
              <a:t>Afdeling</a:t>
            </a:r>
            <a:r>
              <a:rPr lang="en-US" sz="1600" dirty="0">
                <a:latin typeface="Times New Roman" pitchFamily="18" charset="0"/>
              </a:rPr>
              <a:t>:		HI</a:t>
            </a:r>
          </a:p>
          <a:p>
            <a:pPr eaLnBrk="0" hangingPunct="0"/>
            <a:r>
              <a:rPr lang="en-US" sz="1600" b="1" dirty="0" err="1">
                <a:latin typeface="Times New Roman" pitchFamily="18" charset="0"/>
              </a:rPr>
              <a:t>Telnr</a:t>
            </a:r>
            <a:r>
              <a:rPr lang="en-US" sz="1600" dirty="0">
                <a:latin typeface="Times New Roman" pitchFamily="18" charset="0"/>
              </a:rPr>
              <a:t>:		0123-456789	</a:t>
            </a:r>
            <a:r>
              <a:rPr lang="en-US" sz="1600" b="1" dirty="0" err="1">
                <a:latin typeface="Times New Roman" pitchFamily="18" charset="0"/>
              </a:rPr>
              <a:t>Klassenmentor</a:t>
            </a:r>
            <a:r>
              <a:rPr lang="en-US" sz="1600" dirty="0">
                <a:latin typeface="Times New Roman" pitchFamily="18" charset="0"/>
              </a:rPr>
              <a:t>:	VRM</a:t>
            </a:r>
          </a:p>
          <a:p>
            <a:pPr eaLnBrk="0" hangingPunct="0"/>
            <a:endParaRPr lang="en-US" sz="1600" dirty="0">
              <a:latin typeface="Times New Roman" pitchFamily="18" charset="0"/>
            </a:endParaRPr>
          </a:p>
          <a:p>
            <a:pPr eaLnBrk="0" hangingPunct="0"/>
            <a:r>
              <a:rPr lang="en-US" sz="1600" b="1" u="sng" dirty="0">
                <a:latin typeface="Times New Roman" pitchFamily="18" charset="0"/>
              </a:rPr>
              <a:t>Module		</a:t>
            </a:r>
            <a:r>
              <a:rPr lang="en-US" sz="1600" b="1" u="sng" dirty="0" err="1">
                <a:latin typeface="Times New Roman" pitchFamily="18" charset="0"/>
              </a:rPr>
              <a:t>Aantal</a:t>
            </a:r>
            <a:r>
              <a:rPr lang="en-US" sz="1600" b="1" u="sng" dirty="0">
                <a:latin typeface="Times New Roman" pitchFamily="18" charset="0"/>
              </a:rPr>
              <a:t> lessen	</a:t>
            </a:r>
            <a:r>
              <a:rPr lang="en-US" sz="1600" b="1" u="sng" dirty="0" err="1">
                <a:latin typeface="Times New Roman" pitchFamily="18" charset="0"/>
              </a:rPr>
              <a:t>Aantal</a:t>
            </a:r>
            <a:r>
              <a:rPr lang="en-US" sz="1600" b="1" u="sng" dirty="0">
                <a:latin typeface="Times New Roman" pitchFamily="18" charset="0"/>
              </a:rPr>
              <a:t> sp	 	</a:t>
            </a:r>
            <a:r>
              <a:rPr lang="en-US" sz="1600" b="1" u="sng" dirty="0" err="1">
                <a:latin typeface="Times New Roman" pitchFamily="18" charset="0"/>
              </a:rPr>
              <a:t>Cijfer</a:t>
            </a:r>
            <a:endParaRPr lang="en-US" sz="1600" b="1" u="sng" dirty="0">
              <a:latin typeface="Times New Roman" pitchFamily="18" charset="0"/>
            </a:endParaRPr>
          </a:p>
          <a:p>
            <a:pPr eaLnBrk="0" hangingPunct="0"/>
            <a:r>
              <a:rPr lang="en-US" sz="1600" dirty="0">
                <a:latin typeface="Times New Roman" pitchFamily="18" charset="0"/>
              </a:rPr>
              <a:t>DtCm1		6		2		75</a:t>
            </a:r>
          </a:p>
          <a:p>
            <a:pPr eaLnBrk="0" hangingPunct="0"/>
            <a:r>
              <a:rPr lang="en-US" sz="1600" dirty="0">
                <a:latin typeface="Times New Roman" pitchFamily="18" charset="0"/>
              </a:rPr>
              <a:t>Project2				10		69</a:t>
            </a:r>
          </a:p>
          <a:p>
            <a:pPr eaLnBrk="0" hangingPunct="0"/>
            <a:r>
              <a:rPr lang="en-US" sz="1600" dirty="0">
                <a:latin typeface="Times New Roman" pitchFamily="18" charset="0"/>
              </a:rPr>
              <a:t>InfMod2		7		2</a:t>
            </a:r>
            <a:endParaRPr lang="en-GB" sz="1600" dirty="0">
              <a:latin typeface="Times New Roman" pitchFamily="18" charset="0"/>
            </a:endParaRPr>
          </a:p>
        </p:txBody>
      </p:sp>
    </p:spTree>
    <p:extLst>
      <p:ext uri="{BB962C8B-B14F-4D97-AF65-F5344CB8AC3E}">
        <p14:creationId xmlns:p14="http://schemas.microsoft.com/office/powerpoint/2010/main" val="206876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Tussenresultaat stap 1</a:t>
            </a:r>
          </a:p>
        </p:txBody>
      </p:sp>
      <p:sp>
        <p:nvSpPr>
          <p:cNvPr id="3" name="Tijdelijke aanduiding voor inhoud 2"/>
          <p:cNvSpPr>
            <a:spLocks noGrp="1"/>
          </p:cNvSpPr>
          <p:nvPr>
            <p:ph idx="13"/>
          </p:nvPr>
        </p:nvSpPr>
        <p:spPr/>
        <p:txBody>
          <a:bodyPr>
            <a:normAutofit lnSpcReduction="10000"/>
          </a:bodyPr>
          <a:lstStyle/>
          <a:p>
            <a:pPr marL="342900" indent="-342900">
              <a:spcBef>
                <a:spcPct val="50000"/>
              </a:spcBef>
            </a:pPr>
            <a:r>
              <a:rPr lang="en-US" dirty="0" err="1"/>
              <a:t>Stel</a:t>
            </a:r>
            <a:r>
              <a:rPr lang="en-US" dirty="0"/>
              <a:t> </a:t>
            </a:r>
            <a:r>
              <a:rPr lang="en-US" dirty="0" err="1"/>
              <a:t>jezelf</a:t>
            </a:r>
            <a:r>
              <a:rPr lang="en-US" dirty="0"/>
              <a:t> de </a:t>
            </a:r>
            <a:r>
              <a:rPr lang="en-US" dirty="0" err="1"/>
              <a:t>volgende</a:t>
            </a:r>
            <a:r>
              <a:rPr lang="en-US" dirty="0"/>
              <a:t> </a:t>
            </a:r>
            <a:r>
              <a:rPr lang="en-US" dirty="0" err="1"/>
              <a:t>vragen</a:t>
            </a:r>
            <a:r>
              <a:rPr lang="en-US" dirty="0"/>
              <a:t>:</a:t>
            </a:r>
          </a:p>
          <a:p>
            <a:pPr marL="342900" indent="-342900">
              <a:spcBef>
                <a:spcPct val="50000"/>
              </a:spcBef>
              <a:buFontTx/>
              <a:buChar char="-"/>
            </a:pPr>
            <a:r>
              <a:rPr lang="en-US" i="1" dirty="0"/>
              <a:t>Scope? Is het </a:t>
            </a:r>
            <a:r>
              <a:rPr lang="en-US" i="1" dirty="0" err="1"/>
              <a:t>gevonden</a:t>
            </a:r>
            <a:r>
              <a:rPr lang="en-US" i="1" dirty="0"/>
              <a:t> </a:t>
            </a:r>
            <a:r>
              <a:rPr lang="en-US" i="1" dirty="0" err="1"/>
              <a:t>woord</a:t>
            </a:r>
            <a:r>
              <a:rPr lang="en-US" i="1" dirty="0"/>
              <a:t> in scope van </a:t>
            </a:r>
            <a:r>
              <a:rPr lang="en-US" i="1" dirty="0" err="1"/>
              <a:t>mijn</a:t>
            </a:r>
            <a:r>
              <a:rPr lang="en-US" i="1" dirty="0"/>
              <a:t> </a:t>
            </a:r>
            <a:r>
              <a:rPr lang="en-US" i="1" dirty="0" err="1"/>
              <a:t>domein</a:t>
            </a:r>
            <a:r>
              <a:rPr lang="en-US" i="1" dirty="0"/>
              <a:t>? </a:t>
            </a:r>
            <a:r>
              <a:rPr lang="en-US" b="0" dirty="0" err="1"/>
              <a:t>Bv</a:t>
            </a:r>
            <a:r>
              <a:rPr lang="en-US" b="0" dirty="0"/>
              <a:t> school</a:t>
            </a:r>
          </a:p>
          <a:p>
            <a:pPr marL="342900" indent="-342900">
              <a:spcBef>
                <a:spcPct val="50000"/>
              </a:spcBef>
              <a:buFontTx/>
              <a:buChar char="-"/>
            </a:pPr>
            <a:r>
              <a:rPr lang="en-US" i="1" dirty="0" err="1"/>
              <a:t>Dubbel</a:t>
            </a:r>
            <a:r>
              <a:rPr lang="en-US" i="1" dirty="0"/>
              <a:t>: </a:t>
            </a:r>
            <a:r>
              <a:rPr lang="en-US" i="1" dirty="0" err="1"/>
              <a:t>Zijn</a:t>
            </a:r>
            <a:r>
              <a:rPr lang="en-US" i="1" dirty="0"/>
              <a:t> </a:t>
            </a:r>
            <a:r>
              <a:rPr lang="en-US" i="1" dirty="0" err="1"/>
              <a:t>sommige</a:t>
            </a:r>
            <a:r>
              <a:rPr lang="en-US" i="1" dirty="0"/>
              <a:t> </a:t>
            </a:r>
            <a:r>
              <a:rPr lang="en-US" i="1" dirty="0" err="1"/>
              <a:t>woorden</a:t>
            </a:r>
            <a:r>
              <a:rPr lang="en-US" i="1" dirty="0"/>
              <a:t> </a:t>
            </a:r>
            <a:r>
              <a:rPr lang="en-US" i="1" dirty="0" err="1"/>
              <a:t>dubbel</a:t>
            </a:r>
            <a:r>
              <a:rPr lang="en-US" i="1" dirty="0"/>
              <a:t> </a:t>
            </a:r>
            <a:r>
              <a:rPr lang="en-US" i="1" dirty="0" err="1"/>
              <a:t>opgenomen</a:t>
            </a:r>
            <a:r>
              <a:rPr lang="en-US" i="1" dirty="0"/>
              <a:t> met </a:t>
            </a:r>
            <a:r>
              <a:rPr lang="en-US" i="1" dirty="0" err="1"/>
              <a:t>voor</a:t>
            </a:r>
            <a:r>
              <a:rPr lang="en-US" i="1" dirty="0"/>
              <a:t> </a:t>
            </a:r>
            <a:r>
              <a:rPr lang="en-US" i="1" dirty="0" err="1"/>
              <a:t>dit</a:t>
            </a:r>
            <a:r>
              <a:rPr lang="en-US" i="1" dirty="0"/>
              <a:t> </a:t>
            </a:r>
            <a:r>
              <a:rPr lang="en-US" i="1" dirty="0" err="1"/>
              <a:t>domein</a:t>
            </a:r>
            <a:r>
              <a:rPr lang="en-US" i="1" dirty="0"/>
              <a:t> </a:t>
            </a:r>
            <a:r>
              <a:rPr lang="en-US" i="1" dirty="0" err="1"/>
              <a:t>dezelfde</a:t>
            </a:r>
            <a:r>
              <a:rPr lang="en-US" i="1" dirty="0"/>
              <a:t> </a:t>
            </a:r>
            <a:r>
              <a:rPr lang="en-US" i="1" dirty="0" err="1"/>
              <a:t>betekenis</a:t>
            </a:r>
            <a:r>
              <a:rPr lang="en-US" i="1" dirty="0"/>
              <a:t>. </a:t>
            </a:r>
            <a:r>
              <a:rPr lang="en-US" b="0" dirty="0" err="1"/>
              <a:t>Bv</a:t>
            </a:r>
            <a:r>
              <a:rPr lang="en-US" b="0" dirty="0"/>
              <a:t> </a:t>
            </a:r>
            <a:r>
              <a:rPr lang="en-US" b="0" dirty="0" err="1"/>
              <a:t>klassenmentor</a:t>
            </a:r>
            <a:r>
              <a:rPr lang="en-US" b="0" dirty="0"/>
              <a:t> en docent</a:t>
            </a:r>
          </a:p>
          <a:p>
            <a:pPr marL="342900" indent="-342900">
              <a:spcBef>
                <a:spcPct val="50000"/>
              </a:spcBef>
              <a:buFont typeface="Arial" panose="020B0604020202020204" pitchFamily="34" charset="0"/>
              <a:buChar char="•"/>
            </a:pPr>
            <a:r>
              <a:rPr lang="en-US" i="1" dirty="0"/>
              <a:t>Container: </a:t>
            </a:r>
            <a:r>
              <a:rPr lang="en-US" i="1" dirty="0" err="1"/>
              <a:t>Zijn</a:t>
            </a:r>
            <a:r>
              <a:rPr lang="en-US" i="1" dirty="0"/>
              <a:t> </a:t>
            </a:r>
            <a:r>
              <a:rPr lang="en-US" i="1" dirty="0" err="1"/>
              <a:t>er</a:t>
            </a:r>
            <a:r>
              <a:rPr lang="en-US" i="1" dirty="0"/>
              <a:t> </a:t>
            </a:r>
            <a:r>
              <a:rPr lang="en-US" i="1" dirty="0" err="1"/>
              <a:t>woorden</a:t>
            </a:r>
            <a:r>
              <a:rPr lang="en-US" i="1" dirty="0"/>
              <a:t> die </a:t>
            </a:r>
            <a:r>
              <a:rPr lang="en-US" i="1" dirty="0" err="1"/>
              <a:t>feitelijk</a:t>
            </a:r>
            <a:r>
              <a:rPr lang="en-US" i="1" dirty="0"/>
              <a:t> </a:t>
            </a:r>
            <a:r>
              <a:rPr lang="en-US" i="1" dirty="0" err="1"/>
              <a:t>een</a:t>
            </a:r>
            <a:r>
              <a:rPr lang="en-US" i="1" dirty="0"/>
              <a:t> </a:t>
            </a:r>
            <a:r>
              <a:rPr lang="en-US" i="1" dirty="0" err="1"/>
              <a:t>samenvatting</a:t>
            </a:r>
            <a:r>
              <a:rPr lang="en-US" i="1" dirty="0"/>
              <a:t> van </a:t>
            </a:r>
            <a:r>
              <a:rPr lang="en-US" i="1" dirty="0" err="1"/>
              <a:t>meerdere</a:t>
            </a:r>
            <a:r>
              <a:rPr lang="en-US" i="1" dirty="0"/>
              <a:t> </a:t>
            </a:r>
            <a:r>
              <a:rPr lang="en-US" i="1" dirty="0" err="1"/>
              <a:t>woorden</a:t>
            </a:r>
            <a:r>
              <a:rPr lang="en-US" i="1" dirty="0"/>
              <a:t> </a:t>
            </a:r>
            <a:r>
              <a:rPr lang="en-US" i="1" dirty="0" err="1"/>
              <a:t>zijn</a:t>
            </a:r>
            <a:r>
              <a:rPr lang="en-US" i="1" dirty="0"/>
              <a:t>? </a:t>
            </a:r>
            <a:r>
              <a:rPr lang="en-US" b="0" dirty="0" err="1"/>
              <a:t>Bv</a:t>
            </a:r>
            <a:r>
              <a:rPr lang="en-US" b="0" dirty="0"/>
              <a:t> </a:t>
            </a:r>
            <a:r>
              <a:rPr lang="en-US" b="0" dirty="0" err="1"/>
              <a:t>Personalia</a:t>
            </a:r>
            <a:endParaRPr lang="en-US" b="0" dirty="0"/>
          </a:p>
          <a:p>
            <a:pPr>
              <a:spcBef>
                <a:spcPct val="50000"/>
              </a:spcBef>
            </a:pPr>
            <a:r>
              <a:rPr lang="en-US" b="0" i="1" dirty="0" err="1"/>
              <a:t>Deze</a:t>
            </a:r>
            <a:r>
              <a:rPr lang="en-US" b="0" i="1" dirty="0"/>
              <a:t> </a:t>
            </a:r>
            <a:r>
              <a:rPr lang="en-US" b="0" i="1" dirty="0" err="1"/>
              <a:t>woorden</a:t>
            </a:r>
            <a:r>
              <a:rPr lang="en-US" b="0" i="1" dirty="0"/>
              <a:t> </a:t>
            </a:r>
            <a:r>
              <a:rPr lang="en-US" b="0" i="1" dirty="0" err="1"/>
              <a:t>vallen</a:t>
            </a:r>
            <a:r>
              <a:rPr lang="en-US" b="0" i="1" dirty="0"/>
              <a:t> </a:t>
            </a:r>
            <a:r>
              <a:rPr lang="en-US" b="0" i="1" dirty="0" err="1"/>
              <a:t>dus</a:t>
            </a:r>
            <a:r>
              <a:rPr lang="en-US" b="0" i="1" dirty="0"/>
              <a:t> </a:t>
            </a:r>
            <a:r>
              <a:rPr lang="en-US" b="0" i="1" dirty="0" err="1"/>
              <a:t>af</a:t>
            </a:r>
            <a:r>
              <a:rPr lang="en-US" b="0" i="1" dirty="0"/>
              <a:t> </a:t>
            </a:r>
            <a:r>
              <a:rPr lang="en-US" b="0" i="1" dirty="0" err="1"/>
              <a:t>als</a:t>
            </a:r>
            <a:r>
              <a:rPr lang="en-US" b="0" i="1" dirty="0"/>
              <a:t> concept, </a:t>
            </a:r>
            <a:r>
              <a:rPr lang="en-US" b="0" i="1" dirty="0" err="1"/>
              <a:t>zie</a:t>
            </a:r>
            <a:r>
              <a:rPr lang="en-US" b="0" i="1" dirty="0"/>
              <a:t> de </a:t>
            </a:r>
            <a:r>
              <a:rPr lang="en-US" b="0" i="1" dirty="0" err="1"/>
              <a:t>volgende</a:t>
            </a:r>
            <a:r>
              <a:rPr lang="en-US" b="0" i="1" dirty="0"/>
              <a:t> </a:t>
            </a:r>
            <a:r>
              <a:rPr lang="en-US" b="0" i="1" dirty="0" err="1"/>
              <a:t>dia</a:t>
            </a:r>
            <a:r>
              <a:rPr lang="en-US" b="0" i="1" dirty="0"/>
              <a:t>, </a:t>
            </a:r>
            <a:r>
              <a:rPr lang="en-US" b="0" i="1" dirty="0" err="1"/>
              <a:t>kolom</a:t>
            </a:r>
            <a:r>
              <a:rPr lang="en-US" b="0" i="1" dirty="0"/>
              <a:t> 2 </a:t>
            </a:r>
            <a:r>
              <a:rPr lang="en-US" b="0" i="1" dirty="0" err="1"/>
              <a:t>voor</a:t>
            </a:r>
            <a:r>
              <a:rPr lang="en-US" b="0" i="1" dirty="0"/>
              <a:t> </a:t>
            </a:r>
            <a:r>
              <a:rPr lang="en-US" b="0" i="1" dirty="0" err="1"/>
              <a:t>voorbeelden</a:t>
            </a:r>
            <a:endParaRPr lang="en-US" b="0" i="1" dirty="0"/>
          </a:p>
          <a:p>
            <a:pPr lvl="1"/>
            <a:endParaRPr lang="en-US" sz="1800" dirty="0"/>
          </a:p>
        </p:txBody>
      </p:sp>
      <p:sp>
        <p:nvSpPr>
          <p:cNvPr id="4" name="Tijdelijke aanduiding voor inhoud 3"/>
          <p:cNvSpPr>
            <a:spLocks noGrp="1"/>
          </p:cNvSpPr>
          <p:nvPr>
            <p:ph idx="16"/>
          </p:nvPr>
        </p:nvSpPr>
        <p:spPr/>
        <p:txBody>
          <a:bodyPr>
            <a:normAutofit fontScale="77500" lnSpcReduction="20000"/>
          </a:bodyPr>
          <a:lstStyle/>
          <a:p>
            <a:r>
              <a:rPr lang="nl-NL" dirty="0"/>
              <a:t>Moeten alle zelfstandig naamwoorden meegenomen worden?</a:t>
            </a:r>
          </a:p>
        </p:txBody>
      </p:sp>
      <p:sp>
        <p:nvSpPr>
          <p:cNvPr id="5" name="Tijdelijke aanduiding voor inhoud 4"/>
          <p:cNvSpPr>
            <a:spLocks noGrp="1"/>
          </p:cNvSpPr>
          <p:nvPr>
            <p:ph idx="17"/>
          </p:nvPr>
        </p:nvSpPr>
        <p:spPr/>
        <p:txBody>
          <a:bodyPr/>
          <a:lstStyle/>
          <a:p>
            <a:endParaRPr lang="nl-NL"/>
          </a:p>
        </p:txBody>
      </p:sp>
      <p:sp>
        <p:nvSpPr>
          <p:cNvPr id="7" name="Text Box 3"/>
          <p:cNvSpPr txBox="1">
            <a:spLocks noChangeArrowheads="1"/>
          </p:cNvSpPr>
          <p:nvPr/>
        </p:nvSpPr>
        <p:spPr bwMode="auto">
          <a:xfrm>
            <a:off x="573741" y="1555750"/>
            <a:ext cx="1828800" cy="4832092"/>
          </a:xfrm>
          <a:prstGeom prst="rect">
            <a:avLst/>
          </a:prstGeom>
          <a:noFill/>
          <a:ln w="9525">
            <a:solidFill>
              <a:schemeClr val="tx1"/>
            </a:solidFill>
            <a:miter lim="800000"/>
            <a:headEnd/>
            <a:tailEnd/>
          </a:ln>
        </p:spPr>
        <p:txBody>
          <a:bodyPr>
            <a:spAutoFit/>
          </a:bodyPr>
          <a:lstStyle/>
          <a:p>
            <a:pPr eaLnBrk="0" hangingPunct="0"/>
            <a:r>
              <a:rPr lang="en-US" sz="1400" b="1" dirty="0">
                <a:solidFill>
                  <a:srgbClr val="FF0000"/>
                </a:solidFill>
                <a:latin typeface="Times New Roman" pitchFamily="18" charset="0"/>
              </a:rPr>
              <a:t>School</a:t>
            </a:r>
          </a:p>
          <a:p>
            <a:pPr eaLnBrk="0" hangingPunct="0"/>
            <a:r>
              <a:rPr lang="en-US" sz="1400" dirty="0" err="1">
                <a:latin typeface="Times New Roman" pitchFamily="18" charset="0"/>
              </a:rPr>
              <a:t>Gegeven</a:t>
            </a:r>
            <a:endParaRPr lang="en-US" sz="1400" dirty="0">
              <a:latin typeface="Times New Roman" pitchFamily="18" charset="0"/>
            </a:endParaRPr>
          </a:p>
          <a:p>
            <a:pPr eaLnBrk="0" hangingPunct="0"/>
            <a:r>
              <a:rPr lang="en-US" sz="1400" dirty="0">
                <a:latin typeface="Times New Roman" pitchFamily="18" charset="0"/>
              </a:rPr>
              <a:t>Student</a:t>
            </a:r>
          </a:p>
          <a:p>
            <a:pPr eaLnBrk="0" hangingPunct="0"/>
            <a:r>
              <a:rPr lang="en-US" sz="1400" dirty="0">
                <a:latin typeface="Times New Roman" pitchFamily="18" charset="0"/>
              </a:rPr>
              <a:t>Module</a:t>
            </a:r>
          </a:p>
          <a:p>
            <a:pPr eaLnBrk="0" hangingPunct="0"/>
            <a:r>
              <a:rPr lang="en-US" sz="1400" dirty="0" err="1">
                <a:latin typeface="Times New Roman" pitchFamily="18" charset="0"/>
              </a:rPr>
              <a:t>Studentnummer</a:t>
            </a:r>
            <a:endParaRPr lang="en-US" sz="1400" dirty="0">
              <a:latin typeface="Times New Roman" pitchFamily="18" charset="0"/>
            </a:endParaRPr>
          </a:p>
          <a:p>
            <a:pPr eaLnBrk="0" hangingPunct="0"/>
            <a:r>
              <a:rPr lang="en-US" sz="1400" dirty="0" err="1">
                <a:latin typeface="Times New Roman" pitchFamily="18" charset="0"/>
              </a:rPr>
              <a:t>Klas</a:t>
            </a:r>
            <a:endParaRPr lang="en-US" sz="1400" dirty="0">
              <a:latin typeface="Times New Roman" pitchFamily="18" charset="0"/>
            </a:endParaRPr>
          </a:p>
          <a:p>
            <a:pPr eaLnBrk="0" hangingPunct="0"/>
            <a:r>
              <a:rPr lang="en-US" sz="1400" dirty="0">
                <a:latin typeface="Times New Roman" pitchFamily="18" charset="0"/>
              </a:rPr>
              <a:t>Afdeling</a:t>
            </a:r>
          </a:p>
          <a:p>
            <a:pPr eaLnBrk="0" hangingPunct="0"/>
            <a:r>
              <a:rPr lang="en-US" sz="1400" b="1" dirty="0" err="1">
                <a:solidFill>
                  <a:srgbClr val="FF0000"/>
                </a:solidFill>
                <a:latin typeface="Times New Roman" pitchFamily="18" charset="0"/>
              </a:rPr>
              <a:t>Personalia</a:t>
            </a:r>
            <a:endParaRPr lang="en-US" sz="1400" b="1" dirty="0">
              <a:solidFill>
                <a:srgbClr val="FF0000"/>
              </a:solidFill>
              <a:latin typeface="Times New Roman" pitchFamily="18" charset="0"/>
            </a:endParaRPr>
          </a:p>
          <a:p>
            <a:pPr eaLnBrk="0" hangingPunct="0"/>
            <a:r>
              <a:rPr lang="en-US" sz="1400" dirty="0" err="1">
                <a:latin typeface="Times New Roman" pitchFamily="18" charset="0"/>
              </a:rPr>
              <a:t>Vooropleiding</a:t>
            </a:r>
            <a:endParaRPr lang="en-US" sz="1400" dirty="0">
              <a:latin typeface="Times New Roman" pitchFamily="18" charset="0"/>
            </a:endParaRPr>
          </a:p>
          <a:p>
            <a:pPr eaLnBrk="0" hangingPunct="0"/>
            <a:r>
              <a:rPr lang="en-US" sz="1400" b="1" dirty="0">
                <a:solidFill>
                  <a:srgbClr val="FF0000"/>
                </a:solidFill>
                <a:latin typeface="Times New Roman" pitchFamily="18" charset="0"/>
              </a:rPr>
              <a:t>Docent</a:t>
            </a:r>
          </a:p>
          <a:p>
            <a:pPr eaLnBrk="0" hangingPunct="0"/>
            <a:r>
              <a:rPr lang="en-US" sz="1400" b="1" dirty="0" err="1">
                <a:solidFill>
                  <a:srgbClr val="FF0000"/>
                </a:solidFill>
                <a:latin typeface="Times New Roman" pitchFamily="18" charset="0"/>
              </a:rPr>
              <a:t>Klassenmentor</a:t>
            </a:r>
            <a:endParaRPr lang="en-US" sz="1400" b="1" dirty="0">
              <a:solidFill>
                <a:srgbClr val="FF0000"/>
              </a:solidFill>
              <a:latin typeface="Times New Roman" pitchFamily="18" charset="0"/>
            </a:endParaRPr>
          </a:p>
          <a:p>
            <a:pPr eaLnBrk="0" hangingPunct="0"/>
            <a:r>
              <a:rPr lang="en-US" sz="1400" dirty="0">
                <a:latin typeface="Times New Roman" pitchFamily="18" charset="0"/>
              </a:rPr>
              <a:t>Module-code</a:t>
            </a:r>
          </a:p>
          <a:p>
            <a:pPr eaLnBrk="0" hangingPunct="0"/>
            <a:r>
              <a:rPr lang="en-US" sz="1400" dirty="0" err="1">
                <a:latin typeface="Times New Roman" pitchFamily="18" charset="0"/>
              </a:rPr>
              <a:t>Theorieles</a:t>
            </a:r>
            <a:endParaRPr lang="en-US" sz="1400" dirty="0">
              <a:latin typeface="Times New Roman" pitchFamily="18" charset="0"/>
            </a:endParaRPr>
          </a:p>
          <a:p>
            <a:pPr eaLnBrk="0" hangingPunct="0"/>
            <a:r>
              <a:rPr lang="en-US" sz="1400" dirty="0" err="1">
                <a:latin typeface="Times New Roman" pitchFamily="18" charset="0"/>
              </a:rPr>
              <a:t>Studiepunt</a:t>
            </a:r>
            <a:endParaRPr lang="en-US" sz="1400" dirty="0">
              <a:latin typeface="Times New Roman" pitchFamily="18" charset="0"/>
            </a:endParaRPr>
          </a:p>
          <a:p>
            <a:pPr eaLnBrk="0" hangingPunct="0"/>
            <a:r>
              <a:rPr lang="en-US" sz="1400" dirty="0" err="1">
                <a:latin typeface="Times New Roman" pitchFamily="18" charset="0"/>
              </a:rPr>
              <a:t>Vak</a:t>
            </a:r>
            <a:endParaRPr lang="en-US" sz="1400" dirty="0">
              <a:latin typeface="Times New Roman" pitchFamily="18" charset="0"/>
            </a:endParaRPr>
          </a:p>
          <a:p>
            <a:pPr eaLnBrk="0" hangingPunct="0"/>
            <a:r>
              <a:rPr lang="en-US" sz="1400" dirty="0" err="1">
                <a:latin typeface="Times New Roman" pitchFamily="18" charset="0"/>
              </a:rPr>
              <a:t>Cijfer</a:t>
            </a:r>
            <a:endParaRPr lang="en-US" sz="1400" dirty="0">
              <a:latin typeface="Times New Roman" pitchFamily="18" charset="0"/>
            </a:endParaRPr>
          </a:p>
          <a:p>
            <a:pPr eaLnBrk="0" hangingPunct="0"/>
            <a:r>
              <a:rPr lang="en-US" sz="1400" dirty="0" err="1">
                <a:latin typeface="Times New Roman" pitchFamily="18" charset="0"/>
              </a:rPr>
              <a:t>Naam</a:t>
            </a:r>
            <a:endParaRPr lang="en-US" sz="1400" dirty="0">
              <a:latin typeface="Times New Roman" pitchFamily="18" charset="0"/>
            </a:endParaRPr>
          </a:p>
          <a:p>
            <a:pPr eaLnBrk="0" hangingPunct="0"/>
            <a:r>
              <a:rPr lang="en-US" sz="1400" dirty="0" err="1">
                <a:latin typeface="Times New Roman" pitchFamily="18" charset="0"/>
              </a:rPr>
              <a:t>Adres</a:t>
            </a:r>
            <a:endParaRPr lang="en-US" sz="1400" dirty="0">
              <a:latin typeface="Times New Roman" pitchFamily="18" charset="0"/>
            </a:endParaRPr>
          </a:p>
          <a:p>
            <a:pPr eaLnBrk="0" hangingPunct="0"/>
            <a:r>
              <a:rPr lang="en-US" sz="1400" dirty="0" err="1">
                <a:latin typeface="Times New Roman" pitchFamily="18" charset="0"/>
              </a:rPr>
              <a:t>Telnr</a:t>
            </a:r>
            <a:endParaRPr lang="en-US" sz="1400" dirty="0">
              <a:latin typeface="Times New Roman" pitchFamily="18" charset="0"/>
            </a:endParaRPr>
          </a:p>
          <a:p>
            <a:pPr eaLnBrk="0" hangingPunct="0"/>
            <a:r>
              <a:rPr lang="en-US" sz="1400" dirty="0" err="1">
                <a:latin typeface="Times New Roman" pitchFamily="18" charset="0"/>
              </a:rPr>
              <a:t>Klascode</a:t>
            </a:r>
            <a:endParaRPr lang="en-US" sz="1400" dirty="0">
              <a:latin typeface="Times New Roman" pitchFamily="18" charset="0"/>
            </a:endParaRPr>
          </a:p>
          <a:p>
            <a:pPr eaLnBrk="0" hangingPunct="0"/>
            <a:r>
              <a:rPr lang="en-US" sz="1400" dirty="0">
                <a:latin typeface="Times New Roman" pitchFamily="18" charset="0"/>
              </a:rPr>
              <a:t>Les</a:t>
            </a:r>
          </a:p>
          <a:p>
            <a:pPr eaLnBrk="0" hangingPunct="0"/>
            <a:r>
              <a:rPr lang="en-US" sz="1400" dirty="0" err="1">
                <a:latin typeface="Times New Roman" pitchFamily="18" charset="0"/>
              </a:rPr>
              <a:t>Studiepunt</a:t>
            </a:r>
            <a:endParaRPr lang="en-GB" sz="1400" dirty="0">
              <a:latin typeface="Times New Roman" pitchFamily="18" charset="0"/>
            </a:endParaRPr>
          </a:p>
        </p:txBody>
      </p:sp>
    </p:spTree>
    <p:extLst>
      <p:ext uri="{BB962C8B-B14F-4D97-AF65-F5344CB8AC3E}">
        <p14:creationId xmlns:p14="http://schemas.microsoft.com/office/powerpoint/2010/main" val="125295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inhoud 4"/>
          <p:cNvSpPr>
            <a:spLocks noGrp="1"/>
          </p:cNvSpPr>
          <p:nvPr>
            <p:ph idx="17"/>
          </p:nvPr>
        </p:nvSpPr>
        <p:spPr/>
        <p:txBody>
          <a:bodyPr>
            <a:noAutofit/>
          </a:bodyPr>
          <a:lstStyle/>
          <a:p>
            <a:r>
              <a:rPr lang="nl-NL" sz="2400" dirty="0"/>
              <a:t>Altijd overleggen met de gebruiker!</a:t>
            </a:r>
          </a:p>
        </p:txBody>
      </p:sp>
      <p:grpSp>
        <p:nvGrpSpPr>
          <p:cNvPr id="4" name="Groep 3"/>
          <p:cNvGrpSpPr/>
          <p:nvPr/>
        </p:nvGrpSpPr>
        <p:grpSpPr>
          <a:xfrm>
            <a:off x="706582" y="2046752"/>
            <a:ext cx="6893682" cy="4153158"/>
            <a:chOff x="703660" y="1873249"/>
            <a:chExt cx="4325540" cy="4131111"/>
          </a:xfrm>
        </p:grpSpPr>
        <p:sp>
          <p:nvSpPr>
            <p:cNvPr id="6" name="Text Box 3"/>
            <p:cNvSpPr txBox="1">
              <a:spLocks noChangeArrowheads="1"/>
            </p:cNvSpPr>
            <p:nvPr/>
          </p:nvSpPr>
          <p:spPr bwMode="auto">
            <a:xfrm>
              <a:off x="703660" y="1873249"/>
              <a:ext cx="1258888" cy="4117975"/>
            </a:xfrm>
            <a:prstGeom prst="rect">
              <a:avLst/>
            </a:prstGeom>
            <a:noFill/>
            <a:ln w="9525">
              <a:solidFill>
                <a:schemeClr val="tx1"/>
              </a:solidFill>
              <a:miter lim="800000"/>
              <a:headEnd/>
              <a:tailEnd/>
            </a:ln>
          </p:spPr>
          <p:txBody>
            <a:bodyPr wrap="none">
              <a:spAutoFit/>
            </a:bodyPr>
            <a:lstStyle/>
            <a:p>
              <a:pPr eaLnBrk="0" hangingPunct="0"/>
              <a:r>
                <a:rPr lang="en-US" sz="1200" b="1" dirty="0">
                  <a:latin typeface="Times New Roman" pitchFamily="18" charset="0"/>
                </a:rPr>
                <a:t>School</a:t>
              </a:r>
            </a:p>
            <a:p>
              <a:pPr eaLnBrk="0" hangingPunct="0"/>
              <a:r>
                <a:rPr lang="en-US" sz="1200" b="1" dirty="0" err="1">
                  <a:latin typeface="Times New Roman" pitchFamily="18" charset="0"/>
                </a:rPr>
                <a:t>Gegeven</a:t>
              </a:r>
              <a:endParaRPr lang="en-US" sz="1200" b="1" dirty="0">
                <a:latin typeface="Times New Roman" pitchFamily="18" charset="0"/>
              </a:endParaRPr>
            </a:p>
            <a:p>
              <a:pPr eaLnBrk="0" hangingPunct="0"/>
              <a:r>
                <a:rPr lang="en-US" sz="1200" b="1" dirty="0">
                  <a:latin typeface="Times New Roman" pitchFamily="18" charset="0"/>
                </a:rPr>
                <a:t>Student</a:t>
              </a:r>
            </a:p>
            <a:p>
              <a:pPr eaLnBrk="0" hangingPunct="0"/>
              <a:r>
                <a:rPr lang="en-US" sz="1200" b="1" dirty="0">
                  <a:latin typeface="Times New Roman" pitchFamily="18" charset="0"/>
                </a:rPr>
                <a:t>Module</a:t>
              </a:r>
            </a:p>
            <a:p>
              <a:pPr eaLnBrk="0" hangingPunct="0"/>
              <a:r>
                <a:rPr lang="en-US" sz="1200" b="1" dirty="0" err="1">
                  <a:latin typeface="Times New Roman" pitchFamily="18" charset="0"/>
                </a:rPr>
                <a:t>Studentnummer</a:t>
              </a:r>
              <a:endParaRPr lang="en-US" sz="1200" b="1" dirty="0">
                <a:latin typeface="Times New Roman" pitchFamily="18" charset="0"/>
              </a:endParaRPr>
            </a:p>
            <a:p>
              <a:pPr eaLnBrk="0" hangingPunct="0"/>
              <a:r>
                <a:rPr lang="en-US" sz="1200" b="1" dirty="0" err="1">
                  <a:latin typeface="Times New Roman" pitchFamily="18" charset="0"/>
                </a:rPr>
                <a:t>Klas</a:t>
              </a:r>
              <a:endParaRPr lang="en-US" sz="1200" b="1" dirty="0">
                <a:latin typeface="Times New Roman" pitchFamily="18" charset="0"/>
              </a:endParaRPr>
            </a:p>
            <a:p>
              <a:pPr eaLnBrk="0" hangingPunct="0"/>
              <a:r>
                <a:rPr lang="en-US" sz="1200" b="1" dirty="0">
                  <a:latin typeface="Times New Roman" pitchFamily="18" charset="0"/>
                </a:rPr>
                <a:t>Afdeling</a:t>
              </a:r>
            </a:p>
            <a:p>
              <a:pPr eaLnBrk="0" hangingPunct="0"/>
              <a:r>
                <a:rPr lang="en-US" sz="1200" b="1" dirty="0" err="1">
                  <a:latin typeface="Times New Roman" pitchFamily="18" charset="0"/>
                </a:rPr>
                <a:t>Personalia</a:t>
              </a:r>
              <a:endParaRPr lang="en-US" sz="1200" b="1" dirty="0">
                <a:latin typeface="Times New Roman" pitchFamily="18" charset="0"/>
              </a:endParaRPr>
            </a:p>
            <a:p>
              <a:pPr eaLnBrk="0" hangingPunct="0"/>
              <a:r>
                <a:rPr lang="en-US" sz="1200" b="1" dirty="0" err="1">
                  <a:latin typeface="Times New Roman" pitchFamily="18" charset="0"/>
                </a:rPr>
                <a:t>Vooropleiding</a:t>
              </a:r>
              <a:endParaRPr lang="en-US" sz="1200" b="1" dirty="0">
                <a:latin typeface="Times New Roman" pitchFamily="18" charset="0"/>
              </a:endParaRPr>
            </a:p>
            <a:p>
              <a:pPr eaLnBrk="0" hangingPunct="0"/>
              <a:r>
                <a:rPr lang="en-US" sz="1200" b="1" dirty="0">
                  <a:latin typeface="Times New Roman" pitchFamily="18" charset="0"/>
                </a:rPr>
                <a:t>Docent</a:t>
              </a:r>
            </a:p>
            <a:p>
              <a:pPr eaLnBrk="0" hangingPunct="0"/>
              <a:r>
                <a:rPr lang="en-US" sz="1200" b="1" dirty="0" err="1">
                  <a:latin typeface="Times New Roman" pitchFamily="18" charset="0"/>
                </a:rPr>
                <a:t>Klassenmentor</a:t>
              </a:r>
              <a:endParaRPr lang="en-US" sz="1200" b="1" dirty="0">
                <a:latin typeface="Times New Roman" pitchFamily="18" charset="0"/>
              </a:endParaRPr>
            </a:p>
            <a:p>
              <a:pPr eaLnBrk="0" hangingPunct="0"/>
              <a:r>
                <a:rPr lang="en-US" sz="1200" b="1" dirty="0">
                  <a:latin typeface="Times New Roman" pitchFamily="18" charset="0"/>
                </a:rPr>
                <a:t>Module-code</a:t>
              </a:r>
            </a:p>
            <a:p>
              <a:pPr eaLnBrk="0" hangingPunct="0"/>
              <a:r>
                <a:rPr lang="en-US" sz="1200" b="1" dirty="0" err="1">
                  <a:latin typeface="Times New Roman" pitchFamily="18" charset="0"/>
                </a:rPr>
                <a:t>Theorieles</a:t>
              </a:r>
              <a:endParaRPr lang="en-US" sz="1200" b="1" dirty="0">
                <a:latin typeface="Times New Roman" pitchFamily="18" charset="0"/>
              </a:endParaRPr>
            </a:p>
            <a:p>
              <a:pPr eaLnBrk="0" hangingPunct="0"/>
              <a:r>
                <a:rPr lang="en-US" sz="1200" b="1" dirty="0" err="1">
                  <a:latin typeface="Times New Roman" pitchFamily="18" charset="0"/>
                </a:rPr>
                <a:t>Studiepunt</a:t>
              </a:r>
              <a:endParaRPr lang="en-US" sz="1200" b="1" dirty="0">
                <a:latin typeface="Times New Roman" pitchFamily="18" charset="0"/>
              </a:endParaRPr>
            </a:p>
            <a:p>
              <a:pPr eaLnBrk="0" hangingPunct="0"/>
              <a:r>
                <a:rPr lang="en-US" sz="1200" b="1" dirty="0" err="1">
                  <a:latin typeface="Times New Roman" pitchFamily="18" charset="0"/>
                </a:rPr>
                <a:t>Vak</a:t>
              </a:r>
              <a:endParaRPr lang="en-US" sz="1200" b="1" dirty="0">
                <a:latin typeface="Times New Roman" pitchFamily="18" charset="0"/>
              </a:endParaRPr>
            </a:p>
            <a:p>
              <a:pPr eaLnBrk="0" hangingPunct="0"/>
              <a:r>
                <a:rPr lang="en-US" sz="1200" b="1" dirty="0" err="1">
                  <a:latin typeface="Times New Roman" pitchFamily="18" charset="0"/>
                </a:rPr>
                <a:t>Cijfer</a:t>
              </a:r>
              <a:endParaRPr lang="en-US" sz="1200" b="1" dirty="0">
                <a:latin typeface="Times New Roman" pitchFamily="18" charset="0"/>
              </a:endParaRPr>
            </a:p>
            <a:p>
              <a:pPr eaLnBrk="0" hangingPunct="0"/>
              <a:r>
                <a:rPr lang="en-US" sz="1200" b="1" dirty="0" err="1">
                  <a:latin typeface="Times New Roman" pitchFamily="18" charset="0"/>
                </a:rPr>
                <a:t>Naam</a:t>
              </a:r>
              <a:endParaRPr lang="en-US" sz="1200" b="1" dirty="0">
                <a:latin typeface="Times New Roman" pitchFamily="18" charset="0"/>
              </a:endParaRPr>
            </a:p>
            <a:p>
              <a:pPr eaLnBrk="0" hangingPunct="0"/>
              <a:r>
                <a:rPr lang="en-US" sz="1200" b="1" dirty="0" err="1">
                  <a:latin typeface="Times New Roman" pitchFamily="18" charset="0"/>
                </a:rPr>
                <a:t>Adres</a:t>
              </a:r>
              <a:endParaRPr lang="en-US" sz="1200" b="1" dirty="0">
                <a:latin typeface="Times New Roman" pitchFamily="18" charset="0"/>
              </a:endParaRPr>
            </a:p>
            <a:p>
              <a:pPr eaLnBrk="0" hangingPunct="0"/>
              <a:r>
                <a:rPr lang="en-US" sz="1200" b="1" dirty="0" err="1">
                  <a:latin typeface="Times New Roman" pitchFamily="18" charset="0"/>
                </a:rPr>
                <a:t>Telnr</a:t>
              </a:r>
              <a:endParaRPr lang="en-US" sz="1200" b="1" dirty="0">
                <a:latin typeface="Times New Roman" pitchFamily="18" charset="0"/>
              </a:endParaRPr>
            </a:p>
            <a:p>
              <a:pPr eaLnBrk="0" hangingPunct="0"/>
              <a:r>
                <a:rPr lang="en-US" sz="1200" b="1" dirty="0" err="1">
                  <a:latin typeface="Times New Roman" pitchFamily="18" charset="0"/>
                </a:rPr>
                <a:t>Klascode</a:t>
              </a:r>
              <a:endParaRPr lang="en-US" sz="1200" b="1" dirty="0">
                <a:latin typeface="Times New Roman" pitchFamily="18" charset="0"/>
              </a:endParaRPr>
            </a:p>
            <a:p>
              <a:pPr eaLnBrk="0" hangingPunct="0"/>
              <a:r>
                <a:rPr lang="en-US" sz="1200" b="1" dirty="0">
                  <a:latin typeface="Times New Roman" pitchFamily="18" charset="0"/>
                </a:rPr>
                <a:t>Les</a:t>
              </a:r>
            </a:p>
            <a:p>
              <a:pPr eaLnBrk="0" hangingPunct="0"/>
              <a:r>
                <a:rPr lang="en-US" sz="1200" b="1" dirty="0" err="1">
                  <a:latin typeface="Times New Roman" pitchFamily="18" charset="0"/>
                </a:rPr>
                <a:t>Sp</a:t>
              </a:r>
              <a:endParaRPr lang="en-GB" sz="1200" b="1" dirty="0">
                <a:latin typeface="Times New Roman" pitchFamily="18" charset="0"/>
              </a:endParaRPr>
            </a:p>
          </p:txBody>
        </p:sp>
        <p:sp>
          <p:nvSpPr>
            <p:cNvPr id="7" name="Text Box 4"/>
            <p:cNvSpPr txBox="1">
              <a:spLocks noChangeArrowheads="1"/>
            </p:cNvSpPr>
            <p:nvPr/>
          </p:nvSpPr>
          <p:spPr bwMode="auto">
            <a:xfrm>
              <a:off x="3529013" y="1886385"/>
              <a:ext cx="1500187" cy="4117975"/>
            </a:xfrm>
            <a:prstGeom prst="rect">
              <a:avLst/>
            </a:prstGeom>
            <a:noFill/>
            <a:ln w="9525">
              <a:solidFill>
                <a:schemeClr val="tx1"/>
              </a:solidFill>
              <a:miter lim="800000"/>
              <a:headEnd/>
              <a:tailEnd/>
            </a:ln>
          </p:spPr>
          <p:txBody>
            <a:bodyPr wrap="none">
              <a:spAutoFit/>
            </a:bodyPr>
            <a:lstStyle/>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a:latin typeface="Times New Roman" pitchFamily="18" charset="0"/>
                </a:rPr>
                <a:t>Student</a:t>
              </a:r>
            </a:p>
            <a:p>
              <a:pPr eaLnBrk="0" hangingPunct="0"/>
              <a:r>
                <a:rPr lang="en-US" sz="1200" b="1" dirty="0">
                  <a:latin typeface="Times New Roman" pitchFamily="18" charset="0"/>
                </a:rPr>
                <a:t>Module</a:t>
              </a:r>
            </a:p>
            <a:p>
              <a:pPr eaLnBrk="0" hangingPunct="0"/>
              <a:r>
                <a:rPr lang="en-US" sz="1200" b="1" dirty="0" err="1">
                  <a:latin typeface="Times New Roman" pitchFamily="18" charset="0"/>
                </a:rPr>
                <a:t>Studentnummer</a:t>
              </a:r>
              <a:endParaRPr lang="en-US" sz="1200" b="1" dirty="0">
                <a:latin typeface="Times New Roman" pitchFamily="18" charset="0"/>
              </a:endParaRPr>
            </a:p>
            <a:p>
              <a:pPr eaLnBrk="0" hangingPunct="0"/>
              <a:r>
                <a:rPr lang="en-US" sz="1200" b="1" dirty="0" err="1">
                  <a:latin typeface="Times New Roman" pitchFamily="18" charset="0"/>
                </a:rPr>
                <a:t>Klas</a:t>
              </a:r>
              <a:endParaRPr lang="en-US" sz="1200" b="1" dirty="0">
                <a:latin typeface="Times New Roman" pitchFamily="18" charset="0"/>
              </a:endParaRPr>
            </a:p>
            <a:p>
              <a:pPr eaLnBrk="0" hangingPunct="0"/>
              <a:r>
                <a:rPr lang="en-US" sz="1200" b="1" dirty="0" err="1">
                  <a:latin typeface="Times New Roman" pitchFamily="18" charset="0"/>
                </a:rPr>
                <a:t>Afdeling</a:t>
              </a:r>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err="1">
                  <a:latin typeface="Times New Roman" pitchFamily="18" charset="0"/>
                </a:rPr>
                <a:t>Vooropleiding</a:t>
              </a:r>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err="1">
                  <a:latin typeface="Times New Roman" pitchFamily="18" charset="0"/>
                </a:rPr>
                <a:t>Klassenmentor</a:t>
              </a:r>
              <a:endParaRPr lang="en-US" sz="1200" b="1" dirty="0">
                <a:latin typeface="Times New Roman" pitchFamily="18" charset="0"/>
              </a:endParaRPr>
            </a:p>
            <a:p>
              <a:pPr eaLnBrk="0" hangingPunct="0"/>
              <a:r>
                <a:rPr lang="en-US" sz="1200" b="1" dirty="0">
                  <a:latin typeface="Times New Roman" pitchFamily="18" charset="0"/>
                </a:rPr>
                <a:t>Module-code</a:t>
              </a:r>
            </a:p>
            <a:p>
              <a:pPr eaLnBrk="0" hangingPunct="0"/>
              <a:endParaRPr lang="en-US" sz="1200" b="1" dirty="0">
                <a:latin typeface="Times New Roman" pitchFamily="18" charset="0"/>
              </a:endParaRPr>
            </a:p>
            <a:p>
              <a:pPr eaLnBrk="0" hangingPunct="0"/>
              <a:r>
                <a:rPr lang="en-US" sz="1200" b="1" i="1" dirty="0" err="1">
                  <a:latin typeface="Times New Roman" pitchFamily="18" charset="0"/>
                </a:rPr>
                <a:t>Aantal</a:t>
              </a:r>
              <a:r>
                <a:rPr lang="en-US" sz="1200" b="1" dirty="0">
                  <a:latin typeface="Times New Roman" pitchFamily="18" charset="0"/>
                </a:rPr>
                <a:t> </a:t>
              </a:r>
              <a:r>
                <a:rPr lang="en-US" sz="1200" b="1" dirty="0" err="1">
                  <a:latin typeface="Times New Roman" pitchFamily="18" charset="0"/>
                </a:rPr>
                <a:t>studiepunten</a:t>
              </a:r>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err="1">
                  <a:latin typeface="Times New Roman" pitchFamily="18" charset="0"/>
                </a:rPr>
                <a:t>Cijfer</a:t>
              </a:r>
              <a:endParaRPr lang="en-US" sz="1200" b="1" dirty="0">
                <a:latin typeface="Times New Roman" pitchFamily="18" charset="0"/>
              </a:endParaRPr>
            </a:p>
            <a:p>
              <a:pPr eaLnBrk="0" hangingPunct="0"/>
              <a:r>
                <a:rPr lang="en-US" sz="1200" b="1" dirty="0" err="1">
                  <a:latin typeface="Times New Roman" pitchFamily="18" charset="0"/>
                </a:rPr>
                <a:t>Naam</a:t>
              </a:r>
              <a:endParaRPr lang="en-US" sz="1200" b="1" dirty="0">
                <a:latin typeface="Times New Roman" pitchFamily="18" charset="0"/>
              </a:endParaRPr>
            </a:p>
            <a:p>
              <a:pPr eaLnBrk="0" hangingPunct="0"/>
              <a:r>
                <a:rPr lang="en-US" sz="1200" b="1" dirty="0" err="1">
                  <a:latin typeface="Times New Roman" pitchFamily="18" charset="0"/>
                </a:rPr>
                <a:t>Adres</a:t>
              </a:r>
              <a:endParaRPr lang="en-US" sz="1200" b="1" dirty="0">
                <a:latin typeface="Times New Roman" pitchFamily="18" charset="0"/>
              </a:endParaRPr>
            </a:p>
            <a:p>
              <a:pPr eaLnBrk="0" hangingPunct="0"/>
              <a:r>
                <a:rPr lang="en-US" sz="1200" b="1" dirty="0" err="1">
                  <a:latin typeface="Times New Roman" pitchFamily="18" charset="0"/>
                </a:rPr>
                <a:t>Telnr</a:t>
              </a:r>
              <a:endParaRPr lang="en-US" sz="1200" b="1" dirty="0">
                <a:latin typeface="Times New Roman" pitchFamily="18" charset="0"/>
              </a:endParaRPr>
            </a:p>
            <a:p>
              <a:pPr eaLnBrk="0" hangingPunct="0"/>
              <a:r>
                <a:rPr lang="en-US" sz="1200" b="1" dirty="0" err="1">
                  <a:latin typeface="Times New Roman" pitchFamily="18" charset="0"/>
                </a:rPr>
                <a:t>Klascode</a:t>
              </a:r>
              <a:endParaRPr lang="en-US" sz="1200" b="1" dirty="0">
                <a:latin typeface="Times New Roman" pitchFamily="18" charset="0"/>
              </a:endParaRPr>
            </a:p>
            <a:p>
              <a:pPr eaLnBrk="0" hangingPunct="0"/>
              <a:r>
                <a:rPr lang="en-US" sz="1200" b="1" i="1" dirty="0" err="1">
                  <a:latin typeface="Times New Roman" pitchFamily="18" charset="0"/>
                </a:rPr>
                <a:t>Aantal</a:t>
              </a:r>
              <a:r>
                <a:rPr lang="en-US" sz="1200" b="1" dirty="0">
                  <a:latin typeface="Times New Roman" pitchFamily="18" charset="0"/>
                </a:rPr>
                <a:t> lessen</a:t>
              </a:r>
            </a:p>
            <a:p>
              <a:pPr eaLnBrk="0" hangingPunct="0"/>
              <a:endParaRPr lang="en-GB" sz="1200" b="1" dirty="0">
                <a:latin typeface="Times New Roman" pitchFamily="18" charset="0"/>
              </a:endParaRPr>
            </a:p>
          </p:txBody>
        </p:sp>
        <p:sp>
          <p:nvSpPr>
            <p:cNvPr id="9" name="AutoShape 6"/>
            <p:cNvSpPr>
              <a:spLocks noChangeArrowheads="1"/>
            </p:cNvSpPr>
            <p:nvPr/>
          </p:nvSpPr>
          <p:spPr bwMode="auto">
            <a:xfrm>
              <a:off x="1652986" y="4022725"/>
              <a:ext cx="685800" cy="257175"/>
            </a:xfrm>
            <a:custGeom>
              <a:avLst/>
              <a:gdLst>
                <a:gd name="T0" fmla="*/ 518496743 w 21600"/>
                <a:gd name="T1" fmla="*/ 0 h 21600"/>
                <a:gd name="T2" fmla="*/ 0 w 21600"/>
                <a:gd name="T3" fmla="*/ 18228480 h 21600"/>
                <a:gd name="T4" fmla="*/ 518496743 w 21600"/>
                <a:gd name="T5" fmla="*/ 36456793 h 21600"/>
                <a:gd name="T6" fmla="*/ 691329076 w 21600"/>
                <a:gd name="T7" fmla="*/ 1822848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1"/>
            </a:solidFill>
            <a:ln w="9525">
              <a:solidFill>
                <a:schemeClr val="tx1"/>
              </a:solidFill>
              <a:miter lim="800000"/>
              <a:headEnd/>
              <a:tailEnd/>
            </a:ln>
          </p:spPr>
          <p:txBody>
            <a:bodyPr wrap="none" anchor="ctr"/>
            <a:lstStyle/>
            <a:p>
              <a:endParaRPr lang="en-US"/>
            </a:p>
          </p:txBody>
        </p:sp>
      </p:grpSp>
      <p:sp>
        <p:nvSpPr>
          <p:cNvPr id="16" name="Text Box 3"/>
          <p:cNvSpPr txBox="1">
            <a:spLocks noChangeArrowheads="1"/>
          </p:cNvSpPr>
          <p:nvPr/>
        </p:nvSpPr>
        <p:spPr bwMode="auto">
          <a:xfrm>
            <a:off x="3246413" y="1960109"/>
            <a:ext cx="1475084" cy="4339650"/>
          </a:xfrm>
          <a:prstGeom prst="rect">
            <a:avLst/>
          </a:prstGeom>
          <a:noFill/>
          <a:ln w="9525">
            <a:solidFill>
              <a:schemeClr val="tx1"/>
            </a:solidFill>
            <a:miter lim="800000"/>
            <a:headEnd/>
            <a:tailEnd/>
          </a:ln>
        </p:spPr>
        <p:txBody>
          <a:bodyPr wrap="none">
            <a:spAutoFit/>
          </a:bodyPr>
          <a:lstStyle/>
          <a:p>
            <a:pPr eaLnBrk="0" hangingPunct="0"/>
            <a:r>
              <a:rPr lang="en-US" sz="1200" b="1" dirty="0">
                <a:latin typeface="Times New Roman" pitchFamily="18" charset="0"/>
              </a:rPr>
              <a:t>Scope</a:t>
            </a:r>
          </a:p>
          <a:p>
            <a:pPr eaLnBrk="0" hangingPunct="0"/>
            <a:r>
              <a:rPr lang="en-US" sz="1200" b="1" dirty="0">
                <a:latin typeface="Times New Roman" pitchFamily="18" charset="0"/>
              </a:rPr>
              <a:t>Abstract</a:t>
            </a: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a:latin typeface="Times New Roman" pitchFamily="18" charset="0"/>
              </a:rPr>
              <a:t>Container</a:t>
            </a:r>
          </a:p>
          <a:p>
            <a:pPr eaLnBrk="0" hangingPunct="0"/>
            <a:endParaRPr lang="en-US" sz="1200" b="1" dirty="0">
              <a:latin typeface="Times New Roman" pitchFamily="18" charset="0"/>
            </a:endParaRPr>
          </a:p>
          <a:p>
            <a:pPr eaLnBrk="0" hangingPunct="0"/>
            <a:r>
              <a:rPr lang="en-US" sz="1200" b="1" dirty="0" err="1">
                <a:latin typeface="Times New Roman" pitchFamily="18" charset="0"/>
              </a:rPr>
              <a:t>Dubbel</a:t>
            </a:r>
            <a:r>
              <a:rPr lang="en-US" sz="1200" b="1" dirty="0">
                <a:latin typeface="Times New Roman" pitchFamily="18" charset="0"/>
              </a:rPr>
              <a:t> met:</a:t>
            </a:r>
          </a:p>
          <a:p>
            <a:pPr eaLnBrk="0" hangingPunct="0"/>
            <a:r>
              <a:rPr lang="en-US" sz="1200" b="1" dirty="0" err="1">
                <a:latin typeface="Times New Roman" pitchFamily="18" charset="0"/>
              </a:rPr>
              <a:t>Klassenmentor</a:t>
            </a:r>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err="1">
                <a:latin typeface="Times New Roman" pitchFamily="18" charset="0"/>
              </a:rPr>
              <a:t>Dubbel</a:t>
            </a:r>
            <a:r>
              <a:rPr lang="en-US" sz="1200" b="1" dirty="0">
                <a:latin typeface="Times New Roman" pitchFamily="18" charset="0"/>
              </a:rPr>
              <a:t> met Les</a:t>
            </a:r>
          </a:p>
          <a:p>
            <a:pPr eaLnBrk="0" hangingPunct="0"/>
            <a:endParaRPr lang="en-US" sz="1200" b="1" dirty="0">
              <a:latin typeface="Times New Roman" pitchFamily="18" charset="0"/>
            </a:endParaRPr>
          </a:p>
          <a:p>
            <a:pPr eaLnBrk="0" hangingPunct="0"/>
            <a:r>
              <a:rPr lang="en-US" sz="1200" b="1" dirty="0" err="1">
                <a:latin typeface="Times New Roman" pitchFamily="18" charset="0"/>
              </a:rPr>
              <a:t>Dubbel</a:t>
            </a:r>
            <a:r>
              <a:rPr lang="en-US" sz="1200" b="1" dirty="0">
                <a:latin typeface="Times New Roman" pitchFamily="18" charset="0"/>
              </a:rPr>
              <a:t> met module</a:t>
            </a: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endParaRPr lang="en-US" sz="1200" b="1" dirty="0">
              <a:latin typeface="Times New Roman" pitchFamily="18" charset="0"/>
            </a:endParaRPr>
          </a:p>
          <a:p>
            <a:pPr eaLnBrk="0" hangingPunct="0"/>
            <a:r>
              <a:rPr lang="en-US" sz="1200" b="1" dirty="0" err="1">
                <a:latin typeface="Times New Roman" pitchFamily="18" charset="0"/>
              </a:rPr>
              <a:t>Dubbel</a:t>
            </a:r>
            <a:r>
              <a:rPr lang="en-US" sz="1200" b="1" dirty="0">
                <a:latin typeface="Times New Roman" pitchFamily="18" charset="0"/>
              </a:rPr>
              <a:t> met </a:t>
            </a:r>
          </a:p>
          <a:p>
            <a:pPr eaLnBrk="0" hangingPunct="0"/>
            <a:r>
              <a:rPr lang="en-US" sz="1200" b="1" dirty="0" err="1">
                <a:latin typeface="Times New Roman" pitchFamily="18" charset="0"/>
              </a:rPr>
              <a:t>studiepunt</a:t>
            </a:r>
            <a:endParaRPr lang="en-US" sz="1200" b="1" dirty="0">
              <a:latin typeface="Times New Roman" pitchFamily="18" charset="0"/>
            </a:endParaRPr>
          </a:p>
        </p:txBody>
      </p:sp>
      <p:sp>
        <p:nvSpPr>
          <p:cNvPr id="17" name="AutoShape 6"/>
          <p:cNvSpPr>
            <a:spLocks noChangeArrowheads="1"/>
          </p:cNvSpPr>
          <p:nvPr/>
        </p:nvSpPr>
        <p:spPr bwMode="auto">
          <a:xfrm>
            <a:off x="4537945" y="3750109"/>
            <a:ext cx="685800" cy="257175"/>
          </a:xfrm>
          <a:custGeom>
            <a:avLst/>
            <a:gdLst>
              <a:gd name="T0" fmla="*/ 518496743 w 21600"/>
              <a:gd name="T1" fmla="*/ 0 h 21600"/>
              <a:gd name="T2" fmla="*/ 0 w 21600"/>
              <a:gd name="T3" fmla="*/ 18228480 h 21600"/>
              <a:gd name="T4" fmla="*/ 518496743 w 21600"/>
              <a:gd name="T5" fmla="*/ 36456793 h 21600"/>
              <a:gd name="T6" fmla="*/ 691329076 w 21600"/>
              <a:gd name="T7" fmla="*/ 1822848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1"/>
          </a:solidFill>
          <a:ln w="9525">
            <a:solidFill>
              <a:schemeClr val="tx1"/>
            </a:solidFill>
            <a:miter lim="800000"/>
            <a:headEnd/>
            <a:tailEnd/>
          </a:ln>
        </p:spPr>
        <p:txBody>
          <a:bodyPr wrap="none" anchor="ctr"/>
          <a:lstStyle/>
          <a:p>
            <a:endParaRPr lang="en-US"/>
          </a:p>
        </p:txBody>
      </p:sp>
      <p:sp>
        <p:nvSpPr>
          <p:cNvPr id="18" name="Text Box 12"/>
          <p:cNvSpPr txBox="1">
            <a:spLocks noChangeArrowheads="1"/>
          </p:cNvSpPr>
          <p:nvPr/>
        </p:nvSpPr>
        <p:spPr bwMode="auto">
          <a:xfrm>
            <a:off x="1476192" y="1431774"/>
            <a:ext cx="2172585" cy="369332"/>
          </a:xfrm>
          <a:prstGeom prst="rect">
            <a:avLst/>
          </a:prstGeom>
          <a:noFill/>
          <a:ln w="9525">
            <a:noFill/>
            <a:miter lim="800000"/>
            <a:headEnd/>
            <a:tailEnd/>
          </a:ln>
        </p:spPr>
        <p:txBody>
          <a:bodyPr wrap="square">
            <a:spAutoFit/>
          </a:bodyPr>
          <a:lstStyle/>
          <a:p>
            <a:pPr eaLnBrk="0" hangingPunct="0"/>
            <a:r>
              <a:rPr lang="en-US" sz="1800" b="1" dirty="0" err="1">
                <a:latin typeface="Times New Roman" pitchFamily="18" charset="0"/>
              </a:rPr>
              <a:t>Reden</a:t>
            </a:r>
            <a:r>
              <a:rPr lang="en-US" sz="1800" b="1" dirty="0">
                <a:latin typeface="Times New Roman" pitchFamily="18" charset="0"/>
              </a:rPr>
              <a:t> </a:t>
            </a:r>
            <a:r>
              <a:rPr lang="en-US" sz="1800" b="1" dirty="0" err="1">
                <a:latin typeface="Times New Roman" pitchFamily="18" charset="0"/>
              </a:rPr>
              <a:t>verwijderen</a:t>
            </a:r>
            <a:endParaRPr lang="en-GB" sz="1800" b="1" dirty="0">
              <a:latin typeface="Times New Roman" pitchFamily="18" charset="0"/>
            </a:endParaRPr>
          </a:p>
        </p:txBody>
      </p:sp>
    </p:spTree>
    <p:extLst>
      <p:ext uri="{BB962C8B-B14F-4D97-AF65-F5344CB8AC3E}">
        <p14:creationId xmlns:p14="http://schemas.microsoft.com/office/powerpoint/2010/main" val="39911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Concepten en attributen</a:t>
            </a:r>
          </a:p>
        </p:txBody>
      </p:sp>
      <p:sp>
        <p:nvSpPr>
          <p:cNvPr id="3" name="Tijdelijke aanduiding voor inhoud 2"/>
          <p:cNvSpPr>
            <a:spLocks noGrp="1"/>
          </p:cNvSpPr>
          <p:nvPr>
            <p:ph idx="13"/>
          </p:nvPr>
        </p:nvSpPr>
        <p:spPr>
          <a:xfrm>
            <a:off x="2766702" y="2097455"/>
            <a:ext cx="6102660" cy="3952875"/>
          </a:xfrm>
        </p:spPr>
        <p:txBody>
          <a:bodyPr>
            <a:normAutofit fontScale="85000" lnSpcReduction="10000"/>
          </a:bodyPr>
          <a:lstStyle/>
          <a:p>
            <a:pPr marL="342900" indent="-342900">
              <a:spcBef>
                <a:spcPct val="50000"/>
              </a:spcBef>
            </a:pPr>
            <a:r>
              <a:rPr lang="en-US" i="1" dirty="0"/>
              <a:t>Wat is </a:t>
            </a:r>
            <a:r>
              <a:rPr lang="en-US" i="1" dirty="0" err="1"/>
              <a:t>een</a:t>
            </a:r>
            <a:r>
              <a:rPr lang="en-US" i="1" dirty="0"/>
              <a:t> concept?</a:t>
            </a:r>
          </a:p>
          <a:p>
            <a:pPr lvl="1"/>
            <a:r>
              <a:rPr lang="en-US" sz="1800" dirty="0" err="1"/>
              <a:t>Zijn</a:t>
            </a:r>
            <a:r>
              <a:rPr lang="en-US" sz="1800" dirty="0"/>
              <a:t> </a:t>
            </a:r>
            <a:r>
              <a:rPr lang="en-US" sz="1800" dirty="0" err="1"/>
              <a:t>er</a:t>
            </a:r>
            <a:r>
              <a:rPr lang="en-US" sz="1800" dirty="0"/>
              <a:t> </a:t>
            </a:r>
            <a:r>
              <a:rPr lang="en-US" sz="1800" dirty="0" err="1"/>
              <a:t>fysieke</a:t>
            </a:r>
            <a:r>
              <a:rPr lang="en-US" sz="1800" dirty="0"/>
              <a:t> </a:t>
            </a:r>
            <a:r>
              <a:rPr lang="en-US" sz="1800" dirty="0" err="1"/>
              <a:t>objecten</a:t>
            </a:r>
            <a:r>
              <a:rPr lang="en-US" sz="1800" dirty="0"/>
              <a:t>? (</a:t>
            </a:r>
            <a:r>
              <a:rPr lang="en-US" sz="1800" dirty="0" err="1"/>
              <a:t>bv</a:t>
            </a:r>
            <a:r>
              <a:rPr lang="en-US" sz="1800" dirty="0"/>
              <a:t> student, </a:t>
            </a:r>
            <a:r>
              <a:rPr lang="en-US" sz="1800" dirty="0" err="1"/>
              <a:t>kun</a:t>
            </a:r>
            <a:r>
              <a:rPr lang="en-US" sz="1800" dirty="0"/>
              <a:t> </a:t>
            </a:r>
            <a:r>
              <a:rPr lang="en-US" sz="1800" dirty="0" err="1"/>
              <a:t>je</a:t>
            </a:r>
            <a:r>
              <a:rPr lang="en-US" sz="1800" dirty="0"/>
              <a:t> </a:t>
            </a:r>
            <a:r>
              <a:rPr lang="en-US" sz="1800" dirty="0" err="1"/>
              <a:t>vastpakken</a:t>
            </a:r>
            <a:r>
              <a:rPr lang="en-US" sz="1800" dirty="0"/>
              <a:t> ;-)</a:t>
            </a:r>
          </a:p>
          <a:p>
            <a:pPr lvl="1"/>
            <a:r>
              <a:rPr lang="en-US" sz="1800" dirty="0" err="1"/>
              <a:t>Zijn</a:t>
            </a:r>
            <a:r>
              <a:rPr lang="en-US" sz="1800" dirty="0"/>
              <a:t> </a:t>
            </a:r>
            <a:r>
              <a:rPr lang="en-US" sz="1800" dirty="0" err="1"/>
              <a:t>er</a:t>
            </a:r>
            <a:r>
              <a:rPr lang="en-US" sz="1800" dirty="0"/>
              <a:t> </a:t>
            </a:r>
            <a:r>
              <a:rPr lang="en-US" sz="1800" dirty="0" err="1"/>
              <a:t>dingen</a:t>
            </a:r>
            <a:r>
              <a:rPr lang="en-US" sz="1800" dirty="0"/>
              <a:t> die </a:t>
            </a:r>
            <a:r>
              <a:rPr lang="en-US" sz="1800" dirty="0" err="1"/>
              <a:t>andere</a:t>
            </a:r>
            <a:r>
              <a:rPr lang="en-US" sz="1800" dirty="0"/>
              <a:t> </a:t>
            </a:r>
            <a:r>
              <a:rPr lang="en-US" sz="1800" dirty="0" err="1"/>
              <a:t>dingen</a:t>
            </a:r>
            <a:r>
              <a:rPr lang="en-US" sz="1800" dirty="0"/>
              <a:t> </a:t>
            </a:r>
            <a:r>
              <a:rPr lang="en-US" sz="1800" dirty="0" err="1"/>
              <a:t>bevatten</a:t>
            </a:r>
            <a:r>
              <a:rPr lang="en-US" sz="1800" dirty="0"/>
              <a:t>? (</a:t>
            </a:r>
            <a:r>
              <a:rPr lang="en-US" sz="1800" dirty="0" err="1"/>
              <a:t>bv</a:t>
            </a:r>
            <a:r>
              <a:rPr lang="en-US" sz="1800" dirty="0"/>
              <a:t> </a:t>
            </a:r>
            <a:r>
              <a:rPr lang="en-US" sz="1800" dirty="0" err="1"/>
              <a:t>klas</a:t>
            </a:r>
            <a:r>
              <a:rPr lang="en-US" sz="1800" dirty="0"/>
              <a:t>, die </a:t>
            </a:r>
            <a:r>
              <a:rPr lang="en-US" sz="1800" dirty="0" err="1"/>
              <a:t>bevat</a:t>
            </a:r>
            <a:r>
              <a:rPr lang="en-US" sz="1800" dirty="0"/>
              <a:t> </a:t>
            </a:r>
            <a:r>
              <a:rPr lang="en-US" sz="1800" dirty="0" err="1"/>
              <a:t>studenten</a:t>
            </a:r>
            <a:r>
              <a:rPr lang="en-US" sz="1800" dirty="0"/>
              <a:t>)</a:t>
            </a:r>
          </a:p>
          <a:p>
            <a:pPr lvl="1"/>
            <a:r>
              <a:rPr lang="en-US" sz="1800" dirty="0" err="1"/>
              <a:t>Dit</a:t>
            </a:r>
            <a:r>
              <a:rPr lang="en-US" sz="1800" dirty="0"/>
              <a:t> </a:t>
            </a:r>
            <a:r>
              <a:rPr lang="en-US" sz="1800" dirty="0" err="1"/>
              <a:t>zijn</a:t>
            </a:r>
            <a:r>
              <a:rPr lang="en-US" sz="1800" dirty="0"/>
              <a:t> in </a:t>
            </a:r>
            <a:r>
              <a:rPr lang="en-US" sz="1800" dirty="0" err="1"/>
              <a:t>ieder</a:t>
            </a:r>
            <a:r>
              <a:rPr lang="en-US" sz="1800" dirty="0"/>
              <a:t> </a:t>
            </a:r>
            <a:r>
              <a:rPr lang="en-US" sz="1800" dirty="0" err="1"/>
              <a:t>geval</a:t>
            </a:r>
            <a:r>
              <a:rPr lang="en-US" sz="1800" dirty="0"/>
              <a:t> </a:t>
            </a:r>
            <a:r>
              <a:rPr lang="en-US" sz="1800" dirty="0" err="1"/>
              <a:t>concepten</a:t>
            </a:r>
            <a:r>
              <a:rPr lang="en-US" sz="1800" dirty="0"/>
              <a:t>, </a:t>
            </a:r>
            <a:r>
              <a:rPr lang="en-US" sz="1800" dirty="0" err="1"/>
              <a:t>mogelijk</a:t>
            </a:r>
            <a:r>
              <a:rPr lang="en-US" sz="1800" dirty="0"/>
              <a:t> </a:t>
            </a:r>
            <a:r>
              <a:rPr lang="en-US" sz="1800" dirty="0" err="1"/>
              <a:t>kom</a:t>
            </a:r>
            <a:r>
              <a:rPr lang="en-US" sz="1800" dirty="0"/>
              <a:t> </a:t>
            </a:r>
            <a:r>
              <a:rPr lang="en-US" sz="1800" dirty="0" err="1"/>
              <a:t>je</a:t>
            </a:r>
            <a:r>
              <a:rPr lang="en-US" sz="1800" dirty="0"/>
              <a:t> </a:t>
            </a:r>
            <a:r>
              <a:rPr lang="en-US" sz="1800" dirty="0" err="1"/>
              <a:t>er</a:t>
            </a:r>
            <a:r>
              <a:rPr lang="en-US" sz="1800" dirty="0"/>
              <a:t> </a:t>
            </a:r>
            <a:r>
              <a:rPr lang="en-US" sz="1800" dirty="0" err="1"/>
              <a:t>nog</a:t>
            </a:r>
            <a:r>
              <a:rPr lang="en-US" sz="1800" dirty="0"/>
              <a:t> </a:t>
            </a:r>
            <a:r>
              <a:rPr lang="en-US" sz="1800" dirty="0" err="1"/>
              <a:t>meer</a:t>
            </a:r>
            <a:r>
              <a:rPr lang="en-US" sz="1800" dirty="0"/>
              <a:t> </a:t>
            </a:r>
            <a:r>
              <a:rPr lang="en-US" sz="1800" dirty="0" err="1"/>
              <a:t>tegen</a:t>
            </a:r>
            <a:r>
              <a:rPr lang="en-US" sz="1800" dirty="0"/>
              <a:t> /  </a:t>
            </a:r>
            <a:r>
              <a:rPr lang="en-US" sz="1800" dirty="0" err="1"/>
              <a:t>alles</a:t>
            </a:r>
            <a:r>
              <a:rPr lang="en-US" sz="1800" dirty="0"/>
              <a:t> wat </a:t>
            </a:r>
            <a:r>
              <a:rPr lang="en-US" sz="1800" dirty="0" err="1"/>
              <a:t>niet</a:t>
            </a:r>
            <a:r>
              <a:rPr lang="en-US" sz="1800" dirty="0"/>
              <a:t> </a:t>
            </a:r>
            <a:r>
              <a:rPr lang="en-US" sz="1800" dirty="0" err="1"/>
              <a:t>duidelijk</a:t>
            </a:r>
            <a:r>
              <a:rPr lang="en-US" sz="1800" dirty="0"/>
              <a:t> </a:t>
            </a:r>
            <a:r>
              <a:rPr lang="en-US" sz="1800" dirty="0" err="1"/>
              <a:t>een</a:t>
            </a:r>
            <a:r>
              <a:rPr lang="en-US" sz="1800" dirty="0"/>
              <a:t> </a:t>
            </a:r>
            <a:r>
              <a:rPr lang="en-US" sz="1800" dirty="0" err="1"/>
              <a:t>attribuut</a:t>
            </a:r>
            <a:r>
              <a:rPr lang="en-US" sz="1800" dirty="0"/>
              <a:t> is</a:t>
            </a:r>
            <a:endParaRPr lang="en-US" i="1" dirty="0"/>
          </a:p>
          <a:p>
            <a:pPr marL="342900" indent="-342900">
              <a:spcBef>
                <a:spcPct val="50000"/>
              </a:spcBef>
            </a:pPr>
            <a:r>
              <a:rPr lang="en-US" i="1" dirty="0"/>
              <a:t>Wat is </a:t>
            </a:r>
            <a:r>
              <a:rPr lang="en-US" i="1" dirty="0" err="1"/>
              <a:t>een</a:t>
            </a:r>
            <a:r>
              <a:rPr lang="en-US" i="1" dirty="0"/>
              <a:t> </a:t>
            </a:r>
            <a:r>
              <a:rPr lang="en-US" i="1" dirty="0" err="1"/>
              <a:t>attribuut</a:t>
            </a:r>
            <a:r>
              <a:rPr lang="en-US" i="1" dirty="0"/>
              <a:t>?</a:t>
            </a:r>
          </a:p>
          <a:p>
            <a:pPr lvl="1"/>
            <a:r>
              <a:rPr lang="en-US" sz="1900" dirty="0" err="1"/>
              <a:t>Zijn</a:t>
            </a:r>
            <a:r>
              <a:rPr lang="en-US" sz="1900" dirty="0"/>
              <a:t> </a:t>
            </a:r>
            <a:r>
              <a:rPr lang="en-US" sz="1900" dirty="0" err="1"/>
              <a:t>er</a:t>
            </a:r>
            <a:r>
              <a:rPr lang="en-US" sz="1900" dirty="0"/>
              <a:t> </a:t>
            </a:r>
            <a:r>
              <a:rPr lang="en-US" sz="1900" dirty="0" err="1"/>
              <a:t>zelfstandige</a:t>
            </a:r>
            <a:r>
              <a:rPr lang="en-US" sz="1900" dirty="0"/>
              <a:t> </a:t>
            </a:r>
            <a:r>
              <a:rPr lang="en-US" sz="1900" dirty="0" err="1"/>
              <a:t>naamwoorden</a:t>
            </a:r>
            <a:r>
              <a:rPr lang="en-US" sz="1900" dirty="0"/>
              <a:t> die </a:t>
            </a:r>
            <a:r>
              <a:rPr lang="en-US" sz="1900" dirty="0" err="1"/>
              <a:t>iets</a:t>
            </a:r>
            <a:r>
              <a:rPr lang="en-US" sz="1900" dirty="0"/>
              <a:t> </a:t>
            </a:r>
            <a:r>
              <a:rPr lang="en-US" sz="1900" dirty="0" err="1"/>
              <a:t>zeggen</a:t>
            </a:r>
            <a:r>
              <a:rPr lang="en-US" sz="1900" dirty="0"/>
              <a:t> over (</a:t>
            </a:r>
            <a:r>
              <a:rPr lang="en-US" sz="1900" dirty="0" err="1"/>
              <a:t>een</a:t>
            </a:r>
            <a:r>
              <a:rPr lang="en-US" sz="1900" dirty="0"/>
              <a:t> </a:t>
            </a:r>
            <a:r>
              <a:rPr lang="en-US" sz="1900" dirty="0" err="1"/>
              <a:t>eigenschap</a:t>
            </a:r>
            <a:r>
              <a:rPr lang="en-US" sz="1900" dirty="0"/>
              <a:t> </a:t>
            </a:r>
            <a:r>
              <a:rPr lang="en-US" sz="1900" dirty="0" err="1"/>
              <a:t>zijn</a:t>
            </a:r>
            <a:r>
              <a:rPr lang="en-US" sz="1900" dirty="0"/>
              <a:t> van) </a:t>
            </a:r>
            <a:r>
              <a:rPr lang="en-US" sz="1900" dirty="0" err="1"/>
              <a:t>een</a:t>
            </a:r>
            <a:r>
              <a:rPr lang="en-US" sz="1900" dirty="0"/>
              <a:t> </a:t>
            </a:r>
            <a:r>
              <a:rPr lang="en-US" sz="1900" dirty="0" err="1"/>
              <a:t>ander</a:t>
            </a:r>
            <a:r>
              <a:rPr lang="en-US" sz="1900" dirty="0"/>
              <a:t> </a:t>
            </a:r>
            <a:r>
              <a:rPr lang="en-US" sz="1900" dirty="0" err="1"/>
              <a:t>zelfstandig</a:t>
            </a:r>
            <a:r>
              <a:rPr lang="en-US" sz="1900" dirty="0"/>
              <a:t> </a:t>
            </a:r>
            <a:r>
              <a:rPr lang="en-US" sz="1900" dirty="0" err="1"/>
              <a:t>naamwoord</a:t>
            </a:r>
            <a:r>
              <a:rPr lang="en-US" sz="1900" dirty="0"/>
              <a:t>? </a:t>
            </a:r>
            <a:endParaRPr lang="en-US" sz="1800" dirty="0"/>
          </a:p>
          <a:p>
            <a:pPr marL="457200" lvl="1" indent="0">
              <a:buNone/>
            </a:pPr>
            <a:r>
              <a:rPr lang="en-US" sz="1800" dirty="0" err="1"/>
              <a:t>Bv</a:t>
            </a:r>
            <a:r>
              <a:rPr lang="en-US" sz="1800" dirty="0"/>
              <a:t>. </a:t>
            </a:r>
            <a:r>
              <a:rPr lang="en-US" sz="1800" dirty="0" err="1"/>
              <a:t>Studentnummer</a:t>
            </a:r>
            <a:r>
              <a:rPr lang="en-US" sz="1800" dirty="0"/>
              <a:t> en </a:t>
            </a:r>
            <a:r>
              <a:rPr lang="en-US" sz="1800" dirty="0" err="1"/>
              <a:t>naam</a:t>
            </a:r>
            <a:r>
              <a:rPr lang="en-US" sz="1800" dirty="0"/>
              <a:t> </a:t>
            </a:r>
            <a:r>
              <a:rPr lang="en-US" sz="1800" dirty="0" err="1"/>
              <a:t>zijn</a:t>
            </a:r>
            <a:r>
              <a:rPr lang="en-US" sz="1800" dirty="0"/>
              <a:t> </a:t>
            </a:r>
            <a:r>
              <a:rPr lang="en-US" sz="1800" dirty="0" err="1"/>
              <a:t>eigenschappen</a:t>
            </a:r>
            <a:r>
              <a:rPr lang="en-US" sz="1800" dirty="0"/>
              <a:t> van </a:t>
            </a:r>
            <a:r>
              <a:rPr lang="en-US" sz="1800" dirty="0" err="1"/>
              <a:t>een</a:t>
            </a:r>
            <a:r>
              <a:rPr lang="en-US" sz="1800" dirty="0"/>
              <a:t> student. </a:t>
            </a:r>
            <a:r>
              <a:rPr lang="en-US" sz="1800" dirty="0" err="1"/>
              <a:t>Ze</a:t>
            </a:r>
            <a:r>
              <a:rPr lang="en-US" sz="1800" dirty="0"/>
              <a:t> </a:t>
            </a:r>
            <a:r>
              <a:rPr lang="en-US" sz="1800" dirty="0" err="1"/>
              <a:t>zeggen</a:t>
            </a:r>
            <a:r>
              <a:rPr lang="en-US" sz="1800" dirty="0"/>
              <a:t> </a:t>
            </a:r>
            <a:r>
              <a:rPr lang="en-US" sz="1800" dirty="0" err="1"/>
              <a:t>iets</a:t>
            </a:r>
            <a:r>
              <a:rPr lang="en-US" sz="1800" dirty="0"/>
              <a:t> over </a:t>
            </a:r>
            <a:r>
              <a:rPr lang="en-US" sz="1800" dirty="0" err="1"/>
              <a:t>een</a:t>
            </a:r>
            <a:r>
              <a:rPr lang="en-US" sz="1800" dirty="0"/>
              <a:t> </a:t>
            </a:r>
            <a:r>
              <a:rPr lang="en-US" sz="1800" dirty="0" err="1"/>
              <a:t>ander</a:t>
            </a:r>
            <a:r>
              <a:rPr lang="en-US" sz="1800" dirty="0"/>
              <a:t> </a:t>
            </a:r>
            <a:r>
              <a:rPr lang="en-US" sz="1800" dirty="0" err="1"/>
              <a:t>zelfstandig</a:t>
            </a:r>
            <a:r>
              <a:rPr lang="en-US" sz="1800" dirty="0"/>
              <a:t> </a:t>
            </a:r>
            <a:r>
              <a:rPr lang="en-US" sz="1800" dirty="0" err="1"/>
              <a:t>naamwoord</a:t>
            </a:r>
            <a:r>
              <a:rPr lang="en-US" sz="1800" dirty="0"/>
              <a:t>, </a:t>
            </a:r>
            <a:r>
              <a:rPr lang="en-US" sz="1800" dirty="0" err="1"/>
              <a:t>dus</a:t>
            </a:r>
            <a:r>
              <a:rPr lang="en-US" sz="1800" dirty="0"/>
              <a:t> </a:t>
            </a:r>
            <a:r>
              <a:rPr lang="en-US" sz="1800" dirty="0" err="1"/>
              <a:t>een</a:t>
            </a:r>
            <a:r>
              <a:rPr lang="en-US" sz="1800" dirty="0"/>
              <a:t> </a:t>
            </a:r>
            <a:r>
              <a:rPr lang="en-US" sz="1800" dirty="0" err="1"/>
              <a:t>attribuut</a:t>
            </a:r>
            <a:r>
              <a:rPr lang="en-US" sz="1800" dirty="0"/>
              <a:t>.</a:t>
            </a:r>
          </a:p>
          <a:p>
            <a:pPr marL="457200" lvl="1" indent="0">
              <a:buNone/>
            </a:pPr>
            <a:endParaRPr lang="en-US" sz="1800" dirty="0"/>
          </a:p>
          <a:p>
            <a:pPr marL="457200" lvl="1" indent="0">
              <a:buNone/>
            </a:pPr>
            <a:r>
              <a:rPr lang="en-US" sz="1800" i="1" dirty="0" err="1"/>
              <a:t>Zie</a:t>
            </a:r>
            <a:r>
              <a:rPr lang="en-US" sz="1800" i="1" dirty="0"/>
              <a:t> de </a:t>
            </a:r>
            <a:r>
              <a:rPr lang="en-US" sz="1800" i="1" dirty="0" err="1"/>
              <a:t>uitwerking</a:t>
            </a:r>
            <a:r>
              <a:rPr lang="en-US" sz="1800" i="1" dirty="0"/>
              <a:t> op de </a:t>
            </a:r>
            <a:r>
              <a:rPr lang="en-US" sz="1800" i="1" dirty="0" err="1"/>
              <a:t>volgende</a:t>
            </a:r>
            <a:r>
              <a:rPr lang="en-US" sz="1800" i="1" dirty="0"/>
              <a:t> </a:t>
            </a:r>
            <a:r>
              <a:rPr lang="en-US" sz="1800" i="1" dirty="0" err="1"/>
              <a:t>dia</a:t>
            </a:r>
            <a:r>
              <a:rPr lang="en-US" sz="1800" i="1" dirty="0"/>
              <a:t> </a:t>
            </a:r>
            <a:r>
              <a:rPr lang="en-US" sz="1800" i="1" dirty="0" err="1"/>
              <a:t>voor</a:t>
            </a:r>
            <a:r>
              <a:rPr lang="en-US" sz="1800" i="1" dirty="0"/>
              <a:t> </a:t>
            </a:r>
            <a:r>
              <a:rPr lang="en-US" sz="1800" i="1" dirty="0" err="1"/>
              <a:t>meer</a:t>
            </a:r>
            <a:r>
              <a:rPr lang="en-US" sz="1800" i="1" dirty="0"/>
              <a:t> </a:t>
            </a:r>
            <a:r>
              <a:rPr lang="en-US" sz="1800" i="1" dirty="0" err="1"/>
              <a:t>voorbeelden</a:t>
            </a:r>
            <a:r>
              <a:rPr lang="en-US" sz="1800" i="1" dirty="0"/>
              <a:t>!</a:t>
            </a:r>
          </a:p>
          <a:p>
            <a:pPr lvl="1"/>
            <a:endParaRPr lang="en-US" sz="1800" dirty="0"/>
          </a:p>
        </p:txBody>
      </p:sp>
      <p:sp>
        <p:nvSpPr>
          <p:cNvPr id="4" name="Tijdelijke aanduiding voor inhoud 3"/>
          <p:cNvSpPr>
            <a:spLocks noGrp="1"/>
          </p:cNvSpPr>
          <p:nvPr>
            <p:ph idx="16"/>
          </p:nvPr>
        </p:nvSpPr>
        <p:spPr/>
        <p:txBody>
          <a:bodyPr>
            <a:normAutofit lnSpcReduction="10000"/>
          </a:bodyPr>
          <a:lstStyle/>
          <a:p>
            <a:endParaRPr lang="nl-NL" dirty="0"/>
          </a:p>
        </p:txBody>
      </p:sp>
      <p:sp>
        <p:nvSpPr>
          <p:cNvPr id="5" name="Tijdelijke aanduiding voor inhoud 4"/>
          <p:cNvSpPr>
            <a:spLocks noGrp="1"/>
          </p:cNvSpPr>
          <p:nvPr>
            <p:ph idx="17"/>
          </p:nvPr>
        </p:nvSpPr>
        <p:spPr/>
        <p:txBody>
          <a:bodyPr/>
          <a:lstStyle/>
          <a:p>
            <a:endParaRPr lang="nl-NL"/>
          </a:p>
        </p:txBody>
      </p:sp>
      <p:sp>
        <p:nvSpPr>
          <p:cNvPr id="8" name="Text Box 4">
            <a:extLst>
              <a:ext uri="{FF2B5EF4-FFF2-40B4-BE49-F238E27FC236}">
                <a16:creationId xmlns:a16="http://schemas.microsoft.com/office/drawing/2014/main" id="{4697F694-CD01-49CB-BFAF-B759ABFB4F31}"/>
              </a:ext>
            </a:extLst>
          </p:cNvPr>
          <p:cNvSpPr txBox="1">
            <a:spLocks noChangeArrowheads="1"/>
          </p:cNvSpPr>
          <p:nvPr/>
        </p:nvSpPr>
        <p:spPr bwMode="auto">
          <a:xfrm>
            <a:off x="564767" y="1660355"/>
            <a:ext cx="1423788" cy="4154984"/>
          </a:xfrm>
          <a:prstGeom prst="rect">
            <a:avLst/>
          </a:prstGeom>
          <a:noFill/>
          <a:ln w="9525">
            <a:solidFill>
              <a:schemeClr val="tx1"/>
            </a:solidFill>
            <a:miter lim="800000"/>
            <a:headEnd/>
            <a:tailEnd/>
          </a:ln>
        </p:spPr>
        <p:txBody>
          <a:bodyPr wrap="none">
            <a:spAutoFit/>
          </a:bodyPr>
          <a:lstStyle/>
          <a:p>
            <a:pPr eaLnBrk="0" hangingPunct="0"/>
            <a:endParaRPr lang="en-US" sz="1200" b="1" dirty="0">
              <a:latin typeface="Times New Roman" pitchFamily="18" charset="0"/>
            </a:endParaRPr>
          </a:p>
          <a:p>
            <a:pPr eaLnBrk="0" hangingPunct="0"/>
            <a:endParaRPr lang="en-US" sz="1200" dirty="0">
              <a:latin typeface="Times New Roman" pitchFamily="18" charset="0"/>
            </a:endParaRPr>
          </a:p>
          <a:p>
            <a:pPr eaLnBrk="0" hangingPunct="0"/>
            <a:r>
              <a:rPr lang="en-US" sz="1200" dirty="0">
                <a:latin typeface="Times New Roman" pitchFamily="18" charset="0"/>
              </a:rPr>
              <a:t>Student</a:t>
            </a:r>
          </a:p>
          <a:p>
            <a:pPr eaLnBrk="0" hangingPunct="0"/>
            <a:r>
              <a:rPr lang="en-US" sz="1200" dirty="0">
                <a:latin typeface="Times New Roman" pitchFamily="18" charset="0"/>
              </a:rPr>
              <a:t>Module</a:t>
            </a:r>
          </a:p>
          <a:p>
            <a:pPr eaLnBrk="0" hangingPunct="0"/>
            <a:r>
              <a:rPr lang="en-US" sz="1200" dirty="0" err="1">
                <a:latin typeface="Times New Roman" pitchFamily="18" charset="0"/>
              </a:rPr>
              <a:t>Studentnummer</a:t>
            </a:r>
            <a:endParaRPr lang="en-US" sz="1200" dirty="0">
              <a:latin typeface="Times New Roman" pitchFamily="18" charset="0"/>
            </a:endParaRPr>
          </a:p>
          <a:p>
            <a:pPr eaLnBrk="0" hangingPunct="0"/>
            <a:r>
              <a:rPr lang="en-US" sz="1200" dirty="0" err="1">
                <a:latin typeface="Times New Roman" pitchFamily="18" charset="0"/>
              </a:rPr>
              <a:t>Klas</a:t>
            </a:r>
            <a:endParaRPr lang="en-US" sz="1200" dirty="0">
              <a:latin typeface="Times New Roman" pitchFamily="18" charset="0"/>
            </a:endParaRPr>
          </a:p>
          <a:p>
            <a:pPr eaLnBrk="0" hangingPunct="0"/>
            <a:r>
              <a:rPr lang="en-US" sz="1200" dirty="0" err="1">
                <a:latin typeface="Times New Roman" pitchFamily="18" charset="0"/>
              </a:rPr>
              <a:t>Afdeling</a:t>
            </a:r>
            <a:endParaRPr lang="en-US" sz="1200" dirty="0">
              <a:latin typeface="Times New Roman" pitchFamily="18" charset="0"/>
            </a:endParaRPr>
          </a:p>
          <a:p>
            <a:pPr eaLnBrk="0" hangingPunct="0"/>
            <a:endParaRPr lang="en-US" sz="1200" dirty="0">
              <a:latin typeface="Times New Roman" pitchFamily="18" charset="0"/>
            </a:endParaRPr>
          </a:p>
          <a:p>
            <a:pPr eaLnBrk="0" hangingPunct="0"/>
            <a:r>
              <a:rPr lang="en-US" sz="1200" dirty="0" err="1">
                <a:latin typeface="Times New Roman" pitchFamily="18" charset="0"/>
              </a:rPr>
              <a:t>Vooropleiding</a:t>
            </a:r>
            <a:endParaRPr lang="en-US" sz="1200" dirty="0">
              <a:latin typeface="Times New Roman" pitchFamily="18" charset="0"/>
            </a:endParaRPr>
          </a:p>
          <a:p>
            <a:pPr eaLnBrk="0" hangingPunct="0"/>
            <a:endParaRPr lang="en-US" sz="1200" dirty="0">
              <a:latin typeface="Times New Roman" pitchFamily="18" charset="0"/>
            </a:endParaRPr>
          </a:p>
          <a:p>
            <a:pPr eaLnBrk="0" hangingPunct="0"/>
            <a:r>
              <a:rPr lang="en-US" sz="1200" dirty="0" err="1">
                <a:latin typeface="Times New Roman" pitchFamily="18" charset="0"/>
              </a:rPr>
              <a:t>Klassenmentor</a:t>
            </a:r>
            <a:endParaRPr lang="en-US" sz="1200" dirty="0">
              <a:latin typeface="Times New Roman" pitchFamily="18" charset="0"/>
            </a:endParaRPr>
          </a:p>
          <a:p>
            <a:pPr eaLnBrk="0" hangingPunct="0"/>
            <a:r>
              <a:rPr lang="en-US" sz="1200" dirty="0">
                <a:latin typeface="Times New Roman" pitchFamily="18" charset="0"/>
              </a:rPr>
              <a:t>Module-code</a:t>
            </a:r>
          </a:p>
          <a:p>
            <a:pPr eaLnBrk="0" hangingPunct="0"/>
            <a:endParaRPr lang="en-US" sz="1200" dirty="0">
              <a:latin typeface="Times New Roman" pitchFamily="18" charset="0"/>
            </a:endParaRPr>
          </a:p>
          <a:p>
            <a:pPr eaLnBrk="0" hangingPunct="0"/>
            <a:r>
              <a:rPr lang="en-US" sz="1200" i="1" dirty="0" err="1">
                <a:latin typeface="Times New Roman" pitchFamily="18" charset="0"/>
              </a:rPr>
              <a:t>Aantal</a:t>
            </a:r>
            <a:r>
              <a:rPr lang="en-US" sz="1200" dirty="0">
                <a:latin typeface="Times New Roman" pitchFamily="18" charset="0"/>
              </a:rPr>
              <a:t> </a:t>
            </a:r>
            <a:r>
              <a:rPr lang="en-US" sz="1200" dirty="0" err="1">
                <a:latin typeface="Times New Roman" pitchFamily="18" charset="0"/>
              </a:rPr>
              <a:t>studiepunten</a:t>
            </a:r>
            <a:endParaRPr lang="en-US" sz="1200" dirty="0">
              <a:latin typeface="Times New Roman" pitchFamily="18" charset="0"/>
            </a:endParaRPr>
          </a:p>
          <a:p>
            <a:pPr eaLnBrk="0" hangingPunct="0"/>
            <a:endParaRPr lang="en-US" sz="1200" dirty="0">
              <a:latin typeface="Times New Roman" pitchFamily="18" charset="0"/>
            </a:endParaRPr>
          </a:p>
          <a:p>
            <a:pPr eaLnBrk="0" hangingPunct="0"/>
            <a:r>
              <a:rPr lang="en-US" sz="1200" dirty="0" err="1">
                <a:latin typeface="Times New Roman" pitchFamily="18" charset="0"/>
              </a:rPr>
              <a:t>Cijfer</a:t>
            </a:r>
            <a:endParaRPr lang="en-US" sz="1200" dirty="0">
              <a:latin typeface="Times New Roman" pitchFamily="18" charset="0"/>
            </a:endParaRPr>
          </a:p>
          <a:p>
            <a:pPr eaLnBrk="0" hangingPunct="0"/>
            <a:r>
              <a:rPr lang="en-US" sz="1200" dirty="0" err="1">
                <a:latin typeface="Times New Roman" pitchFamily="18" charset="0"/>
              </a:rPr>
              <a:t>Naam</a:t>
            </a:r>
            <a:endParaRPr lang="en-US" sz="1200" dirty="0">
              <a:latin typeface="Times New Roman" pitchFamily="18" charset="0"/>
            </a:endParaRPr>
          </a:p>
          <a:p>
            <a:pPr eaLnBrk="0" hangingPunct="0"/>
            <a:r>
              <a:rPr lang="en-US" sz="1200" dirty="0" err="1">
                <a:latin typeface="Times New Roman" pitchFamily="18" charset="0"/>
              </a:rPr>
              <a:t>Adres</a:t>
            </a:r>
            <a:endParaRPr lang="en-US" sz="1200" dirty="0">
              <a:latin typeface="Times New Roman" pitchFamily="18" charset="0"/>
            </a:endParaRPr>
          </a:p>
          <a:p>
            <a:pPr eaLnBrk="0" hangingPunct="0"/>
            <a:r>
              <a:rPr lang="en-US" sz="1200" dirty="0" err="1">
                <a:latin typeface="Times New Roman" pitchFamily="18" charset="0"/>
              </a:rPr>
              <a:t>Telnr</a:t>
            </a:r>
            <a:endParaRPr lang="en-US" sz="1200" dirty="0">
              <a:latin typeface="Times New Roman" pitchFamily="18" charset="0"/>
            </a:endParaRPr>
          </a:p>
          <a:p>
            <a:pPr eaLnBrk="0" hangingPunct="0"/>
            <a:r>
              <a:rPr lang="en-US" sz="1200" dirty="0" err="1">
                <a:latin typeface="Times New Roman" pitchFamily="18" charset="0"/>
              </a:rPr>
              <a:t>Klascode</a:t>
            </a:r>
            <a:endParaRPr lang="en-US" sz="1200" dirty="0">
              <a:latin typeface="Times New Roman" pitchFamily="18" charset="0"/>
            </a:endParaRPr>
          </a:p>
          <a:p>
            <a:pPr eaLnBrk="0" hangingPunct="0"/>
            <a:r>
              <a:rPr lang="en-US" sz="1200" i="1" dirty="0" err="1">
                <a:latin typeface="Times New Roman" pitchFamily="18" charset="0"/>
              </a:rPr>
              <a:t>Aantal</a:t>
            </a:r>
            <a:r>
              <a:rPr lang="en-US" sz="1200" dirty="0">
                <a:latin typeface="Times New Roman" pitchFamily="18" charset="0"/>
              </a:rPr>
              <a:t> lessen</a:t>
            </a:r>
          </a:p>
          <a:p>
            <a:pPr eaLnBrk="0" hangingPunct="0"/>
            <a:endParaRPr lang="en-GB" sz="1200" b="1" dirty="0">
              <a:latin typeface="Times New Roman" pitchFamily="18" charset="0"/>
            </a:endParaRPr>
          </a:p>
        </p:txBody>
      </p:sp>
    </p:spTree>
    <p:extLst>
      <p:ext uri="{BB962C8B-B14F-4D97-AF65-F5344CB8AC3E}">
        <p14:creationId xmlns:p14="http://schemas.microsoft.com/office/powerpoint/2010/main" val="3165758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1012</TotalTime>
  <Words>1901</Words>
  <Application>Microsoft Office PowerPoint</Application>
  <PresentationFormat>Diavoorstelling (4:3)</PresentationFormat>
  <Paragraphs>368</Paragraphs>
  <Slides>15</Slides>
  <Notes>9</Notes>
  <HiddenSlides>1</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15</vt:i4>
      </vt:variant>
    </vt:vector>
  </HeadingPairs>
  <TitlesOfParts>
    <vt:vector size="21" baseType="lpstr">
      <vt:lpstr>Arial</vt:lpstr>
      <vt:lpstr>Calibri</vt:lpstr>
      <vt:lpstr>Helvetica Neue</vt:lpstr>
      <vt:lpstr>Helvetica Neue Light</vt:lpstr>
      <vt:lpstr>Times New Roman</vt:lpstr>
      <vt:lpstr>Office Theme</vt:lpstr>
      <vt:lpstr>Week 7 –Conceptueel datamodel &amp; Uitleg Noun Phrase Identification</vt:lpstr>
      <vt:lpstr>Casus School</vt:lpstr>
      <vt:lpstr>Casus School: deel 2</vt:lpstr>
      <vt:lpstr>Noun Phrase Identification</vt:lpstr>
      <vt:lpstr>NPI Stap 1</vt:lpstr>
      <vt:lpstr>PowerPoint-presentatie</vt:lpstr>
      <vt:lpstr>Tussenresultaat stap 1</vt:lpstr>
      <vt:lpstr>PowerPoint-presentatie</vt:lpstr>
      <vt:lpstr>Concepten en attributen</vt:lpstr>
      <vt:lpstr>Resultaat NPI stap 1</vt:lpstr>
      <vt:lpstr>NPI Stap 2: vind de associaties</vt:lpstr>
      <vt:lpstr>PowerPoint-presentatie</vt:lpstr>
      <vt:lpstr>Tips</vt:lpstr>
      <vt:lpstr>Opdracht</vt:lpstr>
      <vt:lpstr>Uitwerking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Boes</dc:creator>
  <cp:lastModifiedBy>Maria Boes</cp:lastModifiedBy>
  <cp:revision>106</cp:revision>
  <dcterms:created xsi:type="dcterms:W3CDTF">2015-07-08T04:47:01Z</dcterms:created>
  <dcterms:modified xsi:type="dcterms:W3CDTF">2018-08-29T13:55:40Z</dcterms:modified>
</cp:coreProperties>
</file>