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06" r:id="rId3"/>
    <p:sldId id="305" r:id="rId4"/>
    <p:sldId id="307" r:id="rId5"/>
    <p:sldId id="308" r:id="rId6"/>
    <p:sldId id="309" r:id="rId7"/>
    <p:sldId id="310" r:id="rId8"/>
    <p:sldId id="263" r:id="rId9"/>
    <p:sldId id="274" r:id="rId10"/>
    <p:sldId id="296" r:id="rId11"/>
    <p:sldId id="297" r:id="rId12"/>
    <p:sldId id="298" r:id="rId13"/>
    <p:sldId id="299" r:id="rId14"/>
    <p:sldId id="300" r:id="rId15"/>
    <p:sldId id="303" r:id="rId16"/>
    <p:sldId id="301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919D2F3-D6CB-4EFE-A0B8-764CDFC172C6}">
          <p14:sldIdLst>
            <p14:sldId id="257"/>
            <p14:sldId id="306"/>
            <p14:sldId id="305"/>
            <p14:sldId id="307"/>
            <p14:sldId id="308"/>
            <p14:sldId id="309"/>
            <p14:sldId id="310"/>
            <p14:sldId id="263"/>
            <p14:sldId id="274"/>
            <p14:sldId id="296"/>
            <p14:sldId id="297"/>
            <p14:sldId id="298"/>
            <p14:sldId id="299"/>
            <p14:sldId id="300"/>
            <p14:sldId id="303"/>
            <p14:sldId id="301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78397" autoAdjust="0"/>
  </p:normalViewPr>
  <p:slideViewPr>
    <p:cSldViewPr snapToGrid="0" snapToObjects="1">
      <p:cViewPr varScale="1">
        <p:scale>
          <a:sx n="54" d="100"/>
          <a:sy n="54" d="100"/>
        </p:scale>
        <p:origin x="1637" y="36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2DD53F-0F19-4F98-98D2-9F42D9810CC2}" type="slidenum">
              <a:rPr lang="nl-NL" altLang="en-US" smtClean="0"/>
              <a:pPr>
                <a:spcBef>
                  <a:spcPct val="0"/>
                </a:spcBef>
              </a:pPr>
              <a:t>2</a:t>
            </a:fld>
            <a:endParaRPr lang="nl-NL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en-US"/>
              <a:t>Start-sheet om ERM te plaatsen in systeemontwikkeltraject.</a:t>
            </a:r>
          </a:p>
        </p:txBody>
      </p:sp>
    </p:spTree>
    <p:extLst>
      <p:ext uri="{BB962C8B-B14F-4D97-AF65-F5344CB8AC3E}">
        <p14:creationId xmlns:p14="http://schemas.microsoft.com/office/powerpoint/2010/main" val="222441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4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ISE, course DMDD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ERM, part 1</a:t>
            </a:r>
          </a:p>
          <a:p>
            <a:pPr>
              <a:defRPr/>
            </a:pPr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04C9F-753B-4216-8430-66F178B164A7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52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2" y="3030990"/>
            <a:ext cx="6102660" cy="650375"/>
          </a:xfrm>
        </p:spPr>
        <p:txBody>
          <a:bodyPr/>
          <a:lstStyle/>
          <a:p>
            <a:r>
              <a:rPr lang="nl-NL" dirty="0"/>
              <a:t>Week 8 – Logisch datamodel stappenplan &amp;</a:t>
            </a:r>
            <a:br>
              <a:rPr lang="nl-NL" dirty="0"/>
            </a:br>
            <a:r>
              <a:rPr lang="nl-NL" dirty="0"/>
              <a:t>Oefening School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618787" y="4346777"/>
            <a:ext cx="6102660" cy="393744"/>
          </a:xfrm>
        </p:spPr>
        <p:txBody>
          <a:bodyPr>
            <a:normAutofit lnSpcReduction="10000"/>
          </a:bodyPr>
          <a:lstStyle/>
          <a:p>
            <a:pPr algn="r"/>
            <a:r>
              <a:rPr lang="nl-NL" dirty="0"/>
              <a:t> ER </a:t>
            </a:r>
            <a:r>
              <a:rPr lang="nl-NL" dirty="0" err="1"/>
              <a:t>Modeling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6" y="1706554"/>
            <a:ext cx="6558803" cy="4968790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766703" y="1096887"/>
            <a:ext cx="6102660" cy="650375"/>
          </a:xfrm>
        </p:spPr>
        <p:txBody>
          <a:bodyPr/>
          <a:lstStyle/>
          <a:p>
            <a:r>
              <a:rPr lang="nl-NL" dirty="0"/>
              <a:t>Resultaat lesweek 7: Conceptueel model</a:t>
            </a:r>
          </a:p>
        </p:txBody>
      </p:sp>
    </p:spTree>
    <p:extLst>
      <p:ext uri="{BB962C8B-B14F-4D97-AF65-F5344CB8AC3E}">
        <p14:creationId xmlns:p14="http://schemas.microsoft.com/office/powerpoint/2010/main" val="234972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Oefening: ER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spcAft>
                <a:spcPts val="1200"/>
              </a:spcAft>
            </a:pPr>
            <a:r>
              <a:rPr lang="en-US" altLang="en-US" sz="2400" dirty="0" err="1"/>
              <a:t>Stappen</a:t>
            </a:r>
            <a:r>
              <a:rPr lang="en-US" altLang="en-US" sz="2400" dirty="0"/>
              <a:t> Noun Phrase Identification (NPI):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Stel</a:t>
            </a:r>
            <a:r>
              <a:rPr lang="en-US" altLang="en-US" dirty="0"/>
              <a:t> </a:t>
            </a:r>
            <a:r>
              <a:rPr lang="en-US" altLang="en-US" dirty="0" err="1"/>
              <a:t>kandidaat</a:t>
            </a:r>
            <a:r>
              <a:rPr lang="en-US" altLang="en-US" dirty="0"/>
              <a:t> </a:t>
            </a:r>
            <a:r>
              <a:rPr lang="en-US" altLang="en-US" dirty="0" err="1"/>
              <a:t>entiteittypen</a:t>
            </a:r>
            <a:r>
              <a:rPr lang="en-US" altLang="en-US" dirty="0"/>
              <a:t> (ET) vast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Stel</a:t>
            </a:r>
            <a:r>
              <a:rPr lang="en-US" altLang="en-US" dirty="0"/>
              <a:t> </a:t>
            </a:r>
            <a:r>
              <a:rPr lang="en-US" altLang="en-US" dirty="0" err="1"/>
              <a:t>kandidaat</a:t>
            </a:r>
            <a:r>
              <a:rPr lang="en-US" altLang="en-US" dirty="0"/>
              <a:t> </a:t>
            </a:r>
            <a:r>
              <a:rPr lang="en-US" altLang="en-US" dirty="0" err="1"/>
              <a:t>relatietypen</a:t>
            </a:r>
            <a:r>
              <a:rPr lang="en-US" altLang="en-US" dirty="0"/>
              <a:t> (RT) vast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Bepaal</a:t>
            </a:r>
            <a:r>
              <a:rPr lang="en-US" altLang="en-US" dirty="0"/>
              <a:t> </a:t>
            </a:r>
            <a:r>
              <a:rPr lang="en-US" altLang="en-US" dirty="0" err="1"/>
              <a:t>kardinaliteiten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alle</a:t>
            </a:r>
            <a:r>
              <a:rPr lang="en-US" altLang="en-US" dirty="0"/>
              <a:t> </a:t>
            </a:r>
            <a:r>
              <a:rPr lang="en-US" altLang="en-US" dirty="0" err="1"/>
              <a:t>RTn</a:t>
            </a:r>
            <a:endParaRPr lang="en-US" altLang="en-US" dirty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Stel</a:t>
            </a:r>
            <a:r>
              <a:rPr lang="en-US" altLang="en-US" dirty="0"/>
              <a:t> </a:t>
            </a:r>
            <a:r>
              <a:rPr lang="en-US" altLang="en-US" dirty="0" err="1"/>
              <a:t>attributen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de </a:t>
            </a:r>
            <a:r>
              <a:rPr lang="en-US" altLang="en-US" dirty="0" err="1"/>
              <a:t>ETn</a:t>
            </a:r>
            <a:r>
              <a:rPr lang="en-US" altLang="en-US" dirty="0"/>
              <a:t> vast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Stel</a:t>
            </a:r>
            <a:r>
              <a:rPr lang="en-US" altLang="en-US" dirty="0"/>
              <a:t> </a:t>
            </a:r>
            <a:r>
              <a:rPr lang="en-US" altLang="en-US" dirty="0" err="1"/>
              <a:t>attributen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RTn</a:t>
            </a:r>
            <a:r>
              <a:rPr lang="en-US" altLang="en-US" dirty="0"/>
              <a:t> vast (zo ja: </a:t>
            </a:r>
            <a:r>
              <a:rPr lang="en-US" altLang="en-US" dirty="0" err="1"/>
              <a:t>maak</a:t>
            </a:r>
            <a:r>
              <a:rPr lang="en-US" altLang="en-US" dirty="0"/>
              <a:t> ET!)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Specificeer</a:t>
            </a:r>
            <a:r>
              <a:rPr lang="en-US" altLang="en-US" dirty="0"/>
              <a:t> </a:t>
            </a:r>
            <a:r>
              <a:rPr lang="en-US" altLang="en-US" dirty="0" err="1"/>
              <a:t>domeinen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alle</a:t>
            </a:r>
            <a:r>
              <a:rPr lang="en-US" altLang="en-US" dirty="0"/>
              <a:t> </a:t>
            </a:r>
            <a:r>
              <a:rPr lang="en-US" altLang="en-US" dirty="0" err="1"/>
              <a:t>attributen</a:t>
            </a:r>
            <a:endParaRPr lang="en-US" altLang="en-US" dirty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Bepaal</a:t>
            </a:r>
            <a:r>
              <a:rPr lang="en-US" altLang="en-US" dirty="0"/>
              <a:t> de </a:t>
            </a:r>
            <a:r>
              <a:rPr lang="en-US" altLang="en-US" dirty="0" err="1"/>
              <a:t>identificatoren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elk ET, </a:t>
            </a:r>
            <a:r>
              <a:rPr lang="en-US" altLang="en-US" dirty="0" err="1"/>
              <a:t>kies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&lt;pi&gt;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/>
              <a:t>(</a:t>
            </a:r>
            <a:r>
              <a:rPr lang="en-US" altLang="en-US" i="1" dirty="0" err="1"/>
              <a:t>Controleer</a:t>
            </a:r>
            <a:r>
              <a:rPr lang="en-US" altLang="en-US" i="1" dirty="0"/>
              <a:t> op </a:t>
            </a:r>
            <a:r>
              <a:rPr lang="en-US" altLang="en-US" i="1" dirty="0" err="1"/>
              <a:t>redundantie</a:t>
            </a:r>
            <a:r>
              <a:rPr lang="en-US" altLang="en-US" i="1" dirty="0"/>
              <a:t> -&gt; </a:t>
            </a:r>
            <a:r>
              <a:rPr lang="en-US" altLang="en-US" i="1" dirty="0" err="1"/>
              <a:t>lesweek</a:t>
            </a:r>
            <a:r>
              <a:rPr lang="en-US" altLang="en-US" i="1" dirty="0"/>
              <a:t> 10)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Valideer</a:t>
            </a:r>
            <a:r>
              <a:rPr lang="en-US" altLang="en-US" dirty="0"/>
              <a:t> het model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/>
              <a:t>Review het model met </a:t>
            </a:r>
            <a:r>
              <a:rPr lang="en-US" altLang="en-US" dirty="0" err="1"/>
              <a:t>domeindeskundigen</a:t>
            </a:r>
            <a:endParaRPr lang="en-GB" altLang="en-US" dirty="0"/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endParaRPr lang="nl-NL" b="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Stel het ER model op voor de casus ‘School’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hthoekige toelichting 6"/>
          <p:cNvSpPr/>
          <p:nvPr/>
        </p:nvSpPr>
        <p:spPr>
          <a:xfrm>
            <a:off x="7659129" y="2857501"/>
            <a:ext cx="1210235" cy="571500"/>
          </a:xfrm>
          <a:prstGeom prst="wedgeRectCallout">
            <a:avLst>
              <a:gd name="adj1" fmla="val -54166"/>
              <a:gd name="adj2" fmla="val 553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Af, Lesweek 7</a:t>
            </a:r>
          </a:p>
        </p:txBody>
      </p:sp>
    </p:spTree>
    <p:extLst>
      <p:ext uri="{BB962C8B-B14F-4D97-AF65-F5344CB8AC3E}">
        <p14:creationId xmlns:p14="http://schemas.microsoft.com/office/powerpoint/2010/main" val="303434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3 - </a:t>
            </a:r>
            <a:r>
              <a:rPr lang="nl-NL" dirty="0" err="1"/>
              <a:t>kardinaliteiten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70075"/>
            <a:ext cx="38671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05400" y="1741412"/>
            <a:ext cx="306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Een student volgt een module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953000" y="5932412"/>
            <a:ext cx="39401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Een cijfer voor een module van een student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wordt opgeslagen</a:t>
            </a:r>
            <a:endParaRPr lang="en-GB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0" y="3265412"/>
            <a:ext cx="27400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Een student zit in een klas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751155" flipV="1">
            <a:off x="2514600" y="3646412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rot="-5559042" flipH="1" flipV="1">
            <a:off x="5106988" y="2127175"/>
            <a:ext cx="4603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461125" y="5348212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?</a:t>
            </a:r>
            <a:endParaRPr lang="en-GB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0" y="4332212"/>
            <a:ext cx="3657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Toelichting: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Een student zit in  minimaal  1 klas EN maximaal in 1 klas.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0" y="5214862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In een klas zitten minimaal 1 student EN maximaal meer studenten.</a:t>
            </a:r>
            <a:endParaRPr lang="nl-NL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257800" y="3265412"/>
            <a:ext cx="2438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1" dirty="0">
                <a:latin typeface="Times New Roman" panose="02020603050405020304" pitchFamily="18" charset="0"/>
              </a:rPr>
              <a:t>Toelichting: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1" dirty="0">
                <a:latin typeface="Times New Roman" panose="02020603050405020304" pitchFamily="18" charset="0"/>
              </a:rPr>
              <a:t>Een student volgt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1" dirty="0">
                <a:latin typeface="Times New Roman" panose="02020603050405020304" pitchFamily="18" charset="0"/>
              </a:rPr>
              <a:t>0, 1 of meer modules.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257800" y="4179812"/>
            <a:ext cx="325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1">
                <a:latin typeface="Times New Roman" panose="02020603050405020304" pitchFamily="18" charset="0"/>
              </a:rPr>
              <a:t>Een module wordt door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1">
                <a:latin typeface="Times New Roman" panose="02020603050405020304" pitchFamily="18" charset="0"/>
              </a:rPr>
              <a:t> 0, 1 of meer studenten gevolgd.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52400" y="6237212"/>
            <a:ext cx="3832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b="1" u="sng">
                <a:latin typeface="Times New Roman" panose="02020603050405020304" pitchFamily="18" charset="0"/>
              </a:rPr>
              <a:t>Denk aan: gebruik enkelvoud / meervoud.</a:t>
            </a:r>
          </a:p>
        </p:txBody>
      </p:sp>
    </p:spTree>
    <p:extLst>
      <p:ext uri="{BB962C8B-B14F-4D97-AF65-F5344CB8AC3E}">
        <p14:creationId xmlns:p14="http://schemas.microsoft.com/office/powerpoint/2010/main" val="99030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4: stel attributen vast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Voor Entiteittypen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8930" y="2076081"/>
            <a:ext cx="1962150" cy="450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Studentnummer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Afdeling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Vooropleiding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Klassenmentor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Module-code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Aantal studiepunten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Cijfer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Naam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Adres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Telnr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Klascode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Aantal lessen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8930" y="1593481"/>
            <a:ext cx="2293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Kandidaat attributen</a:t>
            </a:r>
            <a:endParaRPr lang="en-GB" altLang="en-US" sz="1800" b="1">
              <a:latin typeface="Times New Roman" panose="02020603050405020304" pitchFamily="18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80" y="2398344"/>
            <a:ext cx="43243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02930" y="5936881"/>
            <a:ext cx="10525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b="1" i="1">
                <a:latin typeface="Times New Roman" panose="02020603050405020304" pitchFamily="18" charset="0"/>
              </a:rPr>
              <a:t>Cijfer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907730" y="540348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?</a:t>
            </a:r>
            <a:endParaRPr lang="en-GB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5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5: stel attributen vast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Voor Relatietypen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2066373"/>
            <a:ext cx="914400" cy="417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Cijfer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1610761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Kandidaat attributen</a:t>
            </a:r>
            <a:endParaRPr lang="en-GB" altLang="en-US" sz="1800" b="1">
              <a:latin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66373"/>
            <a:ext cx="31242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19400" y="313317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Cijfer</a:t>
            </a:r>
            <a:endParaRPr lang="en-GB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2743200" y="252357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064911"/>
            <a:ext cx="4919662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348038" y="4179336"/>
            <a:ext cx="381000" cy="1443037"/>
          </a:xfrm>
          <a:prstGeom prst="curvedRightArrow">
            <a:avLst>
              <a:gd name="adj1" fmla="val 75750"/>
              <a:gd name="adj2" fmla="val 1515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2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6: specificeer domeinen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nl-NL" altLang="en-US" dirty="0" err="1"/>
              <a:t>Bijvoobeeld</a:t>
            </a:r>
            <a:r>
              <a:rPr lang="nl-NL" altLang="en-US" dirty="0"/>
              <a:t>:</a:t>
            </a:r>
          </a:p>
          <a:p>
            <a:pPr>
              <a:spcBef>
                <a:spcPct val="50000"/>
              </a:spcBef>
            </a:pPr>
            <a:r>
              <a:rPr lang="nl-NL" altLang="en-US" dirty="0"/>
              <a:t>Het domein AANTAL bevat de gehele getallen 1 … 12</a:t>
            </a:r>
          </a:p>
          <a:p>
            <a:pPr>
              <a:spcBef>
                <a:spcPct val="50000"/>
              </a:spcBef>
            </a:pPr>
            <a:r>
              <a:rPr lang="nl-NL" altLang="en-US" dirty="0"/>
              <a:t>Attribuut ‘aantal </a:t>
            </a:r>
            <a:r>
              <a:rPr lang="nl-NL" altLang="en-US" u="sng" dirty="0"/>
              <a:t>lessen</a:t>
            </a:r>
            <a:r>
              <a:rPr lang="nl-NL" altLang="en-US" dirty="0"/>
              <a:t>’ heeft een domein met de naam AANTAL.</a:t>
            </a:r>
          </a:p>
          <a:p>
            <a:pPr>
              <a:spcBef>
                <a:spcPct val="50000"/>
              </a:spcBef>
            </a:pPr>
            <a:r>
              <a:rPr lang="nl-NL" altLang="en-US" dirty="0"/>
              <a:t>Attribuut ‘aantal </a:t>
            </a:r>
            <a:r>
              <a:rPr lang="nl-NL" altLang="en-US" u="sng" dirty="0"/>
              <a:t>studiepunten</a:t>
            </a:r>
            <a:r>
              <a:rPr lang="nl-NL" altLang="en-US" dirty="0"/>
              <a:t>’ heeft ook domein met de naam AANTAL.</a:t>
            </a:r>
          </a:p>
          <a:p>
            <a:pPr>
              <a:spcBef>
                <a:spcPct val="50000"/>
              </a:spcBef>
            </a:pPr>
            <a:r>
              <a:rPr lang="nl-NL" altLang="en-US" dirty="0" err="1"/>
              <a:t>Opm</a:t>
            </a:r>
            <a:r>
              <a:rPr lang="nl-NL" altLang="en-US" dirty="0"/>
              <a:t>: Een domein is iets anders dan een datatype!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71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7: bepaal </a:t>
            </a:r>
            <a:r>
              <a:rPr lang="nl-NL" dirty="0" err="1"/>
              <a:t>identificatoren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76475"/>
            <a:ext cx="66722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913" y="5734050"/>
            <a:ext cx="233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2400" b="1">
                <a:latin typeface="Times New Roman" panose="02020603050405020304" pitchFamily="18" charset="0"/>
              </a:rPr>
              <a:t>Zie &lt;pi&gt; in ERD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45207" y="5589588"/>
            <a:ext cx="328108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2400" b="1" dirty="0">
                <a:latin typeface="Times New Roman" panose="02020603050405020304" pitchFamily="18" charset="0"/>
              </a:rPr>
              <a:t>Domein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begrip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kennen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werken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wij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niet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verder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uit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)</a:t>
            </a:r>
            <a:endParaRPr lang="nl-NL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804025" y="51577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555875" y="51577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7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Afronding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Stap 8: verwijder redundantie -&gt; komt in lesweek 10 bij uitleg normaliseren</a:t>
            </a:r>
          </a:p>
          <a:p>
            <a:r>
              <a:rPr lang="nl-NL" dirty="0"/>
              <a:t>Stap 9: valideer, test met gegevens uit de casus of het model klopt</a:t>
            </a:r>
          </a:p>
          <a:p>
            <a:r>
              <a:rPr lang="nl-NL" dirty="0"/>
              <a:t>Stap 10: leg voor aan domeindeskundigen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07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1CE0A4-E965-4446-98BE-E7FFA0484ADB}" type="slidenum">
              <a:rPr lang="nl-NL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nl-NL" altLang="en-US" sz="160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0477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Software Life Cycle</a:t>
            </a: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381000" y="16002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Project Identification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 and Selection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1600200" y="22098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Project Initiation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 and Planning</a:t>
            </a:r>
          </a:p>
        </p:txBody>
      </p:sp>
      <p:sp>
        <p:nvSpPr>
          <p:cNvPr id="6152" name="Rectangle 5" descr="Wide upward diagonal"/>
          <p:cNvSpPr>
            <a:spLocks noChangeArrowheads="1"/>
          </p:cNvSpPr>
          <p:nvPr/>
        </p:nvSpPr>
        <p:spPr bwMode="auto">
          <a:xfrm>
            <a:off x="2895600" y="2819400"/>
            <a:ext cx="1524000" cy="457200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Analysis</a:t>
            </a: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5029200" y="41148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Physical Design</a:t>
            </a: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6172200" y="47244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Implementation</a:t>
            </a: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7391400" y="53340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Maintenance</a:t>
            </a:r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3810000" y="35052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Logical Design</a:t>
            </a:r>
          </a:p>
        </p:txBody>
      </p:sp>
      <p:sp>
        <p:nvSpPr>
          <p:cNvPr id="6157" name="Arc 10"/>
          <p:cNvSpPr>
            <a:spLocks/>
          </p:cNvSpPr>
          <p:nvPr/>
        </p:nvSpPr>
        <p:spPr bwMode="auto">
          <a:xfrm>
            <a:off x="1905000" y="16002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Arc 11"/>
          <p:cNvSpPr>
            <a:spLocks/>
          </p:cNvSpPr>
          <p:nvPr/>
        </p:nvSpPr>
        <p:spPr bwMode="auto">
          <a:xfrm>
            <a:off x="3124200" y="22098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Arc 12"/>
          <p:cNvSpPr>
            <a:spLocks/>
          </p:cNvSpPr>
          <p:nvPr/>
        </p:nvSpPr>
        <p:spPr bwMode="auto">
          <a:xfrm>
            <a:off x="4419600" y="28956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Arc 13"/>
          <p:cNvSpPr>
            <a:spLocks/>
          </p:cNvSpPr>
          <p:nvPr/>
        </p:nvSpPr>
        <p:spPr bwMode="auto">
          <a:xfrm>
            <a:off x="5410200" y="35052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Arc 14"/>
          <p:cNvSpPr>
            <a:spLocks/>
          </p:cNvSpPr>
          <p:nvPr/>
        </p:nvSpPr>
        <p:spPr bwMode="auto">
          <a:xfrm>
            <a:off x="6553200" y="41148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Arc 15"/>
          <p:cNvSpPr>
            <a:spLocks/>
          </p:cNvSpPr>
          <p:nvPr/>
        </p:nvSpPr>
        <p:spPr bwMode="auto">
          <a:xfrm>
            <a:off x="7696200" y="47244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Arc 16"/>
          <p:cNvSpPr>
            <a:spLocks/>
          </p:cNvSpPr>
          <p:nvPr/>
        </p:nvSpPr>
        <p:spPr bwMode="auto">
          <a:xfrm flipH="1" flipV="1">
            <a:off x="6324600" y="5181600"/>
            <a:ext cx="10668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Arc 17"/>
          <p:cNvSpPr>
            <a:spLocks/>
          </p:cNvSpPr>
          <p:nvPr/>
        </p:nvSpPr>
        <p:spPr bwMode="auto">
          <a:xfrm flipH="1" flipV="1">
            <a:off x="5029200" y="4572000"/>
            <a:ext cx="10668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Arc 18"/>
          <p:cNvSpPr>
            <a:spLocks/>
          </p:cNvSpPr>
          <p:nvPr/>
        </p:nvSpPr>
        <p:spPr bwMode="auto">
          <a:xfrm flipH="1" flipV="1">
            <a:off x="3962400" y="3962400"/>
            <a:ext cx="10668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Arc 19"/>
          <p:cNvSpPr>
            <a:spLocks/>
          </p:cNvSpPr>
          <p:nvPr/>
        </p:nvSpPr>
        <p:spPr bwMode="auto">
          <a:xfrm flipH="1" flipV="1">
            <a:off x="2895600" y="3352800"/>
            <a:ext cx="9144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Arc 20"/>
          <p:cNvSpPr>
            <a:spLocks/>
          </p:cNvSpPr>
          <p:nvPr/>
        </p:nvSpPr>
        <p:spPr bwMode="auto">
          <a:xfrm flipH="1" flipV="1">
            <a:off x="1981200" y="2667000"/>
            <a:ext cx="9144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Arc 21"/>
          <p:cNvSpPr>
            <a:spLocks/>
          </p:cNvSpPr>
          <p:nvPr/>
        </p:nvSpPr>
        <p:spPr bwMode="auto">
          <a:xfrm flipH="1" flipV="1">
            <a:off x="685800" y="2057400"/>
            <a:ext cx="9144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 Box 22"/>
          <p:cNvSpPr txBox="1">
            <a:spLocks noChangeArrowheads="1"/>
          </p:cNvSpPr>
          <p:nvPr/>
        </p:nvSpPr>
        <p:spPr bwMode="auto">
          <a:xfrm>
            <a:off x="587375" y="3886200"/>
            <a:ext cx="33089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Conceptueel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Gegevensmodel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170" name="Text Box 23"/>
          <p:cNvSpPr txBox="1">
            <a:spLocks noChangeArrowheads="1"/>
          </p:cNvSpPr>
          <p:nvPr/>
        </p:nvSpPr>
        <p:spPr bwMode="auto">
          <a:xfrm>
            <a:off x="1577975" y="4572000"/>
            <a:ext cx="2810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Logisch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Gegevensmodel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171" name="Text Box 24"/>
          <p:cNvSpPr txBox="1">
            <a:spLocks noChangeArrowheads="1"/>
          </p:cNvSpPr>
          <p:nvPr/>
        </p:nvSpPr>
        <p:spPr bwMode="auto">
          <a:xfrm>
            <a:off x="2546350" y="5241925"/>
            <a:ext cx="2667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Fysiek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Gegevensmodel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172" name="Line 25"/>
          <p:cNvSpPr>
            <a:spLocks noChangeShapeType="1"/>
          </p:cNvSpPr>
          <p:nvPr/>
        </p:nvSpPr>
        <p:spPr bwMode="auto">
          <a:xfrm flipV="1">
            <a:off x="2971800" y="3276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3" name="Line 26"/>
          <p:cNvSpPr>
            <a:spLocks noChangeShapeType="1"/>
          </p:cNvSpPr>
          <p:nvPr/>
        </p:nvSpPr>
        <p:spPr bwMode="auto">
          <a:xfrm flipV="1">
            <a:off x="3886200" y="39624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4" name="Line 27"/>
          <p:cNvSpPr>
            <a:spLocks noChangeShapeType="1"/>
          </p:cNvSpPr>
          <p:nvPr/>
        </p:nvSpPr>
        <p:spPr bwMode="auto">
          <a:xfrm flipV="1">
            <a:off x="5105400" y="45720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Stappenplan ER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Aft>
                <a:spcPts val="1200"/>
              </a:spcAft>
            </a:pPr>
            <a:r>
              <a:rPr lang="en-US" altLang="en-US" sz="2400" dirty="0" err="1"/>
              <a:t>Stappen</a:t>
            </a:r>
            <a:r>
              <a:rPr lang="en-US" altLang="en-US" sz="2400" dirty="0"/>
              <a:t>: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Stel</a:t>
            </a:r>
            <a:r>
              <a:rPr lang="en-US" altLang="en-US" dirty="0"/>
              <a:t> </a:t>
            </a:r>
            <a:r>
              <a:rPr lang="en-US" altLang="en-US" dirty="0" err="1"/>
              <a:t>kandidaat</a:t>
            </a:r>
            <a:r>
              <a:rPr lang="en-US" altLang="en-US" dirty="0"/>
              <a:t> </a:t>
            </a:r>
            <a:r>
              <a:rPr lang="en-US" altLang="en-US" dirty="0" err="1"/>
              <a:t>entiteittypen</a:t>
            </a:r>
            <a:r>
              <a:rPr lang="en-US" altLang="en-US" dirty="0"/>
              <a:t> (ET) vast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Stel</a:t>
            </a:r>
            <a:r>
              <a:rPr lang="en-US" altLang="en-US" dirty="0"/>
              <a:t> </a:t>
            </a:r>
            <a:r>
              <a:rPr lang="en-US" altLang="en-US" dirty="0" err="1"/>
              <a:t>kandidaat</a:t>
            </a:r>
            <a:r>
              <a:rPr lang="en-US" altLang="en-US" dirty="0"/>
              <a:t> </a:t>
            </a:r>
            <a:r>
              <a:rPr lang="en-US" altLang="en-US" dirty="0" err="1"/>
              <a:t>relatietypen</a:t>
            </a:r>
            <a:r>
              <a:rPr lang="en-US" altLang="en-US" dirty="0"/>
              <a:t> (RT) vast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Bepaal</a:t>
            </a:r>
            <a:r>
              <a:rPr lang="en-US" altLang="en-US" dirty="0"/>
              <a:t> </a:t>
            </a:r>
            <a:r>
              <a:rPr lang="en-US" altLang="en-US" dirty="0" err="1"/>
              <a:t>kardinaliteiten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alle</a:t>
            </a:r>
            <a:r>
              <a:rPr lang="en-US" altLang="en-US" dirty="0"/>
              <a:t> </a:t>
            </a:r>
            <a:r>
              <a:rPr lang="en-US" altLang="en-US" dirty="0" err="1"/>
              <a:t>RTn</a:t>
            </a:r>
            <a:endParaRPr lang="en-US" altLang="en-US" dirty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Stel</a:t>
            </a:r>
            <a:r>
              <a:rPr lang="en-US" altLang="en-US" dirty="0"/>
              <a:t> </a:t>
            </a:r>
            <a:r>
              <a:rPr lang="en-US" altLang="en-US" dirty="0" err="1"/>
              <a:t>attributen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de </a:t>
            </a:r>
            <a:r>
              <a:rPr lang="en-US" altLang="en-US" dirty="0" err="1"/>
              <a:t>ETn</a:t>
            </a:r>
            <a:r>
              <a:rPr lang="en-US" altLang="en-US" dirty="0"/>
              <a:t> vast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Stel</a:t>
            </a:r>
            <a:r>
              <a:rPr lang="en-US" altLang="en-US" dirty="0"/>
              <a:t> </a:t>
            </a:r>
            <a:r>
              <a:rPr lang="en-US" altLang="en-US" dirty="0" err="1"/>
              <a:t>attributen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RTn</a:t>
            </a:r>
            <a:r>
              <a:rPr lang="en-US" altLang="en-US" dirty="0"/>
              <a:t> vast (zo ja: </a:t>
            </a:r>
            <a:r>
              <a:rPr lang="en-US" altLang="en-US" dirty="0" err="1"/>
              <a:t>maak</a:t>
            </a:r>
            <a:r>
              <a:rPr lang="en-US" altLang="en-US" dirty="0"/>
              <a:t> ET!)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Specificeer</a:t>
            </a:r>
            <a:r>
              <a:rPr lang="en-US" altLang="en-US" dirty="0"/>
              <a:t> </a:t>
            </a:r>
            <a:r>
              <a:rPr lang="en-US" altLang="en-US" dirty="0" err="1"/>
              <a:t>domeinen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alle</a:t>
            </a:r>
            <a:r>
              <a:rPr lang="en-US" altLang="en-US" dirty="0"/>
              <a:t> </a:t>
            </a:r>
            <a:r>
              <a:rPr lang="en-US" altLang="en-US" dirty="0" err="1"/>
              <a:t>attributen</a:t>
            </a:r>
            <a:endParaRPr lang="en-US" altLang="en-US" dirty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Bepaal</a:t>
            </a:r>
            <a:r>
              <a:rPr lang="en-US" altLang="en-US" dirty="0"/>
              <a:t> de </a:t>
            </a:r>
            <a:r>
              <a:rPr lang="en-US" altLang="en-US" dirty="0" err="1"/>
              <a:t>identificatoren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elk ET, </a:t>
            </a:r>
            <a:r>
              <a:rPr lang="en-US" altLang="en-US" dirty="0" err="1"/>
              <a:t>kies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&lt;pi&gt;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/>
              <a:t>(</a:t>
            </a:r>
            <a:r>
              <a:rPr lang="en-US" altLang="en-US" i="1" dirty="0" err="1"/>
              <a:t>Controleer</a:t>
            </a:r>
            <a:r>
              <a:rPr lang="en-US" altLang="en-US" i="1" dirty="0"/>
              <a:t> op </a:t>
            </a:r>
            <a:r>
              <a:rPr lang="en-US" altLang="en-US" i="1" dirty="0" err="1"/>
              <a:t>redundantie</a:t>
            </a:r>
            <a:r>
              <a:rPr lang="en-US" altLang="en-US" i="1" dirty="0"/>
              <a:t> -&gt; </a:t>
            </a:r>
            <a:r>
              <a:rPr lang="en-US" altLang="en-US" i="1" dirty="0" err="1"/>
              <a:t>lesweek</a:t>
            </a:r>
            <a:r>
              <a:rPr lang="en-US" altLang="en-US" i="1" dirty="0"/>
              <a:t> 10)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 err="1"/>
              <a:t>Valideer</a:t>
            </a:r>
            <a:r>
              <a:rPr lang="en-US" altLang="en-US" dirty="0"/>
              <a:t> het model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dirty="0"/>
              <a:t>Review het model met </a:t>
            </a:r>
            <a:r>
              <a:rPr lang="en-US" altLang="en-US" dirty="0" err="1"/>
              <a:t>domeindeskundigen</a:t>
            </a:r>
            <a:endParaRPr lang="en-GB" altLang="en-US" dirty="0"/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endParaRPr lang="nl-NL" b="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Om te komen tot een logisch gegevensmodel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hthoekige toelichting 6"/>
          <p:cNvSpPr/>
          <p:nvPr/>
        </p:nvSpPr>
        <p:spPr>
          <a:xfrm>
            <a:off x="7659129" y="2857501"/>
            <a:ext cx="1210235" cy="571500"/>
          </a:xfrm>
          <a:prstGeom prst="wedgeRectCallout">
            <a:avLst>
              <a:gd name="adj1" fmla="val -54166"/>
              <a:gd name="adj2" fmla="val 553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Resultaat Lesweek 7</a:t>
            </a:r>
          </a:p>
        </p:txBody>
      </p:sp>
    </p:spTree>
    <p:extLst>
      <p:ext uri="{BB962C8B-B14F-4D97-AF65-F5344CB8AC3E}">
        <p14:creationId xmlns:p14="http://schemas.microsoft.com/office/powerpoint/2010/main" val="425720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Begrippen uit het ER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3020703" y="1871003"/>
            <a:ext cx="6123298" cy="446629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/>
              <a:t>Entiteit</a:t>
            </a:r>
            <a:r>
              <a:rPr lang="en-US" altLang="en-US" sz="2400" dirty="0"/>
              <a:t> type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err="1"/>
              <a:t>Verzameling</a:t>
            </a:r>
            <a:r>
              <a:rPr lang="en-US" altLang="en-US" dirty="0"/>
              <a:t> </a:t>
            </a:r>
            <a:r>
              <a:rPr lang="en-US" altLang="en-US" u="sng" dirty="0" err="1"/>
              <a:t>entiteiten</a:t>
            </a:r>
            <a:r>
              <a:rPr lang="en-US" altLang="en-US" dirty="0"/>
              <a:t>: </a:t>
            </a:r>
            <a:r>
              <a:rPr lang="en-US" altLang="en-US" dirty="0" err="1"/>
              <a:t>soorten</a:t>
            </a:r>
            <a:r>
              <a:rPr lang="en-US" altLang="en-US" dirty="0"/>
              <a:t> </a:t>
            </a:r>
            <a:r>
              <a:rPr lang="en-US" altLang="en-US" dirty="0" err="1"/>
              <a:t>personen</a:t>
            </a:r>
            <a:r>
              <a:rPr lang="en-US" altLang="en-US" dirty="0"/>
              <a:t> / </a:t>
            </a:r>
            <a:r>
              <a:rPr lang="en-US" altLang="en-US" dirty="0" err="1"/>
              <a:t>dingen</a:t>
            </a:r>
            <a:r>
              <a:rPr lang="en-US" altLang="en-US" dirty="0"/>
              <a:t> / </a:t>
            </a:r>
            <a:r>
              <a:rPr lang="en-US" altLang="en-US" dirty="0" err="1"/>
              <a:t>concepten</a:t>
            </a:r>
            <a:r>
              <a:rPr lang="en-US" altLang="en-US" dirty="0"/>
              <a:t> </a:t>
            </a:r>
            <a:r>
              <a:rPr lang="en-US" altLang="en-US" dirty="0" err="1"/>
              <a:t>waarvan</a:t>
            </a:r>
            <a:r>
              <a:rPr lang="en-US" altLang="en-US" dirty="0"/>
              <a:t> je informative wilt </a:t>
            </a:r>
            <a:r>
              <a:rPr lang="en-US" altLang="en-US" dirty="0" err="1"/>
              <a:t>vastleggen</a:t>
            </a:r>
            <a:r>
              <a:rPr lang="en-US" altLang="en-US" dirty="0"/>
              <a:t>. </a:t>
            </a:r>
            <a:r>
              <a:rPr lang="en-US" altLang="en-US" dirty="0" err="1"/>
              <a:t>Hier</a:t>
            </a:r>
            <a:r>
              <a:rPr lang="en-US" altLang="en-US" dirty="0"/>
              <a:t>: EMPLOYEE, ROOM</a:t>
            </a:r>
          </a:p>
          <a:p>
            <a:pPr lvl="2">
              <a:lnSpc>
                <a:spcPct val="90000"/>
              </a:lnSpc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Attribuut</a:t>
            </a:r>
            <a:endParaRPr lang="en-US" altLang="en-US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err="1"/>
              <a:t>Eigenschap</a:t>
            </a:r>
            <a:r>
              <a:rPr lang="en-US" altLang="en-US" dirty="0"/>
              <a:t> van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entiteittype</a:t>
            </a:r>
            <a:r>
              <a:rPr lang="en-US" altLang="en-US" dirty="0"/>
              <a:t> </a:t>
            </a:r>
            <a:r>
              <a:rPr lang="en-US" altLang="en-US" dirty="0" err="1"/>
              <a:t>gedefinieerd</a:t>
            </a:r>
            <a:r>
              <a:rPr lang="en-US" altLang="en-US" dirty="0"/>
              <a:t> in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b="1" dirty="0" err="1"/>
              <a:t>domein</a:t>
            </a:r>
            <a:r>
              <a:rPr lang="en-US" altLang="en-US" dirty="0"/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De </a:t>
            </a:r>
            <a:r>
              <a:rPr lang="en-US" altLang="en-US" dirty="0" err="1"/>
              <a:t>verzameling</a:t>
            </a:r>
            <a:r>
              <a:rPr lang="en-US" altLang="en-US" dirty="0"/>
              <a:t> van </a:t>
            </a:r>
            <a:r>
              <a:rPr lang="en-US" altLang="en-US" dirty="0" err="1"/>
              <a:t>waarden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dit</a:t>
            </a:r>
            <a:r>
              <a:rPr lang="en-US" altLang="en-US" dirty="0"/>
              <a:t> </a:t>
            </a:r>
            <a:r>
              <a:rPr lang="en-US" altLang="en-US" dirty="0" err="1"/>
              <a:t>attribuut</a:t>
            </a:r>
            <a:r>
              <a:rPr lang="en-US" altLang="en-US" dirty="0"/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err="1"/>
              <a:t>Hier</a:t>
            </a:r>
            <a:r>
              <a:rPr lang="en-US" altLang="en-US" dirty="0"/>
              <a:t>: </a:t>
            </a:r>
            <a:r>
              <a:rPr lang="en-US" altLang="en-US" dirty="0" err="1"/>
              <a:t>Eno</a:t>
            </a:r>
            <a:r>
              <a:rPr lang="en-US" altLang="en-US" dirty="0"/>
              <a:t>, Area, etc.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D_Empno</a:t>
            </a:r>
            <a:r>
              <a:rPr lang="en-US" altLang="en-US" dirty="0"/>
              <a:t>, </a:t>
            </a:r>
            <a:r>
              <a:rPr lang="en-US" altLang="en-US" dirty="0" err="1"/>
              <a:t>D_Area</a:t>
            </a:r>
            <a:r>
              <a:rPr lang="en-US" altLang="en-US" dirty="0"/>
              <a:t> etc.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Relatie</a:t>
            </a:r>
            <a:r>
              <a:rPr lang="en-US" altLang="en-US" sz="2400" dirty="0"/>
              <a:t> type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Type van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relatie</a:t>
            </a:r>
            <a:r>
              <a:rPr lang="en-US" altLang="en-US" dirty="0"/>
              <a:t> </a:t>
            </a:r>
            <a:r>
              <a:rPr lang="en-US" altLang="en-US" dirty="0" err="1"/>
              <a:t>tussen</a:t>
            </a:r>
            <a:r>
              <a:rPr lang="en-US" altLang="en-US" dirty="0"/>
              <a:t> </a:t>
            </a:r>
            <a:r>
              <a:rPr lang="en-US" altLang="en-US" dirty="0" err="1"/>
              <a:t>entiteit</a:t>
            </a:r>
            <a:r>
              <a:rPr lang="en-US" altLang="en-US" dirty="0"/>
              <a:t> </a:t>
            </a:r>
            <a:r>
              <a:rPr lang="en-US" altLang="en-US" dirty="0" err="1"/>
              <a:t>typen</a:t>
            </a:r>
            <a:br>
              <a:rPr lang="en-US" altLang="en-US" dirty="0"/>
            </a:br>
            <a:r>
              <a:rPr lang="en-US" altLang="en-US" dirty="0" err="1"/>
              <a:t>Hier</a:t>
            </a:r>
            <a:r>
              <a:rPr lang="en-US" altLang="en-US" dirty="0"/>
              <a:t>: </a:t>
            </a:r>
            <a:r>
              <a:rPr lang="en-US" altLang="en-US" dirty="0" err="1"/>
              <a:t>R_Workspace</a:t>
            </a:r>
            <a:endParaRPr lang="en-US" alt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" y="2001262"/>
            <a:ext cx="2716812" cy="38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3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Typen en instanties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" y="2509262"/>
            <a:ext cx="2716812" cy="388126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3459724" y="2657085"/>
            <a:ext cx="536306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tabLst>
                <a:tab pos="4389438" algn="l"/>
              </a:tabLst>
              <a:defRPr/>
            </a:pPr>
            <a:r>
              <a:rPr lang="nl-NL" sz="2000" b="1" dirty="0">
                <a:latin typeface="Helvetica Neue"/>
              </a:rPr>
              <a:t>Employee	Room</a:t>
            </a:r>
          </a:p>
          <a:p>
            <a:pPr eaLnBrk="1" hangingPunct="1">
              <a:spcBef>
                <a:spcPts val="1800"/>
              </a:spcBef>
              <a:tabLst>
                <a:tab pos="4389438" algn="l"/>
              </a:tabLst>
              <a:defRPr/>
            </a:pPr>
            <a:r>
              <a:rPr lang="nl-NL" sz="2000" dirty="0">
                <a:latin typeface="Helvetica Neue"/>
              </a:rPr>
              <a:t>E1, John	     </a:t>
            </a:r>
          </a:p>
          <a:p>
            <a:pPr eaLnBrk="1" hangingPunct="1">
              <a:spcBef>
                <a:spcPts val="1800"/>
              </a:spcBef>
              <a:tabLst>
                <a:tab pos="4389438" algn="l"/>
              </a:tabLst>
              <a:defRPr/>
            </a:pPr>
            <a:r>
              <a:rPr lang="nl-NL" sz="2000" dirty="0">
                <a:latin typeface="Helvetica Neue"/>
              </a:rPr>
              <a:t>E2, Lisa	   56</a:t>
            </a:r>
          </a:p>
          <a:p>
            <a:pPr eaLnBrk="1" hangingPunct="1">
              <a:spcBef>
                <a:spcPts val="1800"/>
              </a:spcBef>
              <a:tabLst>
                <a:tab pos="4389438" algn="l"/>
              </a:tabLst>
              <a:defRPr/>
            </a:pPr>
            <a:r>
              <a:rPr lang="nl-NL" sz="2000" dirty="0">
                <a:latin typeface="Helvetica Neue"/>
              </a:rPr>
              <a:t>E45, John	   67</a:t>
            </a:r>
          </a:p>
          <a:p>
            <a:pPr eaLnBrk="1" hangingPunct="1">
              <a:spcBef>
                <a:spcPts val="1800"/>
              </a:spcBef>
              <a:tabLst>
                <a:tab pos="4389438" algn="l"/>
              </a:tabLst>
              <a:defRPr/>
            </a:pPr>
            <a:r>
              <a:rPr lang="nl-NL" sz="2000" dirty="0">
                <a:latin typeface="Helvetica Neue"/>
              </a:rPr>
              <a:t>E68, Harry	   88</a:t>
            </a:r>
          </a:p>
          <a:p>
            <a:pPr eaLnBrk="1" hangingPunct="1">
              <a:spcBef>
                <a:spcPts val="1800"/>
              </a:spcBef>
              <a:tabLst>
                <a:tab pos="4389438" algn="l"/>
              </a:tabLst>
              <a:defRPr/>
            </a:pPr>
            <a:r>
              <a:rPr lang="nl-NL" sz="2000" dirty="0">
                <a:latin typeface="Helvetica Neue"/>
              </a:rPr>
              <a:t>E55, Richard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33102" y="1884287"/>
            <a:ext cx="8236261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sz="2400" dirty="0"/>
              <a:t>Type  (= het ‘soort’)	Instanties (‘het specifieke ding’)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5472332" y="3390314"/>
            <a:ext cx="2560320" cy="53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5472332" y="3924886"/>
            <a:ext cx="2560320" cy="5345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5472332" y="4459458"/>
            <a:ext cx="25603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5472332" y="4979964"/>
            <a:ext cx="2560320" cy="57677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5472332" y="4979963"/>
            <a:ext cx="256032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Regels voor een ER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3020703" y="1998003"/>
            <a:ext cx="6123298" cy="446629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/>
              <a:t>Ieder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Entiteit</a:t>
            </a:r>
            <a:r>
              <a:rPr lang="en-US" altLang="en-US" sz="2400" dirty="0"/>
              <a:t> Type (ET):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err="1"/>
              <a:t>Ieder</a:t>
            </a:r>
            <a:r>
              <a:rPr lang="en-US" altLang="en-US" dirty="0"/>
              <a:t> ET </a:t>
            </a:r>
            <a:r>
              <a:rPr lang="en-US" altLang="en-US" dirty="0" err="1"/>
              <a:t>moet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primaire</a:t>
            </a:r>
            <a:r>
              <a:rPr lang="en-US" altLang="en-US" dirty="0"/>
              <a:t> indicator </a:t>
            </a:r>
            <a:r>
              <a:rPr lang="en-US" altLang="en-US" dirty="0" err="1"/>
              <a:t>hebben</a:t>
            </a:r>
            <a:r>
              <a:rPr lang="en-US" altLang="en-US" dirty="0"/>
              <a:t>: &lt;pi&gt;</a:t>
            </a:r>
            <a:br>
              <a:rPr lang="en-US" altLang="en-US" dirty="0"/>
            </a:br>
            <a:r>
              <a:rPr lang="en-US" altLang="en-US" dirty="0" err="1"/>
              <a:t>Hier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medewerker</a:t>
            </a:r>
            <a:r>
              <a:rPr lang="en-US" altLang="en-US" dirty="0"/>
              <a:t> </a:t>
            </a:r>
            <a:r>
              <a:rPr lang="en-US" altLang="en-US" dirty="0" err="1"/>
              <a:t>wordt</a:t>
            </a:r>
            <a:r>
              <a:rPr lang="en-US" altLang="en-US" dirty="0"/>
              <a:t> </a:t>
            </a:r>
            <a:r>
              <a:rPr lang="en-US" altLang="en-US" dirty="0" err="1"/>
              <a:t>geidentificeerd</a:t>
            </a:r>
            <a:r>
              <a:rPr lang="en-US" altLang="en-US" dirty="0"/>
              <a:t> door </a:t>
            </a:r>
            <a:r>
              <a:rPr lang="en-US" altLang="en-US" dirty="0" err="1"/>
              <a:t>een</a:t>
            </a:r>
            <a:r>
              <a:rPr lang="en-US" altLang="en-US" dirty="0"/>
              <a:t> ‘</a:t>
            </a:r>
            <a:r>
              <a:rPr lang="en-US" altLang="en-US" dirty="0" err="1"/>
              <a:t>Eno</a:t>
            </a:r>
            <a:r>
              <a:rPr lang="en-US" altLang="en-US" dirty="0"/>
              <a:t>’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kamer</a:t>
            </a:r>
            <a:r>
              <a:rPr lang="en-US" altLang="en-US" dirty="0"/>
              <a:t> </a:t>
            </a:r>
            <a:r>
              <a:rPr lang="en-US" altLang="en-US" dirty="0" err="1"/>
              <a:t>wordt</a:t>
            </a:r>
            <a:r>
              <a:rPr lang="en-US" altLang="en-US" dirty="0"/>
              <a:t> </a:t>
            </a:r>
            <a:r>
              <a:rPr lang="en-US" altLang="en-US" dirty="0" err="1"/>
              <a:t>geidentificeerd</a:t>
            </a:r>
            <a:r>
              <a:rPr lang="en-US" altLang="en-US" dirty="0"/>
              <a:t> door </a:t>
            </a:r>
            <a:r>
              <a:rPr lang="en-US" altLang="en-US" dirty="0" err="1"/>
              <a:t>een</a:t>
            </a:r>
            <a:r>
              <a:rPr lang="en-US" altLang="en-US" dirty="0"/>
              <a:t> ‘</a:t>
            </a:r>
            <a:r>
              <a:rPr lang="en-US" altLang="en-US" dirty="0" err="1"/>
              <a:t>Rno</a:t>
            </a:r>
            <a:r>
              <a:rPr lang="en-US" altLang="en-US" dirty="0"/>
              <a:t>’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err="1"/>
              <a:t>Noot</a:t>
            </a:r>
            <a:r>
              <a:rPr lang="en-US" altLang="en-US" dirty="0"/>
              <a:t>: </a:t>
            </a:r>
            <a:r>
              <a:rPr lang="en-US" altLang="en-US" dirty="0" err="1"/>
              <a:t>er</a:t>
            </a:r>
            <a:r>
              <a:rPr lang="en-US" altLang="en-US" dirty="0"/>
              <a:t> </a:t>
            </a:r>
            <a:r>
              <a:rPr lang="en-US" altLang="en-US" dirty="0" err="1"/>
              <a:t>zijn</a:t>
            </a:r>
            <a:r>
              <a:rPr lang="en-US" altLang="en-US" dirty="0"/>
              <a:t> </a:t>
            </a:r>
            <a:r>
              <a:rPr lang="en-US" altLang="en-US" dirty="0" err="1"/>
              <a:t>ingewikkelder</a:t>
            </a:r>
            <a:r>
              <a:rPr lang="en-US" altLang="en-US" dirty="0"/>
              <a:t> </a:t>
            </a:r>
            <a:r>
              <a:rPr lang="en-US" altLang="en-US" dirty="0" err="1"/>
              <a:t>manieren</a:t>
            </a:r>
            <a:r>
              <a:rPr lang="en-US" altLang="en-US" dirty="0"/>
              <a:t> om </a:t>
            </a:r>
            <a:r>
              <a:rPr lang="en-US" altLang="en-US" dirty="0" err="1"/>
              <a:t>een</a:t>
            </a:r>
            <a:r>
              <a:rPr lang="en-US" altLang="en-US" dirty="0"/>
              <a:t> ET </a:t>
            </a:r>
            <a:r>
              <a:rPr lang="en-US" altLang="en-US" dirty="0" err="1"/>
              <a:t>te</a:t>
            </a:r>
            <a:r>
              <a:rPr lang="en-US" altLang="en-US" dirty="0"/>
              <a:t> </a:t>
            </a:r>
            <a:r>
              <a:rPr lang="en-US" altLang="en-US" dirty="0" err="1"/>
              <a:t>identificeren</a:t>
            </a:r>
            <a:r>
              <a:rPr lang="en-US" altLang="en-US" dirty="0"/>
              <a:t>, </a:t>
            </a:r>
            <a:r>
              <a:rPr lang="en-US" altLang="en-US" dirty="0" err="1"/>
              <a:t>bv</a:t>
            </a:r>
            <a:r>
              <a:rPr lang="en-US" altLang="en-US" dirty="0"/>
              <a:t> met </a:t>
            </a:r>
            <a:r>
              <a:rPr lang="en-US" altLang="en-US" dirty="0" err="1"/>
              <a:t>meerdere</a:t>
            </a:r>
            <a:r>
              <a:rPr lang="en-US" altLang="en-US" dirty="0"/>
              <a:t> </a:t>
            </a:r>
            <a:r>
              <a:rPr lang="en-US" altLang="en-US" dirty="0" err="1"/>
              <a:t>attributen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Attribuut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Att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verplicht</a:t>
            </a:r>
            <a:r>
              <a:rPr lang="en-US" altLang="en-US" sz="2400" dirty="0"/>
              <a:t> of </a:t>
            </a:r>
            <a:r>
              <a:rPr lang="en-US" altLang="en-US" sz="2400" dirty="0" err="1"/>
              <a:t>niet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verplicht</a:t>
            </a:r>
            <a:r>
              <a:rPr lang="en-US" altLang="en-US" sz="2400" dirty="0"/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err="1"/>
              <a:t>Wanneer</a:t>
            </a:r>
            <a:r>
              <a:rPr lang="en-US" altLang="en-US" dirty="0"/>
              <a:t> </a:t>
            </a:r>
            <a:r>
              <a:rPr lang="en-US" altLang="en-US" dirty="0" err="1"/>
              <a:t>er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iedere</a:t>
            </a:r>
            <a:r>
              <a:rPr lang="en-US" altLang="en-US" dirty="0"/>
              <a:t> </a:t>
            </a:r>
            <a:r>
              <a:rPr lang="en-US" altLang="en-US" dirty="0" err="1"/>
              <a:t>entiteit</a:t>
            </a:r>
            <a:r>
              <a:rPr lang="en-US" altLang="en-US" dirty="0"/>
              <a:t> van het ET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waarde</a:t>
            </a:r>
            <a:r>
              <a:rPr lang="en-US" altLang="en-US" dirty="0"/>
              <a:t> </a:t>
            </a:r>
            <a:r>
              <a:rPr lang="en-US" altLang="en-US" dirty="0" err="1"/>
              <a:t>moet</a:t>
            </a:r>
            <a:r>
              <a:rPr lang="en-US" altLang="en-US" dirty="0"/>
              <a:t> </a:t>
            </a:r>
            <a:r>
              <a:rPr lang="en-US" altLang="en-US" dirty="0" err="1"/>
              <a:t>zijn</a:t>
            </a:r>
            <a:r>
              <a:rPr lang="en-US" altLang="en-US" dirty="0"/>
              <a:t> </a:t>
            </a:r>
            <a:r>
              <a:rPr lang="en-US" altLang="en-US" dirty="0" err="1"/>
              <a:t>vastgelegd</a:t>
            </a:r>
            <a:r>
              <a:rPr lang="en-US" altLang="en-US" dirty="0"/>
              <a:t> </a:t>
            </a:r>
            <a:r>
              <a:rPr lang="en-US" altLang="en-US" dirty="0" err="1"/>
              <a:t>voor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bepaald</a:t>
            </a:r>
            <a:r>
              <a:rPr lang="en-US" altLang="en-US" dirty="0"/>
              <a:t> </a:t>
            </a:r>
            <a:r>
              <a:rPr lang="en-US" altLang="en-US" dirty="0" err="1"/>
              <a:t>attribuut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is het </a:t>
            </a:r>
            <a:r>
              <a:rPr lang="en-US" altLang="en-US" dirty="0" err="1"/>
              <a:t>attribuut</a:t>
            </a:r>
            <a:r>
              <a:rPr lang="en-US" altLang="en-US" dirty="0"/>
              <a:t> </a:t>
            </a:r>
            <a:r>
              <a:rPr lang="en-US" altLang="en-US" b="1" dirty="0"/>
              <a:t>mandatory: </a:t>
            </a:r>
            <a:r>
              <a:rPr lang="en-US" altLang="en-US" dirty="0"/>
              <a:t>&lt;M&gt;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" y="2001262"/>
            <a:ext cx="2716812" cy="38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7726" y="1096887"/>
            <a:ext cx="6738425" cy="650375"/>
          </a:xfrm>
        </p:spPr>
        <p:txBody>
          <a:bodyPr/>
          <a:lstStyle/>
          <a:p>
            <a:r>
              <a:rPr lang="nl-NL" sz="2800" dirty="0" err="1"/>
              <a:t>Cardinaliteiten</a:t>
            </a:r>
            <a:endParaRPr lang="nl-NL" sz="28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" y="2001262"/>
            <a:ext cx="2716812" cy="3881264"/>
          </a:xfrm>
          <a:prstGeom prst="rect">
            <a:avLst/>
          </a:prstGeom>
        </p:spPr>
      </p:pic>
      <p:sp>
        <p:nvSpPr>
          <p:cNvPr id="29" name="Tekstvak 28"/>
          <p:cNvSpPr txBox="1"/>
          <p:nvPr/>
        </p:nvSpPr>
        <p:spPr>
          <a:xfrm>
            <a:off x="5045213" y="1948795"/>
            <a:ext cx="40917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Helvetica Neue"/>
              </a:rPr>
              <a:t>Maximum </a:t>
            </a:r>
            <a:r>
              <a:rPr lang="nl-NL" sz="2000" dirty="0" err="1">
                <a:latin typeface="Helvetica Neue"/>
              </a:rPr>
              <a:t>cardinaliteit</a:t>
            </a:r>
            <a:r>
              <a:rPr lang="nl-NL" sz="2000" dirty="0">
                <a:latin typeface="Helvetica Neue"/>
              </a:rPr>
              <a:t>: VEEL</a:t>
            </a:r>
            <a:br>
              <a:rPr lang="nl-NL" sz="2000" b="1" dirty="0">
                <a:latin typeface="Helvetica Neue"/>
              </a:rPr>
            </a:br>
            <a:r>
              <a:rPr lang="nl-NL" sz="2000" b="1" dirty="0">
                <a:latin typeface="Helvetica Neue"/>
              </a:rPr>
              <a:t>     </a:t>
            </a:r>
            <a:r>
              <a:rPr lang="nl-NL" sz="2000" i="1" dirty="0">
                <a:latin typeface="Helvetica Neue"/>
              </a:rPr>
              <a:t>A room </a:t>
            </a:r>
            <a:r>
              <a:rPr lang="nl-NL" sz="2000" i="1" dirty="0" err="1">
                <a:latin typeface="Helvetica Neue"/>
              </a:rPr>
              <a:t>can</a:t>
            </a:r>
            <a:r>
              <a:rPr lang="nl-NL" sz="2000" i="1" dirty="0">
                <a:latin typeface="Helvetica Neue"/>
              </a:rPr>
              <a:t> </a:t>
            </a:r>
            <a:r>
              <a:rPr lang="nl-NL" sz="2000" i="1" dirty="0" err="1">
                <a:latin typeface="Helvetica Neue"/>
              </a:rPr>
              <a:t>contain</a:t>
            </a:r>
            <a:r>
              <a:rPr lang="nl-NL" sz="2000" i="1" dirty="0">
                <a:latin typeface="Helvetica Neue"/>
              </a:rPr>
              <a:t> a desk</a:t>
            </a:r>
          </a:p>
          <a:p>
            <a:r>
              <a:rPr lang="nl-NL" sz="2000" i="1" dirty="0">
                <a:latin typeface="Helvetica Neue"/>
              </a:rPr>
              <a:t>	 of </a:t>
            </a:r>
            <a:r>
              <a:rPr lang="nl-NL" sz="2000" i="1" dirty="0" err="1">
                <a:latin typeface="Helvetica Neue"/>
              </a:rPr>
              <a:t>several</a:t>
            </a:r>
            <a:r>
              <a:rPr lang="nl-NL" sz="2000" i="1" dirty="0">
                <a:latin typeface="Helvetica Neue"/>
              </a:rPr>
              <a:t> employees.</a:t>
            </a:r>
          </a:p>
          <a:p>
            <a:r>
              <a:rPr lang="nl-NL" sz="2000" dirty="0">
                <a:latin typeface="Helvetica Neue"/>
              </a:rPr>
              <a:t>Minimum </a:t>
            </a:r>
            <a:r>
              <a:rPr lang="nl-NL" sz="2000" dirty="0" err="1">
                <a:latin typeface="Helvetica Neue"/>
              </a:rPr>
              <a:t>cardinaliteit</a:t>
            </a:r>
            <a:r>
              <a:rPr lang="nl-NL" sz="2000" dirty="0">
                <a:latin typeface="Helvetica Neue"/>
              </a:rPr>
              <a:t>:  ÉÉN</a:t>
            </a:r>
          </a:p>
          <a:p>
            <a:r>
              <a:rPr lang="nl-NL" sz="2000" dirty="0">
                <a:latin typeface="Helvetica Neue"/>
              </a:rPr>
              <a:t>     </a:t>
            </a:r>
            <a:r>
              <a:rPr lang="nl-NL" sz="2000" i="1" dirty="0">
                <a:latin typeface="Helvetica Neue"/>
              </a:rPr>
              <a:t>A room must </a:t>
            </a:r>
            <a:r>
              <a:rPr lang="nl-NL" sz="2000" i="1" dirty="0" err="1">
                <a:latin typeface="Helvetica Neue"/>
              </a:rPr>
              <a:t>contain</a:t>
            </a:r>
            <a:r>
              <a:rPr lang="nl-NL" sz="2000" i="1" dirty="0">
                <a:latin typeface="Helvetica Neue"/>
              </a:rPr>
              <a:t> a desk</a:t>
            </a:r>
          </a:p>
          <a:p>
            <a:r>
              <a:rPr lang="nl-NL" sz="2000" i="1" dirty="0">
                <a:latin typeface="Helvetica Neue"/>
              </a:rPr>
              <a:t>	 of at </a:t>
            </a:r>
            <a:r>
              <a:rPr lang="nl-NL" sz="2000" i="1" dirty="0" err="1">
                <a:latin typeface="Helvetica Neue"/>
              </a:rPr>
              <a:t>least</a:t>
            </a:r>
            <a:r>
              <a:rPr lang="nl-NL" sz="2000" i="1" dirty="0">
                <a:latin typeface="Helvetica Neue"/>
              </a:rPr>
              <a:t> </a:t>
            </a:r>
            <a:r>
              <a:rPr lang="nl-NL" sz="2000" i="1" dirty="0" err="1">
                <a:latin typeface="Helvetica Neue"/>
              </a:rPr>
              <a:t>one</a:t>
            </a:r>
            <a:r>
              <a:rPr lang="nl-NL" sz="2000" i="1" dirty="0">
                <a:latin typeface="Helvetica Neue"/>
              </a:rPr>
              <a:t> employee.</a:t>
            </a:r>
          </a:p>
          <a:p>
            <a:endParaRPr lang="nl-NL" sz="2000" dirty="0">
              <a:latin typeface="Helvetica Neue"/>
            </a:endParaRPr>
          </a:p>
          <a:p>
            <a:r>
              <a:rPr lang="nl-NL" sz="2000" dirty="0">
                <a:latin typeface="Helvetica Neue"/>
              </a:rPr>
              <a:t>Minimum </a:t>
            </a:r>
            <a:r>
              <a:rPr lang="nl-NL" sz="2000" dirty="0" err="1">
                <a:latin typeface="Helvetica Neue"/>
              </a:rPr>
              <a:t>cardinaliteit</a:t>
            </a:r>
            <a:r>
              <a:rPr lang="nl-NL" sz="2000" dirty="0">
                <a:latin typeface="Helvetica Neue"/>
              </a:rPr>
              <a:t>:  NUL</a:t>
            </a:r>
          </a:p>
          <a:p>
            <a:r>
              <a:rPr lang="nl-NL" sz="2000" dirty="0">
                <a:latin typeface="Helvetica Neue"/>
              </a:rPr>
              <a:t>     </a:t>
            </a:r>
            <a:r>
              <a:rPr lang="nl-NL" sz="2000" i="1" dirty="0">
                <a:latin typeface="Helvetica Neue"/>
              </a:rPr>
              <a:t>An employee does </a:t>
            </a:r>
            <a:r>
              <a:rPr lang="nl-NL" sz="2000" i="1" dirty="0" err="1">
                <a:latin typeface="Helvetica Neue"/>
              </a:rPr>
              <a:t>not</a:t>
            </a:r>
            <a:r>
              <a:rPr lang="nl-NL" sz="2000" i="1" dirty="0">
                <a:latin typeface="Helvetica Neue"/>
              </a:rPr>
              <a:t> </a:t>
            </a:r>
            <a:r>
              <a:rPr lang="nl-NL" sz="2000" i="1" dirty="0" err="1">
                <a:latin typeface="Helvetica Neue"/>
              </a:rPr>
              <a:t>need</a:t>
            </a:r>
            <a:br>
              <a:rPr lang="nl-NL" sz="2000" i="1" dirty="0">
                <a:latin typeface="Helvetica Neue"/>
              </a:rPr>
            </a:br>
            <a:r>
              <a:rPr lang="nl-NL" sz="2000" i="1" dirty="0">
                <a:latin typeface="Helvetica Neue"/>
              </a:rPr>
              <a:t>	 </a:t>
            </a:r>
            <a:r>
              <a:rPr lang="nl-NL" sz="2000" i="1" dirty="0" err="1">
                <a:latin typeface="Helvetica Neue"/>
              </a:rPr>
              <a:t>to</a:t>
            </a:r>
            <a:r>
              <a:rPr lang="nl-NL" sz="2000" i="1" dirty="0">
                <a:latin typeface="Helvetica Neue"/>
              </a:rPr>
              <a:t> have a desk in a room</a:t>
            </a:r>
            <a:r>
              <a:rPr lang="nl-NL" sz="2000" dirty="0">
                <a:latin typeface="Helvetica Neue"/>
              </a:rPr>
              <a:t>.</a:t>
            </a:r>
          </a:p>
          <a:p>
            <a:r>
              <a:rPr lang="nl-NL" sz="2000" dirty="0">
                <a:latin typeface="Helvetica Neue"/>
              </a:rPr>
              <a:t>Maximum </a:t>
            </a:r>
            <a:r>
              <a:rPr lang="nl-NL" sz="2000" dirty="0" err="1">
                <a:latin typeface="Helvetica Neue"/>
              </a:rPr>
              <a:t>cardinaliteit</a:t>
            </a:r>
            <a:r>
              <a:rPr lang="nl-NL" sz="2000" dirty="0">
                <a:latin typeface="Helvetica Neue"/>
              </a:rPr>
              <a:t>: ÉÉN</a:t>
            </a:r>
            <a:br>
              <a:rPr lang="nl-NL" sz="2000" dirty="0">
                <a:latin typeface="Helvetica Neue"/>
              </a:rPr>
            </a:br>
            <a:r>
              <a:rPr lang="nl-NL" sz="2000" dirty="0">
                <a:latin typeface="Helvetica Neue"/>
              </a:rPr>
              <a:t>     </a:t>
            </a:r>
            <a:r>
              <a:rPr lang="nl-NL" sz="2000" i="1" dirty="0">
                <a:latin typeface="Helvetica Neue"/>
              </a:rPr>
              <a:t>An employee </a:t>
            </a:r>
            <a:r>
              <a:rPr lang="nl-NL" sz="2000" i="1" dirty="0" err="1">
                <a:latin typeface="Helvetica Neue"/>
              </a:rPr>
              <a:t>can</a:t>
            </a:r>
            <a:r>
              <a:rPr lang="nl-NL" sz="2000" i="1" dirty="0">
                <a:latin typeface="Helvetica Neue"/>
              </a:rPr>
              <a:t> have</a:t>
            </a:r>
          </a:p>
          <a:p>
            <a:r>
              <a:rPr lang="nl-NL" sz="2000" i="1" dirty="0">
                <a:latin typeface="Helvetica Neue"/>
              </a:rPr>
              <a:t>	 at most </a:t>
            </a:r>
            <a:r>
              <a:rPr lang="nl-NL" sz="2000" i="1" dirty="0" err="1">
                <a:latin typeface="Helvetica Neue"/>
              </a:rPr>
              <a:t>one</a:t>
            </a:r>
            <a:r>
              <a:rPr lang="nl-NL" sz="2000" i="1" dirty="0">
                <a:latin typeface="Helvetica Neue"/>
              </a:rPr>
              <a:t> desk in a room</a:t>
            </a:r>
            <a:r>
              <a:rPr lang="nl-NL" sz="2000" dirty="0">
                <a:latin typeface="Helvetica Neue"/>
              </a:rPr>
              <a:t>.</a:t>
            </a:r>
          </a:p>
          <a:p>
            <a:r>
              <a:rPr lang="nl-NL" sz="2000" dirty="0">
                <a:latin typeface="Helvetica Neue"/>
              </a:rPr>
              <a:t>(Noot: de ÉÉN is in het voorbeeld weggelaten)</a:t>
            </a:r>
          </a:p>
        </p:txBody>
      </p:sp>
      <p:cxnSp>
        <p:nvCxnSpPr>
          <p:cNvPr id="35" name="Rechte verbindingslijn 34"/>
          <p:cNvCxnSpPr/>
          <p:nvPr/>
        </p:nvCxnSpPr>
        <p:spPr>
          <a:xfrm flipH="1">
            <a:off x="3784209" y="2161535"/>
            <a:ext cx="1261004" cy="806748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H="1">
            <a:off x="1237957" y="2968283"/>
            <a:ext cx="2546253" cy="9847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 flipH="1">
            <a:off x="1237957" y="3077383"/>
            <a:ext cx="3807256" cy="92433"/>
          </a:xfrm>
          <a:prstGeom prst="straightConnector1">
            <a:avLst/>
          </a:prstGeom>
          <a:ln w="25400">
            <a:solidFill>
              <a:srgbClr val="000000"/>
            </a:solidFill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>
            <a:off x="3867649" y="4298404"/>
            <a:ext cx="1177564" cy="414273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H="1">
            <a:off x="1125415" y="4712677"/>
            <a:ext cx="2752448" cy="9847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/>
          <p:nvPr/>
        </p:nvCxnSpPr>
        <p:spPr>
          <a:xfrm flipH="1">
            <a:off x="1125416" y="4909625"/>
            <a:ext cx="2716811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 flipH="1" flipV="1">
            <a:off x="3842227" y="4909626"/>
            <a:ext cx="1202986" cy="296536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 School – deel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Op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bepaalde</a:t>
            </a:r>
            <a:r>
              <a:rPr lang="en-US" dirty="0">
                <a:latin typeface="Times New Roman" pitchFamily="18" charset="0"/>
              </a:rPr>
              <a:t> school </a:t>
            </a:r>
            <a:r>
              <a:rPr lang="en-US" dirty="0" err="1">
                <a:latin typeface="Times New Roman" pitchFamily="18" charset="0"/>
              </a:rPr>
              <a:t>worden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gegevens</a:t>
            </a:r>
            <a:r>
              <a:rPr lang="en-US" dirty="0">
                <a:latin typeface="Times New Roman" pitchFamily="18" charset="0"/>
              </a:rPr>
              <a:t> van </a:t>
            </a:r>
            <a:r>
              <a:rPr lang="en-US" dirty="0" err="1">
                <a:latin typeface="Times New Roman" pitchFamily="18" charset="0"/>
              </a:rPr>
              <a:t>studenten</a:t>
            </a:r>
            <a:r>
              <a:rPr lang="en-US" dirty="0">
                <a:latin typeface="Times New Roman" pitchFamily="18" charset="0"/>
              </a:rPr>
              <a:t> en de modules die </a:t>
            </a:r>
            <a:r>
              <a:rPr lang="en-US" dirty="0" err="1">
                <a:latin typeface="Times New Roman" pitchFamily="18" charset="0"/>
              </a:rPr>
              <a:t>ze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volgen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bijgehouden</a:t>
            </a:r>
            <a:r>
              <a:rPr lang="en-US" dirty="0">
                <a:latin typeface="Times New Roman" pitchFamily="18" charset="0"/>
              </a:rPr>
              <a:t>. Elke student </a:t>
            </a:r>
            <a:r>
              <a:rPr lang="en-US" dirty="0" err="1">
                <a:latin typeface="Times New Roman" pitchFamily="18" charset="0"/>
              </a:rPr>
              <a:t>heeft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uniek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studentnummer</a:t>
            </a:r>
            <a:r>
              <a:rPr lang="en-US" dirty="0">
                <a:latin typeface="Times New Roman" pitchFamily="18" charset="0"/>
              </a:rPr>
              <a:t>, en zit in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klas</a:t>
            </a:r>
            <a:r>
              <a:rPr lang="en-US" dirty="0">
                <a:latin typeface="Times New Roman" pitchFamily="18" charset="0"/>
              </a:rPr>
              <a:t> van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van de twee </a:t>
            </a:r>
            <a:r>
              <a:rPr lang="en-US" dirty="0" err="1">
                <a:latin typeface="Times New Roman" pitchFamily="18" charset="0"/>
              </a:rPr>
              <a:t>afdelingen</a:t>
            </a:r>
            <a:r>
              <a:rPr lang="en-US" dirty="0">
                <a:latin typeface="Times New Roman" pitchFamily="18" charset="0"/>
              </a:rPr>
              <a:t>: HI of BI. De school </a:t>
            </a:r>
            <a:r>
              <a:rPr lang="en-US" dirty="0" err="1">
                <a:latin typeface="Times New Roman" pitchFamily="18" charset="0"/>
              </a:rPr>
              <a:t>wil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natuurlijk</a:t>
            </a:r>
            <a:r>
              <a:rPr lang="en-US" dirty="0">
                <a:latin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</a:rPr>
              <a:t>personalia</a:t>
            </a:r>
            <a:r>
              <a:rPr lang="en-US" dirty="0">
                <a:latin typeface="Times New Roman" pitchFamily="18" charset="0"/>
              </a:rPr>
              <a:t> van </a:t>
            </a:r>
            <a:r>
              <a:rPr lang="en-US" dirty="0" err="1">
                <a:latin typeface="Times New Roman" pitchFamily="18" charset="0"/>
              </a:rPr>
              <a:t>elke</a:t>
            </a:r>
            <a:r>
              <a:rPr lang="en-US" dirty="0">
                <a:latin typeface="Times New Roman" pitchFamily="18" charset="0"/>
              </a:rPr>
              <a:t> student </a:t>
            </a:r>
            <a:r>
              <a:rPr lang="en-US" dirty="0" err="1">
                <a:latin typeface="Times New Roman" pitchFamily="18" charset="0"/>
              </a:rPr>
              <a:t>bijhouden</a:t>
            </a:r>
            <a:r>
              <a:rPr lang="en-US" dirty="0">
                <a:latin typeface="Times New Roman" pitchFamily="18" charset="0"/>
              </a:rPr>
              <a:t>, en </a:t>
            </a:r>
            <a:r>
              <a:rPr lang="en-US" dirty="0" err="1">
                <a:latin typeface="Times New Roman" pitchFamily="18" charset="0"/>
              </a:rPr>
              <a:t>welke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vooropleiding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hij</a:t>
            </a:r>
            <a:r>
              <a:rPr lang="en-US" dirty="0">
                <a:latin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</a:rPr>
              <a:t>zij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heeft</a:t>
            </a:r>
            <a:r>
              <a:rPr lang="en-US" dirty="0">
                <a:latin typeface="Times New Roman" pitchFamily="18" charset="0"/>
              </a:rPr>
              <a:t>. Elke </a:t>
            </a:r>
            <a:r>
              <a:rPr lang="en-US" dirty="0" err="1">
                <a:latin typeface="Times New Roman" pitchFamily="18" charset="0"/>
              </a:rPr>
              <a:t>klas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heeft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docent </a:t>
            </a:r>
            <a:r>
              <a:rPr lang="en-US" dirty="0" err="1">
                <a:latin typeface="Times New Roman" pitchFamily="18" charset="0"/>
              </a:rPr>
              <a:t>als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klassenmentor</a:t>
            </a:r>
            <a:r>
              <a:rPr lang="en-US" dirty="0">
                <a:latin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module </a:t>
            </a:r>
            <a:r>
              <a:rPr lang="en-US" dirty="0" err="1">
                <a:latin typeface="Times New Roman" pitchFamily="18" charset="0"/>
              </a:rPr>
              <a:t>heeft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module-code, en </a:t>
            </a:r>
            <a:r>
              <a:rPr lang="en-US" dirty="0" err="1">
                <a:latin typeface="Times New Roman" pitchFamily="18" charset="0"/>
              </a:rPr>
              <a:t>er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wordt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vastgelegd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hoeveel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theorielessen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bij</a:t>
            </a:r>
            <a:r>
              <a:rPr lang="en-US" dirty="0">
                <a:latin typeface="Times New Roman" pitchFamily="18" charset="0"/>
              </a:rPr>
              <a:t> die module </a:t>
            </a:r>
            <a:r>
              <a:rPr lang="en-US" dirty="0" err="1">
                <a:latin typeface="Times New Roman" pitchFamily="18" charset="0"/>
              </a:rPr>
              <a:t>horen</a:t>
            </a:r>
            <a:r>
              <a:rPr lang="en-US" dirty="0">
                <a:latin typeface="Times New Roman" pitchFamily="18" charset="0"/>
              </a:rPr>
              <a:t>, en </a:t>
            </a:r>
            <a:r>
              <a:rPr lang="en-US" dirty="0" err="1">
                <a:latin typeface="Times New Roman" pitchFamily="18" charset="0"/>
              </a:rPr>
              <a:t>hoeveel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studiepunten</a:t>
            </a:r>
            <a:r>
              <a:rPr lang="en-US" dirty="0">
                <a:latin typeface="Times New Roman" pitchFamily="18" charset="0"/>
              </a:rPr>
              <a:t> het </a:t>
            </a:r>
            <a:r>
              <a:rPr lang="en-US" dirty="0" err="1">
                <a:latin typeface="Times New Roman" pitchFamily="18" charset="0"/>
              </a:rPr>
              <a:t>vak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oplevert</a:t>
            </a:r>
            <a:r>
              <a:rPr lang="en-US" dirty="0">
                <a:latin typeface="Times New Roman" pitchFamily="18" charset="0"/>
              </a:rPr>
              <a:t>. </a:t>
            </a:r>
          </a:p>
          <a:p>
            <a:pPr eaLnBrk="0" hangingPunct="0"/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eventueel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cijfer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voor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module van </a:t>
            </a:r>
            <a:r>
              <a:rPr lang="en-US" dirty="0" err="1">
                <a:latin typeface="Times New Roman" pitchFamily="18" charset="0"/>
              </a:rPr>
              <a:t>een</a:t>
            </a:r>
            <a:r>
              <a:rPr lang="en-US" dirty="0">
                <a:latin typeface="Times New Roman" pitchFamily="18" charset="0"/>
              </a:rPr>
              <a:t> student </a:t>
            </a:r>
            <a:r>
              <a:rPr lang="en-US" dirty="0" err="1">
                <a:latin typeface="Times New Roman" pitchFamily="18" charset="0"/>
              </a:rPr>
              <a:t>wordt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ook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opgeslagen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9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Voorbeelddocument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Casus school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05170" y="2434537"/>
            <a:ext cx="613040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endParaRPr lang="en-US" b="1" dirty="0"/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b="1" dirty="0"/>
              <a:t>Student:	012345			</a:t>
            </a:r>
            <a:r>
              <a:rPr lang="en-US" b="1" dirty="0" err="1"/>
              <a:t>Vooropleiding</a:t>
            </a:r>
            <a:r>
              <a:rPr lang="en-US" b="1" dirty="0"/>
              <a:t>:	HAVO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b="1" dirty="0"/>
              <a:t>Naam:	Henk de Boer 		</a:t>
            </a:r>
            <a:r>
              <a:rPr lang="en-US" b="1" dirty="0" err="1"/>
              <a:t>Klascode</a:t>
            </a:r>
            <a:r>
              <a:rPr lang="en-US" b="1" dirty="0"/>
              <a:t>:			I2e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b="1" dirty="0" err="1"/>
              <a:t>Adres</a:t>
            </a:r>
            <a:r>
              <a:rPr lang="en-US" b="1" dirty="0"/>
              <a:t>:	</a:t>
            </a:r>
            <a:r>
              <a:rPr lang="en-US" b="1" dirty="0" err="1"/>
              <a:t>Dijkweg</a:t>
            </a:r>
            <a:r>
              <a:rPr lang="en-US" b="1" dirty="0"/>
              <a:t> 3, </a:t>
            </a:r>
            <a:r>
              <a:rPr lang="en-US" b="1" dirty="0" err="1"/>
              <a:t>Olst</a:t>
            </a:r>
            <a:r>
              <a:rPr lang="en-US" b="1" dirty="0"/>
              <a:t>	</a:t>
            </a:r>
            <a:r>
              <a:rPr lang="en-US" b="1" dirty="0" err="1"/>
              <a:t>Afdeling</a:t>
            </a:r>
            <a:r>
              <a:rPr lang="en-US" b="1" dirty="0"/>
              <a:t>:			HI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b="1" dirty="0" err="1"/>
              <a:t>Telnr</a:t>
            </a:r>
            <a:r>
              <a:rPr lang="en-US" b="1" dirty="0"/>
              <a:t>:	0123-456789 		</a:t>
            </a:r>
            <a:r>
              <a:rPr lang="en-US" b="1" dirty="0" err="1"/>
              <a:t>Klassenmentor</a:t>
            </a:r>
            <a:r>
              <a:rPr lang="en-US" b="1" dirty="0"/>
              <a:t>:	VRM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endParaRPr lang="en-US" b="1" dirty="0"/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b="1" u="sng" dirty="0"/>
              <a:t>Module	</a:t>
            </a:r>
            <a:r>
              <a:rPr lang="en-US" b="1" u="sng" dirty="0" err="1"/>
              <a:t>Aantal</a:t>
            </a:r>
            <a:r>
              <a:rPr lang="en-US" b="1" u="sng" dirty="0"/>
              <a:t> lessen	</a:t>
            </a:r>
            <a:r>
              <a:rPr lang="en-US" b="1" u="sng" dirty="0" err="1"/>
              <a:t>Aantal</a:t>
            </a:r>
            <a:r>
              <a:rPr lang="en-US" b="1" u="sng" dirty="0"/>
              <a:t> sp	</a:t>
            </a:r>
            <a:r>
              <a:rPr lang="en-US" b="1" u="sng" dirty="0" err="1"/>
              <a:t>Cijfer</a:t>
            </a:r>
            <a:r>
              <a:rPr lang="en-US" b="1" u="sng" dirty="0"/>
              <a:t>          _           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b="1" dirty="0"/>
              <a:t>DtCm1		6		  2		75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b="1" dirty="0"/>
              <a:t>Project2				10		69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b="1" dirty="0"/>
              <a:t>InfMod2		7		  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71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685</Words>
  <Application>Microsoft Office PowerPoint</Application>
  <PresentationFormat>Diavoorstelling (4:3)</PresentationFormat>
  <Paragraphs>180</Paragraphs>
  <Slides>17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Helvetica Neue</vt:lpstr>
      <vt:lpstr>Helvetica Neue Light</vt:lpstr>
      <vt:lpstr>Times New Roman</vt:lpstr>
      <vt:lpstr>Office Theme</vt:lpstr>
      <vt:lpstr>Week 8 – Logisch datamodel stappenplan &amp; Oefening School</vt:lpstr>
      <vt:lpstr>Software Life Cycle</vt:lpstr>
      <vt:lpstr>Stappenplan ER modeling</vt:lpstr>
      <vt:lpstr>Begrippen uit het ER Model</vt:lpstr>
      <vt:lpstr>Typen en instanties</vt:lpstr>
      <vt:lpstr>Regels voor een ER model</vt:lpstr>
      <vt:lpstr>Cardinaliteiten</vt:lpstr>
      <vt:lpstr>Casus School – deel 2</vt:lpstr>
      <vt:lpstr>Voorbeelddocument</vt:lpstr>
      <vt:lpstr>Resultaat lesweek 7: Conceptueel model</vt:lpstr>
      <vt:lpstr>Oefening: ER model</vt:lpstr>
      <vt:lpstr>Stap 3 - kardinaliteiten</vt:lpstr>
      <vt:lpstr>Stap 4: stel attributen vast</vt:lpstr>
      <vt:lpstr>Stap 5: stel attributen vast</vt:lpstr>
      <vt:lpstr>Stap 6: specificeer domeinen</vt:lpstr>
      <vt:lpstr>Stap 7: bepaal identificatoren</vt:lpstr>
      <vt:lpstr>Afronding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Boes</dc:creator>
  <cp:lastModifiedBy>Maria Boes</cp:lastModifiedBy>
  <cp:revision>93</cp:revision>
  <dcterms:created xsi:type="dcterms:W3CDTF">2015-07-08T04:47:01Z</dcterms:created>
  <dcterms:modified xsi:type="dcterms:W3CDTF">2018-08-29T13:59:32Z</dcterms:modified>
</cp:coreProperties>
</file>