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336" r:id="rId3"/>
    <p:sldId id="305" r:id="rId4"/>
    <p:sldId id="306" r:id="rId5"/>
    <p:sldId id="307" r:id="rId6"/>
    <p:sldId id="310" r:id="rId7"/>
    <p:sldId id="311" r:id="rId8"/>
    <p:sldId id="312" r:id="rId9"/>
    <p:sldId id="308" r:id="rId10"/>
    <p:sldId id="318" r:id="rId11"/>
    <p:sldId id="315" r:id="rId12"/>
    <p:sldId id="316" r:id="rId13"/>
    <p:sldId id="319" r:id="rId14"/>
    <p:sldId id="320" r:id="rId15"/>
    <p:sldId id="321" r:id="rId16"/>
    <p:sldId id="335" r:id="rId17"/>
    <p:sldId id="328" r:id="rId18"/>
    <p:sldId id="329" r:id="rId19"/>
    <p:sldId id="330" r:id="rId20"/>
    <p:sldId id="331" r:id="rId21"/>
    <p:sldId id="332" r:id="rId22"/>
    <p:sldId id="333" r:id="rId23"/>
    <p:sldId id="337" r:id="rId24"/>
    <p:sldId id="334" r:id="rId25"/>
    <p:sldId id="338" r:id="rId26"/>
    <p:sldId id="322" r:id="rId27"/>
    <p:sldId id="323" r:id="rId28"/>
    <p:sldId id="339" r:id="rId29"/>
    <p:sldId id="34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D919D2F3-D6CB-4EFE-A0B8-764CDFC172C6}">
          <p14:sldIdLst>
            <p14:sldId id="257"/>
            <p14:sldId id="336"/>
            <p14:sldId id="305"/>
            <p14:sldId id="306"/>
            <p14:sldId id="307"/>
            <p14:sldId id="310"/>
            <p14:sldId id="311"/>
            <p14:sldId id="312"/>
            <p14:sldId id="308"/>
            <p14:sldId id="318"/>
            <p14:sldId id="315"/>
            <p14:sldId id="316"/>
            <p14:sldId id="319"/>
            <p14:sldId id="320"/>
            <p14:sldId id="321"/>
            <p14:sldId id="335"/>
            <p14:sldId id="328"/>
            <p14:sldId id="329"/>
            <p14:sldId id="330"/>
            <p14:sldId id="331"/>
            <p14:sldId id="332"/>
            <p14:sldId id="333"/>
            <p14:sldId id="337"/>
            <p14:sldId id="334"/>
            <p14:sldId id="338"/>
            <p14:sldId id="322"/>
            <p14:sldId id="323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8657"/>
    <a:srgbClr val="A9976A"/>
    <a:srgbClr val="837752"/>
    <a:srgbClr val="AC9660"/>
    <a:srgbClr val="FFE411"/>
    <a:srgbClr val="FFFFFF"/>
    <a:srgbClr val="FED9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82431" autoAdjust="0"/>
  </p:normalViewPr>
  <p:slideViewPr>
    <p:cSldViewPr snapToGrid="0" snapToObjects="1">
      <p:cViewPr varScale="1">
        <p:scale>
          <a:sx n="57" d="100"/>
          <a:sy n="57" d="100"/>
        </p:scale>
        <p:origin x="1560" y="34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player?course=design-database-structure-sql-server-2014-70-465&amp;author=david-hansen&amp;name=design-database-structure-sql-server-2014-70-465-m2&amp;clip=2&amp;mode=liv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2DD53F-0F19-4F98-98D2-9F42D9810CC2}" type="slidenum">
              <a:rPr lang="nl-NL" altLang="en-US" smtClean="0"/>
              <a:pPr>
                <a:spcBef>
                  <a:spcPct val="0"/>
                </a:spcBef>
              </a:pPr>
              <a:t>2</a:t>
            </a:fld>
            <a:endParaRPr lang="nl-NL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https://app.pluralsight.com/player?course=design-database-structure-sql-server-2014-70-465&amp;author=david-hansen&amp;name=design-database-structure-sql-server-2014-70-465-m2&amp;clip=2&amp;mode=live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20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 op m = veel op veel /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5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Let op: als je voor DDL kiest, moet dit ook echt werkende code zijn, waarin alle beperkingsregels die je in een fysiek model introduceert zijn opgenomen, dus inclusief </a:t>
            </a:r>
            <a:r>
              <a:rPr lang="nl-NL" dirty="0" err="1"/>
              <a:t>primairy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 / datatypes / </a:t>
            </a:r>
            <a:r>
              <a:rPr lang="nl-NL" dirty="0" err="1"/>
              <a:t>null</a:t>
            </a:r>
            <a:r>
              <a:rPr lang="nl-NL" dirty="0"/>
              <a:t> &amp;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null</a:t>
            </a:r>
            <a:r>
              <a:rPr lang="nl-NL" dirty="0"/>
              <a:t> / 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 en het gedrag on update / on delete.</a:t>
            </a:r>
          </a:p>
          <a:p>
            <a:r>
              <a:rPr lang="nl-NL" dirty="0"/>
              <a:t>Als je voor een PDM kiest, kies dan een tool waarin je ook al deze beperkingsregels in zichtbaar kunt maken.</a:t>
            </a:r>
          </a:p>
          <a:p>
            <a:endParaRPr lang="nl-NL" dirty="0"/>
          </a:p>
          <a:p>
            <a:r>
              <a:rPr lang="nl-NL" dirty="0"/>
              <a:t>Welke uitwerking je ook kiest, licht altijd je keuzes die je hebt gemaakt in de overgang van een logisch naar een fysiek model toe.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3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Uitleggen waarom je voor on update cascade / no action / set </a:t>
            </a:r>
            <a:r>
              <a:rPr lang="nl-NL" dirty="0" err="1"/>
              <a:t>null</a:t>
            </a:r>
            <a:r>
              <a:rPr lang="nl-NL" dirty="0"/>
              <a:t> kiest:</a:t>
            </a:r>
          </a:p>
          <a:p>
            <a:r>
              <a:rPr lang="nl-NL" dirty="0"/>
              <a:t>-&gt; bij cascade zou bij het verwijderen van een werknemer direct ook </a:t>
            </a:r>
            <a:r>
              <a:rPr lang="nl-NL" dirty="0" err="1"/>
              <a:t>zn</a:t>
            </a:r>
            <a:r>
              <a:rPr lang="nl-NL" dirty="0"/>
              <a:t> auto verwijderd worden.</a:t>
            </a:r>
          </a:p>
          <a:p>
            <a:r>
              <a:rPr lang="nl-NL" dirty="0"/>
              <a:t>-&gt; bij no action wordt de actie tegengehouden / moet je eerst de auto verwijderen of het record archiveren</a:t>
            </a:r>
          </a:p>
          <a:p>
            <a:r>
              <a:rPr lang="nl-NL" dirty="0"/>
              <a:t>-&gt; bij set </a:t>
            </a:r>
            <a:r>
              <a:rPr lang="nl-NL" dirty="0" err="1"/>
              <a:t>null</a:t>
            </a:r>
            <a:r>
              <a:rPr lang="nl-NL" dirty="0"/>
              <a:t> blijft het record bewaard, maar wordt er NULL in het attribuut gezet.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4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Als je het in een PDM uitwerkt </a:t>
            </a:r>
            <a:r>
              <a:rPr lang="nl-NL" dirty="0" err="1"/>
              <a:t>zul</a:t>
            </a:r>
            <a:r>
              <a:rPr lang="nl-NL" dirty="0"/>
              <a:t> je het gedrag van de 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 (on update cascade / no action / set </a:t>
            </a:r>
            <a:r>
              <a:rPr lang="nl-NL" dirty="0" err="1"/>
              <a:t>null</a:t>
            </a:r>
            <a:r>
              <a:rPr lang="nl-NL" dirty="0"/>
              <a:t>) apart moeten toelichten, dit kun je in het model niet zien.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4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 userDrawn="1"/>
        </p:nvSpPr>
        <p:spPr>
          <a:xfrm>
            <a:off x="145143" y="6408058"/>
            <a:ext cx="69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42F8FC0-79E4-476B-AFF9-42CA35451C2A}" type="slidenum">
              <a:rPr lang="nl-NL" sz="1200" b="1" smtClean="0">
                <a:latin typeface="Helvetica Neue"/>
              </a:rPr>
              <a:t>‹nr.›</a:t>
            </a:fld>
            <a:endParaRPr lang="nl-NL" sz="1200" b="1" dirty="0">
              <a:latin typeface="Helvetica Neue"/>
            </a:endParaRPr>
          </a:p>
        </p:txBody>
      </p:sp>
      <p:sp>
        <p:nvSpPr>
          <p:cNvPr id="4" name="Tekstvak 3"/>
          <p:cNvSpPr txBox="1"/>
          <p:nvPr userDrawn="1"/>
        </p:nvSpPr>
        <p:spPr>
          <a:xfrm>
            <a:off x="2657565" y="6410588"/>
            <a:ext cx="3338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latin typeface="Helvetica Neue"/>
              </a:rPr>
              <a:t>ISE DMDD: </a:t>
            </a:r>
            <a:r>
              <a:rPr lang="nl-NL" sz="1200" b="1" dirty="0" err="1">
                <a:latin typeface="Helvetica Neue"/>
              </a:rPr>
              <a:t>Deriving</a:t>
            </a:r>
            <a:r>
              <a:rPr lang="nl-NL" sz="1200" b="1" dirty="0">
                <a:latin typeface="Helvetica Neue"/>
              </a:rPr>
              <a:t> PDM </a:t>
            </a:r>
            <a:r>
              <a:rPr lang="nl-NL" sz="1200" b="1" dirty="0" err="1">
                <a:latin typeface="Helvetica Neue"/>
              </a:rPr>
              <a:t>from</a:t>
            </a:r>
            <a:r>
              <a:rPr lang="nl-NL" sz="1200" b="1" dirty="0">
                <a:latin typeface="Helvetica Neue"/>
              </a:rPr>
              <a:t> CDM part 2</a:t>
            </a:r>
          </a:p>
        </p:txBody>
      </p:sp>
    </p:spTree>
    <p:extLst>
      <p:ext uri="{BB962C8B-B14F-4D97-AF65-F5344CB8AC3E}">
        <p14:creationId xmlns:p14="http://schemas.microsoft.com/office/powerpoint/2010/main" val="218628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ISE, course DMDD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ERM, part 1</a:t>
            </a:r>
          </a:p>
          <a:p>
            <a:pPr>
              <a:defRPr/>
            </a:pPr>
            <a:endParaRPr lang="nl-NL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752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04C9F-753B-4216-8430-66F178B164A7}" type="slidenum">
              <a:rPr lang="nl-NL" altLang="en-US"/>
              <a:pPr>
                <a:defRPr/>
              </a:pPr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6491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6" name="Rechthoek 35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66702" y="3030990"/>
            <a:ext cx="6102660" cy="650375"/>
          </a:xfrm>
        </p:spPr>
        <p:txBody>
          <a:bodyPr/>
          <a:lstStyle/>
          <a:p>
            <a:r>
              <a:rPr lang="nl-NL" dirty="0"/>
              <a:t>Week 9 –Fysiek datamodel</a:t>
            </a:r>
            <a:br>
              <a:rPr lang="nl-NL" dirty="0"/>
            </a:br>
            <a:r>
              <a:rPr lang="nl-NL" dirty="0"/>
              <a:t>Uitleg en oefening</a:t>
            </a:r>
          </a:p>
        </p:txBody>
      </p:sp>
      <p:pic>
        <p:nvPicPr>
          <p:cNvPr id="39" name="Afbeelding 38" descr="logo_h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1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Stappenplan - vervolg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B: Voer voor het (aangepaste) ERD de volgende 5 stappen uit</a:t>
            </a:r>
          </a:p>
          <a:p>
            <a:endParaRPr lang="nl-NL" dirty="0"/>
          </a:p>
          <a:p>
            <a:r>
              <a:rPr lang="nl-NL" dirty="0"/>
              <a:t>1. Zet elk </a:t>
            </a:r>
            <a:r>
              <a:rPr lang="nl-NL" dirty="0" err="1"/>
              <a:t>entity</a:t>
            </a:r>
            <a:r>
              <a:rPr lang="nl-NL" dirty="0"/>
              <a:t> type om in een tabel</a:t>
            </a:r>
          </a:p>
          <a:p>
            <a:r>
              <a:rPr lang="nl-NL" dirty="0"/>
              <a:t>2. Elke 1-n relatie wordt een referentie (pijl) van 	de n-kant naar de 1-kant (</a:t>
            </a:r>
            <a:r>
              <a:rPr lang="nl-NL" dirty="0" err="1"/>
              <a:t>child</a:t>
            </a:r>
            <a:r>
              <a:rPr lang="nl-NL" dirty="0"/>
              <a:t> naar </a:t>
            </a:r>
            <a:r>
              <a:rPr lang="nl-NL" dirty="0" err="1"/>
              <a:t>parent</a:t>
            </a:r>
            <a:r>
              <a:rPr lang="nl-NL" dirty="0"/>
              <a:t>)</a:t>
            </a:r>
          </a:p>
          <a:p>
            <a:r>
              <a:rPr lang="nl-NL" dirty="0"/>
              <a:t>3. Voeg voor elke verwijzing de verwijzende sleutelkolommen toe (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 &lt;</a:t>
            </a:r>
            <a:r>
              <a:rPr lang="nl-NL" dirty="0" err="1"/>
              <a:t>fk</a:t>
            </a:r>
            <a:r>
              <a:rPr lang="nl-NL" dirty="0"/>
              <a:t>&gt;)</a:t>
            </a:r>
          </a:p>
          <a:p>
            <a:r>
              <a:rPr lang="nl-NL" dirty="0"/>
              <a:t>4. Voeg </a:t>
            </a:r>
            <a:r>
              <a:rPr lang="nl-NL" dirty="0" err="1"/>
              <a:t>cardinaliteiten</a:t>
            </a:r>
            <a:r>
              <a:rPr lang="nl-NL" dirty="0"/>
              <a:t> toe bij alle verwijzingen</a:t>
            </a:r>
          </a:p>
          <a:p>
            <a:r>
              <a:rPr lang="nl-NL" dirty="0"/>
              <a:t>5. </a:t>
            </a:r>
            <a:r>
              <a:rPr lang="nl-NL" dirty="0">
                <a:latin typeface="Arial" charset="0"/>
              </a:rPr>
              <a:t>Vervang attributen met &lt;M&gt; (</a:t>
            </a:r>
            <a:r>
              <a:rPr lang="nl-NL" dirty="0" err="1">
                <a:latin typeface="Arial" charset="0"/>
              </a:rPr>
              <a:t>Mandatory</a:t>
            </a:r>
            <a:r>
              <a:rPr lang="nl-NL" dirty="0">
                <a:latin typeface="Arial" charset="0"/>
              </a:rPr>
              <a:t>) 	door </a:t>
            </a:r>
            <a:r>
              <a:rPr lang="nl-NL" dirty="0" err="1">
                <a:latin typeface="Arial" charset="0"/>
              </a:rPr>
              <a:t>Not</a:t>
            </a:r>
            <a:r>
              <a:rPr lang="nl-NL" dirty="0">
                <a:latin typeface="Arial" charset="0"/>
              </a:rPr>
              <a:t> </a:t>
            </a:r>
            <a:r>
              <a:rPr lang="nl-NL" dirty="0" err="1">
                <a:latin typeface="Arial" charset="0"/>
              </a:rPr>
              <a:t>Null</a:t>
            </a:r>
            <a:r>
              <a:rPr lang="nl-NL" dirty="0">
                <a:latin typeface="Arial" charset="0"/>
              </a:rPr>
              <a:t>, de andere attributen door </a:t>
            </a:r>
            <a:r>
              <a:rPr lang="nl-NL" dirty="0" err="1">
                <a:latin typeface="Arial" charset="0"/>
              </a:rPr>
              <a:t>Null</a:t>
            </a:r>
            <a:endParaRPr lang="nl-NL" dirty="0">
              <a:latin typeface="Arial" charset="0"/>
            </a:endParaRP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665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bij stappen B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8" name="Group 206"/>
          <p:cNvGrpSpPr>
            <a:grpSpLocks/>
          </p:cNvGrpSpPr>
          <p:nvPr/>
        </p:nvGrpSpPr>
        <p:grpSpPr bwMode="auto">
          <a:xfrm>
            <a:off x="1543050" y="2393633"/>
            <a:ext cx="5924550" cy="3457575"/>
            <a:chOff x="972" y="1071"/>
            <a:chExt cx="3732" cy="2178"/>
          </a:xfrm>
        </p:grpSpPr>
        <p:sp>
          <p:nvSpPr>
            <p:cNvPr id="9" name="Line 152"/>
            <p:cNvSpPr>
              <a:spLocks noChangeShapeType="1"/>
            </p:cNvSpPr>
            <p:nvPr/>
          </p:nvSpPr>
          <p:spPr bwMode="auto">
            <a:xfrm>
              <a:off x="2520" y="1569"/>
              <a:ext cx="1494" cy="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" name="Line 153"/>
            <p:cNvSpPr>
              <a:spLocks noChangeShapeType="1"/>
            </p:cNvSpPr>
            <p:nvPr/>
          </p:nvSpPr>
          <p:spPr bwMode="auto">
            <a:xfrm flipV="1">
              <a:off x="2700" y="1539"/>
              <a:ext cx="1" cy="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1" name="Freeform 154"/>
            <p:cNvSpPr>
              <a:spLocks/>
            </p:cNvSpPr>
            <p:nvPr/>
          </p:nvSpPr>
          <p:spPr bwMode="auto">
            <a:xfrm>
              <a:off x="3810" y="1533"/>
              <a:ext cx="78" cy="84"/>
            </a:xfrm>
            <a:custGeom>
              <a:avLst/>
              <a:gdLst/>
              <a:ahLst/>
              <a:cxnLst>
                <a:cxn ang="0">
                  <a:pos x="78" y="84"/>
                </a:cxn>
                <a:cxn ang="0">
                  <a:pos x="0" y="42"/>
                </a:cxn>
                <a:cxn ang="0">
                  <a:pos x="78" y="0"/>
                </a:cxn>
                <a:cxn ang="0">
                  <a:pos x="78" y="84"/>
                </a:cxn>
              </a:cxnLst>
              <a:rect l="0" t="0" r="r" b="b"/>
              <a:pathLst>
                <a:path w="78" h="84">
                  <a:moveTo>
                    <a:pt x="78" y="84"/>
                  </a:moveTo>
                  <a:lnTo>
                    <a:pt x="0" y="42"/>
                  </a:lnTo>
                  <a:lnTo>
                    <a:pt x="78" y="0"/>
                  </a:lnTo>
                  <a:lnTo>
                    <a:pt x="78" y="8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2" name="Line 155"/>
            <p:cNvSpPr>
              <a:spLocks noChangeShapeType="1"/>
            </p:cNvSpPr>
            <p:nvPr/>
          </p:nvSpPr>
          <p:spPr bwMode="auto">
            <a:xfrm flipH="1">
              <a:off x="3888" y="1593"/>
              <a:ext cx="7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3" name="Line 156"/>
            <p:cNvSpPr>
              <a:spLocks noChangeShapeType="1"/>
            </p:cNvSpPr>
            <p:nvPr/>
          </p:nvSpPr>
          <p:spPr bwMode="auto">
            <a:xfrm flipH="1">
              <a:off x="3888" y="1557"/>
              <a:ext cx="7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Oval 157"/>
            <p:cNvSpPr>
              <a:spLocks noChangeArrowheads="1"/>
            </p:cNvSpPr>
            <p:nvPr/>
          </p:nvSpPr>
          <p:spPr bwMode="auto">
            <a:xfrm>
              <a:off x="3768" y="1551"/>
              <a:ext cx="42" cy="4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5" name="Rectangle 158"/>
            <p:cNvSpPr>
              <a:spLocks noChangeArrowheads="1"/>
            </p:cNvSpPr>
            <p:nvPr/>
          </p:nvSpPr>
          <p:spPr bwMode="auto">
            <a:xfrm>
              <a:off x="2784" y="1371"/>
              <a:ext cx="100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Student_Deelname</a:t>
              </a:r>
              <a:endParaRPr lang="en-US"/>
            </a:p>
          </p:txBody>
        </p:sp>
        <p:sp>
          <p:nvSpPr>
            <p:cNvPr id="16" name="Line 159"/>
            <p:cNvSpPr>
              <a:spLocks noChangeShapeType="1"/>
            </p:cNvSpPr>
            <p:nvPr/>
          </p:nvSpPr>
          <p:spPr bwMode="auto">
            <a:xfrm>
              <a:off x="1314" y="1929"/>
              <a:ext cx="1" cy="7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" name="Freeform 160"/>
            <p:cNvSpPr>
              <a:spLocks/>
            </p:cNvSpPr>
            <p:nvPr/>
          </p:nvSpPr>
          <p:spPr bwMode="auto">
            <a:xfrm>
              <a:off x="1260" y="1881"/>
              <a:ext cx="114" cy="162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54" y="162"/>
                </a:cxn>
                <a:cxn ang="0">
                  <a:pos x="0" y="0"/>
                </a:cxn>
                <a:cxn ang="0">
                  <a:pos x="114" y="0"/>
                </a:cxn>
              </a:cxnLst>
              <a:rect l="0" t="0" r="r" b="b"/>
              <a:pathLst>
                <a:path w="114" h="162">
                  <a:moveTo>
                    <a:pt x="114" y="0"/>
                  </a:moveTo>
                  <a:lnTo>
                    <a:pt x="54" y="162"/>
                  </a:lnTo>
                  <a:lnTo>
                    <a:pt x="0" y="0"/>
                  </a:lnTo>
                  <a:lnTo>
                    <a:pt x="11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" name="Line 161"/>
            <p:cNvSpPr>
              <a:spLocks noChangeShapeType="1"/>
            </p:cNvSpPr>
            <p:nvPr/>
          </p:nvSpPr>
          <p:spPr bwMode="auto">
            <a:xfrm>
              <a:off x="1284" y="2043"/>
              <a:ext cx="6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9" name="Line 162"/>
            <p:cNvSpPr>
              <a:spLocks noChangeShapeType="1"/>
            </p:cNvSpPr>
            <p:nvPr/>
          </p:nvSpPr>
          <p:spPr bwMode="auto">
            <a:xfrm flipH="1">
              <a:off x="1284" y="2541"/>
              <a:ext cx="6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0" name="Rectangle 163"/>
            <p:cNvSpPr>
              <a:spLocks noChangeArrowheads="1"/>
            </p:cNvSpPr>
            <p:nvPr/>
          </p:nvSpPr>
          <p:spPr bwMode="auto">
            <a:xfrm>
              <a:off x="1428" y="2235"/>
              <a:ext cx="85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Klassenindeling</a:t>
              </a:r>
              <a:endParaRPr lang="en-US"/>
            </a:p>
          </p:txBody>
        </p:sp>
        <p:sp>
          <p:nvSpPr>
            <p:cNvPr id="21" name="Line 164"/>
            <p:cNvSpPr>
              <a:spLocks noChangeShapeType="1"/>
            </p:cNvSpPr>
            <p:nvPr/>
          </p:nvSpPr>
          <p:spPr bwMode="auto">
            <a:xfrm>
              <a:off x="4368" y="1725"/>
              <a:ext cx="1" cy="8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2" name="Freeform 165"/>
            <p:cNvSpPr>
              <a:spLocks/>
            </p:cNvSpPr>
            <p:nvPr/>
          </p:nvSpPr>
          <p:spPr bwMode="auto">
            <a:xfrm>
              <a:off x="4326" y="1833"/>
              <a:ext cx="78" cy="78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42" y="78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r" b="b"/>
              <a:pathLst>
                <a:path w="78" h="78">
                  <a:moveTo>
                    <a:pt x="78" y="0"/>
                  </a:moveTo>
                  <a:lnTo>
                    <a:pt x="42" y="78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3" name="Line 166"/>
            <p:cNvSpPr>
              <a:spLocks noChangeShapeType="1"/>
            </p:cNvSpPr>
            <p:nvPr/>
          </p:nvSpPr>
          <p:spPr bwMode="auto">
            <a:xfrm>
              <a:off x="4386" y="1749"/>
              <a:ext cx="1" cy="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4" name="Line 167"/>
            <p:cNvSpPr>
              <a:spLocks noChangeShapeType="1"/>
            </p:cNvSpPr>
            <p:nvPr/>
          </p:nvSpPr>
          <p:spPr bwMode="auto">
            <a:xfrm>
              <a:off x="4350" y="1749"/>
              <a:ext cx="1" cy="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5" name="Oval 168"/>
            <p:cNvSpPr>
              <a:spLocks noChangeArrowheads="1"/>
            </p:cNvSpPr>
            <p:nvPr/>
          </p:nvSpPr>
          <p:spPr bwMode="auto">
            <a:xfrm>
              <a:off x="4344" y="1911"/>
              <a:ext cx="42" cy="4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6" name="Line 169"/>
            <p:cNvSpPr>
              <a:spLocks noChangeShapeType="1"/>
            </p:cNvSpPr>
            <p:nvPr/>
          </p:nvSpPr>
          <p:spPr bwMode="auto">
            <a:xfrm flipH="1">
              <a:off x="4332" y="2517"/>
              <a:ext cx="6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7" name="Rectangle 170"/>
            <p:cNvSpPr>
              <a:spLocks noChangeArrowheads="1"/>
            </p:cNvSpPr>
            <p:nvPr/>
          </p:nvSpPr>
          <p:spPr bwMode="auto">
            <a:xfrm>
              <a:off x="3270" y="2121"/>
              <a:ext cx="98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Module_Deelname</a:t>
              </a:r>
              <a:endParaRPr lang="en-US"/>
            </a:p>
          </p:txBody>
        </p:sp>
        <p:sp>
          <p:nvSpPr>
            <p:cNvPr id="28" name="Rectangle 171"/>
            <p:cNvSpPr>
              <a:spLocks noChangeArrowheads="1"/>
            </p:cNvSpPr>
            <p:nvPr/>
          </p:nvSpPr>
          <p:spPr bwMode="auto">
            <a:xfrm>
              <a:off x="972" y="1071"/>
              <a:ext cx="1650" cy="89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9" name="Rectangle 172"/>
            <p:cNvSpPr>
              <a:spLocks noChangeArrowheads="1"/>
            </p:cNvSpPr>
            <p:nvPr/>
          </p:nvSpPr>
          <p:spPr bwMode="auto">
            <a:xfrm>
              <a:off x="1560" y="1077"/>
              <a:ext cx="4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Student</a:t>
              </a:r>
              <a:endParaRPr lang="en-US"/>
            </a:p>
          </p:txBody>
        </p:sp>
        <p:sp>
          <p:nvSpPr>
            <p:cNvPr id="30" name="Line 173"/>
            <p:cNvSpPr>
              <a:spLocks noChangeShapeType="1"/>
            </p:cNvSpPr>
            <p:nvPr/>
          </p:nvSpPr>
          <p:spPr bwMode="auto">
            <a:xfrm>
              <a:off x="972" y="1251"/>
              <a:ext cx="16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1" name="Rectangle 174"/>
            <p:cNvSpPr>
              <a:spLocks noChangeArrowheads="1"/>
            </p:cNvSpPr>
            <p:nvPr/>
          </p:nvSpPr>
          <p:spPr bwMode="auto">
            <a:xfrm>
              <a:off x="996" y="1263"/>
              <a:ext cx="9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 err="1">
                  <a:solidFill>
                    <a:srgbClr val="000000"/>
                  </a:solidFill>
                  <a:latin typeface="Arial" charset="0"/>
                </a:rPr>
                <a:t>Studentnummer</a:t>
              </a:r>
              <a:endParaRPr lang="en-US" dirty="0"/>
            </a:p>
          </p:txBody>
        </p:sp>
        <p:sp>
          <p:nvSpPr>
            <p:cNvPr id="32" name="Rectangle 175"/>
            <p:cNvSpPr>
              <a:spLocks noChangeArrowheads="1"/>
            </p:cNvSpPr>
            <p:nvPr/>
          </p:nvSpPr>
          <p:spPr bwMode="auto">
            <a:xfrm>
              <a:off x="996" y="1413"/>
              <a:ext cx="30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Naam</a:t>
              </a:r>
              <a:endParaRPr lang="en-US"/>
            </a:p>
          </p:txBody>
        </p:sp>
        <p:sp>
          <p:nvSpPr>
            <p:cNvPr id="33" name="Rectangle 176"/>
            <p:cNvSpPr>
              <a:spLocks noChangeArrowheads="1"/>
            </p:cNvSpPr>
            <p:nvPr/>
          </p:nvSpPr>
          <p:spPr bwMode="auto">
            <a:xfrm>
              <a:off x="996" y="1545"/>
              <a:ext cx="31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Adres</a:t>
              </a:r>
              <a:endParaRPr lang="en-US"/>
            </a:p>
          </p:txBody>
        </p:sp>
        <p:sp>
          <p:nvSpPr>
            <p:cNvPr id="34" name="Rectangle 177"/>
            <p:cNvSpPr>
              <a:spLocks noChangeArrowheads="1"/>
            </p:cNvSpPr>
            <p:nvPr/>
          </p:nvSpPr>
          <p:spPr bwMode="auto">
            <a:xfrm>
              <a:off x="996" y="1677"/>
              <a:ext cx="27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Telnr</a:t>
              </a:r>
              <a:endParaRPr lang="en-US"/>
            </a:p>
          </p:txBody>
        </p:sp>
        <p:sp>
          <p:nvSpPr>
            <p:cNvPr id="35" name="Rectangle 178"/>
            <p:cNvSpPr>
              <a:spLocks noChangeArrowheads="1"/>
            </p:cNvSpPr>
            <p:nvPr/>
          </p:nvSpPr>
          <p:spPr bwMode="auto">
            <a:xfrm>
              <a:off x="996" y="1809"/>
              <a:ext cx="75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Vooropleiding</a:t>
              </a:r>
              <a:endParaRPr lang="en-US"/>
            </a:p>
          </p:txBody>
        </p:sp>
        <p:sp>
          <p:nvSpPr>
            <p:cNvPr id="36" name="Rectangle 179"/>
            <p:cNvSpPr>
              <a:spLocks noChangeArrowheads="1"/>
            </p:cNvSpPr>
            <p:nvPr/>
          </p:nvSpPr>
          <p:spPr bwMode="auto">
            <a:xfrm>
              <a:off x="2022" y="1263"/>
              <a:ext cx="2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&lt;pi&gt;</a:t>
              </a:r>
              <a:endParaRPr lang="en-US"/>
            </a:p>
          </p:txBody>
        </p:sp>
        <p:sp>
          <p:nvSpPr>
            <p:cNvPr id="37" name="Rectangle 180"/>
            <p:cNvSpPr>
              <a:spLocks noChangeArrowheads="1"/>
            </p:cNvSpPr>
            <p:nvPr/>
          </p:nvSpPr>
          <p:spPr bwMode="auto">
            <a:xfrm>
              <a:off x="2322" y="1263"/>
              <a:ext cx="2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&lt;M&gt;</a:t>
              </a:r>
              <a:endParaRPr lang="en-US"/>
            </a:p>
          </p:txBody>
        </p:sp>
        <p:sp>
          <p:nvSpPr>
            <p:cNvPr id="38" name="Rectangle 181"/>
            <p:cNvSpPr>
              <a:spLocks noChangeArrowheads="1"/>
            </p:cNvSpPr>
            <p:nvPr/>
          </p:nvSpPr>
          <p:spPr bwMode="auto">
            <a:xfrm>
              <a:off x="2322" y="1413"/>
              <a:ext cx="22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&lt;M&gt;</a:t>
              </a:r>
              <a:endParaRPr lang="en-US"/>
            </a:p>
          </p:txBody>
        </p:sp>
        <p:sp>
          <p:nvSpPr>
            <p:cNvPr id="39" name="Rectangle 182"/>
            <p:cNvSpPr>
              <a:spLocks noChangeArrowheads="1"/>
            </p:cNvSpPr>
            <p:nvPr/>
          </p:nvSpPr>
          <p:spPr bwMode="auto">
            <a:xfrm>
              <a:off x="2322" y="1545"/>
              <a:ext cx="22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&lt;M&gt;</a:t>
              </a:r>
              <a:endParaRPr lang="en-US"/>
            </a:p>
          </p:txBody>
        </p:sp>
        <p:sp>
          <p:nvSpPr>
            <p:cNvPr id="40" name="Rectangle 183"/>
            <p:cNvSpPr>
              <a:spLocks noChangeArrowheads="1"/>
            </p:cNvSpPr>
            <p:nvPr/>
          </p:nvSpPr>
          <p:spPr bwMode="auto">
            <a:xfrm>
              <a:off x="2322" y="1809"/>
              <a:ext cx="22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&lt;M&gt;</a:t>
              </a:r>
              <a:endParaRPr lang="en-US"/>
            </a:p>
          </p:txBody>
        </p:sp>
        <p:sp>
          <p:nvSpPr>
            <p:cNvPr id="41" name="Rectangle 184"/>
            <p:cNvSpPr>
              <a:spLocks noChangeArrowheads="1"/>
            </p:cNvSpPr>
            <p:nvPr/>
          </p:nvSpPr>
          <p:spPr bwMode="auto">
            <a:xfrm>
              <a:off x="3294" y="2595"/>
              <a:ext cx="1404" cy="6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2" name="Rectangle 185"/>
            <p:cNvSpPr>
              <a:spLocks noChangeArrowheads="1"/>
            </p:cNvSpPr>
            <p:nvPr/>
          </p:nvSpPr>
          <p:spPr bwMode="auto">
            <a:xfrm>
              <a:off x="3774" y="2601"/>
              <a:ext cx="4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Module</a:t>
              </a:r>
              <a:endParaRPr lang="en-US"/>
            </a:p>
          </p:txBody>
        </p:sp>
        <p:sp>
          <p:nvSpPr>
            <p:cNvPr id="43" name="Line 186"/>
            <p:cNvSpPr>
              <a:spLocks noChangeShapeType="1"/>
            </p:cNvSpPr>
            <p:nvPr/>
          </p:nvSpPr>
          <p:spPr bwMode="auto">
            <a:xfrm>
              <a:off x="3294" y="2775"/>
              <a:ext cx="14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4" name="Rectangle 187"/>
            <p:cNvSpPr>
              <a:spLocks noChangeArrowheads="1"/>
            </p:cNvSpPr>
            <p:nvPr/>
          </p:nvSpPr>
          <p:spPr bwMode="auto">
            <a:xfrm>
              <a:off x="3318" y="2787"/>
              <a:ext cx="7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Modulecode</a:t>
              </a:r>
              <a:endParaRPr lang="en-US"/>
            </a:p>
          </p:txBody>
        </p:sp>
        <p:sp>
          <p:nvSpPr>
            <p:cNvPr id="45" name="Rectangle 188"/>
            <p:cNvSpPr>
              <a:spLocks noChangeArrowheads="1"/>
            </p:cNvSpPr>
            <p:nvPr/>
          </p:nvSpPr>
          <p:spPr bwMode="auto">
            <a:xfrm>
              <a:off x="3318" y="2937"/>
              <a:ext cx="71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Aantal lessen</a:t>
              </a:r>
              <a:endParaRPr lang="en-US"/>
            </a:p>
          </p:txBody>
        </p:sp>
        <p:sp>
          <p:nvSpPr>
            <p:cNvPr id="46" name="Rectangle 189"/>
            <p:cNvSpPr>
              <a:spLocks noChangeArrowheads="1"/>
            </p:cNvSpPr>
            <p:nvPr/>
          </p:nvSpPr>
          <p:spPr bwMode="auto">
            <a:xfrm>
              <a:off x="3318" y="3069"/>
              <a:ext cx="52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Aantal SP</a:t>
              </a:r>
              <a:endParaRPr lang="en-US"/>
            </a:p>
          </p:txBody>
        </p:sp>
        <p:sp>
          <p:nvSpPr>
            <p:cNvPr id="47" name="Rectangle 190"/>
            <p:cNvSpPr>
              <a:spLocks noChangeArrowheads="1"/>
            </p:cNvSpPr>
            <p:nvPr/>
          </p:nvSpPr>
          <p:spPr bwMode="auto">
            <a:xfrm>
              <a:off x="4104" y="2787"/>
              <a:ext cx="2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&lt;pi&gt;</a:t>
              </a:r>
              <a:endParaRPr lang="en-US"/>
            </a:p>
          </p:txBody>
        </p:sp>
        <p:sp>
          <p:nvSpPr>
            <p:cNvPr id="48" name="Rectangle 191"/>
            <p:cNvSpPr>
              <a:spLocks noChangeArrowheads="1"/>
            </p:cNvSpPr>
            <p:nvPr/>
          </p:nvSpPr>
          <p:spPr bwMode="auto">
            <a:xfrm>
              <a:off x="4404" y="2787"/>
              <a:ext cx="2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&lt;M&gt;</a:t>
              </a:r>
              <a:endParaRPr lang="en-US"/>
            </a:p>
          </p:txBody>
        </p:sp>
        <p:sp>
          <p:nvSpPr>
            <p:cNvPr id="49" name="Rectangle 192"/>
            <p:cNvSpPr>
              <a:spLocks noChangeArrowheads="1"/>
            </p:cNvSpPr>
            <p:nvPr/>
          </p:nvSpPr>
          <p:spPr bwMode="auto">
            <a:xfrm>
              <a:off x="3966" y="1407"/>
              <a:ext cx="648" cy="34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0" name="Rectangle 193"/>
            <p:cNvSpPr>
              <a:spLocks noChangeArrowheads="1"/>
            </p:cNvSpPr>
            <p:nvPr/>
          </p:nvSpPr>
          <p:spPr bwMode="auto">
            <a:xfrm>
              <a:off x="3990" y="1413"/>
              <a:ext cx="6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Deelname</a:t>
              </a:r>
              <a:endParaRPr lang="en-US"/>
            </a:p>
          </p:txBody>
        </p:sp>
        <p:sp>
          <p:nvSpPr>
            <p:cNvPr id="51" name="Line 194"/>
            <p:cNvSpPr>
              <a:spLocks noChangeShapeType="1"/>
            </p:cNvSpPr>
            <p:nvPr/>
          </p:nvSpPr>
          <p:spPr bwMode="auto">
            <a:xfrm>
              <a:off x="3966" y="1581"/>
              <a:ext cx="6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2" name="Rectangle 195"/>
            <p:cNvSpPr>
              <a:spLocks noChangeArrowheads="1"/>
            </p:cNvSpPr>
            <p:nvPr/>
          </p:nvSpPr>
          <p:spPr bwMode="auto">
            <a:xfrm>
              <a:off x="3990" y="1593"/>
              <a:ext cx="28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Cijfer</a:t>
              </a:r>
              <a:endParaRPr lang="en-US"/>
            </a:p>
          </p:txBody>
        </p:sp>
        <p:sp>
          <p:nvSpPr>
            <p:cNvPr id="53" name="Rectangle 196"/>
            <p:cNvSpPr>
              <a:spLocks noChangeArrowheads="1"/>
            </p:cNvSpPr>
            <p:nvPr/>
          </p:nvSpPr>
          <p:spPr bwMode="auto">
            <a:xfrm>
              <a:off x="978" y="2619"/>
              <a:ext cx="1464" cy="6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4" name="Rectangle 197"/>
            <p:cNvSpPr>
              <a:spLocks noChangeArrowheads="1"/>
            </p:cNvSpPr>
            <p:nvPr/>
          </p:nvSpPr>
          <p:spPr bwMode="auto">
            <a:xfrm>
              <a:off x="1578" y="2625"/>
              <a:ext cx="2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Klas</a:t>
              </a:r>
              <a:endParaRPr lang="en-US"/>
            </a:p>
          </p:txBody>
        </p:sp>
        <p:sp>
          <p:nvSpPr>
            <p:cNvPr id="55" name="Line 198"/>
            <p:cNvSpPr>
              <a:spLocks noChangeShapeType="1"/>
            </p:cNvSpPr>
            <p:nvPr/>
          </p:nvSpPr>
          <p:spPr bwMode="auto">
            <a:xfrm>
              <a:off x="978" y="2799"/>
              <a:ext cx="147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6" name="Rectangle 199"/>
            <p:cNvSpPr>
              <a:spLocks noChangeArrowheads="1"/>
            </p:cNvSpPr>
            <p:nvPr/>
          </p:nvSpPr>
          <p:spPr bwMode="auto">
            <a:xfrm>
              <a:off x="1002" y="2811"/>
              <a:ext cx="5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Klascode</a:t>
              </a:r>
              <a:endParaRPr lang="en-US"/>
            </a:p>
          </p:txBody>
        </p:sp>
        <p:sp>
          <p:nvSpPr>
            <p:cNvPr id="57" name="Rectangle 200"/>
            <p:cNvSpPr>
              <a:spLocks noChangeArrowheads="1"/>
            </p:cNvSpPr>
            <p:nvPr/>
          </p:nvSpPr>
          <p:spPr bwMode="auto">
            <a:xfrm>
              <a:off x="1002" y="2961"/>
              <a:ext cx="44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Afdeling</a:t>
              </a:r>
              <a:endParaRPr lang="en-US"/>
            </a:p>
          </p:txBody>
        </p:sp>
        <p:sp>
          <p:nvSpPr>
            <p:cNvPr id="58" name="Rectangle 201"/>
            <p:cNvSpPr>
              <a:spLocks noChangeArrowheads="1"/>
            </p:cNvSpPr>
            <p:nvPr/>
          </p:nvSpPr>
          <p:spPr bwMode="auto">
            <a:xfrm>
              <a:off x="1002" y="3093"/>
              <a:ext cx="80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Klassenmentor</a:t>
              </a:r>
              <a:endParaRPr lang="en-US"/>
            </a:p>
          </p:txBody>
        </p:sp>
        <p:sp>
          <p:nvSpPr>
            <p:cNvPr id="59" name="Rectangle 202"/>
            <p:cNvSpPr>
              <a:spLocks noChangeArrowheads="1"/>
            </p:cNvSpPr>
            <p:nvPr/>
          </p:nvSpPr>
          <p:spPr bwMode="auto">
            <a:xfrm>
              <a:off x="1848" y="2811"/>
              <a:ext cx="2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&lt;pi&gt;</a:t>
              </a:r>
              <a:endParaRPr lang="en-US"/>
            </a:p>
          </p:txBody>
        </p:sp>
        <p:sp>
          <p:nvSpPr>
            <p:cNvPr id="60" name="Rectangle 203"/>
            <p:cNvSpPr>
              <a:spLocks noChangeArrowheads="1"/>
            </p:cNvSpPr>
            <p:nvPr/>
          </p:nvSpPr>
          <p:spPr bwMode="auto">
            <a:xfrm>
              <a:off x="2148" y="2811"/>
              <a:ext cx="2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&lt;M&gt;</a:t>
              </a:r>
              <a:endParaRPr lang="en-US"/>
            </a:p>
          </p:txBody>
        </p:sp>
        <p:sp>
          <p:nvSpPr>
            <p:cNvPr id="61" name="Rectangle 204"/>
            <p:cNvSpPr>
              <a:spLocks noChangeArrowheads="1"/>
            </p:cNvSpPr>
            <p:nvPr/>
          </p:nvSpPr>
          <p:spPr bwMode="auto">
            <a:xfrm>
              <a:off x="2148" y="2961"/>
              <a:ext cx="22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&lt;M&gt;</a:t>
              </a:r>
              <a:endParaRPr lang="en-US"/>
            </a:p>
          </p:txBody>
        </p:sp>
        <p:sp>
          <p:nvSpPr>
            <p:cNvPr id="62" name="Rectangle 205"/>
            <p:cNvSpPr>
              <a:spLocks noChangeArrowheads="1"/>
            </p:cNvSpPr>
            <p:nvPr/>
          </p:nvSpPr>
          <p:spPr bwMode="auto">
            <a:xfrm>
              <a:off x="2148" y="3093"/>
              <a:ext cx="22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&lt;M&gt;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222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stap B-1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283" y="2309396"/>
            <a:ext cx="6186488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140">
            <a:extLst>
              <a:ext uri="{FF2B5EF4-FFF2-40B4-BE49-F238E27FC236}">
                <a16:creationId xmlns:a16="http://schemas.microsoft.com/office/drawing/2014/main" id="{1EBF5211-2AB3-4466-9B51-659652AD1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785" y="6298114"/>
            <a:ext cx="38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85775"/>
            <a:r>
              <a:rPr lang="nl-NL" dirty="0"/>
              <a:t>1.	Zet elk </a:t>
            </a:r>
            <a:r>
              <a:rPr lang="nl-NL" dirty="0" err="1"/>
              <a:t>entity</a:t>
            </a:r>
            <a:r>
              <a:rPr lang="nl-NL" dirty="0"/>
              <a:t> type om in een tabel</a:t>
            </a:r>
          </a:p>
        </p:txBody>
      </p:sp>
    </p:spTree>
    <p:extLst>
      <p:ext uri="{BB962C8B-B14F-4D97-AF65-F5344CB8AC3E}">
        <p14:creationId xmlns:p14="http://schemas.microsoft.com/office/powerpoint/2010/main" val="59235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stap B-2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288" y="2307372"/>
            <a:ext cx="6186488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2133600" y="37719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 flipH="1">
            <a:off x="3276600" y="31623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6400800" y="36957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4C5F45D1-C41C-4989-AEDD-53585187FDBA}"/>
              </a:ext>
            </a:extLst>
          </p:cNvPr>
          <p:cNvSpPr/>
          <p:nvPr/>
        </p:nvSpPr>
        <p:spPr>
          <a:xfrm>
            <a:off x="1703397" y="5982384"/>
            <a:ext cx="5222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2. Elke 1-n relatie wordt een referentie (pijl) van de n-	kant naar de 1-kant (</a:t>
            </a:r>
            <a:r>
              <a:rPr lang="nl-NL" dirty="0" err="1"/>
              <a:t>child</a:t>
            </a:r>
            <a:r>
              <a:rPr lang="nl-NL" dirty="0"/>
              <a:t> naar </a:t>
            </a:r>
            <a:r>
              <a:rPr lang="nl-NL" dirty="0" err="1"/>
              <a:t>parent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844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stap B-3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0060" y="6199823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defTabSz="485775"/>
            <a:r>
              <a:rPr lang="nl-NL" dirty="0"/>
              <a:t>3.	Voeg voor elke verwijzing de verwijzende sleutelkolommen toe (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 &lt;</a:t>
            </a:r>
            <a:r>
              <a:rPr lang="nl-NL" dirty="0" err="1"/>
              <a:t>fk</a:t>
            </a:r>
            <a:r>
              <a:rPr lang="nl-NL" dirty="0"/>
              <a:t>&gt;)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280" y="2306069"/>
            <a:ext cx="5757863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488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stap B-4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215" y="2310117"/>
            <a:ext cx="57912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12336" y="2097455"/>
            <a:ext cx="3276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1400" b="1">
                <a:latin typeface="Arial" charset="0"/>
              </a:rPr>
              <a:t>Studentnummer = Studentnummer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4288536" y="2402255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583436" y="3926255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1400" b="1" dirty="0">
                <a:latin typeface="Arial" charset="0"/>
              </a:rPr>
              <a:t>1…*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041136" y="3762543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1400" b="1" dirty="0">
                <a:latin typeface="Arial" charset="0"/>
              </a:rPr>
              <a:t>0…*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831336" y="3224517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1400" b="1" dirty="0">
                <a:latin typeface="Arial" charset="0"/>
              </a:rPr>
              <a:t>0…*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D6CDF3F1-E8A0-44E7-AEC2-171CB1197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986" y="6137620"/>
            <a:ext cx="53825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485775"/>
            <a:r>
              <a:rPr lang="nl-NL" dirty="0"/>
              <a:t>4. 	Voeg </a:t>
            </a:r>
            <a:r>
              <a:rPr lang="nl-NL" dirty="0" err="1"/>
              <a:t>cardinaliteiten</a:t>
            </a:r>
            <a:r>
              <a:rPr lang="nl-NL" dirty="0"/>
              <a:t> toe bij alle verwijzingen</a:t>
            </a:r>
          </a:p>
        </p:txBody>
      </p:sp>
    </p:spTree>
    <p:extLst>
      <p:ext uri="{BB962C8B-B14F-4D97-AF65-F5344CB8AC3E}">
        <p14:creationId xmlns:p14="http://schemas.microsoft.com/office/powerpoint/2010/main" val="3082897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74F3A-9B9C-46DC-95DD-61F2B055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stap B-5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B35B0CCB-08A4-44AD-BDBF-86E7645EE42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25808" y="1954203"/>
            <a:ext cx="8096530" cy="2101225"/>
          </a:xfrm>
          <a:prstGeom prst="rect">
            <a:avLst/>
          </a:prstGeom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2D9427B-DBF7-4D49-8576-563DF3830B2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82880" y="6363844"/>
            <a:ext cx="8367750" cy="393744"/>
          </a:xfrm>
        </p:spPr>
        <p:txBody>
          <a:bodyPr>
            <a:normAutofit fontScale="62500" lnSpcReduction="20000"/>
          </a:bodyPr>
          <a:lstStyle/>
          <a:p>
            <a:r>
              <a:rPr lang="nl-NL" dirty="0"/>
              <a:t>	</a:t>
            </a:r>
            <a:r>
              <a:rPr lang="nl-NL" sz="2300" dirty="0"/>
              <a:t>Let op: Bij een strong </a:t>
            </a:r>
            <a:r>
              <a:rPr lang="nl-NL" sz="2300" dirty="0" err="1"/>
              <a:t>relation</a:t>
            </a:r>
            <a:r>
              <a:rPr lang="nl-NL" sz="2300" dirty="0"/>
              <a:t> wordt de pk van de </a:t>
            </a:r>
            <a:r>
              <a:rPr lang="nl-NL" sz="2300" dirty="0" err="1"/>
              <a:t>child</a:t>
            </a:r>
            <a:r>
              <a:rPr lang="nl-NL" sz="2300" dirty="0"/>
              <a:t> entiteit </a:t>
            </a:r>
            <a:r>
              <a:rPr lang="nl-NL" sz="2300" i="1" u="sng" dirty="0"/>
              <a:t>uitgebreid</a:t>
            </a:r>
            <a:r>
              <a:rPr lang="nl-NL" sz="2300" dirty="0"/>
              <a:t> met de pk van de </a:t>
            </a:r>
            <a:r>
              <a:rPr lang="nl-NL" sz="2300" dirty="0" err="1"/>
              <a:t>parent</a:t>
            </a:r>
            <a:endParaRPr lang="nl-NL" sz="2300" dirty="0"/>
          </a:p>
          <a:p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0BD3904-64C3-42C6-8A40-DB930C0266F8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EC13562-066B-442F-ACCF-6DCAC656E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82" y="4225591"/>
            <a:ext cx="8041982" cy="1847294"/>
          </a:xfrm>
          <a:prstGeom prst="rect">
            <a:avLst/>
          </a:prstGeom>
        </p:spPr>
      </p:pic>
      <p:sp>
        <p:nvSpPr>
          <p:cNvPr id="3" name="Pijl: links 2">
            <a:extLst>
              <a:ext uri="{FF2B5EF4-FFF2-40B4-BE49-F238E27FC236}">
                <a16:creationId xmlns:a16="http://schemas.microsoft.com/office/drawing/2014/main" id="{8EDF22D7-8BE2-46F3-B930-1AE961428690}"/>
              </a:ext>
            </a:extLst>
          </p:cNvPr>
          <p:cNvSpPr/>
          <p:nvPr/>
        </p:nvSpPr>
        <p:spPr>
          <a:xfrm>
            <a:off x="7782532" y="4543259"/>
            <a:ext cx="1170433" cy="64269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8512BA4-9610-47CB-93BF-CD8DA89BD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986" y="5841780"/>
            <a:ext cx="53825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485775"/>
            <a:r>
              <a:rPr lang="nl-NL" dirty="0"/>
              <a:t>5.  Vervang attributen met een &lt;M&gt; door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null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487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Stappenplan - vervolg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C: </a:t>
            </a:r>
            <a:r>
              <a:rPr lang="nl-NL" dirty="0">
                <a:latin typeface="Arial" charset="0"/>
              </a:rPr>
              <a:t>Voer voor elk 1-op-1 rel. type de volgende stap 7 uit</a:t>
            </a:r>
          </a:p>
          <a:p>
            <a:endParaRPr lang="nl-NL" dirty="0"/>
          </a:p>
          <a:p>
            <a:r>
              <a:rPr lang="nl-NL" dirty="0"/>
              <a:t>7. </a:t>
            </a:r>
            <a:r>
              <a:rPr lang="nl-NL" dirty="0">
                <a:latin typeface="Arial" charset="0"/>
              </a:rPr>
              <a:t>Breng dominantie aan bij 1-1 </a:t>
            </a:r>
            <a:r>
              <a:rPr lang="nl-NL" dirty="0" err="1">
                <a:latin typeface="Arial" charset="0"/>
              </a:rPr>
              <a:t>relationship</a:t>
            </a:r>
            <a:r>
              <a:rPr lang="nl-NL" dirty="0">
                <a:latin typeface="Arial" charset="0"/>
              </a:rPr>
              <a:t> type</a:t>
            </a: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4180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Box 8"/>
          <p:cNvSpPr txBox="1">
            <a:spLocks noChangeArrowheads="1"/>
          </p:cNvSpPr>
          <p:nvPr/>
        </p:nvSpPr>
        <p:spPr bwMode="auto">
          <a:xfrm>
            <a:off x="254648" y="1777157"/>
            <a:ext cx="828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nl-NL" sz="2400" dirty="0">
                <a:latin typeface="Helvetica Neue"/>
              </a:rPr>
              <a:t>Voorbeeld: </a:t>
            </a:r>
            <a:r>
              <a:rPr lang="nl-NL" sz="2400" dirty="0" err="1">
                <a:latin typeface="Helvetica Neue"/>
              </a:rPr>
              <a:t>Department</a:t>
            </a:r>
            <a:r>
              <a:rPr lang="nl-NL" sz="2400" dirty="0">
                <a:latin typeface="Helvetica Neue"/>
              </a:rPr>
              <a:t> leader</a:t>
            </a:r>
            <a:endParaRPr lang="en-US" sz="2400" dirty="0">
              <a:latin typeface="Helvetica Neue"/>
            </a:endParaRPr>
          </a:p>
        </p:txBody>
      </p:sp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1533379" y="914078"/>
            <a:ext cx="761062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50850" indent="-450850">
              <a:spcBef>
                <a:spcPct val="50000"/>
              </a:spcBef>
            </a:pPr>
            <a:r>
              <a:rPr lang="nl-NL" sz="2800" dirty="0">
                <a:solidFill>
                  <a:schemeClr val="tx1"/>
                </a:solidFill>
                <a:latin typeface="Helvetica Neue"/>
              </a:rPr>
              <a:t>7 Kies welke kant </a:t>
            </a:r>
            <a:r>
              <a:rPr lang="nl-NL" sz="2800" i="1" dirty="0">
                <a:solidFill>
                  <a:schemeClr val="tx1"/>
                </a:solidFill>
                <a:latin typeface="Helvetica Neue"/>
              </a:rPr>
              <a:t>dominant</a:t>
            </a:r>
            <a:r>
              <a:rPr lang="nl-NL" sz="2800" dirty="0">
                <a:solidFill>
                  <a:schemeClr val="tx1"/>
                </a:solidFill>
                <a:latin typeface="Helvetica Neue"/>
              </a:rPr>
              <a:t> is (elke 1-1 RT)</a:t>
            </a:r>
          </a:p>
        </p:txBody>
      </p:sp>
      <p:sp>
        <p:nvSpPr>
          <p:cNvPr id="6" name="Rechthoek 5"/>
          <p:cNvSpPr/>
          <p:nvPr/>
        </p:nvSpPr>
        <p:spPr>
          <a:xfrm>
            <a:off x="4589749" y="2491200"/>
            <a:ext cx="4494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2400" dirty="0">
                <a:solidFill>
                  <a:srgbClr val="000000"/>
                </a:solidFill>
                <a:latin typeface="Helvetica Neue"/>
              </a:rPr>
              <a:t>Three </a:t>
            </a:r>
            <a:r>
              <a:rPr lang="nl-NL" sz="2400" dirty="0" err="1">
                <a:solidFill>
                  <a:srgbClr val="000000"/>
                </a:solidFill>
                <a:latin typeface="Helvetica Neue"/>
              </a:rPr>
              <a:t>possibilities</a:t>
            </a:r>
            <a:r>
              <a:rPr lang="nl-NL" sz="2400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2400" dirty="0">
                <a:solidFill>
                  <a:srgbClr val="000000"/>
                </a:solidFill>
                <a:latin typeface="Helvetica Neue"/>
              </a:rPr>
              <a:t>1 FK Leads Dep in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2400" dirty="0">
                <a:solidFill>
                  <a:srgbClr val="000000"/>
                </a:solidFill>
                <a:latin typeface="Helvetica Neue"/>
              </a:rPr>
              <a:t>2 FK Leader in DEPARTMENT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2400" dirty="0">
                <a:solidFill>
                  <a:srgbClr val="000000"/>
                </a:solidFill>
                <a:latin typeface="Helvetica Neue"/>
              </a:rPr>
              <a:t>3 Both </a:t>
            </a:r>
            <a:r>
              <a:rPr lang="nl-NL" sz="2400" dirty="0" err="1">
                <a:solidFill>
                  <a:srgbClr val="000000"/>
                </a:solidFill>
                <a:latin typeface="Helvetica Neue"/>
              </a:rPr>
              <a:t>FKs</a:t>
            </a:r>
            <a:endParaRPr lang="nl-NL" sz="240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9" y="2409553"/>
            <a:ext cx="9006033" cy="3695972"/>
          </a:xfrm>
          <a:prstGeom prst="rect">
            <a:avLst/>
          </a:prstGeom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F590DB17-D539-4CF5-8248-75A14B9004B4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2D78ED3B-7C4B-4EAC-B8BF-01A6C091BBBF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98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2644726" y="732559"/>
            <a:ext cx="5102531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nl-NL" sz="2800" dirty="0" err="1">
                <a:solidFill>
                  <a:schemeClr val="tx1"/>
                </a:solidFill>
                <a:latin typeface="Helvetica Neue"/>
              </a:rPr>
              <a:t>Example</a:t>
            </a:r>
            <a:r>
              <a:rPr lang="nl-NL" sz="2800" dirty="0">
                <a:solidFill>
                  <a:schemeClr val="tx1"/>
                </a:solidFill>
                <a:latin typeface="Helvetica Neue"/>
              </a:rPr>
              <a:t>: </a:t>
            </a:r>
            <a:r>
              <a:rPr lang="nl-NL" sz="2800" dirty="0" err="1">
                <a:solidFill>
                  <a:schemeClr val="tx1"/>
                </a:solidFill>
                <a:latin typeface="Helvetica Neue"/>
              </a:rPr>
              <a:t>Department</a:t>
            </a:r>
            <a:r>
              <a:rPr lang="nl-NL" sz="2800" dirty="0">
                <a:solidFill>
                  <a:schemeClr val="tx1"/>
                </a:solidFill>
                <a:latin typeface="Helvetica Neue"/>
              </a:rPr>
              <a:t> leader</a:t>
            </a:r>
            <a:endParaRPr lang="en-US" sz="28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-7401" y="1573621"/>
            <a:ext cx="45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2400" dirty="0">
                <a:solidFill>
                  <a:srgbClr val="000000"/>
                </a:solidFill>
                <a:latin typeface="Helvetica Neue"/>
              </a:rPr>
              <a:t>1 FK </a:t>
            </a:r>
            <a:r>
              <a:rPr lang="nl-NL" sz="2400" dirty="0" err="1">
                <a:solidFill>
                  <a:srgbClr val="000000"/>
                </a:solidFill>
                <a:latin typeface="Helvetica Neue"/>
              </a:rPr>
              <a:t>Leads_dep</a:t>
            </a:r>
            <a:r>
              <a:rPr lang="nl-NL" sz="2400" dirty="0">
                <a:solidFill>
                  <a:srgbClr val="000000"/>
                </a:solidFill>
                <a:latin typeface="Helvetica Neue"/>
              </a:rPr>
              <a:t> in EMPLOYEE</a:t>
            </a:r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1591635" y="2019304"/>
            <a:ext cx="0" cy="140664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none"/>
          </a:ln>
          <a:effectLst/>
        </p:spPr>
      </p:cxnSp>
      <p:cxnSp>
        <p:nvCxnSpPr>
          <p:cNvPr id="11" name="Rechte verbindingslijn met pijl 10"/>
          <p:cNvCxnSpPr/>
          <p:nvPr/>
        </p:nvCxnSpPr>
        <p:spPr>
          <a:xfrm>
            <a:off x="1577567" y="3442477"/>
            <a:ext cx="1278174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12" name="Rechthoek 11"/>
          <p:cNvSpPr/>
          <p:nvPr/>
        </p:nvSpPr>
        <p:spPr>
          <a:xfrm>
            <a:off x="5817787" y="5416301"/>
            <a:ext cx="20991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2000" dirty="0">
                <a:solidFill>
                  <a:srgbClr val="000000"/>
                </a:solidFill>
                <a:latin typeface="Helvetica Neue"/>
              </a:rPr>
              <a:t>DEPARTMENT</a:t>
            </a:r>
            <a:br>
              <a:rPr lang="nl-NL" sz="2000" dirty="0">
                <a:solidFill>
                  <a:srgbClr val="000000"/>
                </a:solidFill>
                <a:latin typeface="Helvetica Neue"/>
              </a:rPr>
            </a:br>
            <a:r>
              <a:rPr lang="nl-NL" sz="2000" dirty="0">
                <a:solidFill>
                  <a:srgbClr val="000000"/>
                </a:solidFill>
                <a:latin typeface="Helvetica Neue"/>
              </a:rPr>
              <a:t>is </a:t>
            </a:r>
            <a:r>
              <a:rPr lang="nl-NL" sz="2000" dirty="0" err="1">
                <a:solidFill>
                  <a:srgbClr val="000000"/>
                </a:solidFill>
                <a:latin typeface="Helvetica Neue"/>
              </a:rPr>
              <a:t>the</a:t>
            </a:r>
            <a:r>
              <a:rPr lang="nl-NL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Helvetica Neue"/>
              </a:rPr>
              <a:t>parent</a:t>
            </a:r>
            <a:r>
              <a:rPr lang="nl-NL" sz="2000" dirty="0">
                <a:solidFill>
                  <a:srgbClr val="000000"/>
                </a:solidFill>
                <a:latin typeface="Helvetica Neue"/>
              </a:rPr>
              <a:t>: (D)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20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nl-NL" sz="2000" dirty="0" err="1">
                <a:solidFill>
                  <a:srgbClr val="000000"/>
                </a:solidFill>
                <a:latin typeface="Helvetica Neue"/>
              </a:rPr>
              <a:t>for</a:t>
            </a:r>
            <a:r>
              <a:rPr lang="nl-NL" sz="2000" dirty="0">
                <a:solidFill>
                  <a:srgbClr val="000000"/>
                </a:solidFill>
                <a:latin typeface="Helvetica Neue"/>
              </a:rPr>
              <a:t> Dominant)</a:t>
            </a:r>
          </a:p>
        </p:txBody>
      </p:sp>
      <p:sp>
        <p:nvSpPr>
          <p:cNvPr id="13" name="Rechthoek 12"/>
          <p:cNvSpPr/>
          <p:nvPr/>
        </p:nvSpPr>
        <p:spPr>
          <a:xfrm>
            <a:off x="6273907" y="3195120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2400" dirty="0" err="1">
                <a:solidFill>
                  <a:srgbClr val="000000"/>
                </a:solidFill>
                <a:latin typeface="Helvetica Neue"/>
              </a:rPr>
              <a:t>Note</a:t>
            </a:r>
            <a:r>
              <a:rPr lang="nl-NL" sz="2400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nl-NL" sz="2400" dirty="0" err="1">
                <a:solidFill>
                  <a:srgbClr val="000000"/>
                </a:solidFill>
                <a:latin typeface="Helvetica Neue"/>
              </a:rPr>
              <a:t>null</a:t>
            </a:r>
            <a:endParaRPr lang="nl-NL" sz="24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2003617" y="6258350"/>
            <a:ext cx="3814170" cy="15659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none"/>
          </a:ln>
          <a:effectLst/>
        </p:spPr>
      </p:cxnSp>
      <p:cxnSp>
        <p:nvCxnSpPr>
          <p:cNvPr id="15" name="Rechte verbindingslijn met pijl 14"/>
          <p:cNvCxnSpPr/>
          <p:nvPr/>
        </p:nvCxnSpPr>
        <p:spPr>
          <a:xfrm flipV="1">
            <a:off x="2003617" y="6192512"/>
            <a:ext cx="0" cy="22243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3" y="4119909"/>
            <a:ext cx="4488916" cy="204563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951" y="2061580"/>
            <a:ext cx="6003593" cy="2758070"/>
          </a:xfrm>
          <a:prstGeom prst="rect">
            <a:avLst/>
          </a:prstGeom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11B137A2-FE73-4004-8641-78036F88319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5A5DCF80-549D-4025-A156-1ADDDDAC2B2E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707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1CE0A4-E965-4446-98BE-E7FFA0484ADB}" type="slidenum">
              <a:rPr lang="nl-NL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nl-NL" altLang="en-US" sz="160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047750"/>
            <a:ext cx="6004112" cy="1143000"/>
          </a:xfrm>
        </p:spPr>
        <p:txBody>
          <a:bodyPr/>
          <a:lstStyle/>
          <a:p>
            <a:pPr eaLnBrk="1" hangingPunct="1"/>
            <a:r>
              <a:rPr lang="en-US" altLang="en-US" dirty="0" err="1">
                <a:solidFill>
                  <a:schemeClr val="tx1"/>
                </a:solidFill>
              </a:rPr>
              <a:t>Deze</a:t>
            </a:r>
            <a:r>
              <a:rPr lang="en-US" altLang="en-US" dirty="0">
                <a:solidFill>
                  <a:schemeClr val="tx1"/>
                </a:solidFill>
              </a:rPr>
              <a:t> week: van </a:t>
            </a:r>
            <a:r>
              <a:rPr lang="en-US" altLang="en-US" dirty="0" err="1">
                <a:solidFill>
                  <a:schemeClr val="tx1"/>
                </a:solidFill>
              </a:rPr>
              <a:t>logisch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 err="1">
                <a:solidFill>
                  <a:schemeClr val="tx1"/>
                </a:solidFill>
              </a:rPr>
              <a:t>naar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fysiek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381000" y="16002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 Narrow" panose="020B0606020202030204" pitchFamily="34" charset="0"/>
              </a:rPr>
              <a:t>Project Identification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 Narrow" panose="020B0606020202030204" pitchFamily="34" charset="0"/>
              </a:rPr>
              <a:t> and Selection</a:t>
            </a:r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1600200" y="22098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 Narrow" panose="020B0606020202030204" pitchFamily="34" charset="0"/>
              </a:rPr>
              <a:t>Project Initiation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 Narrow" panose="020B0606020202030204" pitchFamily="34" charset="0"/>
              </a:rPr>
              <a:t> and Planning</a:t>
            </a:r>
          </a:p>
        </p:txBody>
      </p:sp>
      <p:sp>
        <p:nvSpPr>
          <p:cNvPr id="6152" name="Rectangle 5" descr="Wide upward diagonal"/>
          <p:cNvSpPr>
            <a:spLocks noChangeArrowheads="1"/>
          </p:cNvSpPr>
          <p:nvPr/>
        </p:nvSpPr>
        <p:spPr bwMode="auto">
          <a:xfrm>
            <a:off x="2895600" y="28194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Arial Narrow" panose="020B0606020202030204" pitchFamily="34" charset="0"/>
              </a:rPr>
              <a:t>Analysis</a:t>
            </a:r>
          </a:p>
        </p:txBody>
      </p:sp>
      <p:sp>
        <p:nvSpPr>
          <p:cNvPr id="6153" name="Rectangle 6"/>
          <p:cNvSpPr>
            <a:spLocks noChangeArrowheads="1"/>
          </p:cNvSpPr>
          <p:nvPr/>
        </p:nvSpPr>
        <p:spPr bwMode="auto">
          <a:xfrm>
            <a:off x="5029200" y="41148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Arial Narrow" panose="020B0606020202030204" pitchFamily="34" charset="0"/>
              </a:rPr>
              <a:t>Physical Design</a:t>
            </a:r>
          </a:p>
        </p:txBody>
      </p:sp>
      <p:sp>
        <p:nvSpPr>
          <p:cNvPr id="6154" name="Rectangle 7"/>
          <p:cNvSpPr>
            <a:spLocks noChangeArrowheads="1"/>
          </p:cNvSpPr>
          <p:nvPr/>
        </p:nvSpPr>
        <p:spPr bwMode="auto">
          <a:xfrm>
            <a:off x="6172200" y="47244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 Narrow" panose="020B0606020202030204" pitchFamily="34" charset="0"/>
              </a:rPr>
              <a:t>Implementation</a:t>
            </a:r>
          </a:p>
        </p:txBody>
      </p:sp>
      <p:sp>
        <p:nvSpPr>
          <p:cNvPr id="6155" name="Rectangle 8"/>
          <p:cNvSpPr>
            <a:spLocks noChangeArrowheads="1"/>
          </p:cNvSpPr>
          <p:nvPr/>
        </p:nvSpPr>
        <p:spPr bwMode="auto">
          <a:xfrm>
            <a:off x="7391400" y="53340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 Narrow" panose="020B0606020202030204" pitchFamily="34" charset="0"/>
              </a:rPr>
              <a:t>Maintenance</a:t>
            </a:r>
          </a:p>
        </p:txBody>
      </p:sp>
      <p:sp>
        <p:nvSpPr>
          <p:cNvPr id="6156" name="Rectangle 9"/>
          <p:cNvSpPr>
            <a:spLocks noChangeArrowheads="1"/>
          </p:cNvSpPr>
          <p:nvPr/>
        </p:nvSpPr>
        <p:spPr bwMode="auto">
          <a:xfrm>
            <a:off x="3810000" y="35052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Arial Narrow" panose="020B0606020202030204" pitchFamily="34" charset="0"/>
              </a:rPr>
              <a:t>Logical Design</a:t>
            </a:r>
          </a:p>
        </p:txBody>
      </p:sp>
      <p:sp>
        <p:nvSpPr>
          <p:cNvPr id="6157" name="Arc 10"/>
          <p:cNvSpPr>
            <a:spLocks/>
          </p:cNvSpPr>
          <p:nvPr/>
        </p:nvSpPr>
        <p:spPr bwMode="auto">
          <a:xfrm>
            <a:off x="1905000" y="1600200"/>
            <a:ext cx="8382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Arc 11"/>
          <p:cNvSpPr>
            <a:spLocks/>
          </p:cNvSpPr>
          <p:nvPr/>
        </p:nvSpPr>
        <p:spPr bwMode="auto">
          <a:xfrm>
            <a:off x="3124200" y="2209800"/>
            <a:ext cx="8382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Arc 12"/>
          <p:cNvSpPr>
            <a:spLocks/>
          </p:cNvSpPr>
          <p:nvPr/>
        </p:nvSpPr>
        <p:spPr bwMode="auto">
          <a:xfrm>
            <a:off x="4419600" y="2895600"/>
            <a:ext cx="8382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Arc 13"/>
          <p:cNvSpPr>
            <a:spLocks/>
          </p:cNvSpPr>
          <p:nvPr/>
        </p:nvSpPr>
        <p:spPr bwMode="auto">
          <a:xfrm>
            <a:off x="5410200" y="3505200"/>
            <a:ext cx="8382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Arc 14"/>
          <p:cNvSpPr>
            <a:spLocks/>
          </p:cNvSpPr>
          <p:nvPr/>
        </p:nvSpPr>
        <p:spPr bwMode="auto">
          <a:xfrm>
            <a:off x="6553200" y="4114800"/>
            <a:ext cx="8382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Arc 15"/>
          <p:cNvSpPr>
            <a:spLocks/>
          </p:cNvSpPr>
          <p:nvPr/>
        </p:nvSpPr>
        <p:spPr bwMode="auto">
          <a:xfrm>
            <a:off x="7696200" y="4724400"/>
            <a:ext cx="8382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Arc 16"/>
          <p:cNvSpPr>
            <a:spLocks/>
          </p:cNvSpPr>
          <p:nvPr/>
        </p:nvSpPr>
        <p:spPr bwMode="auto">
          <a:xfrm flipH="1" flipV="1">
            <a:off x="6324600" y="5181600"/>
            <a:ext cx="10668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Arc 17"/>
          <p:cNvSpPr>
            <a:spLocks/>
          </p:cNvSpPr>
          <p:nvPr/>
        </p:nvSpPr>
        <p:spPr bwMode="auto">
          <a:xfrm flipH="1" flipV="1">
            <a:off x="5029200" y="4572000"/>
            <a:ext cx="10668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Arc 18"/>
          <p:cNvSpPr>
            <a:spLocks/>
          </p:cNvSpPr>
          <p:nvPr/>
        </p:nvSpPr>
        <p:spPr bwMode="auto">
          <a:xfrm flipH="1" flipV="1">
            <a:off x="3962400" y="3962400"/>
            <a:ext cx="10668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Arc 19"/>
          <p:cNvSpPr>
            <a:spLocks/>
          </p:cNvSpPr>
          <p:nvPr/>
        </p:nvSpPr>
        <p:spPr bwMode="auto">
          <a:xfrm flipH="1" flipV="1">
            <a:off x="2895600" y="3352800"/>
            <a:ext cx="9144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Arc 20"/>
          <p:cNvSpPr>
            <a:spLocks/>
          </p:cNvSpPr>
          <p:nvPr/>
        </p:nvSpPr>
        <p:spPr bwMode="auto">
          <a:xfrm flipH="1" flipV="1">
            <a:off x="1981200" y="2667000"/>
            <a:ext cx="9144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Arc 21"/>
          <p:cNvSpPr>
            <a:spLocks/>
          </p:cNvSpPr>
          <p:nvPr/>
        </p:nvSpPr>
        <p:spPr bwMode="auto">
          <a:xfrm flipH="1" flipV="1">
            <a:off x="685800" y="2057400"/>
            <a:ext cx="914400" cy="533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Text Box 23"/>
          <p:cNvSpPr txBox="1">
            <a:spLocks noChangeArrowheads="1"/>
          </p:cNvSpPr>
          <p:nvPr/>
        </p:nvSpPr>
        <p:spPr bwMode="auto">
          <a:xfrm>
            <a:off x="1123542" y="4584670"/>
            <a:ext cx="36008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Times New Roman" panose="02020603050405020304" pitchFamily="18" charset="0"/>
              </a:rPr>
              <a:t>Gericht</a:t>
            </a:r>
            <a:r>
              <a:rPr lang="en-US" altLang="en-US" sz="2000" b="1" dirty="0">
                <a:latin typeface="Times New Roman" panose="02020603050405020304" pitchFamily="18" charset="0"/>
              </a:rPr>
              <a:t> op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relationele</a:t>
            </a:r>
            <a:r>
              <a:rPr lang="en-US" altLang="en-US" sz="2000" b="1" dirty="0">
                <a:latin typeface="Times New Roman" panose="02020603050405020304" pitchFamily="18" charset="0"/>
              </a:rPr>
              <a:t> database</a:t>
            </a:r>
          </a:p>
        </p:txBody>
      </p:sp>
      <p:sp>
        <p:nvSpPr>
          <p:cNvPr id="6171" name="Text Box 24"/>
          <p:cNvSpPr txBox="1">
            <a:spLocks noChangeArrowheads="1"/>
          </p:cNvSpPr>
          <p:nvPr/>
        </p:nvSpPr>
        <p:spPr bwMode="auto">
          <a:xfrm>
            <a:off x="1905000" y="5311528"/>
            <a:ext cx="45572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Vendor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specifiek</a:t>
            </a:r>
            <a:r>
              <a:rPr lang="en-US" altLang="en-US" sz="2000" b="1" dirty="0">
                <a:latin typeface="Times New Roman" panose="02020603050405020304" pitchFamily="18" charset="0"/>
              </a:rPr>
              <a:t> (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voor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ons</a:t>
            </a:r>
            <a:r>
              <a:rPr lang="en-US" altLang="en-US" sz="2000" b="1" dirty="0">
                <a:latin typeface="Times New Roman" panose="02020603050405020304" pitchFamily="18" charset="0"/>
              </a:rPr>
              <a:t>: SQL server)</a:t>
            </a:r>
          </a:p>
        </p:txBody>
      </p:sp>
      <p:sp>
        <p:nvSpPr>
          <p:cNvPr id="6173" name="Line 26"/>
          <p:cNvSpPr>
            <a:spLocks noChangeShapeType="1"/>
          </p:cNvSpPr>
          <p:nvPr/>
        </p:nvSpPr>
        <p:spPr bwMode="auto">
          <a:xfrm flipV="1">
            <a:off x="3886200" y="39624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74" name="Line 27"/>
          <p:cNvSpPr>
            <a:spLocks noChangeShapeType="1"/>
          </p:cNvSpPr>
          <p:nvPr/>
        </p:nvSpPr>
        <p:spPr bwMode="auto">
          <a:xfrm flipV="1">
            <a:off x="5105400" y="45720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0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148" y="2245667"/>
            <a:ext cx="6100911" cy="2699726"/>
          </a:xfrm>
          <a:prstGeom prst="rect">
            <a:avLst/>
          </a:prstGeom>
        </p:spPr>
      </p:pic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2644726" y="732559"/>
            <a:ext cx="5102531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nl-NL" sz="2800" dirty="0" err="1">
                <a:solidFill>
                  <a:schemeClr val="tx1"/>
                </a:solidFill>
                <a:latin typeface="Helvetica Neue"/>
              </a:rPr>
              <a:t>Example</a:t>
            </a:r>
            <a:r>
              <a:rPr lang="nl-NL" sz="2800" dirty="0">
                <a:solidFill>
                  <a:schemeClr val="tx1"/>
                </a:solidFill>
                <a:latin typeface="Helvetica Neue"/>
              </a:rPr>
              <a:t>: </a:t>
            </a:r>
            <a:r>
              <a:rPr lang="nl-NL" sz="2800" dirty="0" err="1">
                <a:solidFill>
                  <a:schemeClr val="tx1"/>
                </a:solidFill>
                <a:latin typeface="Helvetica Neue"/>
              </a:rPr>
              <a:t>Department</a:t>
            </a:r>
            <a:r>
              <a:rPr lang="nl-NL" sz="2800" dirty="0">
                <a:solidFill>
                  <a:schemeClr val="tx1"/>
                </a:solidFill>
                <a:latin typeface="Helvetica Neue"/>
              </a:rPr>
              <a:t> leader</a:t>
            </a:r>
            <a:endParaRPr lang="en-US" sz="28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-7401" y="1573621"/>
            <a:ext cx="45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>
                <a:latin typeface="Arial" charset="0"/>
              </a:rPr>
              <a:t>2 FK Leader in DEPARTMENT</a:t>
            </a:r>
          </a:p>
        </p:txBody>
      </p:sp>
      <p:cxnSp>
        <p:nvCxnSpPr>
          <p:cNvPr id="17" name="Rechte verbindingslijn met pijl 16"/>
          <p:cNvCxnSpPr/>
          <p:nvPr/>
        </p:nvCxnSpPr>
        <p:spPr>
          <a:xfrm>
            <a:off x="4403188" y="1828800"/>
            <a:ext cx="1875546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none"/>
          </a:ln>
          <a:effectLst/>
        </p:spPr>
      </p:cxnSp>
      <p:cxnSp>
        <p:nvCxnSpPr>
          <p:cNvPr id="18" name="Rechte verbindingslijn met pijl 17"/>
          <p:cNvCxnSpPr/>
          <p:nvPr/>
        </p:nvCxnSpPr>
        <p:spPr>
          <a:xfrm>
            <a:off x="6278734" y="1828800"/>
            <a:ext cx="0" cy="288799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19" name="Rechthoek 18"/>
          <p:cNvSpPr/>
          <p:nvPr/>
        </p:nvSpPr>
        <p:spPr>
          <a:xfrm>
            <a:off x="6009906" y="5452750"/>
            <a:ext cx="20991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2000" dirty="0">
                <a:solidFill>
                  <a:srgbClr val="000000"/>
                </a:solidFill>
                <a:latin typeface="Helvetica Neue"/>
              </a:rPr>
              <a:t>EMPLOYEE</a:t>
            </a:r>
            <a:br>
              <a:rPr lang="nl-NL" sz="2000" dirty="0">
                <a:solidFill>
                  <a:srgbClr val="000000"/>
                </a:solidFill>
                <a:latin typeface="Helvetica Neue"/>
              </a:rPr>
            </a:br>
            <a:r>
              <a:rPr lang="nl-NL" sz="2000" dirty="0">
                <a:solidFill>
                  <a:srgbClr val="000000"/>
                </a:solidFill>
                <a:latin typeface="Helvetica Neue"/>
              </a:rPr>
              <a:t>is </a:t>
            </a:r>
            <a:r>
              <a:rPr lang="nl-NL" sz="2000" dirty="0" err="1">
                <a:solidFill>
                  <a:srgbClr val="000000"/>
                </a:solidFill>
                <a:latin typeface="Helvetica Neue"/>
              </a:rPr>
              <a:t>the</a:t>
            </a:r>
            <a:r>
              <a:rPr lang="nl-NL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Helvetica Neue"/>
              </a:rPr>
              <a:t>parent</a:t>
            </a:r>
            <a:r>
              <a:rPr lang="nl-NL" sz="2000" dirty="0">
                <a:solidFill>
                  <a:srgbClr val="000000"/>
                </a:solidFill>
                <a:latin typeface="Helvetica Neue"/>
              </a:rPr>
              <a:t>: (D)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20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nl-NL" sz="2000" dirty="0" err="1">
                <a:solidFill>
                  <a:srgbClr val="000000"/>
                </a:solidFill>
                <a:latin typeface="Helvetica Neue"/>
              </a:rPr>
              <a:t>for</a:t>
            </a:r>
            <a:r>
              <a:rPr lang="nl-NL" sz="2000" dirty="0">
                <a:solidFill>
                  <a:srgbClr val="000000"/>
                </a:solidFill>
                <a:latin typeface="Helvetica Neue"/>
              </a:rPr>
              <a:t> Dominant)</a:t>
            </a:r>
          </a:p>
        </p:txBody>
      </p:sp>
      <p:sp>
        <p:nvSpPr>
          <p:cNvPr id="20" name="Rechthoek 19"/>
          <p:cNvSpPr/>
          <p:nvPr/>
        </p:nvSpPr>
        <p:spPr>
          <a:xfrm>
            <a:off x="6468904" y="2857297"/>
            <a:ext cx="19992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2400" dirty="0" err="1">
                <a:solidFill>
                  <a:srgbClr val="000000"/>
                </a:solidFill>
                <a:latin typeface="Helvetica Neue"/>
              </a:rPr>
              <a:t>Note</a:t>
            </a:r>
            <a:r>
              <a:rPr lang="nl-NL" sz="2400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nl-NL" sz="2400" dirty="0" err="1">
                <a:solidFill>
                  <a:srgbClr val="000000"/>
                </a:solidFill>
                <a:latin typeface="Helvetica Neue"/>
              </a:rPr>
              <a:t>not</a:t>
            </a:r>
            <a:r>
              <a:rPr lang="nl-NL" sz="24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nl-NL" sz="2400" dirty="0" err="1">
                <a:solidFill>
                  <a:srgbClr val="000000"/>
                </a:solidFill>
                <a:latin typeface="Helvetica Neue"/>
              </a:rPr>
              <a:t>null</a:t>
            </a:r>
            <a:br>
              <a:rPr lang="nl-NL" sz="2400" dirty="0">
                <a:solidFill>
                  <a:srgbClr val="000000"/>
                </a:solidFill>
                <a:latin typeface="Helvetica Neue"/>
              </a:rPr>
            </a:br>
            <a:r>
              <a:rPr lang="nl-NL" sz="2400" dirty="0" err="1">
                <a:solidFill>
                  <a:srgbClr val="000000"/>
                </a:solidFill>
                <a:latin typeface="Helvetica Neue"/>
              </a:rPr>
              <a:t>and</a:t>
            </a:r>
            <a:r>
              <a:rPr lang="nl-NL" sz="2400" dirty="0">
                <a:solidFill>
                  <a:srgbClr val="000000"/>
                </a:solidFill>
                <a:latin typeface="Helvetica Neue"/>
              </a:rPr>
              <a:t> &lt;</a:t>
            </a:r>
            <a:r>
              <a:rPr lang="nl-NL" sz="2400" dirty="0" err="1">
                <a:solidFill>
                  <a:srgbClr val="000000"/>
                </a:solidFill>
                <a:latin typeface="Helvetica Neue"/>
              </a:rPr>
              <a:t>ak</a:t>
            </a:r>
            <a:r>
              <a:rPr lang="nl-NL" sz="2400" dirty="0">
                <a:solidFill>
                  <a:srgbClr val="000000"/>
                </a:solidFill>
                <a:latin typeface="Helvetica Neue"/>
              </a:rPr>
              <a:t>&gt;</a:t>
            </a:r>
          </a:p>
        </p:txBody>
      </p:sp>
      <p:cxnSp>
        <p:nvCxnSpPr>
          <p:cNvPr id="21" name="Rechte verbindingslijn met pijl 20"/>
          <p:cNvCxnSpPr/>
          <p:nvPr/>
        </p:nvCxnSpPr>
        <p:spPr>
          <a:xfrm>
            <a:off x="1619672" y="6289271"/>
            <a:ext cx="4390234" cy="552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none"/>
          </a:ln>
          <a:effectLst/>
        </p:spPr>
      </p:cxnSp>
      <p:cxnSp>
        <p:nvCxnSpPr>
          <p:cNvPr id="22" name="Rechte verbindingslijn met pijl 21"/>
          <p:cNvCxnSpPr/>
          <p:nvPr/>
        </p:nvCxnSpPr>
        <p:spPr>
          <a:xfrm flipV="1">
            <a:off x="1619672" y="5369883"/>
            <a:ext cx="0" cy="91938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74" y="3878591"/>
            <a:ext cx="5001151" cy="2302180"/>
          </a:xfrm>
          <a:prstGeom prst="rect">
            <a:avLst/>
          </a:prstGeom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9618AF4-7F36-445B-AF38-6930B17934C1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625B516E-D978-497C-AE51-A28B9011755E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641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2644726" y="732559"/>
            <a:ext cx="5102531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nl-NL" sz="2800" dirty="0" err="1">
                <a:solidFill>
                  <a:schemeClr val="tx1"/>
                </a:solidFill>
                <a:latin typeface="Helvetica Neue"/>
              </a:rPr>
              <a:t>Example</a:t>
            </a:r>
            <a:r>
              <a:rPr lang="nl-NL" sz="2800" dirty="0">
                <a:solidFill>
                  <a:schemeClr val="tx1"/>
                </a:solidFill>
                <a:latin typeface="Helvetica Neue"/>
              </a:rPr>
              <a:t>: </a:t>
            </a:r>
            <a:r>
              <a:rPr lang="nl-NL" sz="2800" dirty="0" err="1">
                <a:solidFill>
                  <a:schemeClr val="tx1"/>
                </a:solidFill>
                <a:latin typeface="Helvetica Neue"/>
              </a:rPr>
              <a:t>Department</a:t>
            </a:r>
            <a:r>
              <a:rPr lang="nl-NL" sz="2800" dirty="0">
                <a:solidFill>
                  <a:schemeClr val="tx1"/>
                </a:solidFill>
                <a:latin typeface="Helvetica Neue"/>
              </a:rPr>
              <a:t> leader</a:t>
            </a:r>
            <a:endParaRPr lang="en-US" sz="28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-7401" y="1573621"/>
            <a:ext cx="45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>
                <a:latin typeface="Helvetica Neue"/>
              </a:rPr>
              <a:t>3 Both </a:t>
            </a:r>
            <a:r>
              <a:rPr lang="nl-NL" sz="2400" dirty="0" err="1">
                <a:latin typeface="Helvetica Neue"/>
              </a:rPr>
              <a:t>FKs</a:t>
            </a:r>
            <a:endParaRPr lang="nl-NL" sz="2400" dirty="0">
              <a:latin typeface="Helvetica Neue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5576189" y="5228994"/>
            <a:ext cx="3460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2400" dirty="0">
                <a:solidFill>
                  <a:srgbClr val="000000"/>
                </a:solidFill>
                <a:latin typeface="Helvetica Neue"/>
              </a:rPr>
              <a:t>No </a:t>
            </a:r>
            <a:r>
              <a:rPr lang="nl-NL" sz="2400" dirty="0" err="1">
                <a:solidFill>
                  <a:srgbClr val="000000"/>
                </a:solidFill>
                <a:latin typeface="Helvetica Neue"/>
              </a:rPr>
              <a:t>dominance</a:t>
            </a:r>
            <a:br>
              <a:rPr lang="nl-NL" sz="2400" dirty="0">
                <a:solidFill>
                  <a:srgbClr val="000000"/>
                </a:solidFill>
                <a:latin typeface="Helvetica Neue"/>
              </a:rPr>
            </a:br>
            <a:r>
              <a:rPr lang="nl-NL" sz="24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nl-NL" sz="2400" dirty="0" err="1">
                <a:solidFill>
                  <a:srgbClr val="000000"/>
                </a:solidFill>
                <a:latin typeface="Helvetica Neue"/>
              </a:rPr>
              <a:t>neither</a:t>
            </a:r>
            <a:r>
              <a:rPr lang="nl-NL" sz="24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nl-NL" sz="2400" dirty="0" err="1">
                <a:solidFill>
                  <a:srgbClr val="000000"/>
                </a:solidFill>
                <a:latin typeface="Helvetica Neue"/>
              </a:rPr>
              <a:t>role</a:t>
            </a:r>
            <a:r>
              <a:rPr lang="nl-NL" sz="2400" dirty="0">
                <a:solidFill>
                  <a:srgbClr val="000000"/>
                </a:solidFill>
                <a:latin typeface="Helvetica Neue"/>
              </a:rPr>
              <a:t> has ‘(D)’)</a:t>
            </a:r>
          </a:p>
        </p:txBody>
      </p:sp>
      <p:sp>
        <p:nvSpPr>
          <p:cNvPr id="15" name="Rechthoek 14"/>
          <p:cNvSpPr/>
          <p:nvPr/>
        </p:nvSpPr>
        <p:spPr>
          <a:xfrm>
            <a:off x="6723805" y="2021939"/>
            <a:ext cx="18806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 err="1">
                <a:latin typeface="Helvetica Neue"/>
              </a:rPr>
              <a:t>Note</a:t>
            </a:r>
            <a:r>
              <a:rPr lang="nl-NL" sz="2400" dirty="0">
                <a:latin typeface="Helvetica Neue"/>
              </a:rPr>
              <a:t>:</a:t>
            </a:r>
          </a:p>
          <a:p>
            <a:r>
              <a:rPr lang="nl-NL" sz="2400" dirty="0" err="1">
                <a:latin typeface="Helvetica Neue"/>
              </a:rPr>
              <a:t>redundancy</a:t>
            </a:r>
            <a:r>
              <a:rPr lang="nl-NL" sz="2400" dirty="0">
                <a:latin typeface="Helvetica Neue"/>
              </a:rPr>
              <a:t>!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5" y="3894734"/>
            <a:ext cx="4954086" cy="2146828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948" y="1690887"/>
            <a:ext cx="6332236" cy="2928738"/>
          </a:xfrm>
          <a:prstGeom prst="rect">
            <a:avLst/>
          </a:prstGeom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8438C5C-5C54-4390-A8C9-896D5EFE490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7B49B7C6-91AB-4CB0-9712-B8C6A91FA130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015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2644726" y="732559"/>
            <a:ext cx="5102531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nl-NL" sz="2800" dirty="0" err="1">
                <a:solidFill>
                  <a:schemeClr val="tx1"/>
                </a:solidFill>
                <a:latin typeface="Helvetica Neue"/>
              </a:rPr>
              <a:t>Example</a:t>
            </a:r>
            <a:r>
              <a:rPr lang="nl-NL" sz="2800" dirty="0">
                <a:solidFill>
                  <a:schemeClr val="tx1"/>
                </a:solidFill>
                <a:latin typeface="Helvetica Neue"/>
              </a:rPr>
              <a:t>: </a:t>
            </a:r>
            <a:r>
              <a:rPr lang="nl-NL" sz="2800" dirty="0" err="1">
                <a:solidFill>
                  <a:schemeClr val="tx1"/>
                </a:solidFill>
                <a:latin typeface="Helvetica Neue"/>
              </a:rPr>
              <a:t>Department</a:t>
            </a:r>
            <a:r>
              <a:rPr lang="nl-NL" sz="2800" dirty="0">
                <a:solidFill>
                  <a:schemeClr val="tx1"/>
                </a:solidFill>
                <a:latin typeface="Helvetica Neue"/>
              </a:rPr>
              <a:t> leader</a:t>
            </a:r>
            <a:endParaRPr lang="en-US" sz="28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-7401" y="1573621"/>
            <a:ext cx="45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>
                <a:latin typeface="Helvetica Neue"/>
              </a:rPr>
              <a:t>3 Both </a:t>
            </a:r>
            <a:r>
              <a:rPr lang="nl-NL" sz="2400" dirty="0" err="1">
                <a:latin typeface="Helvetica Neue"/>
              </a:rPr>
              <a:t>FKs</a:t>
            </a:r>
            <a:endParaRPr lang="nl-NL" sz="2400" dirty="0">
              <a:latin typeface="Helvetica Neue"/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1847871" y="1582938"/>
            <a:ext cx="7071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2400" dirty="0" err="1">
                <a:solidFill>
                  <a:srgbClr val="000000"/>
                </a:solidFill>
                <a:latin typeface="Arial" charset="0"/>
              </a:rPr>
              <a:t>Note</a:t>
            </a:r>
            <a:r>
              <a:rPr lang="nl-NL" sz="2400" dirty="0">
                <a:solidFill>
                  <a:srgbClr val="000000"/>
                </a:solidFill>
                <a:latin typeface="Arial" charset="0"/>
              </a:rPr>
              <a:t>: </a:t>
            </a:r>
            <a:r>
              <a:rPr lang="nl-NL" sz="2400" dirty="0" err="1">
                <a:solidFill>
                  <a:srgbClr val="000000"/>
                </a:solidFill>
                <a:latin typeface="Arial" charset="0"/>
              </a:rPr>
              <a:t>Redundancy</a:t>
            </a:r>
            <a:r>
              <a:rPr lang="nl-NL" sz="2400" dirty="0">
                <a:solidFill>
                  <a:srgbClr val="000000"/>
                </a:solidFill>
                <a:latin typeface="Arial" charset="0"/>
              </a:rPr>
              <a:t>! Same </a:t>
            </a:r>
            <a:r>
              <a:rPr lang="nl-NL" sz="2400" dirty="0" err="1">
                <a:solidFill>
                  <a:srgbClr val="000000"/>
                </a:solidFill>
                <a:latin typeface="Arial" charset="0"/>
              </a:rPr>
              <a:t>facts</a:t>
            </a:r>
            <a:r>
              <a:rPr lang="nl-NL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nl-NL" sz="2400" dirty="0" err="1">
                <a:solidFill>
                  <a:srgbClr val="000000"/>
                </a:solidFill>
                <a:latin typeface="Arial" charset="0"/>
              </a:rPr>
              <a:t>stored</a:t>
            </a:r>
            <a:r>
              <a:rPr lang="nl-NL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nl-NL" sz="2400" dirty="0" err="1">
                <a:solidFill>
                  <a:srgbClr val="000000"/>
                </a:solidFill>
                <a:latin typeface="Arial" charset="0"/>
              </a:rPr>
              <a:t>twice</a:t>
            </a:r>
            <a:endParaRPr lang="nl-NL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Rechthoekige toelichting 10"/>
          <p:cNvSpPr/>
          <p:nvPr/>
        </p:nvSpPr>
        <p:spPr>
          <a:xfrm>
            <a:off x="4652756" y="2115593"/>
            <a:ext cx="3521713" cy="1075985"/>
          </a:xfrm>
          <a:prstGeom prst="wedgeRectCallout">
            <a:avLst>
              <a:gd name="adj1" fmla="val -55334"/>
              <a:gd name="adj2" fmla="val 77445"/>
            </a:avLst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Employee &lt;</a:t>
            </a: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Emp_code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&gt; leads </a:t>
            </a: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department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&lt;</a:t>
            </a: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Leads_dep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&gt;.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E27	E95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777	888</a:t>
            </a:r>
          </a:p>
        </p:txBody>
      </p:sp>
      <p:sp>
        <p:nvSpPr>
          <p:cNvPr id="16" name="Rechthoekige toelichting 15"/>
          <p:cNvSpPr/>
          <p:nvPr/>
        </p:nvSpPr>
        <p:spPr>
          <a:xfrm>
            <a:off x="5516597" y="3652041"/>
            <a:ext cx="3402319" cy="1075985"/>
          </a:xfrm>
          <a:prstGeom prst="wedgeRectCallout">
            <a:avLst>
              <a:gd name="adj1" fmla="val -44687"/>
              <a:gd name="adj2" fmla="val 78661"/>
            </a:avLst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Employee &lt;Leader&gt; leads </a:t>
            </a: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department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&lt;</a:t>
            </a:r>
            <a:r>
              <a:rPr kumimoji="0" lang="nl-NL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Dep_no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&gt;.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E27	E95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777	888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8" y="2582318"/>
            <a:ext cx="8091202" cy="3742282"/>
          </a:xfrm>
          <a:prstGeom prst="rect">
            <a:avLst/>
          </a:prstGeom>
        </p:spPr>
      </p:pic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8A8228A-ACE3-4970-8477-101F30C6466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20B927EB-371B-4506-8172-3C26AC5BA90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83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B3C2A-643B-465C-A04B-79B71F5B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Samenvatting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981307-9085-4A34-9BE8-35B08113D5F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dirty="0"/>
              <a:t>1 op 0 / 0 op 1-&gt; dominantie bij de 1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dirty="0"/>
              <a:t>1 op 1 waarbij 1 zwakke entiteit-&gt; kies voor de sterke entiteit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dirty="0"/>
              <a:t>1 op 1 / 0 op 0-&gt; kies zelf één kant als dominant</a:t>
            </a:r>
          </a:p>
          <a:p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B6F061-6ADE-4B44-8EA1-6B74E14EF05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D527263D-2741-4823-9235-54CEBF1C5A8B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C3E06B1-F3D0-4A49-8C7D-1446B8334100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7839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 1: Fysiek gegevensmodel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r>
              <a:rPr lang="nl-NL" b="0" dirty="0"/>
              <a:t>Leid het fysieke gegevensmodel af uit onderstaand ERD:</a:t>
            </a:r>
          </a:p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endParaRPr lang="nl-NL" b="0" dirty="0">
              <a:solidFill>
                <a:srgbClr val="000099"/>
              </a:solidFill>
              <a:latin typeface="Arial" charset="0"/>
            </a:endParaRPr>
          </a:p>
          <a:p>
            <a:pPr>
              <a:spcBef>
                <a:spcPct val="10000"/>
              </a:spcBef>
              <a:tabLst>
                <a:tab pos="2111375" algn="l"/>
                <a:tab pos="3657600" algn="l"/>
              </a:tabLst>
            </a:pPr>
            <a:endParaRPr lang="nl-NL" b="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Line 100"/>
          <p:cNvSpPr>
            <a:spLocks noChangeShapeType="1"/>
          </p:cNvSpPr>
          <p:nvPr/>
        </p:nvSpPr>
        <p:spPr bwMode="auto">
          <a:xfrm flipV="1">
            <a:off x="3720783" y="3933190"/>
            <a:ext cx="1587" cy="957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0" name="Arc 101"/>
          <p:cNvSpPr>
            <a:spLocks/>
          </p:cNvSpPr>
          <p:nvPr/>
        </p:nvSpPr>
        <p:spPr bwMode="auto">
          <a:xfrm>
            <a:off x="3720783" y="4890453"/>
            <a:ext cx="71437" cy="571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4364 w 24364"/>
              <a:gd name="T1" fmla="*/ 21422 h 21600"/>
              <a:gd name="T2" fmla="*/ 0 w 24364"/>
              <a:gd name="T3" fmla="*/ 0 h 21600"/>
              <a:gd name="T4" fmla="*/ 21600 w 243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364" h="21600" fill="none" extrusionOk="0">
                <a:moveTo>
                  <a:pt x="24364" y="21422"/>
                </a:moveTo>
                <a:cubicBezTo>
                  <a:pt x="23447" y="21540"/>
                  <a:pt x="22524" y="21599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</a:path>
              <a:path w="24364" h="21600" stroke="0" extrusionOk="0">
                <a:moveTo>
                  <a:pt x="24364" y="21422"/>
                </a:moveTo>
                <a:cubicBezTo>
                  <a:pt x="23447" y="21540"/>
                  <a:pt x="22524" y="21599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1" name="Line 102"/>
          <p:cNvSpPr>
            <a:spLocks noChangeShapeType="1"/>
          </p:cNvSpPr>
          <p:nvPr/>
        </p:nvSpPr>
        <p:spPr bwMode="auto">
          <a:xfrm flipH="1">
            <a:off x="3776345" y="4946015"/>
            <a:ext cx="9017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2" name="Arc 103"/>
          <p:cNvSpPr>
            <a:spLocks/>
          </p:cNvSpPr>
          <p:nvPr/>
        </p:nvSpPr>
        <p:spPr bwMode="auto">
          <a:xfrm>
            <a:off x="4670108" y="4946015"/>
            <a:ext cx="69850" cy="57150"/>
          </a:xfrm>
          <a:custGeom>
            <a:avLst/>
            <a:gdLst>
              <a:gd name="G0" fmla="+- 2747 0 0"/>
              <a:gd name="G1" fmla="+- 21600 0 0"/>
              <a:gd name="G2" fmla="+- 21600 0 0"/>
              <a:gd name="T0" fmla="*/ 0 w 24347"/>
              <a:gd name="T1" fmla="*/ 175 h 21600"/>
              <a:gd name="T2" fmla="*/ 24347 w 24347"/>
              <a:gd name="T3" fmla="*/ 21600 h 21600"/>
              <a:gd name="T4" fmla="*/ 2747 w 2434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347" h="21600" fill="none" extrusionOk="0">
                <a:moveTo>
                  <a:pt x="0" y="175"/>
                </a:moveTo>
                <a:cubicBezTo>
                  <a:pt x="911" y="58"/>
                  <a:pt x="1828" y="-1"/>
                  <a:pt x="2747" y="0"/>
                </a:cubicBezTo>
                <a:cubicBezTo>
                  <a:pt x="14676" y="0"/>
                  <a:pt x="24347" y="9670"/>
                  <a:pt x="24347" y="21600"/>
                </a:cubicBezTo>
              </a:path>
              <a:path w="24347" h="21600" stroke="0" extrusionOk="0">
                <a:moveTo>
                  <a:pt x="0" y="175"/>
                </a:moveTo>
                <a:cubicBezTo>
                  <a:pt x="911" y="58"/>
                  <a:pt x="1828" y="-1"/>
                  <a:pt x="2747" y="0"/>
                </a:cubicBezTo>
                <a:cubicBezTo>
                  <a:pt x="14676" y="0"/>
                  <a:pt x="24347" y="9670"/>
                  <a:pt x="24347" y="21600"/>
                </a:cubicBezTo>
                <a:lnTo>
                  <a:pt x="2747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3" name="Line 104"/>
          <p:cNvSpPr>
            <a:spLocks noChangeShapeType="1"/>
          </p:cNvSpPr>
          <p:nvPr/>
        </p:nvSpPr>
        <p:spPr bwMode="auto">
          <a:xfrm flipV="1">
            <a:off x="4739958" y="4996815"/>
            <a:ext cx="1587" cy="985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4" name="Line 105"/>
          <p:cNvSpPr>
            <a:spLocks noChangeShapeType="1"/>
          </p:cNvSpPr>
          <p:nvPr/>
        </p:nvSpPr>
        <p:spPr bwMode="auto">
          <a:xfrm>
            <a:off x="3682683" y="4234815"/>
            <a:ext cx="857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5" name="Freeform 106"/>
          <p:cNvSpPr>
            <a:spLocks/>
          </p:cNvSpPr>
          <p:nvPr/>
        </p:nvSpPr>
        <p:spPr bwMode="auto">
          <a:xfrm>
            <a:off x="4670108" y="5658803"/>
            <a:ext cx="141287" cy="188912"/>
          </a:xfrm>
          <a:custGeom>
            <a:avLst/>
            <a:gdLst/>
            <a:ahLst/>
            <a:cxnLst>
              <a:cxn ang="0">
                <a:pos x="0" y="264"/>
              </a:cxn>
              <a:cxn ang="0">
                <a:pos x="88" y="0"/>
              </a:cxn>
              <a:cxn ang="0">
                <a:pos x="176" y="264"/>
              </a:cxn>
              <a:cxn ang="0">
                <a:pos x="0" y="264"/>
              </a:cxn>
            </a:cxnLst>
            <a:rect l="0" t="0" r="r" b="b"/>
            <a:pathLst>
              <a:path w="176" h="264">
                <a:moveTo>
                  <a:pt x="0" y="264"/>
                </a:moveTo>
                <a:lnTo>
                  <a:pt x="88" y="0"/>
                </a:lnTo>
                <a:lnTo>
                  <a:pt x="176" y="264"/>
                </a:lnTo>
                <a:lnTo>
                  <a:pt x="0" y="26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6" name="Oval 107"/>
          <p:cNvSpPr>
            <a:spLocks noChangeArrowheads="1"/>
          </p:cNvSpPr>
          <p:nvPr/>
        </p:nvSpPr>
        <p:spPr bwMode="auto">
          <a:xfrm>
            <a:off x="4717733" y="5608003"/>
            <a:ext cx="53975" cy="50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7" name="Rectangle 108"/>
          <p:cNvSpPr>
            <a:spLocks noChangeArrowheads="1"/>
          </p:cNvSpPr>
          <p:nvPr/>
        </p:nvSpPr>
        <p:spPr bwMode="auto">
          <a:xfrm>
            <a:off x="3892233" y="4601528"/>
            <a:ext cx="1277937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Is EIGENAAR van</a:t>
            </a:r>
            <a:endParaRPr lang="nl-NL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Freeform 109"/>
          <p:cNvSpPr>
            <a:spLocks/>
          </p:cNvSpPr>
          <p:nvPr/>
        </p:nvSpPr>
        <p:spPr bwMode="auto">
          <a:xfrm>
            <a:off x="6240145" y="4031615"/>
            <a:ext cx="1601788" cy="1766888"/>
          </a:xfrm>
          <a:custGeom>
            <a:avLst/>
            <a:gdLst/>
            <a:ahLst/>
            <a:cxnLst>
              <a:cxn ang="0">
                <a:pos x="2012" y="0"/>
              </a:cxn>
              <a:cxn ang="0">
                <a:pos x="2012" y="1252"/>
              </a:cxn>
              <a:cxn ang="0">
                <a:pos x="0" y="1252"/>
              </a:cxn>
              <a:cxn ang="0">
                <a:pos x="0" y="2456"/>
              </a:cxn>
            </a:cxnLst>
            <a:rect l="0" t="0" r="r" b="b"/>
            <a:pathLst>
              <a:path w="2012" h="2456">
                <a:moveTo>
                  <a:pt x="2012" y="0"/>
                </a:moveTo>
                <a:lnTo>
                  <a:pt x="2012" y="1252"/>
                </a:lnTo>
                <a:lnTo>
                  <a:pt x="0" y="1252"/>
                </a:lnTo>
                <a:lnTo>
                  <a:pt x="0" y="245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9" name="Oval 110"/>
          <p:cNvSpPr>
            <a:spLocks noChangeArrowheads="1"/>
          </p:cNvSpPr>
          <p:nvPr/>
        </p:nvSpPr>
        <p:spPr bwMode="auto">
          <a:xfrm>
            <a:off x="7821295" y="4164965"/>
            <a:ext cx="52388" cy="50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0" name="Freeform 111"/>
          <p:cNvSpPr>
            <a:spLocks/>
          </p:cNvSpPr>
          <p:nvPr/>
        </p:nvSpPr>
        <p:spPr bwMode="auto">
          <a:xfrm>
            <a:off x="6162358" y="5658803"/>
            <a:ext cx="149225" cy="188912"/>
          </a:xfrm>
          <a:custGeom>
            <a:avLst/>
            <a:gdLst/>
            <a:ahLst/>
            <a:cxnLst>
              <a:cxn ang="0">
                <a:pos x="0" y="264"/>
              </a:cxn>
              <a:cxn ang="0">
                <a:pos x="98" y="0"/>
              </a:cxn>
              <a:cxn ang="0">
                <a:pos x="186" y="264"/>
              </a:cxn>
              <a:cxn ang="0">
                <a:pos x="0" y="264"/>
              </a:cxn>
            </a:cxnLst>
            <a:rect l="0" t="0" r="r" b="b"/>
            <a:pathLst>
              <a:path w="186" h="264">
                <a:moveTo>
                  <a:pt x="0" y="264"/>
                </a:moveTo>
                <a:lnTo>
                  <a:pt x="98" y="0"/>
                </a:lnTo>
                <a:lnTo>
                  <a:pt x="186" y="264"/>
                </a:lnTo>
                <a:lnTo>
                  <a:pt x="0" y="26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" name="Oval 112"/>
          <p:cNvSpPr>
            <a:spLocks noChangeArrowheads="1"/>
          </p:cNvSpPr>
          <p:nvPr/>
        </p:nvSpPr>
        <p:spPr bwMode="auto">
          <a:xfrm>
            <a:off x="6209983" y="5608003"/>
            <a:ext cx="53975" cy="50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2" name="Rectangle 113"/>
          <p:cNvSpPr>
            <a:spLocks noChangeArrowheads="1"/>
          </p:cNvSpPr>
          <p:nvPr/>
        </p:nvSpPr>
        <p:spPr bwMode="auto">
          <a:xfrm>
            <a:off x="6708458" y="4601528"/>
            <a:ext cx="55086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Staat in</a:t>
            </a:r>
            <a:endParaRPr lang="nl-NL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Rectangle 114"/>
          <p:cNvSpPr>
            <a:spLocks noChangeArrowheads="1"/>
          </p:cNvSpPr>
          <p:nvPr/>
        </p:nvSpPr>
        <p:spPr bwMode="auto">
          <a:xfrm>
            <a:off x="3092133" y="3129915"/>
            <a:ext cx="2238375" cy="10064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4" name="Rectangle 115"/>
          <p:cNvSpPr>
            <a:spLocks noChangeArrowheads="1"/>
          </p:cNvSpPr>
          <p:nvPr/>
        </p:nvSpPr>
        <p:spPr bwMode="auto">
          <a:xfrm>
            <a:off x="3736658" y="3137853"/>
            <a:ext cx="10144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WERKNEMER</a:t>
            </a:r>
            <a:endParaRPr lang="nl-NL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Line 116"/>
          <p:cNvSpPr>
            <a:spLocks noChangeShapeType="1"/>
          </p:cNvSpPr>
          <p:nvPr/>
        </p:nvSpPr>
        <p:spPr bwMode="auto">
          <a:xfrm>
            <a:off x="3092133" y="3312478"/>
            <a:ext cx="224631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6" name="Rectangle 117"/>
          <p:cNvSpPr>
            <a:spLocks noChangeArrowheads="1"/>
          </p:cNvSpPr>
          <p:nvPr/>
        </p:nvSpPr>
        <p:spPr bwMode="auto">
          <a:xfrm>
            <a:off x="3123883" y="3326765"/>
            <a:ext cx="979487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Werknemernr</a:t>
            </a:r>
            <a:endParaRPr lang="nl-NL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Rectangle 118"/>
          <p:cNvSpPr>
            <a:spLocks noChangeArrowheads="1"/>
          </p:cNvSpPr>
          <p:nvPr/>
        </p:nvSpPr>
        <p:spPr bwMode="auto">
          <a:xfrm>
            <a:off x="3123883" y="3480753"/>
            <a:ext cx="41275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Naam</a:t>
            </a:r>
            <a:endParaRPr lang="nl-NL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Rectangle 119"/>
          <p:cNvSpPr>
            <a:spLocks noChangeArrowheads="1"/>
          </p:cNvSpPr>
          <p:nvPr/>
        </p:nvSpPr>
        <p:spPr bwMode="auto">
          <a:xfrm>
            <a:off x="3123883" y="3636328"/>
            <a:ext cx="611187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Afdeling</a:t>
            </a:r>
            <a:endParaRPr lang="nl-NL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" name="Rectangle 120"/>
          <p:cNvSpPr>
            <a:spLocks noChangeArrowheads="1"/>
          </p:cNvSpPr>
          <p:nvPr/>
        </p:nvSpPr>
        <p:spPr bwMode="auto">
          <a:xfrm>
            <a:off x="4258945" y="3326765"/>
            <a:ext cx="314325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&lt;pi&gt;</a:t>
            </a:r>
            <a:endParaRPr lang="nl-NL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" name="Rectangle 124"/>
          <p:cNvSpPr>
            <a:spLocks noChangeArrowheads="1"/>
          </p:cNvSpPr>
          <p:nvPr/>
        </p:nvSpPr>
        <p:spPr bwMode="auto">
          <a:xfrm>
            <a:off x="4935220" y="3326765"/>
            <a:ext cx="3048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&lt;M&gt;</a:t>
            </a:r>
            <a:endParaRPr lang="nl-NL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" name="Rectangle 125"/>
          <p:cNvSpPr>
            <a:spLocks noChangeArrowheads="1"/>
          </p:cNvSpPr>
          <p:nvPr/>
        </p:nvSpPr>
        <p:spPr bwMode="auto">
          <a:xfrm>
            <a:off x="4935220" y="3480753"/>
            <a:ext cx="3048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&lt;M&gt;</a:t>
            </a:r>
            <a:endParaRPr lang="nl-NL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Rectangle 126"/>
          <p:cNvSpPr>
            <a:spLocks noChangeArrowheads="1"/>
          </p:cNvSpPr>
          <p:nvPr/>
        </p:nvSpPr>
        <p:spPr bwMode="auto">
          <a:xfrm>
            <a:off x="4935220" y="3636328"/>
            <a:ext cx="3048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&lt;M&gt;</a:t>
            </a:r>
            <a:endParaRPr lang="nl-NL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Rectangle 127"/>
          <p:cNvSpPr>
            <a:spLocks noChangeArrowheads="1"/>
          </p:cNvSpPr>
          <p:nvPr/>
        </p:nvSpPr>
        <p:spPr bwMode="auto">
          <a:xfrm>
            <a:off x="4592320" y="5749290"/>
            <a:ext cx="2238375" cy="10144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7" name="Rectangle 128"/>
          <p:cNvSpPr>
            <a:spLocks noChangeArrowheads="1"/>
          </p:cNvSpPr>
          <p:nvPr/>
        </p:nvSpPr>
        <p:spPr bwMode="auto">
          <a:xfrm>
            <a:off x="5509895" y="5763578"/>
            <a:ext cx="4318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AUTO</a:t>
            </a:r>
            <a:endParaRPr lang="nl-NL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" name="Line 129"/>
          <p:cNvSpPr>
            <a:spLocks noChangeShapeType="1"/>
          </p:cNvSpPr>
          <p:nvPr/>
        </p:nvSpPr>
        <p:spPr bwMode="auto">
          <a:xfrm>
            <a:off x="4592320" y="5939790"/>
            <a:ext cx="224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9" name="Rectangle 130"/>
          <p:cNvSpPr>
            <a:spLocks noChangeArrowheads="1"/>
          </p:cNvSpPr>
          <p:nvPr/>
        </p:nvSpPr>
        <p:spPr bwMode="auto">
          <a:xfrm>
            <a:off x="4624070" y="5954078"/>
            <a:ext cx="684213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Kenteken</a:t>
            </a:r>
            <a:endParaRPr lang="nl-NL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" name="Rectangle 131"/>
          <p:cNvSpPr>
            <a:spLocks noChangeArrowheads="1"/>
          </p:cNvSpPr>
          <p:nvPr/>
        </p:nvSpPr>
        <p:spPr bwMode="auto">
          <a:xfrm>
            <a:off x="4624070" y="6108065"/>
            <a:ext cx="758825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merknaam</a:t>
            </a:r>
            <a:endParaRPr lang="nl-NL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Rectangle 132"/>
          <p:cNvSpPr>
            <a:spLocks noChangeArrowheads="1"/>
          </p:cNvSpPr>
          <p:nvPr/>
        </p:nvSpPr>
        <p:spPr bwMode="auto">
          <a:xfrm>
            <a:off x="5408295" y="5954078"/>
            <a:ext cx="314325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&lt;pi&gt;</a:t>
            </a:r>
            <a:endParaRPr lang="nl-NL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" name="Rectangle 135"/>
          <p:cNvSpPr>
            <a:spLocks noChangeArrowheads="1"/>
          </p:cNvSpPr>
          <p:nvPr/>
        </p:nvSpPr>
        <p:spPr bwMode="auto">
          <a:xfrm>
            <a:off x="6084570" y="5954078"/>
            <a:ext cx="3048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&lt;M&gt;</a:t>
            </a:r>
            <a:endParaRPr lang="nl-NL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" name="Rectangle 136"/>
          <p:cNvSpPr>
            <a:spLocks noChangeArrowheads="1"/>
          </p:cNvSpPr>
          <p:nvPr/>
        </p:nvSpPr>
        <p:spPr bwMode="auto">
          <a:xfrm>
            <a:off x="5814695" y="3101340"/>
            <a:ext cx="2409825" cy="10144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6" name="Rectangle 137"/>
          <p:cNvSpPr>
            <a:spLocks noChangeArrowheads="1"/>
          </p:cNvSpPr>
          <p:nvPr/>
        </p:nvSpPr>
        <p:spPr bwMode="auto">
          <a:xfrm>
            <a:off x="6692583" y="3109278"/>
            <a:ext cx="70326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GEBOUW</a:t>
            </a:r>
            <a:endParaRPr lang="nl-NL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" name="Line 138"/>
          <p:cNvSpPr>
            <a:spLocks noChangeShapeType="1"/>
          </p:cNvSpPr>
          <p:nvPr/>
        </p:nvSpPr>
        <p:spPr bwMode="auto">
          <a:xfrm>
            <a:off x="5814695" y="3291840"/>
            <a:ext cx="2417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8" name="Rectangle 139"/>
          <p:cNvSpPr>
            <a:spLocks noChangeArrowheads="1"/>
          </p:cNvSpPr>
          <p:nvPr/>
        </p:nvSpPr>
        <p:spPr bwMode="auto">
          <a:xfrm>
            <a:off x="5844858" y="3306128"/>
            <a:ext cx="75565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Gebouwnr</a:t>
            </a:r>
            <a:endParaRPr lang="nl-NL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" name="Rectangle 140"/>
          <p:cNvSpPr>
            <a:spLocks noChangeArrowheads="1"/>
          </p:cNvSpPr>
          <p:nvPr/>
        </p:nvSpPr>
        <p:spPr bwMode="auto">
          <a:xfrm>
            <a:off x="5844858" y="3461703"/>
            <a:ext cx="113506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Naam</a:t>
            </a:r>
            <a:endParaRPr lang="nl-NL" sz="12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" name="Rectangle 141"/>
          <p:cNvSpPr>
            <a:spLocks noChangeArrowheads="1"/>
          </p:cNvSpPr>
          <p:nvPr/>
        </p:nvSpPr>
        <p:spPr bwMode="auto">
          <a:xfrm>
            <a:off x="5844858" y="3615690"/>
            <a:ext cx="112553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Aantal plaatsen</a:t>
            </a:r>
            <a:endParaRPr lang="nl-NL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" name="Rectangle 142"/>
          <p:cNvSpPr>
            <a:spLocks noChangeArrowheads="1"/>
          </p:cNvSpPr>
          <p:nvPr/>
        </p:nvSpPr>
        <p:spPr bwMode="auto">
          <a:xfrm>
            <a:off x="7181533" y="3306128"/>
            <a:ext cx="3143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&lt;pi&gt;</a:t>
            </a:r>
            <a:endParaRPr lang="nl-NL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" name="Rectangle 146"/>
          <p:cNvSpPr>
            <a:spLocks noChangeArrowheads="1"/>
          </p:cNvSpPr>
          <p:nvPr/>
        </p:nvSpPr>
        <p:spPr bwMode="auto">
          <a:xfrm>
            <a:off x="7857808" y="3306128"/>
            <a:ext cx="30480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&lt;M&gt;</a:t>
            </a:r>
            <a:endParaRPr lang="nl-NL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6" name="Rectangle 147"/>
          <p:cNvSpPr>
            <a:spLocks noChangeArrowheads="1"/>
          </p:cNvSpPr>
          <p:nvPr/>
        </p:nvSpPr>
        <p:spPr bwMode="auto">
          <a:xfrm>
            <a:off x="7857808" y="3461703"/>
            <a:ext cx="3048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&lt;M&gt;</a:t>
            </a:r>
            <a:endParaRPr lang="nl-NL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Rectangle 148"/>
          <p:cNvSpPr>
            <a:spLocks noChangeArrowheads="1"/>
          </p:cNvSpPr>
          <p:nvPr/>
        </p:nvSpPr>
        <p:spPr bwMode="auto">
          <a:xfrm>
            <a:off x="7857808" y="3615690"/>
            <a:ext cx="304800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&lt;M&gt;</a:t>
            </a:r>
            <a:endParaRPr lang="nl-NL" sz="1200" b="1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872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E321A-C169-4620-BBB0-FA65C3E3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Uitwerking oefening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FBD0F9-ACEC-463B-BBDC-B5090B4C198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Kies zelf hoe je de oefening (en ook je casus) uitwerkt. Dit mag:</a:t>
            </a:r>
          </a:p>
          <a:p>
            <a:pPr marL="342900" indent="-342900">
              <a:buFontTx/>
              <a:buChar char="-"/>
            </a:pPr>
            <a:r>
              <a:rPr lang="nl-NL" dirty="0"/>
              <a:t>als pseudo-</a:t>
            </a:r>
            <a:r>
              <a:rPr lang="nl-NL" dirty="0" err="1"/>
              <a:t>ddl</a:t>
            </a:r>
            <a:r>
              <a:rPr lang="nl-NL" dirty="0"/>
              <a:t> / in Word in geschreven tekst</a:t>
            </a:r>
          </a:p>
          <a:p>
            <a:pPr marL="342900" indent="-342900">
              <a:buFontTx/>
              <a:buChar char="-"/>
            </a:pPr>
            <a:r>
              <a:rPr lang="nl-NL" dirty="0"/>
              <a:t>als </a:t>
            </a:r>
            <a:r>
              <a:rPr lang="nl-NL" dirty="0" err="1"/>
              <a:t>ddl</a:t>
            </a:r>
            <a:r>
              <a:rPr lang="nl-NL" dirty="0"/>
              <a:t> die je in de editor van SQL Server management studio maakt</a:t>
            </a:r>
          </a:p>
          <a:p>
            <a:pPr marL="342900" indent="-342900">
              <a:buFontTx/>
              <a:buChar char="-"/>
            </a:pPr>
            <a:r>
              <a:rPr lang="nl-NL" dirty="0"/>
              <a:t>als PDM (</a:t>
            </a:r>
            <a:r>
              <a:rPr lang="nl-NL" dirty="0" err="1"/>
              <a:t>physical</a:t>
            </a:r>
            <a:r>
              <a:rPr lang="nl-NL" dirty="0"/>
              <a:t> domain model) gemodelleerd in een tool die je zelf kiest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r>
              <a:rPr lang="nl-NL" dirty="0"/>
              <a:t>En: zorg altijd voor uitleg van de keuzes die je hebt gemaakt bij de overgang van een logisch naar een fysiek model.</a:t>
            </a:r>
          </a:p>
          <a:p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A3B89F4-6C35-486F-B5AA-BB3DC248B1F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4353FD8B-177D-470C-8F0A-F53F433F6B1D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126F982-7517-476E-BB94-2751B1F7485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031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Uitwerking oefening 1-A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AutoShape 5"/>
          <p:cNvSpPr>
            <a:spLocks noChangeAspect="1" noChangeArrowheads="1" noTextEdit="1"/>
          </p:cNvSpPr>
          <p:nvPr/>
        </p:nvSpPr>
        <p:spPr bwMode="auto">
          <a:xfrm>
            <a:off x="755650" y="2840355"/>
            <a:ext cx="7272338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52" name="Rectangle 63"/>
          <p:cNvSpPr txBox="1">
            <a:spLocks noChangeArrowheads="1"/>
          </p:cNvSpPr>
          <p:nvPr/>
        </p:nvSpPr>
        <p:spPr>
          <a:xfrm>
            <a:off x="675513" y="2148205"/>
            <a:ext cx="7772400" cy="4611687"/>
          </a:xfrm>
          <a:prstGeom prst="rect">
            <a:avLst/>
          </a:prstGeom>
          <a:noFill/>
          <a:ln/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Werknemer (</a:t>
            </a:r>
            <a:r>
              <a:rPr lang="nl-NL" u="sng" dirty="0" err="1"/>
              <a:t>WerknemerNr</a:t>
            </a:r>
            <a:r>
              <a:rPr lang="nl-NL" u="sng" dirty="0"/>
              <a:t>, </a:t>
            </a:r>
            <a:r>
              <a:rPr lang="nl-NL" dirty="0"/>
              <a:t>Naam, Afdeling) </a:t>
            </a:r>
          </a:p>
          <a:p>
            <a:r>
              <a:rPr lang="nl-NL" dirty="0"/>
              <a:t>	Primaire sleutel </a:t>
            </a:r>
            <a:r>
              <a:rPr lang="nl-NL" dirty="0" err="1"/>
              <a:t>WerknemerNr</a:t>
            </a:r>
            <a:r>
              <a:rPr lang="nl-NL" dirty="0"/>
              <a:t> Int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Null</a:t>
            </a:r>
            <a:endParaRPr lang="nl-NL" dirty="0"/>
          </a:p>
          <a:p>
            <a:r>
              <a:rPr lang="en-GB" dirty="0" err="1"/>
              <a:t>Naam</a:t>
            </a:r>
            <a:r>
              <a:rPr lang="en-GB" dirty="0"/>
              <a:t> Char (50) Not Null</a:t>
            </a:r>
            <a:endParaRPr lang="nl-NL" dirty="0"/>
          </a:p>
          <a:p>
            <a:r>
              <a:rPr lang="en-GB" dirty="0" err="1"/>
              <a:t>Afdeling</a:t>
            </a:r>
            <a:r>
              <a:rPr lang="en-GB" dirty="0"/>
              <a:t> Char(4) Not Null</a:t>
            </a:r>
            <a:endParaRPr lang="nl-NL" dirty="0"/>
          </a:p>
          <a:p>
            <a:r>
              <a:rPr lang="en-GB" dirty="0"/>
              <a:t> </a:t>
            </a:r>
            <a:endParaRPr lang="nl-NL" dirty="0"/>
          </a:p>
          <a:p>
            <a:r>
              <a:rPr lang="nl-NL" dirty="0"/>
              <a:t>Gebouw (</a:t>
            </a:r>
            <a:r>
              <a:rPr lang="nl-NL" u="sng" dirty="0" err="1"/>
              <a:t>Gebouwnr</a:t>
            </a:r>
            <a:r>
              <a:rPr lang="nl-NL" dirty="0"/>
              <a:t>, Naam, Aantal plaatsen)</a:t>
            </a:r>
          </a:p>
          <a:p>
            <a:r>
              <a:rPr lang="nl-NL" dirty="0"/>
              <a:t>	Primaire sleutel </a:t>
            </a:r>
            <a:r>
              <a:rPr lang="nl-NL" dirty="0" err="1"/>
              <a:t>GebouwNr</a:t>
            </a:r>
            <a:r>
              <a:rPr lang="nl-NL" dirty="0"/>
              <a:t> </a:t>
            </a:r>
            <a:r>
              <a:rPr lang="nl-NL" dirty="0" err="1"/>
              <a:t>Char</a:t>
            </a:r>
            <a:r>
              <a:rPr lang="nl-NL" dirty="0"/>
              <a:t>(4)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Null</a:t>
            </a:r>
            <a:endParaRPr lang="nl-NL" dirty="0"/>
          </a:p>
          <a:p>
            <a:r>
              <a:rPr lang="nl-NL" dirty="0"/>
              <a:t>Naam </a:t>
            </a:r>
            <a:r>
              <a:rPr lang="nl-NL" dirty="0" err="1"/>
              <a:t>Char</a:t>
            </a:r>
            <a:r>
              <a:rPr lang="nl-NL" dirty="0"/>
              <a:t> (20)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Null</a:t>
            </a:r>
            <a:endParaRPr lang="nl-NL" dirty="0"/>
          </a:p>
          <a:p>
            <a:r>
              <a:rPr lang="nl-NL" dirty="0"/>
              <a:t>Aantal Plaatsen Int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Null</a:t>
            </a:r>
            <a:endParaRPr lang="nl-NL" dirty="0"/>
          </a:p>
          <a:p>
            <a:endParaRPr lang="nl-NL" dirty="0"/>
          </a:p>
          <a:p>
            <a:r>
              <a:rPr lang="nl-NL" i="1" dirty="0"/>
              <a:t>(over </a:t>
            </a:r>
            <a:r>
              <a:rPr lang="nl-NL" i="1" dirty="0" err="1"/>
              <a:t>not</a:t>
            </a:r>
            <a:r>
              <a:rPr lang="nl-NL" i="1" dirty="0"/>
              <a:t> </a:t>
            </a:r>
            <a:r>
              <a:rPr lang="nl-NL" i="1" dirty="0" err="1"/>
              <a:t>null</a:t>
            </a:r>
            <a:r>
              <a:rPr lang="nl-NL" i="1" dirty="0"/>
              <a:t> bij Aantal Plaatsen is discussie mogelijk… wat is de zin van het opnemen van een gebouw zonder parkeerplek? Hangt af van het doel van de gegevensverzameling</a:t>
            </a:r>
            <a:r>
              <a:rPr lang="nl-NL" dirty="0"/>
              <a:t>)</a:t>
            </a:r>
          </a:p>
          <a:p>
            <a:r>
              <a:rPr lang="nl-NL" dirty="0"/>
              <a:t> </a:t>
            </a:r>
            <a:endParaRPr lang="nl-NL" b="0" dirty="0"/>
          </a:p>
        </p:txBody>
      </p:sp>
      <p:sp>
        <p:nvSpPr>
          <p:cNvPr id="6" name="Tijdelijke aanduiding voor inhoud 3">
            <a:extLst>
              <a:ext uri="{FF2B5EF4-FFF2-40B4-BE49-F238E27FC236}">
                <a16:creationId xmlns:a16="http://schemas.microsoft.com/office/drawing/2014/main" id="{26C73085-036A-4C58-AB50-746E473A9F24}"/>
              </a:ext>
            </a:extLst>
          </p:cNvPr>
          <p:cNvSpPr txBox="1">
            <a:spLocks/>
          </p:cNvSpPr>
          <p:nvPr/>
        </p:nvSpPr>
        <p:spPr>
          <a:xfrm>
            <a:off x="2766704" y="1660355"/>
            <a:ext cx="6102660" cy="393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Als pseudo-DDL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5050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Uitwerking oefening 1-B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AutoShape 5"/>
          <p:cNvSpPr>
            <a:spLocks noChangeAspect="1" noChangeArrowheads="1" noTextEdit="1"/>
          </p:cNvSpPr>
          <p:nvPr/>
        </p:nvSpPr>
        <p:spPr bwMode="auto">
          <a:xfrm>
            <a:off x="755650" y="2840355"/>
            <a:ext cx="7272338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52" name="Rectangle 63"/>
          <p:cNvSpPr txBox="1">
            <a:spLocks noChangeArrowheads="1"/>
          </p:cNvSpPr>
          <p:nvPr/>
        </p:nvSpPr>
        <p:spPr>
          <a:xfrm>
            <a:off x="675513" y="2148205"/>
            <a:ext cx="7772400" cy="4611687"/>
          </a:xfrm>
          <a:prstGeom prst="rect">
            <a:avLst/>
          </a:prstGeom>
          <a:noFill/>
          <a:ln/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Auto (</a:t>
            </a:r>
            <a:r>
              <a:rPr lang="nl-NL" u="sng" dirty="0"/>
              <a:t>Kenteken, </a:t>
            </a:r>
            <a:r>
              <a:rPr lang="nl-NL" dirty="0"/>
              <a:t>Merknaam, </a:t>
            </a:r>
            <a:r>
              <a:rPr lang="nl-NL" dirty="0" err="1"/>
              <a:t>GebouwNr</a:t>
            </a:r>
            <a:r>
              <a:rPr lang="nl-NL" dirty="0"/>
              <a:t>, </a:t>
            </a:r>
            <a:r>
              <a:rPr lang="nl-NL" dirty="0" err="1"/>
              <a:t>WerknemerNr</a:t>
            </a:r>
            <a:r>
              <a:rPr lang="nl-NL" dirty="0"/>
              <a:t>)</a:t>
            </a:r>
          </a:p>
          <a:p>
            <a:r>
              <a:rPr lang="nl-NL" dirty="0"/>
              <a:t>	Primaire sleutel Kenteken </a:t>
            </a:r>
            <a:r>
              <a:rPr lang="nl-NL" dirty="0" err="1"/>
              <a:t>Char</a:t>
            </a:r>
            <a:r>
              <a:rPr lang="nl-NL" dirty="0"/>
              <a:t>(10)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Null</a:t>
            </a:r>
            <a:endParaRPr lang="nl-NL" dirty="0"/>
          </a:p>
          <a:p>
            <a:r>
              <a:rPr lang="nl-NL" dirty="0" err="1"/>
              <a:t>GebouwNr</a:t>
            </a:r>
            <a:r>
              <a:rPr lang="nl-NL" dirty="0"/>
              <a:t>	</a:t>
            </a:r>
            <a:r>
              <a:rPr lang="nl-NL" dirty="0" err="1"/>
              <a:t>Char</a:t>
            </a:r>
            <a:r>
              <a:rPr lang="nl-NL" dirty="0"/>
              <a:t>(4) </a:t>
            </a:r>
          </a:p>
          <a:p>
            <a:r>
              <a:rPr lang="nl-NL" dirty="0" err="1"/>
              <a:t>WerknemerNr</a:t>
            </a:r>
            <a:r>
              <a:rPr lang="nl-NL" dirty="0"/>
              <a:t>  Int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Null</a:t>
            </a:r>
            <a:endParaRPr lang="nl-NL" dirty="0"/>
          </a:p>
          <a:p>
            <a:r>
              <a:rPr lang="nl-NL" dirty="0"/>
              <a:t>Merknaam Char (20)</a:t>
            </a:r>
          </a:p>
          <a:p>
            <a:r>
              <a:rPr lang="nl-NL" dirty="0"/>
              <a:t>	Vreemde sleutel </a:t>
            </a:r>
            <a:r>
              <a:rPr lang="nl-NL" dirty="0" err="1"/>
              <a:t>GebouwNr</a:t>
            </a:r>
            <a:r>
              <a:rPr lang="nl-NL" dirty="0"/>
              <a:t> verwijst naar </a:t>
            </a:r>
            <a:r>
              <a:rPr lang="nl-NL" dirty="0" err="1"/>
              <a:t>GebouwNr</a:t>
            </a:r>
            <a:r>
              <a:rPr lang="nl-NL" dirty="0"/>
              <a:t> in Gebouw – On update Cascade, On Delete Set </a:t>
            </a:r>
            <a:r>
              <a:rPr lang="nl-NL" dirty="0" err="1"/>
              <a:t>Null</a:t>
            </a:r>
            <a:endParaRPr lang="nl-NL" dirty="0"/>
          </a:p>
          <a:p>
            <a:r>
              <a:rPr lang="nl-NL" dirty="0"/>
              <a:t>	Vreemde sleutel </a:t>
            </a:r>
            <a:r>
              <a:rPr lang="nl-NL" dirty="0" err="1"/>
              <a:t>WerknemerNr</a:t>
            </a:r>
            <a:r>
              <a:rPr lang="nl-NL" dirty="0"/>
              <a:t> verwijst naar </a:t>
            </a:r>
            <a:r>
              <a:rPr lang="nl-NL" dirty="0" err="1"/>
              <a:t>WerknemerNr</a:t>
            </a:r>
            <a:r>
              <a:rPr lang="nl-NL" dirty="0"/>
              <a:t> in Werknemer – On update Cascade, On Delete No Action</a:t>
            </a:r>
          </a:p>
          <a:p>
            <a:pPr>
              <a:buFontTx/>
              <a:buNone/>
            </a:pPr>
            <a:endParaRPr lang="nl-NL" b="0" dirty="0"/>
          </a:p>
        </p:txBody>
      </p:sp>
      <p:sp>
        <p:nvSpPr>
          <p:cNvPr id="6" name="Tijdelijke aanduiding voor inhoud 3">
            <a:extLst>
              <a:ext uri="{FF2B5EF4-FFF2-40B4-BE49-F238E27FC236}">
                <a16:creationId xmlns:a16="http://schemas.microsoft.com/office/drawing/2014/main" id="{F8A35280-9270-4DFF-839B-31C8097E5E37}"/>
              </a:ext>
            </a:extLst>
          </p:cNvPr>
          <p:cNvSpPr txBox="1">
            <a:spLocks/>
          </p:cNvSpPr>
          <p:nvPr/>
        </p:nvSpPr>
        <p:spPr>
          <a:xfrm>
            <a:off x="2766704" y="1660355"/>
            <a:ext cx="6102660" cy="393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Als pseudo-DDL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4156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FB407-E9B6-48C1-ACD1-6E9E99C0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Uitwerking oefening 1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C9EF668B-86DF-4A76-85D7-94F26F3A8DE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1851735" y="2642535"/>
            <a:ext cx="7147122" cy="3118578"/>
          </a:xfrm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B70CAB-7B07-46D2-A864-73F5E773929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Als PDM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86791E7-3ECC-4A83-B46D-CB95E0176D49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F6E6BD9-1AC3-456F-9E9A-1EA481F98684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4213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A8E7D-32B5-4116-BE96-B711A67A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Uitwerking oefening 1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5645B4-2035-430B-8B38-F2E36A2A92F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8080"/>
                </a:solidFill>
                <a:latin typeface="Consolas" panose="020B0609020204030204" pitchFamily="49" charset="0"/>
              </a:rPr>
              <a:t>Werknemer</a:t>
            </a:r>
            <a:endParaRPr lang="nl-N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WerknemerNr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8080"/>
                </a:solidFill>
                <a:latin typeface="Consolas" panose="020B0609020204030204" pitchFamily="49" charset="0"/>
              </a:rPr>
              <a:t>Naam				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50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)	</a:t>
            </a:r>
            <a:r>
              <a:rPr lang="nl-NL" dirty="0" err="1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N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8080"/>
                </a:solidFill>
                <a:latin typeface="Consolas" panose="020B0609020204030204" pitchFamily="49" charset="0"/>
              </a:rPr>
              <a:t>Afdeling			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)	</a:t>
            </a:r>
            <a:r>
              <a:rPr lang="nl-NL" dirty="0" err="1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N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nl-N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8080"/>
                </a:solidFill>
                <a:latin typeface="Consolas" panose="020B0609020204030204" pitchFamily="49" charset="0"/>
              </a:rPr>
              <a:t>Gebouw</a:t>
            </a:r>
            <a:endParaRPr lang="nl-N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GebouwNr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nl-NL" dirty="0">
                <a:solidFill>
                  <a:srgbClr val="008080"/>
                </a:solidFill>
                <a:latin typeface="Consolas" panose="020B0609020204030204" pitchFamily="49" charset="0"/>
              </a:rPr>
              <a:t>Naam			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20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)	</a:t>
            </a:r>
            <a:r>
              <a:rPr lang="nl-NL" dirty="0" err="1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N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nl-NL" dirty="0" err="1">
                <a:solidFill>
                  <a:srgbClr val="008080"/>
                </a:solidFill>
                <a:latin typeface="Consolas" panose="020B0609020204030204" pitchFamily="49" charset="0"/>
              </a:rPr>
              <a:t>AantalPlaatsen</a:t>
            </a:r>
            <a:r>
              <a:rPr lang="nl-NL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Int		</a:t>
            </a:r>
            <a:r>
              <a:rPr lang="nl-NL" dirty="0" err="1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N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nl-N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endParaRPr lang="nl-N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Kenteken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nl-NL" dirty="0">
                <a:solidFill>
                  <a:srgbClr val="008080"/>
                </a:solidFill>
                <a:latin typeface="Consolas" panose="020B0609020204030204" pitchFamily="49" charset="0"/>
              </a:rPr>
              <a:t>Merknaam		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20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N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nl-NL" dirty="0" err="1">
                <a:solidFill>
                  <a:srgbClr val="008080"/>
                </a:solidFill>
                <a:latin typeface="Consolas" panose="020B0609020204030204" pitchFamily="49" charset="0"/>
              </a:rPr>
              <a:t>WerknemerNr</a:t>
            </a:r>
            <a:r>
              <a:rPr lang="nl-NL" dirty="0">
                <a:solidFill>
                  <a:srgbClr val="008080"/>
                </a:solidFill>
                <a:latin typeface="Consolas" panose="020B0609020204030204" pitchFamily="49" charset="0"/>
              </a:rPr>
              <a:t>		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Int		</a:t>
            </a:r>
            <a:r>
              <a:rPr lang="nl-NL" dirty="0" err="1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N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nl-NL" dirty="0" err="1">
                <a:solidFill>
                  <a:srgbClr val="008080"/>
                </a:solidFill>
                <a:latin typeface="Consolas" panose="020B0609020204030204" pitchFamily="49" charset="0"/>
              </a:rPr>
              <a:t>GebouwNr</a:t>
            </a:r>
            <a:r>
              <a:rPr lang="nl-NL" dirty="0">
                <a:solidFill>
                  <a:srgbClr val="008080"/>
                </a:solidFill>
                <a:latin typeface="Consolas" panose="020B0609020204030204" pitchFamily="49" charset="0"/>
              </a:rPr>
              <a:t>		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N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008080"/>
                </a:solidFill>
                <a:latin typeface="Consolas" panose="020B0609020204030204" pitchFamily="49" charset="0"/>
              </a:rPr>
              <a:t>WerknemerNr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8080"/>
                </a:solidFill>
                <a:latin typeface="Consolas" panose="020B0609020204030204" pitchFamily="49" charset="0"/>
              </a:rPr>
              <a:t>Werknemer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008080"/>
                </a:solidFill>
                <a:latin typeface="Consolas" panose="020B0609020204030204" pitchFamily="49" charset="0"/>
              </a:rPr>
              <a:t>WerknemerNr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Cascade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no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Action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N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008080"/>
                </a:solidFill>
                <a:latin typeface="Consolas" panose="020B0609020204030204" pitchFamily="49" charset="0"/>
              </a:rPr>
              <a:t>GebouwNr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8080"/>
                </a:solidFill>
                <a:latin typeface="Consolas" panose="020B0609020204030204" pitchFamily="49" charset="0"/>
              </a:rPr>
              <a:t>Gebouw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008080"/>
                </a:solidFill>
                <a:latin typeface="Consolas" panose="020B0609020204030204" pitchFamily="49" charset="0"/>
              </a:rPr>
              <a:t>GebouwNr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Cascade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nl-NL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0AE356-ED60-4CF8-BA8F-18DA1B8612E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Als DDL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D0F5F61D-B516-41CF-8768-BF4047A66FB7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E5BC5B5-54D6-4EE7-B762-6DD09853D43B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208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Stappenplan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A: voer voor elk N-op-M relatietype (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/>
              <a:t> relatietype) de </a:t>
            </a:r>
            <a:r>
              <a:rPr lang="nl-NL" dirty="0"/>
              <a:t>volgende stappen uit:</a:t>
            </a:r>
          </a:p>
          <a:p>
            <a:endParaRPr lang="nl-NL" dirty="0"/>
          </a:p>
          <a:p>
            <a:r>
              <a:rPr lang="nl-NL" dirty="0"/>
              <a:t>1. Vervang de relatie door een entiteittype</a:t>
            </a:r>
          </a:p>
          <a:p>
            <a:r>
              <a:rPr lang="nl-NL" dirty="0"/>
              <a:t>2. Voeg 2 nieuwe 1 op veel relatietypes toe</a:t>
            </a:r>
          </a:p>
          <a:p>
            <a:r>
              <a:rPr lang="nl-NL" dirty="0"/>
              <a:t>3. Maak het nieuwe entiteittype afhankelijk</a:t>
            </a:r>
          </a:p>
          <a:p>
            <a:r>
              <a:rPr lang="nl-NL" dirty="0"/>
              <a:t>4. Bepaal de minimale </a:t>
            </a:r>
            <a:r>
              <a:rPr lang="nl-NL" dirty="0" err="1"/>
              <a:t>cardinaliteiten</a:t>
            </a:r>
            <a:endParaRPr lang="nl-NL" dirty="0"/>
          </a:p>
          <a:p>
            <a:r>
              <a:rPr lang="nl-NL" dirty="0"/>
              <a:t>5.+ 6. Geef namen en rollen bij beide relatietypes</a:t>
            </a: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Van logisch naar fysiek model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39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stap A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816920" y="2195457"/>
            <a:ext cx="7597474" cy="3540236"/>
            <a:chOff x="521" y="926"/>
            <a:chExt cx="4773" cy="2424"/>
          </a:xfrm>
        </p:grpSpPr>
        <p:sp>
          <p:nvSpPr>
            <p:cNvPr id="9" name="AutoShape 9"/>
            <p:cNvSpPr>
              <a:spLocks noChangeAspect="1" noChangeArrowheads="1" noTextEdit="1"/>
            </p:cNvSpPr>
            <p:nvPr/>
          </p:nvSpPr>
          <p:spPr bwMode="auto">
            <a:xfrm>
              <a:off x="521" y="926"/>
              <a:ext cx="4773" cy="2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1420" y="1854"/>
              <a:ext cx="2960" cy="1227"/>
            </a:xfrm>
            <a:custGeom>
              <a:avLst/>
              <a:gdLst/>
              <a:ahLst/>
              <a:cxnLst>
                <a:cxn ang="0">
                  <a:pos x="2960" y="0"/>
                </a:cxn>
                <a:cxn ang="0">
                  <a:pos x="2960" y="1227"/>
                </a:cxn>
                <a:cxn ang="0">
                  <a:pos x="7" y="1227"/>
                </a:cxn>
                <a:cxn ang="0">
                  <a:pos x="0" y="241"/>
                </a:cxn>
              </a:cxnLst>
              <a:rect l="0" t="0" r="r" b="b"/>
              <a:pathLst>
                <a:path w="2960" h="1227">
                  <a:moveTo>
                    <a:pt x="2960" y="0"/>
                  </a:moveTo>
                  <a:lnTo>
                    <a:pt x="2960" y="1227"/>
                  </a:lnTo>
                  <a:lnTo>
                    <a:pt x="7" y="1227"/>
                  </a:lnTo>
                  <a:lnTo>
                    <a:pt x="0" y="241"/>
                  </a:lnTo>
                </a:path>
              </a:pathLst>
            </a:custGeom>
            <a:noFill/>
            <a:ln w="222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4317" y="1762"/>
              <a:ext cx="134" cy="192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63" y="192"/>
                </a:cxn>
                <a:cxn ang="0">
                  <a:pos x="0" y="0"/>
                </a:cxn>
                <a:cxn ang="0">
                  <a:pos x="134" y="0"/>
                </a:cxn>
              </a:cxnLst>
              <a:rect l="0" t="0" r="r" b="b"/>
              <a:pathLst>
                <a:path w="134" h="192">
                  <a:moveTo>
                    <a:pt x="134" y="0"/>
                  </a:moveTo>
                  <a:lnTo>
                    <a:pt x="63" y="192"/>
                  </a:lnTo>
                  <a:lnTo>
                    <a:pt x="0" y="0"/>
                  </a:lnTo>
                  <a:lnTo>
                    <a:pt x="134" y="0"/>
                  </a:lnTo>
                </a:path>
              </a:pathLst>
            </a:custGeom>
            <a:noFill/>
            <a:ln w="222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4359" y="1954"/>
              <a:ext cx="57" cy="56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1357" y="1996"/>
              <a:ext cx="134" cy="192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63" y="192"/>
                </a:cxn>
                <a:cxn ang="0">
                  <a:pos x="0" y="0"/>
                </a:cxn>
                <a:cxn ang="0">
                  <a:pos x="134" y="0"/>
                </a:cxn>
              </a:cxnLst>
              <a:rect l="0" t="0" r="r" b="b"/>
              <a:pathLst>
                <a:path w="134" h="192">
                  <a:moveTo>
                    <a:pt x="134" y="0"/>
                  </a:moveTo>
                  <a:lnTo>
                    <a:pt x="63" y="192"/>
                  </a:lnTo>
                  <a:lnTo>
                    <a:pt x="0" y="0"/>
                  </a:lnTo>
                  <a:lnTo>
                    <a:pt x="134" y="0"/>
                  </a:lnTo>
                </a:path>
              </a:pathLst>
            </a:custGeom>
            <a:noFill/>
            <a:ln w="222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1399" y="2188"/>
              <a:ext cx="57" cy="56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240" y="3152"/>
              <a:ext cx="83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900">
                  <a:solidFill>
                    <a:srgbClr val="000000"/>
                  </a:solidFill>
                  <a:latin typeface="Arial" charset="0"/>
                </a:rPr>
                <a:t>DEELNAME</a:t>
              </a:r>
              <a:endParaRPr lang="nl-NL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555" y="2205"/>
              <a:ext cx="132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900">
                  <a:solidFill>
                    <a:srgbClr val="000000"/>
                  </a:solidFill>
                  <a:latin typeface="Arial" charset="0"/>
                </a:rPr>
                <a:t>NEEMT DEEL AAN</a:t>
              </a:r>
              <a:endParaRPr lang="nl-NL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521" y="940"/>
              <a:ext cx="1806" cy="1163"/>
            </a:xfrm>
            <a:prstGeom prst="rect">
              <a:avLst/>
            </a:prstGeom>
            <a:solidFill>
              <a:srgbClr val="C0FFC0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165" y="961"/>
              <a:ext cx="52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900">
                  <a:solidFill>
                    <a:srgbClr val="000000"/>
                  </a:solidFill>
                  <a:latin typeface="Arial" charset="0"/>
                </a:rPr>
                <a:t>Student</a:t>
              </a:r>
              <a:endParaRPr lang="nl-NL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521" y="1167"/>
              <a:ext cx="1806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549" y="1181"/>
              <a:ext cx="10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900" u="sng">
                  <a:solidFill>
                    <a:srgbClr val="000000"/>
                  </a:solidFill>
                  <a:latin typeface="Arial" charset="0"/>
                </a:rPr>
                <a:t>Studentnummer</a:t>
              </a:r>
              <a:endParaRPr lang="nl-NL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549" y="1358"/>
              <a:ext cx="40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900" dirty="0">
                  <a:solidFill>
                    <a:srgbClr val="000000"/>
                  </a:solidFill>
                  <a:latin typeface="Arial" charset="0"/>
                </a:rPr>
                <a:t>Naam</a:t>
              </a:r>
              <a:endParaRPr lang="nl-NL" dirty="0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549" y="1536"/>
              <a:ext cx="39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900">
                  <a:solidFill>
                    <a:srgbClr val="000000"/>
                  </a:solidFill>
                  <a:latin typeface="Arial" charset="0"/>
                </a:rPr>
                <a:t>Adres</a:t>
              </a:r>
              <a:endParaRPr lang="nl-NL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549" y="1713"/>
              <a:ext cx="34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900">
                  <a:solidFill>
                    <a:srgbClr val="000000"/>
                  </a:solidFill>
                  <a:latin typeface="Arial" charset="0"/>
                </a:rPr>
                <a:t>Telnr</a:t>
              </a:r>
              <a:endParaRPr lang="nl-NL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549" y="1890"/>
              <a:ext cx="9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900">
                  <a:solidFill>
                    <a:srgbClr val="000000"/>
                  </a:solidFill>
                  <a:latin typeface="Arial" charset="0"/>
                </a:rPr>
                <a:t>Vooropleiding</a:t>
              </a:r>
              <a:endParaRPr lang="nl-NL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626" y="1181"/>
              <a:ext cx="29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900" u="sng">
                  <a:solidFill>
                    <a:srgbClr val="000000"/>
                  </a:solidFill>
                  <a:latin typeface="Arial" charset="0"/>
                </a:rPr>
                <a:t>&lt;pi&gt;</a:t>
              </a:r>
              <a:endParaRPr lang="nl-NL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966" y="1181"/>
              <a:ext cx="30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900" u="sng">
                  <a:solidFill>
                    <a:srgbClr val="000000"/>
                  </a:solidFill>
                  <a:latin typeface="Arial" charset="0"/>
                </a:rPr>
                <a:t>&lt;M&gt;</a:t>
              </a:r>
              <a:endParaRPr lang="nl-NL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966" y="1358"/>
              <a:ext cx="30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900">
                  <a:solidFill>
                    <a:srgbClr val="000000"/>
                  </a:solidFill>
                  <a:latin typeface="Arial" charset="0"/>
                </a:rPr>
                <a:t>&lt;M&gt;</a:t>
              </a:r>
              <a:endParaRPr lang="nl-NL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966" y="1536"/>
              <a:ext cx="30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900">
                  <a:solidFill>
                    <a:srgbClr val="000000"/>
                  </a:solidFill>
                  <a:latin typeface="Arial" charset="0"/>
                </a:rPr>
                <a:t>&lt;M&gt;</a:t>
              </a:r>
              <a:endParaRPr lang="nl-NL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966" y="1890"/>
              <a:ext cx="30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900">
                  <a:solidFill>
                    <a:srgbClr val="000000"/>
                  </a:solidFill>
                  <a:latin typeface="Arial" charset="0"/>
                </a:rPr>
                <a:t>&lt;M&gt;</a:t>
              </a:r>
              <a:endParaRPr lang="nl-NL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495" y="926"/>
              <a:ext cx="1792" cy="936"/>
            </a:xfrm>
            <a:prstGeom prst="rect">
              <a:avLst/>
            </a:prstGeom>
            <a:solidFill>
              <a:srgbClr val="C0FFC0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4147" y="947"/>
              <a:ext cx="5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900">
                  <a:solidFill>
                    <a:srgbClr val="000000"/>
                  </a:solidFill>
                  <a:latin typeface="Arial" charset="0"/>
                </a:rPr>
                <a:t>Module</a:t>
              </a:r>
              <a:endParaRPr lang="nl-NL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3495" y="1153"/>
              <a:ext cx="1792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3524" y="1167"/>
              <a:ext cx="83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900" u="sng">
                  <a:solidFill>
                    <a:srgbClr val="000000"/>
                  </a:solidFill>
                  <a:latin typeface="Arial" charset="0"/>
                </a:rPr>
                <a:t>Modulecode</a:t>
              </a:r>
              <a:endParaRPr lang="nl-NL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524" y="1344"/>
              <a:ext cx="91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900">
                  <a:solidFill>
                    <a:srgbClr val="000000"/>
                  </a:solidFill>
                  <a:latin typeface="Arial" charset="0"/>
                </a:rPr>
                <a:t>Aantal lessen</a:t>
              </a:r>
              <a:endParaRPr lang="nl-NL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3524" y="1521"/>
              <a:ext cx="6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900">
                  <a:solidFill>
                    <a:srgbClr val="000000"/>
                  </a:solidFill>
                  <a:latin typeface="Arial" charset="0"/>
                </a:rPr>
                <a:t>Aantal SP</a:t>
              </a:r>
              <a:endParaRPr lang="nl-NL"/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4465" y="1167"/>
              <a:ext cx="29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900" u="sng">
                  <a:solidFill>
                    <a:srgbClr val="000000"/>
                  </a:solidFill>
                  <a:latin typeface="Arial" charset="0"/>
                </a:rPr>
                <a:t>&lt;pi&gt;</a:t>
              </a:r>
              <a:endParaRPr lang="nl-NL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4805" y="1167"/>
              <a:ext cx="30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900" u="sng">
                  <a:solidFill>
                    <a:srgbClr val="000000"/>
                  </a:solidFill>
                  <a:latin typeface="Arial" charset="0"/>
                </a:rPr>
                <a:t>&lt;M&gt;</a:t>
              </a:r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32108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stap A-1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11410" y="2192774"/>
            <a:ext cx="7577138" cy="3535362"/>
          </a:xfrm>
          <a:prstGeom prst="rect">
            <a:avLst/>
          </a:prstGeom>
          <a:noFill/>
          <a:ln/>
        </p:spPr>
      </p:pic>
      <p:sp>
        <p:nvSpPr>
          <p:cNvPr id="8" name="Text Box 7">
            <a:extLst>
              <a:ext uri="{FF2B5EF4-FFF2-40B4-BE49-F238E27FC236}">
                <a16:creationId xmlns:a16="http://schemas.microsoft.com/office/drawing/2014/main" id="{EC1869E2-3BF8-4862-BFF8-C6BB1256C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862" y="6252679"/>
            <a:ext cx="8862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85775">
              <a:spcBef>
                <a:spcPct val="50000"/>
              </a:spcBef>
            </a:pPr>
            <a:r>
              <a:rPr lang="nl-NL" dirty="0">
                <a:latin typeface="Arial" charset="0"/>
              </a:rPr>
              <a:t>	1  Vervang het </a:t>
            </a:r>
            <a:r>
              <a:rPr lang="nl-NL" dirty="0" err="1">
                <a:latin typeface="Arial" charset="0"/>
              </a:rPr>
              <a:t>relationship</a:t>
            </a:r>
            <a:r>
              <a:rPr lang="nl-NL" dirty="0">
                <a:latin typeface="Arial" charset="0"/>
              </a:rPr>
              <a:t> type door </a:t>
            </a:r>
            <a:r>
              <a:rPr lang="nl-NL" dirty="0" err="1">
                <a:latin typeface="Arial" charset="0"/>
              </a:rPr>
              <a:t>entity</a:t>
            </a:r>
            <a:r>
              <a:rPr lang="nl-NL" dirty="0">
                <a:latin typeface="Arial" charset="0"/>
              </a:rPr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528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stap A-2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8425" y="6240814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85775">
              <a:spcBef>
                <a:spcPct val="50000"/>
              </a:spcBef>
            </a:pPr>
            <a:r>
              <a:rPr lang="nl-NL" dirty="0">
                <a:latin typeface="Arial" charset="0"/>
              </a:rPr>
              <a:t>	2  Voeg 2 nieuwe 1 –op- veel </a:t>
            </a:r>
            <a:r>
              <a:rPr lang="nl-NL" dirty="0" err="1">
                <a:latin typeface="Arial" charset="0"/>
              </a:rPr>
              <a:t>relationship</a:t>
            </a:r>
            <a:r>
              <a:rPr lang="nl-NL" dirty="0">
                <a:latin typeface="Arial" charset="0"/>
              </a:rPr>
              <a:t> types toe</a:t>
            </a:r>
          </a:p>
        </p:txBody>
      </p:sp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815936" y="2192247"/>
            <a:ext cx="7577137" cy="353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2424073" y="4049622"/>
            <a:ext cx="1843087" cy="1408112"/>
          </a:xfrm>
          <a:custGeom>
            <a:avLst/>
            <a:gdLst>
              <a:gd name="T0" fmla="*/ 0 w 1161"/>
              <a:gd name="T1" fmla="*/ 0 h 887"/>
              <a:gd name="T2" fmla="*/ 7 w 1161"/>
              <a:gd name="T3" fmla="*/ 887 h 887"/>
              <a:gd name="T4" fmla="*/ 1161 w 1161"/>
              <a:gd name="T5" fmla="*/ 887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1" h="887">
                <a:moveTo>
                  <a:pt x="0" y="0"/>
                </a:moveTo>
                <a:lnTo>
                  <a:pt x="7" y="887"/>
                </a:lnTo>
                <a:lnTo>
                  <a:pt x="1161" y="887"/>
                </a:lnTo>
              </a:path>
            </a:pathLst>
          </a:custGeom>
          <a:noFill/>
          <a:ln w="2222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389148" y="4128997"/>
            <a:ext cx="90487" cy="90487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4121111" y="5345022"/>
            <a:ext cx="303212" cy="214312"/>
          </a:xfrm>
          <a:custGeom>
            <a:avLst/>
            <a:gdLst>
              <a:gd name="T0" fmla="*/ 191 w 191"/>
              <a:gd name="T1" fmla="*/ 135 h 135"/>
              <a:gd name="T2" fmla="*/ 0 w 191"/>
              <a:gd name="T3" fmla="*/ 71 h 135"/>
              <a:gd name="T4" fmla="*/ 191 w 191"/>
              <a:gd name="T5" fmla="*/ 0 h 135"/>
              <a:gd name="T6" fmla="*/ 191 w 191"/>
              <a:gd name="T7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1" h="135">
                <a:moveTo>
                  <a:pt x="191" y="135"/>
                </a:moveTo>
                <a:lnTo>
                  <a:pt x="0" y="71"/>
                </a:lnTo>
                <a:lnTo>
                  <a:pt x="191" y="0"/>
                </a:lnTo>
                <a:lnTo>
                  <a:pt x="191" y="135"/>
                </a:lnTo>
              </a:path>
            </a:pathLst>
          </a:custGeom>
          <a:noFill/>
          <a:ln w="2222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041736" y="5411697"/>
            <a:ext cx="90487" cy="90487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198648" y="4792572"/>
            <a:ext cx="17938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5627648" y="3667034"/>
            <a:ext cx="1685925" cy="1768475"/>
          </a:xfrm>
          <a:custGeom>
            <a:avLst/>
            <a:gdLst>
              <a:gd name="T0" fmla="*/ 1062 w 1062"/>
              <a:gd name="T1" fmla="*/ 0 h 1114"/>
              <a:gd name="T2" fmla="*/ 1055 w 1062"/>
              <a:gd name="T3" fmla="*/ 1107 h 1114"/>
              <a:gd name="T4" fmla="*/ 0 w 1062"/>
              <a:gd name="T5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2" h="1114">
                <a:moveTo>
                  <a:pt x="1062" y="0"/>
                </a:moveTo>
                <a:lnTo>
                  <a:pt x="1055" y="1107"/>
                </a:lnTo>
                <a:lnTo>
                  <a:pt x="0" y="1114"/>
                </a:lnTo>
              </a:path>
            </a:pathLst>
          </a:custGeom>
          <a:noFill/>
          <a:ln w="2222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7269123" y="3746409"/>
            <a:ext cx="88900" cy="8890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5481598" y="5333909"/>
            <a:ext cx="303212" cy="201612"/>
          </a:xfrm>
          <a:custGeom>
            <a:avLst/>
            <a:gdLst>
              <a:gd name="T0" fmla="*/ 0 w 191"/>
              <a:gd name="T1" fmla="*/ 0 h 127"/>
              <a:gd name="T2" fmla="*/ 191 w 191"/>
              <a:gd name="T3" fmla="*/ 64 h 127"/>
              <a:gd name="T4" fmla="*/ 0 w 191"/>
              <a:gd name="T5" fmla="*/ 127 h 127"/>
              <a:gd name="T6" fmla="*/ 0 w 191"/>
              <a:gd name="T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1" h="127">
                <a:moveTo>
                  <a:pt x="0" y="0"/>
                </a:moveTo>
                <a:lnTo>
                  <a:pt x="191" y="64"/>
                </a:lnTo>
                <a:lnTo>
                  <a:pt x="0" y="127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5784811" y="5389472"/>
            <a:ext cx="90487" cy="90487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7021473" y="4613184"/>
            <a:ext cx="17938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815936" y="2214472"/>
            <a:ext cx="2867025" cy="1846262"/>
          </a:xfrm>
          <a:prstGeom prst="rect">
            <a:avLst/>
          </a:prstGeom>
          <a:solidFill>
            <a:srgbClr val="C0FFC0"/>
          </a:solidFill>
          <a:ln w="0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1838286" y="2247809"/>
            <a:ext cx="9001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Student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815936" y="2574834"/>
            <a:ext cx="2867025" cy="0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860386" y="2597059"/>
            <a:ext cx="17192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9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Studentnummer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860386" y="2879634"/>
            <a:ext cx="708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Naam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860386" y="3160622"/>
            <a:ext cx="708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Adres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860386" y="3441609"/>
            <a:ext cx="61753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Telnr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860386" y="3724184"/>
            <a:ext cx="151765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Vooropleiding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2570123" y="2597059"/>
            <a:ext cx="5508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900" b="0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&lt;pi&gt;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3109873" y="2597059"/>
            <a:ext cx="56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900" b="0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&lt;M&gt;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3109873" y="2879634"/>
            <a:ext cx="56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&lt;M&gt;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109873" y="3160622"/>
            <a:ext cx="56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&lt;M&gt;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3109873" y="3724184"/>
            <a:ext cx="56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&lt;M&gt;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5537161" y="2192247"/>
            <a:ext cx="2844800" cy="1485900"/>
          </a:xfrm>
          <a:prstGeom prst="rect">
            <a:avLst/>
          </a:prstGeom>
          <a:solidFill>
            <a:srgbClr val="C0FFC0"/>
          </a:solidFill>
          <a:ln w="0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6572211" y="2225584"/>
            <a:ext cx="854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Module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5537161" y="2552609"/>
            <a:ext cx="2844800" cy="0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5583198" y="2574834"/>
            <a:ext cx="13716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900" b="0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Modulecode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5583198" y="2855822"/>
            <a:ext cx="150653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Aantal lessen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5583198" y="3138397"/>
            <a:ext cx="11350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Aantal SP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7077036" y="2574834"/>
            <a:ext cx="5508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900" b="0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&lt;pi&gt;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7616786" y="2574834"/>
            <a:ext cx="56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900" b="0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&lt;M&gt;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4267161" y="5006884"/>
            <a:ext cx="1371600" cy="720725"/>
          </a:xfrm>
          <a:prstGeom prst="rect">
            <a:avLst/>
          </a:prstGeom>
          <a:solidFill>
            <a:srgbClr val="C0FFC0"/>
          </a:solidFill>
          <a:ln w="0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322723" y="5040222"/>
            <a:ext cx="13716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DEELNAME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>
            <a:off x="4267161" y="5367247"/>
            <a:ext cx="1371600" cy="0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085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stap A-3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15935" y="2193994"/>
            <a:ext cx="7577137" cy="3535362"/>
          </a:xfrm>
          <a:prstGeom prst="rect">
            <a:avLst/>
          </a:prstGeom>
          <a:noFill/>
          <a:ln/>
        </p:spPr>
      </p:pic>
      <p:sp>
        <p:nvSpPr>
          <p:cNvPr id="8" name="Text Box 8">
            <a:extLst>
              <a:ext uri="{FF2B5EF4-FFF2-40B4-BE49-F238E27FC236}">
                <a16:creationId xmlns:a16="http://schemas.microsoft.com/office/drawing/2014/main" id="{233567E4-2833-419C-97BF-6ADBD27C1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6166014"/>
            <a:ext cx="8404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85775"/>
            <a:r>
              <a:rPr lang="nl-NL" dirty="0">
                <a:latin typeface="Arial" charset="0"/>
              </a:rPr>
              <a:t>	3   Maak het nieuwe </a:t>
            </a:r>
            <a:r>
              <a:rPr lang="nl-NL" dirty="0" err="1">
                <a:latin typeface="Arial" charset="0"/>
              </a:rPr>
              <a:t>entity</a:t>
            </a:r>
            <a:r>
              <a:rPr lang="nl-NL" dirty="0">
                <a:latin typeface="Arial" charset="0"/>
              </a:rPr>
              <a:t> type afhankelijk (zwakke entiteit / sterke relaties</a:t>
            </a:r>
          </a:p>
        </p:txBody>
      </p:sp>
    </p:spTree>
    <p:extLst>
      <p:ext uri="{BB962C8B-B14F-4D97-AF65-F5344CB8AC3E}">
        <p14:creationId xmlns:p14="http://schemas.microsoft.com/office/powerpoint/2010/main" val="272372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stap A-4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6482" y="6228302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85775"/>
            <a:r>
              <a:rPr lang="nl-NL" dirty="0">
                <a:latin typeface="Arial" charset="0"/>
              </a:rPr>
              <a:t>	4  Bepaal de minimale </a:t>
            </a:r>
            <a:r>
              <a:rPr lang="nl-NL" dirty="0" err="1">
                <a:latin typeface="Arial" charset="0"/>
              </a:rPr>
              <a:t>cardinaliteiten</a:t>
            </a:r>
            <a:endParaRPr lang="nl-NL" dirty="0">
              <a:latin typeface="Arial" charset="0"/>
            </a:endParaRP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66725" y="2170113"/>
            <a:ext cx="8353425" cy="3960812"/>
            <a:chOff x="113" y="935"/>
            <a:chExt cx="5647" cy="2858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" y="935"/>
              <a:ext cx="2994" cy="152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39" y="2024"/>
              <a:ext cx="3021" cy="1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295" y="1797"/>
              <a:ext cx="2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nl-NL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295" y="2115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nl-NL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95" y="3793"/>
              <a:ext cx="4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nl-NL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 flipV="1">
              <a:off x="4830" y="3430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H="1">
              <a:off x="2381" y="1616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nl-NL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2381" y="1752"/>
              <a:ext cx="0" cy="1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nl-NL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2381" y="3566"/>
              <a:ext cx="1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nl-NL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3833" y="3385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nl-NL"/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3923" y="1162"/>
              <a:ext cx="1399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nl-NL"/>
                <a:t>Altijd precies 1</a:t>
              </a:r>
              <a:endParaRPr 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H="1">
              <a:off x="4377" y="1480"/>
              <a:ext cx="45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nl-NL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V="1">
              <a:off x="4377" y="2750"/>
              <a:ext cx="81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nl-NL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 flipH="1" flipV="1">
              <a:off x="3515" y="2840"/>
              <a:ext cx="862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428817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stap A-5&amp;6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268941" y="6077198"/>
            <a:ext cx="838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85775"/>
            <a:r>
              <a:rPr lang="nl-NL" dirty="0">
                <a:latin typeface="Arial" charset="0"/>
              </a:rPr>
              <a:t>	5+6  Geef namen en rollen bij de </a:t>
            </a:r>
            <a:r>
              <a:rPr lang="nl-NL" dirty="0" err="1">
                <a:latin typeface="Arial" charset="0"/>
              </a:rPr>
              <a:t>relationship</a:t>
            </a:r>
            <a:r>
              <a:rPr lang="nl-NL" dirty="0">
                <a:latin typeface="Arial" charset="0"/>
              </a:rPr>
              <a:t> types </a:t>
            </a:r>
          </a:p>
          <a:p>
            <a:pPr defTabSz="485775"/>
            <a:r>
              <a:rPr lang="nl-NL" i="1" dirty="0">
                <a:latin typeface="Arial" charset="0"/>
              </a:rPr>
              <a:t>		(waar dit iets toevoegt in de helderheid van het model!)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55650" y="2099885"/>
            <a:ext cx="7577138" cy="369252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33653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977</Words>
  <Application>Microsoft Office PowerPoint</Application>
  <PresentationFormat>Diavoorstelling (4:3)</PresentationFormat>
  <Paragraphs>259</Paragraphs>
  <Slides>29</Slides>
  <Notes>5</Notes>
  <HiddenSlides>4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7" baseType="lpstr">
      <vt:lpstr>Arial</vt:lpstr>
      <vt:lpstr>Arial Narrow</vt:lpstr>
      <vt:lpstr>Calibri</vt:lpstr>
      <vt:lpstr>Consolas</vt:lpstr>
      <vt:lpstr>Helvetica Neue</vt:lpstr>
      <vt:lpstr>Helvetica Neue Light</vt:lpstr>
      <vt:lpstr>Times New Roman</vt:lpstr>
      <vt:lpstr>Office Theme</vt:lpstr>
      <vt:lpstr>Week 9 –Fysiek datamodel Uitleg en oefening</vt:lpstr>
      <vt:lpstr>Deze week: van logisch naar fysiek</vt:lpstr>
      <vt:lpstr>Stappenplan</vt:lpstr>
      <vt:lpstr>Voorbeeld stap A</vt:lpstr>
      <vt:lpstr>Voorbeeld stap A-1</vt:lpstr>
      <vt:lpstr>Voorbeeld stap A-2</vt:lpstr>
      <vt:lpstr>Voorbeeld stap A-3</vt:lpstr>
      <vt:lpstr>Voorbeeld stap A-4</vt:lpstr>
      <vt:lpstr>Voorbeeld stap A-5&amp;6</vt:lpstr>
      <vt:lpstr>Stappenplan - vervolg</vt:lpstr>
      <vt:lpstr>Voorbeeld bij stappen B</vt:lpstr>
      <vt:lpstr>Voorbeeld stap B-1</vt:lpstr>
      <vt:lpstr>Voorbeeld stap B-2</vt:lpstr>
      <vt:lpstr>Voorbeeld stap B-3</vt:lpstr>
      <vt:lpstr>Voorbeeld stap B-4</vt:lpstr>
      <vt:lpstr>Voorbeeld stap B-5</vt:lpstr>
      <vt:lpstr>Stappenplan - vervolg</vt:lpstr>
      <vt:lpstr>PowerPoint-presentatie</vt:lpstr>
      <vt:lpstr>PowerPoint-presentatie</vt:lpstr>
      <vt:lpstr>PowerPoint-presentatie</vt:lpstr>
      <vt:lpstr>PowerPoint-presentatie</vt:lpstr>
      <vt:lpstr>PowerPoint-presentatie</vt:lpstr>
      <vt:lpstr>Samenvatting</vt:lpstr>
      <vt:lpstr>Oefening 1: Fysiek gegevensmodel</vt:lpstr>
      <vt:lpstr>Uitwerking oefening</vt:lpstr>
      <vt:lpstr>Uitwerking oefening 1-A</vt:lpstr>
      <vt:lpstr>Uitwerking oefening 1-B</vt:lpstr>
      <vt:lpstr>Uitwerking oefening 1</vt:lpstr>
      <vt:lpstr>Uitwerking oefening 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Maria Boes</cp:lastModifiedBy>
  <cp:revision>125</cp:revision>
  <dcterms:created xsi:type="dcterms:W3CDTF">2015-07-08T04:47:01Z</dcterms:created>
  <dcterms:modified xsi:type="dcterms:W3CDTF">2017-11-07T20:34:26Z</dcterms:modified>
</cp:coreProperties>
</file>