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2"/>
  </p:notesMasterIdLst>
  <p:handoutMasterIdLst>
    <p:handoutMasterId r:id="rId53"/>
  </p:handoutMasterIdLst>
  <p:sldIdLst>
    <p:sldId id="257" r:id="rId2"/>
    <p:sldId id="259" r:id="rId3"/>
    <p:sldId id="330" r:id="rId4"/>
    <p:sldId id="331" r:id="rId5"/>
    <p:sldId id="332" r:id="rId6"/>
    <p:sldId id="265" r:id="rId7"/>
    <p:sldId id="266" r:id="rId8"/>
    <p:sldId id="267" r:id="rId9"/>
    <p:sldId id="269" r:id="rId10"/>
    <p:sldId id="270" r:id="rId11"/>
    <p:sldId id="272" r:id="rId12"/>
    <p:sldId id="274" r:id="rId13"/>
    <p:sldId id="275" r:id="rId14"/>
    <p:sldId id="276" r:id="rId15"/>
    <p:sldId id="277" r:id="rId16"/>
    <p:sldId id="278" r:id="rId17"/>
    <p:sldId id="279" r:id="rId18"/>
    <p:sldId id="280" r:id="rId19"/>
    <p:sldId id="281" r:id="rId20"/>
    <p:sldId id="282"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21" r:id="rId36"/>
    <p:sldId id="322" r:id="rId37"/>
    <p:sldId id="324" r:id="rId38"/>
    <p:sldId id="311" r:id="rId39"/>
    <p:sldId id="328" r:id="rId40"/>
    <p:sldId id="312" r:id="rId41"/>
    <p:sldId id="315" r:id="rId42"/>
    <p:sldId id="326" r:id="rId43"/>
    <p:sldId id="327" r:id="rId44"/>
    <p:sldId id="314" r:id="rId45"/>
    <p:sldId id="316" r:id="rId46"/>
    <p:sldId id="317" r:id="rId47"/>
    <p:sldId id="318" r:id="rId48"/>
    <p:sldId id="319" r:id="rId49"/>
    <p:sldId id="325" r:id="rId50"/>
    <p:sldId id="329" r:id="rId51"/>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3">
          <p15:clr>
            <a:srgbClr val="A4A3A4"/>
          </p15:clr>
        </p15:guide>
        <p15:guide id="2" orient="horz" pos="1503">
          <p15:clr>
            <a:srgbClr val="A4A3A4"/>
          </p15:clr>
        </p15:guide>
        <p15:guide id="3" orient="horz" pos="3863">
          <p15:clr>
            <a:srgbClr val="A4A3A4"/>
          </p15:clr>
        </p15:guide>
        <p15:guide id="4" orient="horz" pos="1009">
          <p15:clr>
            <a:srgbClr val="A4A3A4"/>
          </p15:clr>
        </p15:guide>
        <p15:guide id="5" pos="5599">
          <p15:clr>
            <a:srgbClr val="A4A3A4"/>
          </p15:clr>
        </p15:guide>
        <p15:guide id="6" pos="1818">
          <p15:clr>
            <a:srgbClr val="A4A3A4"/>
          </p15:clr>
        </p15:guide>
        <p15:guide id="7" pos="153">
          <p15:clr>
            <a:srgbClr val="A4A3A4"/>
          </p15:clr>
        </p15:guide>
        <p15:guide id="8" pos="16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88657"/>
    <a:srgbClr val="A9976A"/>
    <a:srgbClr val="837752"/>
    <a:srgbClr val="AC9660"/>
    <a:srgbClr val="FFE411"/>
    <a:srgbClr val="FFFFFF"/>
    <a:srgbClr val="FED9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ijl, gemiddeld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Stijl, gemiddeld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7" autoAdjust="0"/>
    <p:restoredTop sz="93073" autoAdjust="0"/>
  </p:normalViewPr>
  <p:slideViewPr>
    <p:cSldViewPr snapToGrid="0" snapToObjects="1">
      <p:cViewPr varScale="1">
        <p:scale>
          <a:sx n="74" d="100"/>
          <a:sy n="74" d="100"/>
        </p:scale>
        <p:origin x="1404" y="72"/>
      </p:cViewPr>
      <p:guideLst>
        <p:guide orient="horz" pos="4003"/>
        <p:guide orient="horz" pos="1503"/>
        <p:guide orient="horz" pos="3863"/>
        <p:guide orient="horz" pos="1009"/>
        <p:guide pos="5599"/>
        <p:guide pos="1818"/>
        <p:guide pos="153"/>
        <p:guide pos="16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1ED7098F-87C7-3046-B8E1-0317C0D8D9C4}" type="datetimeFigureOut">
              <a:rPr lang="en-US" smtClean="0"/>
              <a:pPr/>
              <a:t>8/24/2018</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9E41DC2-B95D-474E-A103-7B49B8540033}" type="slidenum">
              <a:rPr lang="en-US" smtClean="0"/>
              <a:pPr/>
              <a:t>‹#›</a:t>
            </a:fld>
            <a:endParaRPr lang="en-US"/>
          </a:p>
        </p:txBody>
      </p:sp>
    </p:spTree>
    <p:extLst>
      <p:ext uri="{BB962C8B-B14F-4D97-AF65-F5344CB8AC3E}">
        <p14:creationId xmlns:p14="http://schemas.microsoft.com/office/powerpoint/2010/main" val="3067925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A83074A2-D88D-8F43-B619-246CA3905610}" type="datetimeFigureOut">
              <a:rPr lang="en-US" smtClean="0"/>
              <a:pPr/>
              <a:t>8/24/2018</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438542CC-6F26-A34B-8E15-4341DD4E0F8B}" type="slidenum">
              <a:rPr lang="en-US" smtClean="0"/>
              <a:pPr/>
              <a:t>‹#›</a:t>
            </a:fld>
            <a:endParaRPr lang="en-US"/>
          </a:p>
        </p:txBody>
      </p:sp>
    </p:spTree>
    <p:extLst>
      <p:ext uri="{BB962C8B-B14F-4D97-AF65-F5344CB8AC3E}">
        <p14:creationId xmlns:p14="http://schemas.microsoft.com/office/powerpoint/2010/main" val="36530998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pecials.han.nl/themasites/studiecentra/verwerken-en-delen/bronnen-vermelden/"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w="9525"/>
        </p:spPr>
        <p:txBody>
          <a:bodyPr/>
          <a:lstStyle/>
          <a:p>
            <a:r>
              <a:rPr lang="en-US" smtClean="0"/>
              <a:t>Vraag de studenten:</a:t>
            </a:r>
          </a:p>
          <a:p>
            <a:pPr>
              <a:buFontTx/>
              <a:buChar char="-"/>
            </a:pPr>
            <a:r>
              <a:rPr lang="en-US" smtClean="0"/>
              <a:t>wat zijn kenmerkende verschillen van rapporten voor school (docent) of opdrachtgever? </a:t>
            </a:r>
          </a:p>
          <a:p>
            <a:pPr>
              <a:buFontTx/>
              <a:buChar char="-"/>
            </a:pPr>
            <a:endParaRPr lang="en-US" smtClean="0"/>
          </a:p>
          <a:p>
            <a:endParaRPr lang="en-US" smtClean="0"/>
          </a:p>
        </p:txBody>
      </p:sp>
      <p:sp>
        <p:nvSpPr>
          <p:cNvPr id="44036" name="Date Placeholder 3"/>
          <p:cNvSpPr>
            <a:spLocks noGrp="1"/>
          </p:cNvSpPr>
          <p:nvPr>
            <p:ph type="dt" sz="quarter" idx="1"/>
          </p:nvPr>
        </p:nvSpPr>
        <p:spPr/>
        <p:txBody>
          <a:bodyPr/>
          <a:lstStyle/>
          <a:p>
            <a:pPr>
              <a:defRPr/>
            </a:pPr>
            <a:fld id="{0CF6ABEE-ECE9-4FE7-978C-9500DDB70F8F}" type="datetime1">
              <a:rPr lang="en-GB" smtClean="0"/>
              <a:pPr>
                <a:defRPr/>
              </a:pPr>
              <a:t>24/08/2018</a:t>
            </a:fld>
            <a:endParaRPr lang="en-GB" smtClean="0"/>
          </a:p>
        </p:txBody>
      </p:sp>
      <p:sp>
        <p:nvSpPr>
          <p:cNvPr id="44037" name="Slide Number Placeholder 4"/>
          <p:cNvSpPr>
            <a:spLocks noGrp="1"/>
          </p:cNvSpPr>
          <p:nvPr>
            <p:ph type="sldNum" sz="quarter" idx="5"/>
          </p:nvPr>
        </p:nvSpPr>
        <p:spPr/>
        <p:txBody>
          <a:bodyPr/>
          <a:lstStyle/>
          <a:p>
            <a:pPr>
              <a:defRPr/>
            </a:pPr>
            <a:fld id="{4874FAB0-B078-4145-B350-B0458A325643}" type="slidenum">
              <a:rPr lang="en-GB" smtClean="0"/>
              <a:pPr>
                <a:defRPr/>
              </a:pPr>
              <a:t>6</a:t>
            </a:fld>
            <a:endParaRPr lang="en-GB" smtClean="0"/>
          </a:p>
        </p:txBody>
      </p:sp>
    </p:spTree>
    <p:extLst>
      <p:ext uri="{BB962C8B-B14F-4D97-AF65-F5344CB8AC3E}">
        <p14:creationId xmlns:p14="http://schemas.microsoft.com/office/powerpoint/2010/main" val="2550345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w="9525"/>
        </p:spPr>
        <p:txBody>
          <a:bodyPr/>
          <a:lstStyle/>
          <a:p>
            <a:r>
              <a:rPr lang="en-US" smtClean="0"/>
              <a:t>gebruik dit boek altijd als je een rapport gaat schrijven, kies welke onderdelen van toepassing zijn, zie volgende dia voor UC rapport.</a:t>
            </a:r>
          </a:p>
          <a:p>
            <a:r>
              <a:rPr lang="en-US" smtClean="0"/>
              <a:t>tip: laat studenten op grond van H14 zelf eerste bepalen wat er in een UC rapport moet staan volgens hen, laat dan pas de volgende dia zien.</a:t>
            </a:r>
          </a:p>
        </p:txBody>
      </p:sp>
      <p:sp>
        <p:nvSpPr>
          <p:cNvPr id="52228" name="Date Placeholder 3"/>
          <p:cNvSpPr>
            <a:spLocks noGrp="1"/>
          </p:cNvSpPr>
          <p:nvPr>
            <p:ph type="dt" sz="quarter" idx="1"/>
          </p:nvPr>
        </p:nvSpPr>
        <p:spPr/>
        <p:txBody>
          <a:bodyPr/>
          <a:lstStyle/>
          <a:p>
            <a:pPr>
              <a:defRPr/>
            </a:pPr>
            <a:fld id="{37051206-58C1-4F32-A870-E77D1D31D735}" type="datetime1">
              <a:rPr lang="en-GB" smtClean="0"/>
              <a:pPr>
                <a:defRPr/>
              </a:pPr>
              <a:t>24/08/2018</a:t>
            </a:fld>
            <a:endParaRPr lang="en-GB" smtClean="0"/>
          </a:p>
        </p:txBody>
      </p:sp>
      <p:sp>
        <p:nvSpPr>
          <p:cNvPr id="52229" name="Slide Number Placeholder 4"/>
          <p:cNvSpPr>
            <a:spLocks noGrp="1"/>
          </p:cNvSpPr>
          <p:nvPr>
            <p:ph type="sldNum" sz="quarter" idx="5"/>
          </p:nvPr>
        </p:nvSpPr>
        <p:spPr/>
        <p:txBody>
          <a:bodyPr/>
          <a:lstStyle/>
          <a:p>
            <a:pPr>
              <a:defRPr/>
            </a:pPr>
            <a:fld id="{9BD96F71-6D9F-4D2D-84E5-1DDEECCAF2E7}" type="slidenum">
              <a:rPr lang="en-GB" smtClean="0"/>
              <a:pPr>
                <a:defRPr/>
              </a:pPr>
              <a:t>20</a:t>
            </a:fld>
            <a:endParaRPr lang="en-GB" smtClean="0"/>
          </a:p>
        </p:txBody>
      </p:sp>
    </p:spTree>
    <p:extLst>
      <p:ext uri="{BB962C8B-B14F-4D97-AF65-F5344CB8AC3E}">
        <p14:creationId xmlns:p14="http://schemas.microsoft.com/office/powerpoint/2010/main" val="3780697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en-US" dirty="0" smtClean="0"/>
              <a:t>OPTIONEEL,</a:t>
            </a:r>
            <a:r>
              <a:rPr lang="en-US" baseline="0" dirty="0" smtClean="0"/>
              <a:t> </a:t>
            </a:r>
            <a:r>
              <a:rPr lang="en-US" baseline="0" dirty="0" err="1" smtClean="0"/>
              <a:t>afh</a:t>
            </a:r>
            <a:r>
              <a:rPr lang="en-US" baseline="0" dirty="0" smtClean="0"/>
              <a:t> van </a:t>
            </a:r>
            <a:r>
              <a:rPr lang="en-US" baseline="0" dirty="0" err="1" smtClean="0"/>
              <a:t>doel</a:t>
            </a:r>
            <a:r>
              <a:rPr lang="en-US" baseline="0" dirty="0" smtClean="0"/>
              <a:t> document, </a:t>
            </a:r>
            <a:r>
              <a:rPr lang="en-US" baseline="0" dirty="0" err="1" smtClean="0"/>
              <a:t>noodzaak</a:t>
            </a:r>
            <a:r>
              <a:rPr lang="en-US" baseline="0" dirty="0" smtClean="0"/>
              <a:t> extra info</a:t>
            </a:r>
            <a:endParaRPr lang="en-US" dirty="0" smtClean="0"/>
          </a:p>
          <a:p>
            <a:endParaRPr lang="en-US" dirty="0" smtClean="0"/>
          </a:p>
          <a:p>
            <a:r>
              <a:rPr lang="en-US" dirty="0" err="1" smtClean="0"/>
              <a:t>Titelblad</a:t>
            </a:r>
            <a:r>
              <a:rPr lang="en-US" baseline="0" dirty="0" smtClean="0"/>
              <a:t> is </a:t>
            </a:r>
            <a:r>
              <a:rPr lang="en-US" baseline="0" dirty="0" err="1" smtClean="0"/>
              <a:t>optioneel</a:t>
            </a:r>
            <a:r>
              <a:rPr lang="en-US" baseline="0" dirty="0" smtClean="0"/>
              <a:t>. </a:t>
            </a:r>
            <a:r>
              <a:rPr lang="en-US" baseline="0" dirty="0" err="1" smtClean="0"/>
              <a:t>laat</a:t>
            </a:r>
            <a:r>
              <a:rPr lang="en-US" baseline="0" dirty="0" smtClean="0"/>
              <a:t> </a:t>
            </a:r>
            <a:r>
              <a:rPr lang="en-US" baseline="0" dirty="0" err="1" smtClean="0"/>
              <a:t>zien</a:t>
            </a:r>
            <a:r>
              <a:rPr lang="en-US" baseline="0" dirty="0" smtClean="0"/>
              <a:t> hoe </a:t>
            </a:r>
            <a:r>
              <a:rPr lang="en-US" baseline="0" dirty="0" err="1" smtClean="0"/>
              <a:t>dat</a:t>
            </a:r>
            <a:r>
              <a:rPr lang="en-US" baseline="0" dirty="0" smtClean="0"/>
              <a:t> </a:t>
            </a:r>
            <a:r>
              <a:rPr lang="en-US" baseline="0" dirty="0" err="1" smtClean="0"/>
              <a:t>werkt</a:t>
            </a:r>
            <a:r>
              <a:rPr lang="en-US" baseline="0" dirty="0" smtClean="0"/>
              <a:t> in </a:t>
            </a:r>
            <a:r>
              <a:rPr lang="en-US" baseline="0" dirty="0" err="1" smtClean="0"/>
              <a:t>een</a:t>
            </a:r>
            <a:r>
              <a:rPr lang="en-US" baseline="0" dirty="0" smtClean="0"/>
              <a:t> </a:t>
            </a:r>
            <a:r>
              <a:rPr lang="en-US" baseline="0" dirty="0" err="1" smtClean="0"/>
              <a:t>boek</a:t>
            </a:r>
            <a:r>
              <a:rPr lang="en-US" baseline="0" dirty="0" smtClean="0"/>
              <a:t>.</a:t>
            </a:r>
            <a:endParaRPr lang="en-US" dirty="0" smtClean="0"/>
          </a:p>
          <a:p>
            <a:endParaRPr lang="en-US"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24</a:t>
            </a:fld>
            <a:endParaRPr lang="nl-NL"/>
          </a:p>
        </p:txBody>
      </p:sp>
    </p:spTree>
    <p:extLst>
      <p:ext uri="{BB962C8B-B14F-4D97-AF65-F5344CB8AC3E}">
        <p14:creationId xmlns:p14="http://schemas.microsoft.com/office/powerpoint/2010/main" val="3328810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VERPLICHT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solidFill>
                  <a:srgbClr val="000066"/>
                </a:solidFill>
              </a:rPr>
              <a:t>De inhoudsopgave is een belangrijk element in een rapport, omdat hij fungeert als een </a:t>
            </a:r>
            <a:r>
              <a:rPr lang="nl-NL" b="1" dirty="0" smtClean="0">
                <a:solidFill>
                  <a:srgbClr val="000066"/>
                </a:solidFill>
              </a:rPr>
              <a:t>'routekaart'</a:t>
            </a:r>
            <a:r>
              <a:rPr lang="nl-NL" dirty="0" smtClean="0">
                <a:solidFill>
                  <a:srgbClr val="000066"/>
                </a:solidFill>
              </a:rPr>
              <a:t> voor de lezer. Niet alleen moet de paginanummering kloppen, ook de onderverdeling in hoofdstukken moet logisch zijn. </a:t>
            </a:r>
          </a:p>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solidFill>
                <a:srgbClr val="000066"/>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solidFill>
                  <a:srgbClr val="000066"/>
                </a:solidFill>
              </a:rPr>
              <a:t>De lezer moet aan de hand van de titels meteen begrijpen waar hij bepaalde informatie kan vinden. Let erop dat de titels in de inhoudsopgave overeenkomen met de titels bovenaan de hoofdstukken. </a:t>
            </a:r>
          </a:p>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solidFill>
                <a:srgbClr val="000066"/>
              </a:solidFill>
            </a:endParaRPr>
          </a:p>
          <a:p>
            <a:endParaRPr lang="en-US" dirty="0"/>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24/08/2018</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26</a:t>
            </a:fld>
            <a:endParaRPr lang="en-GB"/>
          </a:p>
        </p:txBody>
      </p:sp>
    </p:spTree>
    <p:extLst>
      <p:ext uri="{BB962C8B-B14F-4D97-AF65-F5344CB8AC3E}">
        <p14:creationId xmlns:p14="http://schemas.microsoft.com/office/powerpoint/2010/main" val="58782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VERPLICHT </a:t>
            </a:r>
            <a:r>
              <a:rPr lang="en-US" dirty="0" smtClean="0">
                <a:sym typeface="Wingdings" pitchFamily="2" charset="2"/>
              </a:rPr>
              <a:t></a:t>
            </a:r>
          </a:p>
          <a:p>
            <a:endParaRPr lang="en-US" dirty="0" smtClean="0">
              <a:sym typeface="Wingdings" pitchFamily="2" charset="2"/>
            </a:endParaRPr>
          </a:p>
          <a:p>
            <a:endParaRPr lang="en-US" dirty="0" smtClean="0">
              <a:sym typeface="Wingdings" pitchFamily="2" charset="2"/>
            </a:endParaRPr>
          </a:p>
          <a:p>
            <a:endParaRPr lang="en-US" dirty="0" smtClean="0">
              <a:sym typeface="Wingdings" pitchFamily="2" charset="2"/>
            </a:endParaRPr>
          </a:p>
          <a:p>
            <a:endParaRPr lang="en-US" dirty="0"/>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24/08/2018</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29</a:t>
            </a:fld>
            <a:endParaRPr lang="en-GB"/>
          </a:p>
        </p:txBody>
      </p:sp>
    </p:spTree>
    <p:extLst>
      <p:ext uri="{BB962C8B-B14F-4D97-AF65-F5344CB8AC3E}">
        <p14:creationId xmlns:p14="http://schemas.microsoft.com/office/powerpoint/2010/main" val="2578565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dirty="0" smtClean="0">
                <a:solidFill>
                  <a:schemeClr val="tx1"/>
                </a:solidFill>
              </a:rPr>
              <a:t>Illustraties, schema’s, grafieken</a:t>
            </a:r>
          </a:p>
          <a:p>
            <a:r>
              <a:rPr lang="nl-NL" dirty="0" smtClean="0">
                <a:solidFill>
                  <a:schemeClr val="tx1"/>
                </a:solidFill>
              </a:rPr>
              <a:t>Geef afbeeldingen een nummer en titel (onder de afbeelding)</a:t>
            </a:r>
          </a:p>
          <a:p>
            <a:r>
              <a:rPr lang="nl-NL" dirty="0" smtClean="0">
                <a:solidFill>
                  <a:schemeClr val="tx1"/>
                </a:solidFill>
              </a:rPr>
              <a:t>Verwijs in de tekst naar de afbeelding en licht die kort toe</a:t>
            </a:r>
          </a:p>
          <a:p>
            <a:endParaRPr lang="en-US" dirty="0"/>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24/08/2018</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32</a:t>
            </a:fld>
            <a:endParaRPr lang="en-GB"/>
          </a:p>
        </p:txBody>
      </p:sp>
    </p:spTree>
    <p:extLst>
      <p:ext uri="{BB962C8B-B14F-4D97-AF65-F5344CB8AC3E}">
        <p14:creationId xmlns:p14="http://schemas.microsoft.com/office/powerpoint/2010/main" val="445756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en-US" dirty="0" err="1" smtClean="0"/>
              <a:t>svp</a:t>
            </a:r>
            <a:r>
              <a:rPr lang="en-US" dirty="0" smtClean="0"/>
              <a:t> </a:t>
            </a:r>
            <a:r>
              <a:rPr lang="en-US" dirty="0" err="1" smtClean="0"/>
              <a:t>aangeven</a:t>
            </a:r>
            <a:r>
              <a:rPr lang="en-US" dirty="0" smtClean="0"/>
              <a:t> </a:t>
            </a:r>
            <a:r>
              <a:rPr lang="en-US" dirty="0" err="1" smtClean="0"/>
              <a:t>dat</a:t>
            </a:r>
            <a:r>
              <a:rPr lang="en-US" dirty="0" smtClean="0"/>
              <a:t> APA  </a:t>
            </a:r>
            <a:r>
              <a:rPr lang="en-US" dirty="0" err="1" smtClean="0"/>
              <a:t>ingewikkelder</a:t>
            </a:r>
            <a:r>
              <a:rPr lang="en-US" dirty="0" smtClean="0"/>
              <a:t> is </a:t>
            </a:r>
            <a:r>
              <a:rPr lang="en-US" dirty="0" err="1" smtClean="0"/>
              <a:t>dan</a:t>
            </a:r>
            <a:r>
              <a:rPr lang="en-US" dirty="0" smtClean="0"/>
              <a:t> </a:t>
            </a:r>
            <a:r>
              <a:rPr lang="en-US" dirty="0" err="1" smtClean="0"/>
              <a:t>dit</a:t>
            </a:r>
            <a:r>
              <a:rPr lang="en-US" dirty="0" smtClean="0"/>
              <a:t>, en </a:t>
            </a:r>
            <a:r>
              <a:rPr lang="en-US" dirty="0" err="1" smtClean="0"/>
              <a:t>dat</a:t>
            </a:r>
            <a:r>
              <a:rPr lang="en-US" dirty="0" smtClean="0"/>
              <a:t> </a:t>
            </a:r>
            <a:r>
              <a:rPr lang="en-US" dirty="0" err="1" smtClean="0"/>
              <a:t>daar</a:t>
            </a:r>
            <a:r>
              <a:rPr lang="en-US" dirty="0" smtClean="0"/>
              <a:t> </a:t>
            </a:r>
            <a:r>
              <a:rPr lang="en-US" dirty="0" err="1" smtClean="0"/>
              <a:t>tijdens</a:t>
            </a:r>
            <a:r>
              <a:rPr lang="en-US" dirty="0" smtClean="0"/>
              <a:t> </a:t>
            </a:r>
            <a:r>
              <a:rPr lang="en-US" dirty="0" err="1" smtClean="0"/>
              <a:t>Webdevs</a:t>
            </a:r>
            <a:r>
              <a:rPr lang="en-US" dirty="0" smtClean="0"/>
              <a:t> over</a:t>
            </a:r>
            <a:r>
              <a:rPr lang="en-US" baseline="0" dirty="0" smtClean="0"/>
              <a:t> 2 </a:t>
            </a:r>
            <a:r>
              <a:rPr lang="en-US" baseline="0" dirty="0" err="1" smtClean="0"/>
              <a:t>blokken</a:t>
            </a:r>
            <a:r>
              <a:rPr lang="en-US" baseline="0" dirty="0" smtClean="0"/>
              <a:t> </a:t>
            </a:r>
            <a:r>
              <a:rPr lang="en-US" baseline="0" dirty="0" err="1" smtClean="0"/>
              <a:t>verder</a:t>
            </a:r>
            <a:r>
              <a:rPr lang="en-US" baseline="0" dirty="0" smtClean="0"/>
              <a:t> op in </a:t>
            </a:r>
            <a:r>
              <a:rPr lang="en-US" baseline="0" dirty="0" err="1" smtClean="0"/>
              <a:t>wordt</a:t>
            </a:r>
            <a:r>
              <a:rPr lang="en-US" baseline="0" dirty="0" smtClean="0"/>
              <a:t> </a:t>
            </a:r>
            <a:r>
              <a:rPr lang="en-US" baseline="0" dirty="0" err="1" smtClean="0"/>
              <a:t>gegaan</a:t>
            </a:r>
            <a:r>
              <a:rPr lang="en-US" baseline="0" dirty="0" smtClean="0"/>
              <a:t>. </a:t>
            </a:r>
            <a:r>
              <a:rPr lang="en-US" baseline="0" dirty="0" err="1" smtClean="0"/>
              <a:t>voor</a:t>
            </a:r>
            <a:r>
              <a:rPr lang="en-US" baseline="0" dirty="0" smtClean="0"/>
              <a:t> nu is </a:t>
            </a:r>
            <a:r>
              <a:rPr lang="en-US" baseline="0" dirty="0" err="1" smtClean="0"/>
              <a:t>dit</a:t>
            </a:r>
            <a:r>
              <a:rPr lang="en-US" baseline="0" dirty="0" smtClean="0"/>
              <a:t> </a:t>
            </a:r>
            <a:r>
              <a:rPr lang="en-US" baseline="0" dirty="0" err="1" smtClean="0"/>
              <a:t>goed</a:t>
            </a:r>
            <a:r>
              <a:rPr lang="en-US" baseline="0" dirty="0" smtClean="0"/>
              <a:t> </a:t>
            </a:r>
            <a:r>
              <a:rPr lang="en-US" baseline="0" dirty="0" err="1" smtClean="0"/>
              <a:t>genoeg</a:t>
            </a:r>
            <a:r>
              <a:rPr lang="en-US" baseline="0" dirty="0" smtClean="0"/>
              <a:t>.</a:t>
            </a:r>
          </a:p>
          <a:p>
            <a:endParaRPr lang="en-US" baseline="0" dirty="0" smtClean="0"/>
          </a:p>
          <a:p>
            <a:r>
              <a:rPr lang="en-US" baseline="0" dirty="0" smtClean="0"/>
              <a:t>details </a:t>
            </a:r>
            <a:r>
              <a:rPr lang="en-US" baseline="0" dirty="0" err="1" smtClean="0"/>
              <a:t>zijn</a:t>
            </a:r>
            <a:r>
              <a:rPr lang="en-US" baseline="0" dirty="0" smtClean="0"/>
              <a:t> te </a:t>
            </a:r>
            <a:r>
              <a:rPr lang="en-US" baseline="0" dirty="0" err="1" smtClean="0"/>
              <a:t>vinden</a:t>
            </a:r>
            <a:r>
              <a:rPr lang="en-US" baseline="0" dirty="0" smtClean="0"/>
              <a:t> op </a:t>
            </a:r>
            <a:r>
              <a:rPr kumimoji="1" lang="en-US" sz="1200" kern="1200" dirty="0" smtClean="0">
                <a:solidFill>
                  <a:schemeClr val="tx1"/>
                </a:solidFill>
                <a:latin typeface="Times New Roman" pitchFamily="18" charset="0"/>
                <a:ea typeface="+mn-ea"/>
                <a:cs typeface="+mn-cs"/>
              </a:rPr>
              <a:t>  </a:t>
            </a:r>
            <a:r>
              <a:rPr kumimoji="1" lang="en-US" sz="1200" u="sng" kern="1200" dirty="0" smtClean="0">
                <a:solidFill>
                  <a:schemeClr val="tx1"/>
                </a:solidFill>
                <a:latin typeface="Times New Roman" pitchFamily="18" charset="0"/>
                <a:ea typeface="+mn-ea"/>
                <a:cs typeface="+mn-cs"/>
                <a:hlinkClick r:id="rId3"/>
              </a:rPr>
              <a:t>http://specials.han.nl/themasites/studiecentra/verwerken-en-delen/bronnen-vermelden/</a:t>
            </a:r>
            <a:endParaRPr kumimoji="1" lang="en-US" sz="1200" u="sng" kern="1200" dirty="0" smtClean="0">
              <a:solidFill>
                <a:schemeClr val="tx1"/>
              </a:solidFill>
              <a:latin typeface="Times New Roman" pitchFamily="18" charset="0"/>
              <a:ea typeface="+mn-ea"/>
              <a:cs typeface="+mn-cs"/>
            </a:endParaRPr>
          </a:p>
          <a:p>
            <a:endParaRPr lang="en-US" dirty="0" smtClean="0"/>
          </a:p>
          <a:p>
            <a:endParaRPr lang="nl-NL" dirty="0"/>
          </a:p>
        </p:txBody>
      </p:sp>
      <p:sp>
        <p:nvSpPr>
          <p:cNvPr id="4" name="Tijdelijke aanduiding voor datum 3"/>
          <p:cNvSpPr>
            <a:spLocks noGrp="1"/>
          </p:cNvSpPr>
          <p:nvPr>
            <p:ph type="dt" idx="10"/>
          </p:nvPr>
        </p:nvSpPr>
        <p:spPr/>
        <p:txBody>
          <a:bodyPr/>
          <a:lstStyle/>
          <a:p>
            <a:pPr>
              <a:defRPr/>
            </a:pPr>
            <a:fld id="{93AA5865-A8DA-4938-8730-CCAF2BDD64EB}" type="datetime1">
              <a:rPr lang="en-GB" smtClean="0"/>
              <a:pPr>
                <a:defRPr/>
              </a:pPr>
              <a:t>24/08/2018</a:t>
            </a:fld>
            <a:endParaRPr lang="en-GB"/>
          </a:p>
        </p:txBody>
      </p:sp>
      <p:sp>
        <p:nvSpPr>
          <p:cNvPr id="5" name="Tijdelijke aanduiding voor dianummer 4"/>
          <p:cNvSpPr>
            <a:spLocks noGrp="1"/>
          </p:cNvSpPr>
          <p:nvPr>
            <p:ph type="sldNum" sz="quarter" idx="11"/>
          </p:nvPr>
        </p:nvSpPr>
        <p:spPr/>
        <p:txBody>
          <a:bodyPr/>
          <a:lstStyle/>
          <a:p>
            <a:pPr>
              <a:defRPr/>
            </a:pPr>
            <a:fld id="{ABEF85E9-716C-42B7-8974-0DE3D14218E3}" type="slidenum">
              <a:rPr lang="en-GB" smtClean="0"/>
              <a:pPr>
                <a:defRPr/>
              </a:pPr>
              <a:t>33</a:t>
            </a:fld>
            <a:endParaRPr lang="en-GB"/>
          </a:p>
        </p:txBody>
      </p:sp>
    </p:spTree>
    <p:extLst>
      <p:ext uri="{BB962C8B-B14F-4D97-AF65-F5344CB8AC3E}">
        <p14:creationId xmlns:p14="http://schemas.microsoft.com/office/powerpoint/2010/main" val="1148216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sz="1200" dirty="0" smtClean="0">
                <a:solidFill>
                  <a:srgbClr val="000066"/>
                </a:solidFill>
              </a:rPr>
              <a:t>Het gebruik van bijlagen is een goede manier om </a:t>
            </a:r>
            <a:br>
              <a:rPr lang="nl-NL" sz="1200" dirty="0" smtClean="0">
                <a:solidFill>
                  <a:srgbClr val="000066"/>
                </a:solidFill>
              </a:rPr>
            </a:br>
            <a:r>
              <a:rPr lang="nl-NL" sz="1200" dirty="0" smtClean="0">
                <a:solidFill>
                  <a:srgbClr val="000066"/>
                </a:solidFill>
              </a:rPr>
              <a:t>(kern-)hoofdstukken bondig te houden; bijlagen lenen zich uitstekend voor het weergeven van </a:t>
            </a:r>
            <a:r>
              <a:rPr lang="nl-NL" sz="1200" b="1" dirty="0" smtClean="0">
                <a:solidFill>
                  <a:srgbClr val="000066"/>
                </a:solidFill>
              </a:rPr>
              <a:t>gedetailleerde informatie. </a:t>
            </a:r>
          </a:p>
          <a:p>
            <a:endParaRPr lang="nl-NL" sz="1200" b="1" dirty="0" smtClean="0">
              <a:solidFill>
                <a:srgbClr val="000066"/>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nl-NL" sz="1200" dirty="0" smtClean="0">
                <a:solidFill>
                  <a:srgbClr val="000066"/>
                </a:solidFill>
              </a:rPr>
              <a:t>Bedenk wel dat lezers nooit verplicht moeten zijn om bijlagen te raadplegen, omdat ze anders de bijbehorende hoofdstukken niet begrijpen. Het verhaal bij een bijlage staat dus in de hoofdtekst… </a:t>
            </a:r>
          </a:p>
          <a:p>
            <a:endParaRPr lang="nl-NL" sz="1200" b="1" dirty="0">
              <a:solidFill>
                <a:srgbClr val="000066"/>
              </a:solidFill>
            </a:endParaRPr>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24/08/2018</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34</a:t>
            </a:fld>
            <a:endParaRPr lang="en-GB"/>
          </a:p>
        </p:txBody>
      </p:sp>
    </p:spTree>
    <p:extLst>
      <p:ext uri="{BB962C8B-B14F-4D97-AF65-F5344CB8AC3E}">
        <p14:creationId xmlns:p14="http://schemas.microsoft.com/office/powerpoint/2010/main" val="124085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w="9525"/>
        </p:spPr>
        <p:txBody>
          <a:bodyPr/>
          <a:lstStyle/>
          <a:p>
            <a:r>
              <a:rPr lang="nl-NL" dirty="0" smtClean="0"/>
              <a:t>Alleen aanstippen, niet in detail uitleggen volgt in blok 3 bij onderzoek. </a:t>
            </a:r>
          </a:p>
          <a:p>
            <a:r>
              <a:rPr lang="nl-NL" dirty="0" smtClean="0"/>
              <a:t>Literatuurlijs</a:t>
            </a:r>
            <a:r>
              <a:rPr lang="nl-NL" baseline="0" dirty="0" smtClean="0"/>
              <a:t> is niet om te imponeren</a:t>
            </a:r>
          </a:p>
          <a:p>
            <a:r>
              <a:rPr lang="nl-NL" baseline="0" dirty="0" smtClean="0"/>
              <a:t>Liet</a:t>
            </a:r>
            <a:endParaRPr lang="nl-NL" dirty="0" smtClean="0"/>
          </a:p>
        </p:txBody>
      </p:sp>
      <p:sp>
        <p:nvSpPr>
          <p:cNvPr id="54276" name="Date Placeholder 3"/>
          <p:cNvSpPr>
            <a:spLocks noGrp="1"/>
          </p:cNvSpPr>
          <p:nvPr>
            <p:ph type="dt" sz="quarter" idx="1"/>
          </p:nvPr>
        </p:nvSpPr>
        <p:spPr/>
        <p:txBody>
          <a:bodyPr/>
          <a:lstStyle/>
          <a:p>
            <a:pPr>
              <a:defRPr/>
            </a:pPr>
            <a:fld id="{5998DC76-7BED-45F8-80B8-C7593C6F6EDB}" type="datetime1">
              <a:rPr lang="en-GB" smtClean="0"/>
              <a:pPr>
                <a:defRPr/>
              </a:pPr>
              <a:t>24/08/2018</a:t>
            </a:fld>
            <a:endParaRPr lang="en-GB" smtClean="0"/>
          </a:p>
        </p:txBody>
      </p:sp>
      <p:sp>
        <p:nvSpPr>
          <p:cNvPr id="54277" name="Slide Number Placeholder 4"/>
          <p:cNvSpPr>
            <a:spLocks noGrp="1"/>
          </p:cNvSpPr>
          <p:nvPr>
            <p:ph type="sldNum" sz="quarter" idx="5"/>
          </p:nvPr>
        </p:nvSpPr>
        <p:spPr/>
        <p:txBody>
          <a:bodyPr/>
          <a:lstStyle/>
          <a:p>
            <a:pPr>
              <a:defRPr/>
            </a:pPr>
            <a:fld id="{CA46D308-97E8-4A68-82C6-3A91634AC0D7}" type="slidenum">
              <a:rPr lang="en-GB" smtClean="0"/>
              <a:pPr>
                <a:defRPr/>
              </a:pPr>
              <a:t>35</a:t>
            </a:fld>
            <a:endParaRPr lang="en-GB" smtClean="0"/>
          </a:p>
        </p:txBody>
      </p:sp>
    </p:spTree>
    <p:extLst>
      <p:ext uri="{BB962C8B-B14F-4D97-AF65-F5344CB8AC3E}">
        <p14:creationId xmlns:p14="http://schemas.microsoft.com/office/powerpoint/2010/main" val="995126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w="9525"/>
        </p:spPr>
        <p:txBody>
          <a:bodyPr/>
          <a:lstStyle/>
          <a:p>
            <a:r>
              <a:rPr lang="en-US" smtClean="0"/>
              <a:t>In blok 3 bij onderzoek komen we hier nog op terug</a:t>
            </a:r>
          </a:p>
        </p:txBody>
      </p:sp>
      <p:sp>
        <p:nvSpPr>
          <p:cNvPr id="56324" name="Date Placeholder 3"/>
          <p:cNvSpPr>
            <a:spLocks noGrp="1"/>
          </p:cNvSpPr>
          <p:nvPr>
            <p:ph type="dt" sz="quarter" idx="1"/>
          </p:nvPr>
        </p:nvSpPr>
        <p:spPr/>
        <p:txBody>
          <a:bodyPr/>
          <a:lstStyle/>
          <a:p>
            <a:pPr>
              <a:defRPr/>
            </a:pPr>
            <a:fld id="{B4A7ACE7-51D5-4677-A7AC-9FDEE80E782A}" type="datetime1">
              <a:rPr lang="en-GB" smtClean="0"/>
              <a:pPr>
                <a:defRPr/>
              </a:pPr>
              <a:t>24/08/2018</a:t>
            </a:fld>
            <a:endParaRPr lang="en-GB" smtClean="0"/>
          </a:p>
        </p:txBody>
      </p:sp>
      <p:sp>
        <p:nvSpPr>
          <p:cNvPr id="56325" name="Slide Number Placeholder 4"/>
          <p:cNvSpPr>
            <a:spLocks noGrp="1"/>
          </p:cNvSpPr>
          <p:nvPr>
            <p:ph type="sldNum" sz="quarter" idx="5"/>
          </p:nvPr>
        </p:nvSpPr>
        <p:spPr/>
        <p:txBody>
          <a:bodyPr/>
          <a:lstStyle/>
          <a:p>
            <a:pPr>
              <a:defRPr/>
            </a:pPr>
            <a:fld id="{F7C10A02-68DE-4D19-93E0-FEC634B51F45}" type="slidenum">
              <a:rPr lang="en-GB" smtClean="0"/>
              <a:pPr>
                <a:defRPr/>
              </a:pPr>
              <a:t>37</a:t>
            </a:fld>
            <a:endParaRPr lang="en-GB" smtClean="0"/>
          </a:p>
        </p:txBody>
      </p:sp>
    </p:spTree>
    <p:extLst>
      <p:ext uri="{BB962C8B-B14F-4D97-AF65-F5344CB8AC3E}">
        <p14:creationId xmlns:p14="http://schemas.microsoft.com/office/powerpoint/2010/main" val="3707919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93AA5865-A8DA-4938-8730-CCAF2BDD64EB}" type="datetime1">
              <a:rPr lang="en-GB" smtClean="0"/>
              <a:pPr>
                <a:defRPr/>
              </a:pPr>
              <a:t>24/08/2018</a:t>
            </a:fld>
            <a:endParaRPr lang="en-GB"/>
          </a:p>
        </p:txBody>
      </p:sp>
      <p:sp>
        <p:nvSpPr>
          <p:cNvPr id="5" name="Slide Number Placeholder 4"/>
          <p:cNvSpPr>
            <a:spLocks noGrp="1"/>
          </p:cNvSpPr>
          <p:nvPr>
            <p:ph type="sldNum" sz="quarter" idx="11"/>
          </p:nvPr>
        </p:nvSpPr>
        <p:spPr/>
        <p:txBody>
          <a:bodyPr/>
          <a:lstStyle/>
          <a:p>
            <a:pPr>
              <a:defRPr/>
            </a:pPr>
            <a:fld id="{ABEF85E9-716C-42B7-8974-0DE3D14218E3}" type="slidenum">
              <a:rPr lang="en-GB" smtClean="0"/>
              <a:pPr>
                <a:defRPr/>
              </a:pPr>
              <a:t>40</a:t>
            </a:fld>
            <a:endParaRPr lang="en-GB"/>
          </a:p>
        </p:txBody>
      </p:sp>
    </p:spTree>
    <p:extLst>
      <p:ext uri="{BB962C8B-B14F-4D97-AF65-F5344CB8AC3E}">
        <p14:creationId xmlns:p14="http://schemas.microsoft.com/office/powerpoint/2010/main" val="3875030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en-US" dirty="0" err="1" smtClean="0"/>
              <a:t>Tav</a:t>
            </a:r>
            <a:r>
              <a:rPr lang="en-US" dirty="0" smtClean="0"/>
              <a:t> </a:t>
            </a:r>
            <a:r>
              <a:rPr lang="en-US" dirty="0" err="1" smtClean="0"/>
              <a:t>stijl</a:t>
            </a:r>
            <a:r>
              <a:rPr lang="en-US" dirty="0" smtClean="0"/>
              <a:t>: </a:t>
            </a:r>
            <a:r>
              <a:rPr lang="nl-NL" sz="1200" dirty="0" smtClean="0">
                <a:solidFill>
                  <a:srgbClr val="000066"/>
                </a:solidFill>
              </a:rPr>
              <a:t>Weet je lezerspubliek bijvoorbeeld al veel over het onderwerp, dan kun je </a:t>
            </a:r>
            <a:r>
              <a:rPr lang="nl-NL" sz="1200" b="1" dirty="0" smtClean="0">
                <a:solidFill>
                  <a:srgbClr val="000066"/>
                </a:solidFill>
              </a:rPr>
              <a:t>bondig</a:t>
            </a:r>
            <a:r>
              <a:rPr lang="nl-NL" sz="1200" dirty="0" smtClean="0">
                <a:solidFill>
                  <a:srgbClr val="000066"/>
                </a:solidFill>
              </a:rPr>
              <a:t> formuleren. </a:t>
            </a:r>
            <a:endParaRPr lang="en-US"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8</a:t>
            </a:fld>
            <a:endParaRPr lang="nl-NL"/>
          </a:p>
        </p:txBody>
      </p:sp>
    </p:spTree>
    <p:extLst>
      <p:ext uri="{BB962C8B-B14F-4D97-AF65-F5344CB8AC3E}">
        <p14:creationId xmlns:p14="http://schemas.microsoft.com/office/powerpoint/2010/main" val="1213007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r>
              <a:rPr lang="en-US" smtClean="0"/>
              <a:t>Deze dia gaat over de literatuur die gebruikt is om tot deze presentatie te komen, niet verwijderen!</a:t>
            </a:r>
          </a:p>
          <a:p>
            <a:endParaRPr lang="en-US" smtClean="0"/>
          </a:p>
        </p:txBody>
      </p:sp>
      <p:sp>
        <p:nvSpPr>
          <p:cNvPr id="58372" name="Date Placeholder 3"/>
          <p:cNvSpPr>
            <a:spLocks noGrp="1"/>
          </p:cNvSpPr>
          <p:nvPr>
            <p:ph type="dt" sz="quarter" idx="1"/>
          </p:nvPr>
        </p:nvSpPr>
        <p:spPr/>
        <p:txBody>
          <a:bodyPr/>
          <a:lstStyle/>
          <a:p>
            <a:pPr>
              <a:defRPr/>
            </a:pPr>
            <a:fld id="{FB6C3EB7-17AA-4966-9003-BEDAE1A7C4F3}" type="datetime1">
              <a:rPr lang="en-GB" smtClean="0"/>
              <a:pPr>
                <a:defRPr/>
              </a:pPr>
              <a:t>24/08/2018</a:t>
            </a:fld>
            <a:endParaRPr lang="en-GB" smtClean="0"/>
          </a:p>
        </p:txBody>
      </p:sp>
      <p:sp>
        <p:nvSpPr>
          <p:cNvPr id="58373" name="Slide Number Placeholder 4"/>
          <p:cNvSpPr>
            <a:spLocks noGrp="1"/>
          </p:cNvSpPr>
          <p:nvPr>
            <p:ph type="sldNum" sz="quarter" idx="5"/>
          </p:nvPr>
        </p:nvSpPr>
        <p:spPr/>
        <p:txBody>
          <a:bodyPr/>
          <a:lstStyle/>
          <a:p>
            <a:pPr>
              <a:defRPr/>
            </a:pPr>
            <a:fld id="{ACAAB1AD-A842-44EB-9C3D-F060AFA246B9}" type="slidenum">
              <a:rPr lang="en-GB" smtClean="0"/>
              <a:pPr>
                <a:defRPr/>
              </a:pPr>
              <a:t>50</a:t>
            </a:fld>
            <a:endParaRPr lang="en-GB" smtClean="0"/>
          </a:p>
        </p:txBody>
      </p:sp>
    </p:spTree>
    <p:extLst>
      <p:ext uri="{BB962C8B-B14F-4D97-AF65-F5344CB8AC3E}">
        <p14:creationId xmlns:p14="http://schemas.microsoft.com/office/powerpoint/2010/main" val="1071462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dirty="0" smtClean="0"/>
              <a:t>Wat je ook schrijft, je schrijft altijd voor de lezer</a:t>
            </a:r>
            <a:r>
              <a:rPr lang="nl-NL" baseline="0" dirty="0" smtClean="0"/>
              <a:t> -&gt; je baas, je opdrachtgever, je docent die je gaat beoordelen, je stagebegeleider, enz.</a:t>
            </a:r>
            <a:endParaRPr lang="nl-NL" dirty="0"/>
          </a:p>
        </p:txBody>
      </p:sp>
      <p:sp>
        <p:nvSpPr>
          <p:cNvPr id="4" name="Tijdelijke aanduiding voor datum 3"/>
          <p:cNvSpPr>
            <a:spLocks noGrp="1"/>
          </p:cNvSpPr>
          <p:nvPr>
            <p:ph type="dt" idx="10"/>
          </p:nvPr>
        </p:nvSpPr>
        <p:spPr/>
        <p:txBody>
          <a:bodyPr/>
          <a:lstStyle/>
          <a:p>
            <a:pPr>
              <a:defRPr/>
            </a:pPr>
            <a:fld id="{93AA5865-A8DA-4938-8730-CCAF2BDD64EB}" type="datetime1">
              <a:rPr lang="en-GB" smtClean="0"/>
              <a:pPr>
                <a:defRPr/>
              </a:pPr>
              <a:t>24/08/2018</a:t>
            </a:fld>
            <a:endParaRPr lang="en-GB"/>
          </a:p>
        </p:txBody>
      </p:sp>
      <p:sp>
        <p:nvSpPr>
          <p:cNvPr id="5" name="Tijdelijke aanduiding voor dianummer 4"/>
          <p:cNvSpPr>
            <a:spLocks noGrp="1"/>
          </p:cNvSpPr>
          <p:nvPr>
            <p:ph type="sldNum" sz="quarter" idx="11"/>
          </p:nvPr>
        </p:nvSpPr>
        <p:spPr/>
        <p:txBody>
          <a:bodyPr/>
          <a:lstStyle/>
          <a:p>
            <a:pPr>
              <a:defRPr/>
            </a:pPr>
            <a:fld id="{ABEF85E9-716C-42B7-8974-0DE3D14218E3}" type="slidenum">
              <a:rPr lang="en-GB" smtClean="0"/>
              <a:pPr>
                <a:defRPr/>
              </a:pPr>
              <a:t>10</a:t>
            </a:fld>
            <a:endParaRPr lang="en-GB"/>
          </a:p>
        </p:txBody>
      </p:sp>
    </p:spTree>
    <p:extLst>
      <p:ext uri="{BB962C8B-B14F-4D97-AF65-F5344CB8AC3E}">
        <p14:creationId xmlns:p14="http://schemas.microsoft.com/office/powerpoint/2010/main" val="2053638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Ook</a:t>
            </a:r>
            <a:r>
              <a:rPr lang="nl-NL" baseline="0" dirty="0" smtClean="0"/>
              <a:t> een </a:t>
            </a:r>
            <a:r>
              <a:rPr lang="nl-NL" baseline="0" dirty="0" err="1" smtClean="0"/>
              <a:t>use</a:t>
            </a:r>
            <a:r>
              <a:rPr lang="nl-NL" baseline="0" dirty="0" smtClean="0"/>
              <a:t> case rapport bevat de volgende elementen uit de inhoudsopgave….</a:t>
            </a:r>
          </a:p>
          <a:p>
            <a:endParaRPr lang="en-US"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12</a:t>
            </a:fld>
            <a:endParaRPr lang="nl-NL"/>
          </a:p>
        </p:txBody>
      </p:sp>
    </p:spTree>
    <p:extLst>
      <p:ext uri="{BB962C8B-B14F-4D97-AF65-F5344CB8AC3E}">
        <p14:creationId xmlns:p14="http://schemas.microsoft.com/office/powerpoint/2010/main" val="3423280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13</a:t>
            </a:fld>
            <a:endParaRPr lang="nl-NL"/>
          </a:p>
        </p:txBody>
      </p:sp>
    </p:spTree>
    <p:extLst>
      <p:ext uri="{BB962C8B-B14F-4D97-AF65-F5344CB8AC3E}">
        <p14:creationId xmlns:p14="http://schemas.microsoft.com/office/powerpoint/2010/main" val="4286020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w="9525"/>
        </p:spPr>
        <p:txBody>
          <a:bodyPr/>
          <a:lstStyle/>
          <a:p>
            <a:r>
              <a:rPr lang="nl-NL" smtClean="0">
                <a:solidFill>
                  <a:srgbClr val="000066"/>
                </a:solidFill>
              </a:rPr>
              <a:t>Het schrijfproces verloopt gemakkelijker wanneer je vooraf al grofweg bepaalt welke informatie je in je rapport wilt gebruiken. </a:t>
            </a:r>
          </a:p>
          <a:p>
            <a:r>
              <a:rPr lang="nl-NL" smtClean="0">
                <a:solidFill>
                  <a:srgbClr val="000066"/>
                </a:solidFill>
              </a:rPr>
              <a:t>Slechts een </a:t>
            </a:r>
            <a:r>
              <a:rPr lang="nl-NL" b="1" smtClean="0">
                <a:solidFill>
                  <a:srgbClr val="000066"/>
                </a:solidFill>
              </a:rPr>
              <a:t>gedeelte</a:t>
            </a:r>
            <a:r>
              <a:rPr lang="nl-NL" smtClean="0">
                <a:solidFill>
                  <a:srgbClr val="000066"/>
                </a:solidFill>
              </a:rPr>
              <a:t> van wat je hebt bestudeerd, komt uiteindelijk in je rapport. </a:t>
            </a:r>
          </a:p>
          <a:p>
            <a:r>
              <a:rPr lang="nl-NL" smtClean="0">
                <a:solidFill>
                  <a:srgbClr val="000066"/>
                </a:solidFill>
              </a:rPr>
              <a:t>Vervolgens is het handig de informatie te </a:t>
            </a:r>
            <a:r>
              <a:rPr lang="nl-NL" b="1" smtClean="0">
                <a:solidFill>
                  <a:srgbClr val="000066"/>
                </a:solidFill>
              </a:rPr>
              <a:t>ordenen</a:t>
            </a:r>
            <a:r>
              <a:rPr lang="nl-NL" smtClean="0">
                <a:solidFill>
                  <a:srgbClr val="000066"/>
                </a:solidFill>
              </a:rPr>
              <a:t>. Hierdoor kun je tijdens het schrijven informatie snel terugvinden. </a:t>
            </a:r>
          </a:p>
          <a:p>
            <a:r>
              <a:rPr lang="nl-NL" smtClean="0">
                <a:solidFill>
                  <a:srgbClr val="000066"/>
                </a:solidFill>
              </a:rPr>
              <a:t>Het maken van een concept-hoofdstukindeling helpt je bij het sorteren van verschillende delen. </a:t>
            </a:r>
          </a:p>
          <a:p>
            <a:r>
              <a:rPr lang="nl-NL" smtClean="0">
                <a:solidFill>
                  <a:srgbClr val="000066"/>
                </a:solidFill>
              </a:rPr>
              <a:t>Probeer dus zo vroeg mogelijk een </a:t>
            </a:r>
            <a:r>
              <a:rPr lang="nl-NL" b="1" smtClean="0">
                <a:solidFill>
                  <a:srgbClr val="000066"/>
                </a:solidFill>
              </a:rPr>
              <a:t>concept-inhoudsopgave</a:t>
            </a:r>
            <a:r>
              <a:rPr lang="nl-NL" smtClean="0">
                <a:solidFill>
                  <a:srgbClr val="000066"/>
                </a:solidFill>
              </a:rPr>
              <a:t> te maken. Dit dwingt je namelijk na te denken over de </a:t>
            </a:r>
            <a:r>
              <a:rPr lang="nl-NL" b="1" smtClean="0">
                <a:solidFill>
                  <a:srgbClr val="000066"/>
                </a:solidFill>
              </a:rPr>
              <a:t>opbouw</a:t>
            </a:r>
            <a:r>
              <a:rPr lang="nl-NL" smtClean="0">
                <a:solidFill>
                  <a:srgbClr val="000066"/>
                </a:solidFill>
              </a:rPr>
              <a:t> van het rapport. Hoeveel hoofdstukken je nodig hebt en hoe je de informatie over de hoofdstukken kunt verdelen. </a:t>
            </a:r>
          </a:p>
          <a:p>
            <a:endParaRPr lang="en-US" smtClean="0"/>
          </a:p>
        </p:txBody>
      </p:sp>
      <p:sp>
        <p:nvSpPr>
          <p:cNvPr id="47108" name="Date Placeholder 3"/>
          <p:cNvSpPr>
            <a:spLocks noGrp="1"/>
          </p:cNvSpPr>
          <p:nvPr>
            <p:ph type="dt" sz="quarter" idx="1"/>
          </p:nvPr>
        </p:nvSpPr>
        <p:spPr/>
        <p:txBody>
          <a:bodyPr/>
          <a:lstStyle/>
          <a:p>
            <a:pPr>
              <a:defRPr/>
            </a:pPr>
            <a:fld id="{2F8A4A0E-D246-4B1D-B202-48C9CCC1A90A}" type="datetime1">
              <a:rPr lang="en-GB" smtClean="0"/>
              <a:pPr>
                <a:defRPr/>
              </a:pPr>
              <a:t>24/08/2018</a:t>
            </a:fld>
            <a:endParaRPr lang="en-GB" smtClean="0"/>
          </a:p>
        </p:txBody>
      </p:sp>
      <p:sp>
        <p:nvSpPr>
          <p:cNvPr id="47109" name="Slide Number Placeholder 4"/>
          <p:cNvSpPr>
            <a:spLocks noGrp="1"/>
          </p:cNvSpPr>
          <p:nvPr>
            <p:ph type="sldNum" sz="quarter" idx="5"/>
          </p:nvPr>
        </p:nvSpPr>
        <p:spPr/>
        <p:txBody>
          <a:bodyPr/>
          <a:lstStyle/>
          <a:p>
            <a:pPr>
              <a:defRPr/>
            </a:pPr>
            <a:fld id="{64209F30-9FEA-4779-98A9-8E1CB237D93E}" type="slidenum">
              <a:rPr lang="en-GB" smtClean="0"/>
              <a:pPr>
                <a:defRPr/>
              </a:pPr>
              <a:t>14</a:t>
            </a:fld>
            <a:endParaRPr lang="en-GB" smtClean="0"/>
          </a:p>
        </p:txBody>
      </p:sp>
    </p:spTree>
    <p:extLst>
      <p:ext uri="{BB962C8B-B14F-4D97-AF65-F5344CB8AC3E}">
        <p14:creationId xmlns:p14="http://schemas.microsoft.com/office/powerpoint/2010/main" val="3333908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w="9525"/>
        </p:spPr>
        <p:txBody>
          <a:bodyPr/>
          <a:lstStyle/>
          <a:p>
            <a:pPr marL="0" lvl="1"/>
            <a:r>
              <a:rPr lang="nl-NL" smtClean="0">
                <a:solidFill>
                  <a:srgbClr val="000066"/>
                </a:solidFill>
              </a:rPr>
              <a:t>In de eerste versie zet je informatie op de juiste plaats. Je concentreert je dan met name op de </a:t>
            </a:r>
            <a:r>
              <a:rPr lang="nl-NL" b="1" smtClean="0">
                <a:solidFill>
                  <a:srgbClr val="000066"/>
                </a:solidFill>
              </a:rPr>
              <a:t>opbouw</a:t>
            </a:r>
            <a:r>
              <a:rPr lang="nl-NL" smtClean="0">
                <a:solidFill>
                  <a:srgbClr val="000066"/>
                </a:solidFill>
              </a:rPr>
              <a:t> van je verhaal. </a:t>
            </a:r>
          </a:p>
          <a:p>
            <a:endParaRPr lang="nl-NL" smtClean="0"/>
          </a:p>
        </p:txBody>
      </p:sp>
      <p:sp>
        <p:nvSpPr>
          <p:cNvPr id="49156" name="Date Placeholder 3"/>
          <p:cNvSpPr>
            <a:spLocks noGrp="1"/>
          </p:cNvSpPr>
          <p:nvPr>
            <p:ph type="dt" sz="quarter" idx="1"/>
          </p:nvPr>
        </p:nvSpPr>
        <p:spPr/>
        <p:txBody>
          <a:bodyPr/>
          <a:lstStyle/>
          <a:p>
            <a:pPr>
              <a:defRPr/>
            </a:pPr>
            <a:fld id="{55E74AFC-71AC-4D01-A4B3-8DA44A4244B5}" type="datetime1">
              <a:rPr lang="en-GB" smtClean="0"/>
              <a:pPr>
                <a:defRPr/>
              </a:pPr>
              <a:t>24/08/2018</a:t>
            </a:fld>
            <a:endParaRPr lang="en-GB" smtClean="0"/>
          </a:p>
        </p:txBody>
      </p:sp>
      <p:sp>
        <p:nvSpPr>
          <p:cNvPr id="49157" name="Slide Number Placeholder 4"/>
          <p:cNvSpPr>
            <a:spLocks noGrp="1"/>
          </p:cNvSpPr>
          <p:nvPr>
            <p:ph type="sldNum" sz="quarter" idx="5"/>
          </p:nvPr>
        </p:nvSpPr>
        <p:spPr/>
        <p:txBody>
          <a:bodyPr/>
          <a:lstStyle/>
          <a:p>
            <a:pPr>
              <a:defRPr/>
            </a:pPr>
            <a:fld id="{C6D39AB4-8B75-468A-A396-BF3034073929}" type="slidenum">
              <a:rPr lang="en-GB" smtClean="0"/>
              <a:pPr>
                <a:defRPr/>
              </a:pPr>
              <a:t>15</a:t>
            </a:fld>
            <a:endParaRPr lang="en-GB" smtClean="0"/>
          </a:p>
        </p:txBody>
      </p:sp>
    </p:spTree>
    <p:extLst>
      <p:ext uri="{BB962C8B-B14F-4D97-AF65-F5344CB8AC3E}">
        <p14:creationId xmlns:p14="http://schemas.microsoft.com/office/powerpoint/2010/main" val="3366005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w="9525"/>
        </p:spPr>
        <p:txBody>
          <a:bodyPr/>
          <a:lstStyle/>
          <a:p>
            <a:r>
              <a:rPr lang="nl-NL" smtClean="0"/>
              <a:t>Bepaal je doel en doelgroep en stem je schrijfstijl daar op af</a:t>
            </a:r>
          </a:p>
        </p:txBody>
      </p:sp>
      <p:sp>
        <p:nvSpPr>
          <p:cNvPr id="50180" name="Date Placeholder 3"/>
          <p:cNvSpPr>
            <a:spLocks noGrp="1"/>
          </p:cNvSpPr>
          <p:nvPr>
            <p:ph type="dt" sz="quarter" idx="1"/>
          </p:nvPr>
        </p:nvSpPr>
        <p:spPr/>
        <p:txBody>
          <a:bodyPr/>
          <a:lstStyle/>
          <a:p>
            <a:pPr>
              <a:defRPr/>
            </a:pPr>
            <a:fld id="{F879F6BE-4FAE-4C1A-99F3-69F8DE4C837F}" type="datetime1">
              <a:rPr lang="en-GB" smtClean="0"/>
              <a:pPr>
                <a:defRPr/>
              </a:pPr>
              <a:t>24/08/2018</a:t>
            </a:fld>
            <a:endParaRPr lang="en-GB" smtClean="0"/>
          </a:p>
        </p:txBody>
      </p:sp>
      <p:sp>
        <p:nvSpPr>
          <p:cNvPr id="50181" name="Slide Number Placeholder 4"/>
          <p:cNvSpPr>
            <a:spLocks noGrp="1"/>
          </p:cNvSpPr>
          <p:nvPr>
            <p:ph type="sldNum" sz="quarter" idx="5"/>
          </p:nvPr>
        </p:nvSpPr>
        <p:spPr/>
        <p:txBody>
          <a:bodyPr/>
          <a:lstStyle/>
          <a:p>
            <a:pPr>
              <a:defRPr/>
            </a:pPr>
            <a:fld id="{8D00BB2A-007E-499B-9DA8-AB138FB82FDE}" type="slidenum">
              <a:rPr lang="en-GB" smtClean="0"/>
              <a:pPr>
                <a:defRPr/>
              </a:pPr>
              <a:t>16</a:t>
            </a:fld>
            <a:endParaRPr lang="en-GB" smtClean="0"/>
          </a:p>
        </p:txBody>
      </p:sp>
    </p:spTree>
    <p:extLst>
      <p:ext uri="{BB962C8B-B14F-4D97-AF65-F5344CB8AC3E}">
        <p14:creationId xmlns:p14="http://schemas.microsoft.com/office/powerpoint/2010/main" val="114070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w="9525"/>
        </p:spPr>
        <p:txBody>
          <a:bodyPr/>
          <a:lstStyle/>
          <a:p>
            <a:r>
              <a:rPr lang="nl-NL" smtClean="0">
                <a:solidFill>
                  <a:srgbClr val="000066"/>
                </a:solidFill>
              </a:rPr>
              <a:t>Het staat professioneel wanneer je je rapporten in de neutrale derde persoon schrijft. </a:t>
            </a:r>
          </a:p>
          <a:p>
            <a:r>
              <a:rPr lang="nl-NL" smtClean="0">
                <a:solidFill>
                  <a:srgbClr val="000066"/>
                </a:solidFill>
              </a:rPr>
              <a:t>Zinsnedes zoals 'naar mijn mening' of 'hieruit concluderen wij' kun je dan achterwege laten. Bovendien weet de lezer al wiens conclusies en bevindingen hij leest, omdat jouw naam op het rapport staat. </a:t>
            </a:r>
          </a:p>
          <a:p>
            <a:r>
              <a:rPr lang="nl-NL" smtClean="0">
                <a:solidFill>
                  <a:srgbClr val="000066"/>
                </a:solidFill>
              </a:rPr>
              <a:t>Strooi niet met bijvoeglijke naamwoorden: 'een enorme groei', 'een langdurige inspanning', 'een immense prestatie'. Als je niet uitlegt hoe groot de groei of inspanning precies is, roept een dergelijke omschrijving vragen op. </a:t>
            </a:r>
          </a:p>
          <a:p>
            <a:r>
              <a:rPr lang="nl-NL" smtClean="0">
                <a:solidFill>
                  <a:srgbClr val="000066"/>
                </a:solidFill>
              </a:rPr>
              <a:t>Wees daarom zo concreet mogelijk en kijk goed waar je in de tekst bijvoeglijke naamwoorden gebruikt. </a:t>
            </a:r>
          </a:p>
          <a:p>
            <a:r>
              <a:rPr lang="nl-NL" smtClean="0">
                <a:solidFill>
                  <a:srgbClr val="000066"/>
                </a:solidFill>
              </a:rPr>
              <a:t>Let op: Check je spelling is niet hetzelfde als: gebruik de spellingschecker! (dit staat er niet voor niets dubbel in)</a:t>
            </a:r>
          </a:p>
          <a:p>
            <a:endParaRPr lang="nl-NL" smtClean="0">
              <a:solidFill>
                <a:srgbClr val="000066"/>
              </a:solidFill>
            </a:endParaRPr>
          </a:p>
          <a:p>
            <a:endParaRPr lang="nl-NL" smtClean="0"/>
          </a:p>
        </p:txBody>
      </p:sp>
      <p:sp>
        <p:nvSpPr>
          <p:cNvPr id="51204" name="Date Placeholder 3"/>
          <p:cNvSpPr>
            <a:spLocks noGrp="1"/>
          </p:cNvSpPr>
          <p:nvPr>
            <p:ph type="dt" sz="quarter" idx="1"/>
          </p:nvPr>
        </p:nvSpPr>
        <p:spPr/>
        <p:txBody>
          <a:bodyPr/>
          <a:lstStyle/>
          <a:p>
            <a:pPr>
              <a:defRPr/>
            </a:pPr>
            <a:fld id="{34F4EA35-94B6-4CFA-B5AF-9DDA849E825F}" type="datetime1">
              <a:rPr lang="en-GB" smtClean="0"/>
              <a:pPr>
                <a:defRPr/>
              </a:pPr>
              <a:t>24/08/2018</a:t>
            </a:fld>
            <a:endParaRPr lang="en-GB" smtClean="0"/>
          </a:p>
        </p:txBody>
      </p:sp>
      <p:sp>
        <p:nvSpPr>
          <p:cNvPr id="51205" name="Slide Number Placeholder 4"/>
          <p:cNvSpPr>
            <a:spLocks noGrp="1"/>
          </p:cNvSpPr>
          <p:nvPr>
            <p:ph type="sldNum" sz="quarter" idx="5"/>
          </p:nvPr>
        </p:nvSpPr>
        <p:spPr/>
        <p:txBody>
          <a:bodyPr/>
          <a:lstStyle/>
          <a:p>
            <a:pPr>
              <a:defRPr/>
            </a:pPr>
            <a:fld id="{6AE7BEC1-A40A-4B47-9724-42EA9E7DD216}" type="slidenum">
              <a:rPr lang="en-GB" smtClean="0"/>
              <a:pPr>
                <a:defRPr/>
              </a:pPr>
              <a:t>18</a:t>
            </a:fld>
            <a:endParaRPr lang="en-GB" smtClean="0"/>
          </a:p>
        </p:txBody>
      </p:sp>
    </p:spTree>
    <p:extLst>
      <p:ext uri="{BB962C8B-B14F-4D97-AF65-F5344CB8AC3E}">
        <p14:creationId xmlns:p14="http://schemas.microsoft.com/office/powerpoint/2010/main" val="394188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smtClean="0"/>
              <a:t>afbeelding toevoegen (optioneel)</a:t>
            </a:r>
            <a:endParaRPr lang="nl-NL" dirty="0"/>
          </a:p>
        </p:txBody>
      </p:sp>
      <p:sp>
        <p:nvSpPr>
          <p:cNvPr id="10" name="Rechthoek 9"/>
          <p:cNvSpPr/>
          <p:nvPr userDrawn="1"/>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smtClean="0"/>
              <a:t>titel in kleine letters</a:t>
            </a:r>
            <a:endParaRPr lang="en-US" dirty="0"/>
          </a:p>
        </p:txBody>
      </p:sp>
    </p:spTree>
    <p:extLst>
      <p:ext uri="{BB962C8B-B14F-4D97-AF65-F5344CB8AC3E}">
        <p14:creationId xmlns:p14="http://schemas.microsoft.com/office/powerpoint/2010/main" val="245205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smtClean="0"/>
              <a:t>Gebruik deze gehele 2/3-kolom voor de belangrijke gegevens of afbeeldingen.</a:t>
            </a:r>
          </a:p>
          <a:p>
            <a:endParaRPr lang="nl-NL" dirty="0" smtClean="0"/>
          </a:p>
          <a:p>
            <a:pPr marL="342900" indent="-342900">
              <a:buFont typeface="Arial"/>
              <a:buChar char="•"/>
            </a:pPr>
            <a:r>
              <a:rPr lang="nl-NL" dirty="0" smtClean="0"/>
              <a:t>of </a:t>
            </a:r>
            <a:r>
              <a:rPr lang="nl-NL" dirty="0" err="1" smtClean="0"/>
              <a:t>bullets</a:t>
            </a:r>
            <a:endParaRPr lang="nl-NL" dirty="0" smtClean="0"/>
          </a:p>
          <a:p>
            <a:pPr marL="342900" indent="-342900">
              <a:buFont typeface="Arial"/>
              <a:buChar char="•"/>
            </a:pPr>
            <a:r>
              <a:rPr lang="nl-NL" dirty="0" smtClean="0"/>
              <a:t>en nog meer </a:t>
            </a:r>
            <a:r>
              <a:rPr lang="nl-NL" dirty="0" err="1" smtClean="0"/>
              <a:t>bullets</a:t>
            </a:r>
            <a:endParaRPr lang="nl-NL" dirty="0" smtClean="0"/>
          </a:p>
          <a:p>
            <a:pPr marL="342900" indent="-342900">
              <a:buFont typeface="Arial"/>
              <a:buChar char="•"/>
            </a:pPr>
            <a:r>
              <a:rPr lang="nl-NL" dirty="0" smtClean="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smtClean="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pPr/>
              <a:t>‹nr.›</a:t>
            </a:fld>
            <a:r>
              <a:rPr lang="en-US" dirty="0" smtClean="0"/>
              <a:t> van </a:t>
            </a:r>
            <a:endParaRPr lang="en-US" dirty="0"/>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smtClean="0"/>
              <a:t>Eventuele aantekeningen, verduidelijkingen of bronvermelding komen in deze 1/3-kolom.</a:t>
            </a:r>
          </a:p>
          <a:p>
            <a:endParaRPr lang="nl-NL" dirty="0" smtClean="0"/>
          </a:p>
          <a:p>
            <a:r>
              <a:rPr lang="nl-NL" dirty="0" smtClean="0"/>
              <a:t>hallo</a:t>
            </a:r>
          </a:p>
          <a:p>
            <a:endParaRPr lang="en-US" dirty="0"/>
          </a:p>
        </p:txBody>
      </p:sp>
    </p:spTree>
    <p:extLst>
      <p:ext uri="{BB962C8B-B14F-4D97-AF65-F5344CB8AC3E}">
        <p14:creationId xmlns:p14="http://schemas.microsoft.com/office/powerpoint/2010/main" val="12450405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eldia">
    <p:bg>
      <p:bgPr>
        <a:solidFill>
          <a:schemeClr val="bg1"/>
        </a:solidFill>
        <a:effectLst/>
      </p:bgPr>
    </p:bg>
    <p:spTree>
      <p:nvGrpSpPr>
        <p:cNvPr id="1" name=""/>
        <p:cNvGrpSpPr/>
        <p:nvPr/>
      </p:nvGrpSpPr>
      <p:grpSpPr>
        <a:xfrm>
          <a:off x="0" y="0"/>
          <a:ext cx="0" cy="0"/>
          <a:chOff x="0" y="0"/>
          <a:chExt cx="0" cy="0"/>
        </a:xfrm>
      </p:grpSpPr>
      <p:pic>
        <p:nvPicPr>
          <p:cNvPr id="9" name="Afbeelding 8" descr="titeldia MET FOTO SMAL NL.jpg"/>
          <p:cNvPicPr>
            <a:picLocks noChangeAspect="1"/>
          </p:cNvPicPr>
          <p:nvPr userDrawn="1"/>
        </p:nvPicPr>
        <p:blipFill>
          <a:blip r:embed="rId2" cstate="print"/>
          <a:stretch>
            <a:fillRect/>
          </a:stretch>
        </p:blipFill>
        <p:spPr>
          <a:xfrm>
            <a:off x="0" y="0"/>
            <a:ext cx="9144000" cy="6858000"/>
          </a:xfrm>
          <a:prstGeom prst="rect">
            <a:avLst/>
          </a:prstGeom>
        </p:spPr>
      </p:pic>
      <p:sp>
        <p:nvSpPr>
          <p:cNvPr id="89094" name="Rectangle 6"/>
          <p:cNvSpPr>
            <a:spLocks noGrp="1" noChangeArrowheads="1"/>
          </p:cNvSpPr>
          <p:nvPr>
            <p:ph type="ftr" sz="quarter" idx="3"/>
          </p:nvPr>
        </p:nvSpPr>
        <p:spPr>
          <a:xfrm>
            <a:off x="1422700" y="6377050"/>
            <a:ext cx="3279775" cy="215444"/>
          </a:xfrm>
          <a:prstGeom prst="rect">
            <a:avLst/>
          </a:prstGeom>
        </p:spPr>
        <p:txBody>
          <a:bodyPr anchor="b">
            <a:spAutoFit/>
          </a:bodyPr>
          <a:lstStyle>
            <a:lvl1pPr algn="l">
              <a:defRPr sz="800">
                <a:latin typeface="Arial" pitchFamily="34" charset="0"/>
                <a:cs typeface="Arial" pitchFamily="34" charset="0"/>
              </a:defRPr>
            </a:lvl1pPr>
          </a:lstStyle>
          <a:p>
            <a:endParaRPr lang="nl-NL"/>
          </a:p>
        </p:txBody>
      </p:sp>
      <p:sp>
        <p:nvSpPr>
          <p:cNvPr id="89104" name="Rectangle 16"/>
          <p:cNvSpPr>
            <a:spLocks noGrp="1" noChangeArrowheads="1"/>
          </p:cNvSpPr>
          <p:nvPr>
            <p:ph type="ctrTitle" sz="quarter" hasCustomPrompt="1"/>
          </p:nvPr>
        </p:nvSpPr>
        <p:spPr>
          <a:xfrm>
            <a:off x="1440000" y="1620000"/>
            <a:ext cx="7058300" cy="504255"/>
          </a:xfrm>
        </p:spPr>
        <p:txBody>
          <a:bodyPr anchor="t" anchorCtr="0"/>
          <a:lstStyle>
            <a:lvl1pPr algn="l">
              <a:lnSpc>
                <a:spcPct val="100000"/>
              </a:lnSpc>
              <a:defRPr sz="2300" b="1" baseline="0">
                <a:solidFill>
                  <a:srgbClr val="E11837"/>
                </a:solidFill>
                <a:latin typeface="Arial" pitchFamily="34" charset="0"/>
                <a:cs typeface="Arial" pitchFamily="34" charset="0"/>
              </a:defRPr>
            </a:lvl1pPr>
          </a:lstStyle>
          <a:p>
            <a:pPr lvl="0"/>
            <a:r>
              <a:rPr lang="nl-NL" noProof="0" smtClean="0"/>
              <a:t>Klik om een titel te maken</a:t>
            </a:r>
          </a:p>
        </p:txBody>
      </p:sp>
      <p:cxnSp>
        <p:nvCxnSpPr>
          <p:cNvPr id="3" name="Rechte verbindingslijn 2"/>
          <p:cNvCxnSpPr/>
          <p:nvPr/>
        </p:nvCxnSpPr>
        <p:spPr bwMode="auto">
          <a:xfrm>
            <a:off x="-1" y="836712"/>
            <a:ext cx="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 name="Subtitle 2"/>
          <p:cNvSpPr>
            <a:spLocks noGrp="1"/>
          </p:cNvSpPr>
          <p:nvPr>
            <p:ph type="subTitle" idx="4294967295" hasCustomPrompt="1"/>
          </p:nvPr>
        </p:nvSpPr>
        <p:spPr>
          <a:xfrm>
            <a:off x="6147175" y="3780000"/>
            <a:ext cx="2340259" cy="459090"/>
          </a:xfrm>
        </p:spPr>
        <p:txBody>
          <a:bodyPr/>
          <a:lstStyle>
            <a:lvl1pPr algn="ctr">
              <a:buNone/>
              <a:defRPr sz="1400"/>
            </a:lvl1pPr>
          </a:lstStyle>
          <a:p>
            <a:r>
              <a:rPr lang="en-US" smtClean="0"/>
              <a:t>Klik om een ondertitel te maken</a:t>
            </a:r>
            <a:endParaRPr lang="nl-NL"/>
          </a:p>
        </p:txBody>
      </p:sp>
      <p:sp>
        <p:nvSpPr>
          <p:cNvPr id="10" name="Rechthoek 9"/>
          <p:cNvSpPr/>
          <p:nvPr userDrawn="1"/>
        </p:nvSpPr>
        <p:spPr bwMode="auto">
          <a:xfrm>
            <a:off x="6102170" y="278650"/>
            <a:ext cx="2475275" cy="3600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nl-NL" sz="3600" b="1" i="0" u="none" strike="noStrike" cap="none" normalizeH="0" baseline="0" smtClean="0">
              <a:ln>
                <a:noFill/>
              </a:ln>
              <a:solidFill>
                <a:srgbClr val="000000"/>
              </a:solidFill>
              <a:effectLst/>
              <a:latin typeface="Arial" charset="0"/>
            </a:endParaRPr>
          </a:p>
        </p:txBody>
      </p:sp>
      <p:pic>
        <p:nvPicPr>
          <p:cNvPr id="11" name="Afbeelding 10" descr="logoNLl-transparant.png"/>
          <p:cNvPicPr>
            <a:picLocks noChangeAspect="1"/>
          </p:cNvPicPr>
          <p:nvPr userDrawn="1"/>
        </p:nvPicPr>
        <p:blipFill>
          <a:blip r:embed="rId3" cstate="print"/>
          <a:stretch>
            <a:fillRect/>
          </a:stretch>
        </p:blipFill>
        <p:spPr>
          <a:xfrm>
            <a:off x="6048000" y="180000"/>
            <a:ext cx="2520280" cy="505422"/>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el en object">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27190" cy="504701"/>
          </a:xfrm>
        </p:spPr>
        <p:txBody>
          <a:bodyPr/>
          <a:lstStyle>
            <a:lvl1pPr>
              <a:defRPr baseline="0">
                <a:solidFill>
                  <a:srgbClr val="E11837"/>
                </a:solidFill>
              </a:defRPr>
            </a:lvl1pPr>
          </a:lstStyle>
          <a:p>
            <a:r>
              <a:rPr lang="en-US" smtClean="0"/>
              <a:t>Klik om een titel te maken</a:t>
            </a:r>
            <a:endParaRPr lang="nl-NL"/>
          </a:p>
        </p:txBody>
      </p:sp>
      <p:sp>
        <p:nvSpPr>
          <p:cNvPr id="3" name="Tijdelijke aanduiding voor inhoud 2"/>
          <p:cNvSpPr>
            <a:spLocks noGrp="1"/>
          </p:cNvSpPr>
          <p:nvPr>
            <p:ph idx="1" hasCustomPrompt="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pic>
        <p:nvPicPr>
          <p:cNvPr id="7" name="Picture 2"/>
          <p:cNvPicPr>
            <a:picLocks noChangeAspect="1" noChangeArrowheads="1"/>
          </p:cNvPicPr>
          <p:nvPr userDrawn="1"/>
        </p:nvPicPr>
        <p:blipFill>
          <a:blip r:embed="rId2" cstate="print"/>
          <a:srcRect/>
          <a:stretch>
            <a:fillRect/>
          </a:stretch>
        </p:blipFill>
        <p:spPr bwMode="auto">
          <a:xfrm>
            <a:off x="0" y="5364215"/>
            <a:ext cx="1427163" cy="914400"/>
          </a:xfrm>
          <a:prstGeom prst="rect">
            <a:avLst/>
          </a:prstGeom>
          <a:noFill/>
          <a:ln w="9525">
            <a:noFill/>
            <a:miter lim="800000"/>
            <a:headEnd/>
            <a:tailEnd/>
          </a:ln>
        </p:spPr>
      </p:pic>
      <p:pic>
        <p:nvPicPr>
          <p:cNvPr id="10" name="Picture 2"/>
          <p:cNvPicPr>
            <a:picLocks noChangeAspect="1" noChangeArrowheads="1"/>
          </p:cNvPicPr>
          <p:nvPr userDrawn="1"/>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pic>
        <p:nvPicPr>
          <p:cNvPr id="9" name="Afbeelding 8" descr="logoNLl-transparant.png"/>
          <p:cNvPicPr>
            <a:picLocks noChangeAspect="1"/>
          </p:cNvPicPr>
          <p:nvPr userDrawn="1"/>
        </p:nvPicPr>
        <p:blipFill>
          <a:blip r:embed="rId4" cstate="print"/>
          <a:stretch>
            <a:fillRect/>
          </a:stretch>
        </p:blipFill>
        <p:spPr>
          <a:xfrm>
            <a:off x="6048000" y="180000"/>
            <a:ext cx="2520280" cy="505422"/>
          </a:xfrm>
          <a:prstGeom prst="rect">
            <a:avLst/>
          </a:prstGeom>
        </p:spPr>
      </p:pic>
    </p:spTree>
    <p:extLst>
      <p:ext uri="{BB962C8B-B14F-4D97-AF65-F5344CB8AC3E}">
        <p14:creationId xmlns:p14="http://schemas.microsoft.com/office/powerpoint/2010/main" val="10456557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smtClean="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nl-NL" dirty="0" smtClean="0"/>
              <a:t>Click </a:t>
            </a:r>
            <a:r>
              <a:rPr lang="nl-NL" dirty="0" err="1" smtClean="0"/>
              <a:t>to</a:t>
            </a:r>
            <a:r>
              <a:rPr lang="nl-NL" dirty="0" smtClean="0"/>
              <a:t> </a:t>
            </a:r>
            <a:r>
              <a:rPr lang="nl-NL" dirty="0" err="1" smtClean="0"/>
              <a:t>edit</a:t>
            </a:r>
            <a:r>
              <a:rPr lang="nl-NL" dirty="0" smtClean="0"/>
              <a:t> Master </a:t>
            </a:r>
            <a:r>
              <a:rPr lang="nl-NL" dirty="0" err="1" smtClean="0"/>
              <a:t>text</a:t>
            </a:r>
            <a:r>
              <a:rPr lang="nl-NL" dirty="0" smtClean="0"/>
              <a:t> </a:t>
            </a:r>
            <a:r>
              <a:rPr lang="nl-NL" dirty="0" err="1" smtClean="0"/>
              <a:t>styles</a:t>
            </a:r>
            <a:endParaRPr lang="nl-NL" dirty="0" smtClean="0"/>
          </a:p>
          <a:p>
            <a:pPr lvl="1"/>
            <a:r>
              <a:rPr lang="nl-NL" dirty="0" smtClean="0"/>
              <a:t>Second level</a:t>
            </a:r>
          </a:p>
          <a:p>
            <a:pPr lvl="2"/>
            <a:r>
              <a:rPr lang="nl-NL" dirty="0" err="1" smtClean="0"/>
              <a:t>Third</a:t>
            </a:r>
            <a:r>
              <a:rPr lang="nl-NL" dirty="0" smtClean="0"/>
              <a:t> level</a:t>
            </a:r>
          </a:p>
          <a:p>
            <a:pPr lvl="3"/>
            <a:r>
              <a:rPr lang="nl-NL" dirty="0" err="1" smtClean="0"/>
              <a:t>Fourth</a:t>
            </a:r>
            <a:r>
              <a:rPr lang="nl-NL" dirty="0" smtClean="0"/>
              <a:t> level</a:t>
            </a:r>
          </a:p>
          <a:p>
            <a:pPr lvl="4"/>
            <a:r>
              <a:rPr lang="nl-NL" dirty="0" err="1" smtClean="0"/>
              <a:t>Fifth</a:t>
            </a:r>
            <a:r>
              <a:rPr lang="nl-NL" dirty="0" smtClean="0"/>
              <a:t> level</a:t>
            </a:r>
            <a:endParaRPr lang="en-US" dirty="0"/>
          </a:p>
        </p:txBody>
      </p:sp>
      <p:pic>
        <p:nvPicPr>
          <p:cNvPr id="18" name="Afbeelding 17" descr="logooo.pdf"/>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val="1210867609"/>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Lst>
  <p:hf hdr="0" ftr="0" dt="0"/>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beterspellen.n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www.jufmelis.nl/" TargetMode="External"/><Relationship Id="rId4" Type="http://schemas.openxmlformats.org/officeDocument/2006/relationships/hyperlink" Target="http://www.spatiegebruik.n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pecials.han.nl/sites/studiecentra/auteursrechten/bronnen-vermelde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han.nl/start/bachelor-opleidingen/" TargetMode="External"/><Relationship Id="rId2" Type="http://schemas.openxmlformats.org/officeDocument/2006/relationships/hyperlink" Target="http://www.ceg.nl/werk/bekijk/dilemmas-in-de-jeugdzor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opvoedadvies.nl/veiliginverkeer.htm" TargetMode="External"/><Relationship Id="rId2" Type="http://schemas.openxmlformats.org/officeDocument/2006/relationships/hyperlink" Target="http://www.joop.nl/opinies/detail/artikel/28908_wat_moet_nederland_doen_tegen_ebola/" TargetMode="External"/><Relationship Id="rId1" Type="http://schemas.openxmlformats.org/officeDocument/2006/relationships/slideLayout" Target="../slideLayouts/slideLayout2.xml"/><Relationship Id="rId4" Type="http://schemas.openxmlformats.org/officeDocument/2006/relationships/hyperlink" Target="http://10.000scholen.nl/5676/basisscholen-nijmegen/basisschool-de-akker/leerlingen"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pecials.han.nl/themasites/studiecentra/verwerken-en-delen/bronnen-vermelden/apa-normen/"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carrieretijger.nl/functioneren/management/leidinggeven/doelen-stellen/index_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arrieretijger.nl/carriere/solliciteren/sollicitatiebrief-en-cv/stij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hthoek 35"/>
          <p:cNvSpPr/>
          <p:nvPr/>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el 1"/>
          <p:cNvSpPr>
            <a:spLocks noGrp="1"/>
          </p:cNvSpPr>
          <p:nvPr>
            <p:ph type="title"/>
          </p:nvPr>
        </p:nvSpPr>
        <p:spPr/>
        <p:txBody>
          <a:bodyPr/>
          <a:lstStyle/>
          <a:p>
            <a:r>
              <a:rPr lang="nl-NL" dirty="0" smtClean="0"/>
              <a:t>Doelgericht rapporteren</a:t>
            </a:r>
            <a:br>
              <a:rPr lang="nl-NL" dirty="0" smtClean="0"/>
            </a:br>
            <a:endParaRPr lang="nl-NL" dirty="0"/>
          </a:p>
        </p:txBody>
      </p:sp>
      <p:sp>
        <p:nvSpPr>
          <p:cNvPr id="4" name="Tijdelijke aanduiding voor inhoud 3"/>
          <p:cNvSpPr>
            <a:spLocks noGrp="1"/>
          </p:cNvSpPr>
          <p:nvPr>
            <p:ph idx="16"/>
          </p:nvPr>
        </p:nvSpPr>
        <p:spPr>
          <a:xfrm flipV="1">
            <a:off x="2766705" y="4698999"/>
            <a:ext cx="6102660" cy="482599"/>
          </a:xfrm>
        </p:spPr>
        <p:txBody>
          <a:bodyPr>
            <a:normAutofit/>
          </a:bodyPr>
          <a:lstStyle/>
          <a:p>
            <a:r>
              <a:rPr lang="nl-NL" dirty="0" smtClean="0"/>
              <a:t>docent</a:t>
            </a:r>
            <a:endParaRPr lang="nl-NL" dirty="0"/>
          </a:p>
        </p:txBody>
      </p:sp>
      <p:pic>
        <p:nvPicPr>
          <p:cNvPr id="39" name="Afbeelding 38" descr="logo_ha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sp>
        <p:nvSpPr>
          <p:cNvPr id="6" name="Rechthoek 5"/>
          <p:cNvSpPr/>
          <p:nvPr/>
        </p:nvSpPr>
        <p:spPr>
          <a:xfrm>
            <a:off x="3200400" y="5181598"/>
            <a:ext cx="4572000" cy="1077218"/>
          </a:xfrm>
          <a:prstGeom prst="rect">
            <a:avLst/>
          </a:prstGeom>
        </p:spPr>
        <p:txBody>
          <a:bodyPr>
            <a:spAutoFit/>
          </a:bodyPr>
          <a:lstStyle/>
          <a:p>
            <a:pPr algn="ctr">
              <a:buNone/>
            </a:pPr>
            <a:endParaRPr lang="nl-NL" sz="3200" dirty="0" smtClean="0"/>
          </a:p>
          <a:p>
            <a:pPr algn="ctr">
              <a:buNone/>
            </a:pPr>
            <a:r>
              <a:rPr lang="nl-NL" sz="3200" dirty="0" smtClean="0"/>
              <a:t>I- Propedeuse </a:t>
            </a:r>
          </a:p>
        </p:txBody>
      </p:sp>
    </p:spTree>
    <p:extLst>
      <p:ext uri="{BB962C8B-B14F-4D97-AF65-F5344CB8AC3E}">
        <p14:creationId xmlns:p14="http://schemas.microsoft.com/office/powerpoint/2010/main" val="2148713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pt-BR" sz="2800" dirty="0" smtClean="0"/>
              <a:t> </a:t>
            </a:r>
            <a:endParaRPr lang="en-GB" sz="2800" dirty="0" smtClean="0"/>
          </a:p>
        </p:txBody>
      </p:sp>
      <p:sp>
        <p:nvSpPr>
          <p:cNvPr id="15363" name="Rectangle 3"/>
          <p:cNvSpPr>
            <a:spLocks noGrp="1" noChangeArrowheads="1"/>
          </p:cNvSpPr>
          <p:nvPr>
            <p:ph idx="13"/>
          </p:nvPr>
        </p:nvSpPr>
        <p:spPr/>
        <p:txBody>
          <a:bodyPr>
            <a:normAutofit fontScale="55000" lnSpcReduction="20000"/>
          </a:bodyPr>
          <a:lstStyle/>
          <a:p>
            <a:pPr>
              <a:buNone/>
              <a:defRPr/>
            </a:pPr>
            <a:r>
              <a:rPr lang="en-US" sz="3300" b="0" dirty="0" err="1" smtClean="0">
                <a:solidFill>
                  <a:schemeClr val="tx2">
                    <a:lumMod val="50000"/>
                  </a:schemeClr>
                </a:solidFill>
              </a:rPr>
              <a:t>Projectplan</a:t>
            </a:r>
            <a:r>
              <a:rPr lang="en-US" sz="3300" b="0" dirty="0" smtClean="0">
                <a:solidFill>
                  <a:schemeClr val="tx2">
                    <a:lumMod val="50000"/>
                  </a:schemeClr>
                </a:solidFill>
              </a:rPr>
              <a:t>, Plan van </a:t>
            </a:r>
            <a:r>
              <a:rPr lang="en-US" sz="3300" b="0" dirty="0" err="1" smtClean="0">
                <a:solidFill>
                  <a:schemeClr val="tx2">
                    <a:lumMod val="50000"/>
                  </a:schemeClr>
                </a:solidFill>
              </a:rPr>
              <a:t>aanpak</a:t>
            </a:r>
            <a:r>
              <a:rPr lang="en-US" sz="3300" b="0" dirty="0" smtClean="0">
                <a:solidFill>
                  <a:schemeClr val="tx2">
                    <a:lumMod val="50000"/>
                  </a:schemeClr>
                </a:solidFill>
              </a:rPr>
              <a:t>, </a:t>
            </a:r>
            <a:r>
              <a:rPr lang="en-US" sz="3300" b="0" dirty="0" err="1" smtClean="0">
                <a:solidFill>
                  <a:schemeClr val="tx2">
                    <a:lumMod val="50000"/>
                  </a:schemeClr>
                </a:solidFill>
              </a:rPr>
              <a:t>Onderzoeksverslag</a:t>
            </a:r>
            <a:r>
              <a:rPr lang="en-US" sz="3300" b="0" dirty="0" smtClean="0">
                <a:solidFill>
                  <a:schemeClr val="tx2">
                    <a:lumMod val="50000"/>
                  </a:schemeClr>
                </a:solidFill>
              </a:rPr>
              <a:t>, </a:t>
            </a:r>
            <a:r>
              <a:rPr lang="en-US" sz="3300" b="0" dirty="0" err="1" smtClean="0">
                <a:solidFill>
                  <a:schemeClr val="tx2">
                    <a:lumMod val="50000"/>
                  </a:schemeClr>
                </a:solidFill>
              </a:rPr>
              <a:t>Haalbaarheidsstudie</a:t>
            </a:r>
            <a:r>
              <a:rPr lang="en-US" sz="3300" b="0" dirty="0" smtClean="0">
                <a:solidFill>
                  <a:schemeClr val="tx2">
                    <a:lumMod val="50000"/>
                  </a:schemeClr>
                </a:solidFill>
              </a:rPr>
              <a:t>, </a:t>
            </a:r>
            <a:r>
              <a:rPr lang="en-US" sz="3300" b="0" dirty="0" err="1" smtClean="0">
                <a:solidFill>
                  <a:schemeClr val="tx2">
                    <a:lumMod val="50000"/>
                  </a:schemeClr>
                </a:solidFill>
              </a:rPr>
              <a:t>Voortgangsrapportage</a:t>
            </a:r>
            <a:r>
              <a:rPr lang="en-US" sz="3300" b="0" dirty="0" smtClean="0">
                <a:solidFill>
                  <a:schemeClr val="tx2">
                    <a:lumMod val="50000"/>
                  </a:schemeClr>
                </a:solidFill>
              </a:rPr>
              <a:t>, </a:t>
            </a:r>
            <a:r>
              <a:rPr lang="en-US" sz="3300" b="0" dirty="0" err="1" smtClean="0">
                <a:solidFill>
                  <a:schemeClr val="tx2">
                    <a:lumMod val="50000"/>
                  </a:schemeClr>
                </a:solidFill>
              </a:rPr>
              <a:t>Ontwerprapport</a:t>
            </a:r>
            <a:r>
              <a:rPr lang="en-US" sz="3300" b="0" dirty="0" smtClean="0">
                <a:solidFill>
                  <a:schemeClr val="tx2">
                    <a:lumMod val="50000"/>
                  </a:schemeClr>
                </a:solidFill>
              </a:rPr>
              <a:t>, </a:t>
            </a:r>
            <a:r>
              <a:rPr lang="en-US" sz="3300" b="0" dirty="0" err="1" smtClean="0">
                <a:solidFill>
                  <a:schemeClr val="tx2">
                    <a:lumMod val="50000"/>
                  </a:schemeClr>
                </a:solidFill>
              </a:rPr>
              <a:t>Adviesrapport</a:t>
            </a:r>
            <a:r>
              <a:rPr lang="en-US" sz="3300" b="0" dirty="0" smtClean="0">
                <a:solidFill>
                  <a:schemeClr val="tx2">
                    <a:lumMod val="50000"/>
                  </a:schemeClr>
                </a:solidFill>
              </a:rPr>
              <a:t>, </a:t>
            </a:r>
            <a:r>
              <a:rPr lang="en-US" sz="3300" b="0" dirty="0" err="1" smtClean="0">
                <a:solidFill>
                  <a:schemeClr val="tx2">
                    <a:lumMod val="50000"/>
                  </a:schemeClr>
                </a:solidFill>
              </a:rPr>
              <a:t>Evaluatierapport</a:t>
            </a:r>
            <a:r>
              <a:rPr lang="en-US" sz="3300" b="0" dirty="0" smtClean="0">
                <a:solidFill>
                  <a:schemeClr val="tx2">
                    <a:lumMod val="50000"/>
                  </a:schemeClr>
                </a:solidFill>
              </a:rPr>
              <a:t> </a:t>
            </a:r>
            <a:r>
              <a:rPr lang="en-US" sz="3300" b="0" dirty="0" err="1" smtClean="0">
                <a:solidFill>
                  <a:schemeClr val="tx2">
                    <a:lumMod val="50000"/>
                  </a:schemeClr>
                </a:solidFill>
              </a:rPr>
              <a:t>Activiteitenverslag</a:t>
            </a:r>
            <a:r>
              <a:rPr lang="en-US" sz="3300" b="0" dirty="0" smtClean="0">
                <a:solidFill>
                  <a:schemeClr val="tx2">
                    <a:lumMod val="50000"/>
                  </a:schemeClr>
                </a:solidFill>
              </a:rPr>
              <a:t>, Portfolio…</a:t>
            </a:r>
          </a:p>
          <a:p>
            <a:pPr>
              <a:buNone/>
              <a:defRPr/>
            </a:pPr>
            <a:r>
              <a:rPr lang="nl-NL" sz="3300" dirty="0" smtClean="0"/>
              <a:t>…zoveel soorten lezers</a:t>
            </a:r>
          </a:p>
          <a:p>
            <a:pPr>
              <a:buNone/>
              <a:defRPr/>
            </a:pPr>
            <a:r>
              <a:rPr lang="en-US" sz="3300" b="0" dirty="0" err="1" smtClean="0">
                <a:solidFill>
                  <a:schemeClr val="tx2">
                    <a:lumMod val="50000"/>
                  </a:schemeClr>
                </a:solidFill>
              </a:rPr>
              <a:t>Bedrijf</a:t>
            </a:r>
            <a:r>
              <a:rPr lang="en-US" sz="3300" b="0" dirty="0" smtClean="0">
                <a:solidFill>
                  <a:schemeClr val="tx2">
                    <a:lumMod val="50000"/>
                  </a:schemeClr>
                </a:solidFill>
              </a:rPr>
              <a:t>, </a:t>
            </a:r>
            <a:r>
              <a:rPr lang="en-US" sz="3300" b="0" dirty="0" err="1" smtClean="0">
                <a:solidFill>
                  <a:schemeClr val="tx2">
                    <a:lumMod val="50000"/>
                  </a:schemeClr>
                </a:solidFill>
              </a:rPr>
              <a:t>instelling</a:t>
            </a:r>
            <a:r>
              <a:rPr lang="en-US" sz="3300" b="0" dirty="0" smtClean="0">
                <a:solidFill>
                  <a:schemeClr val="tx2">
                    <a:lumMod val="50000"/>
                  </a:schemeClr>
                </a:solidFill>
              </a:rPr>
              <a:t>, </a:t>
            </a:r>
            <a:r>
              <a:rPr lang="en-US" sz="3300" b="0" dirty="0" err="1" smtClean="0">
                <a:solidFill>
                  <a:schemeClr val="tx2">
                    <a:lumMod val="50000"/>
                  </a:schemeClr>
                </a:solidFill>
              </a:rPr>
              <a:t>wetenschappelijk</a:t>
            </a:r>
            <a:r>
              <a:rPr lang="en-US" sz="3300" b="0" dirty="0" smtClean="0">
                <a:solidFill>
                  <a:schemeClr val="tx2">
                    <a:lumMod val="50000"/>
                  </a:schemeClr>
                </a:solidFill>
              </a:rPr>
              <a:t> </a:t>
            </a:r>
            <a:r>
              <a:rPr lang="en-US" sz="3300" b="0" dirty="0" err="1" smtClean="0">
                <a:solidFill>
                  <a:schemeClr val="tx2">
                    <a:lumMod val="50000"/>
                  </a:schemeClr>
                </a:solidFill>
              </a:rPr>
              <a:t>instituut</a:t>
            </a:r>
            <a:r>
              <a:rPr lang="en-US" sz="3300" b="0" dirty="0" smtClean="0">
                <a:solidFill>
                  <a:schemeClr val="tx2">
                    <a:lumMod val="50000"/>
                  </a:schemeClr>
                </a:solidFill>
              </a:rPr>
              <a:t>, </a:t>
            </a:r>
            <a:r>
              <a:rPr lang="en-US" sz="3300" b="0" dirty="0" err="1" smtClean="0">
                <a:solidFill>
                  <a:schemeClr val="tx2">
                    <a:lumMod val="50000"/>
                  </a:schemeClr>
                </a:solidFill>
              </a:rPr>
              <a:t>middelbare</a:t>
            </a:r>
            <a:r>
              <a:rPr lang="en-US" sz="3300" b="0" dirty="0" smtClean="0">
                <a:solidFill>
                  <a:schemeClr val="tx2">
                    <a:lumMod val="50000"/>
                  </a:schemeClr>
                </a:solidFill>
              </a:rPr>
              <a:t> school, HBO, de </a:t>
            </a:r>
            <a:r>
              <a:rPr lang="en-US" sz="3300" b="0" dirty="0" err="1" smtClean="0">
                <a:solidFill>
                  <a:schemeClr val="tx2">
                    <a:lumMod val="50000"/>
                  </a:schemeClr>
                </a:solidFill>
              </a:rPr>
              <a:t>eigenaar</a:t>
            </a:r>
            <a:r>
              <a:rPr lang="en-US" sz="3300" b="0" dirty="0" smtClean="0">
                <a:solidFill>
                  <a:schemeClr val="tx2">
                    <a:lumMod val="50000"/>
                  </a:schemeClr>
                </a:solidFill>
              </a:rPr>
              <a:t> van </a:t>
            </a:r>
            <a:r>
              <a:rPr lang="en-US" sz="3300" b="0" dirty="0" err="1" smtClean="0">
                <a:solidFill>
                  <a:schemeClr val="tx2">
                    <a:lumMod val="50000"/>
                  </a:schemeClr>
                </a:solidFill>
              </a:rPr>
              <a:t>een</a:t>
            </a:r>
            <a:r>
              <a:rPr lang="en-US" sz="3300" b="0" dirty="0" smtClean="0">
                <a:solidFill>
                  <a:schemeClr val="tx2">
                    <a:lumMod val="50000"/>
                  </a:schemeClr>
                </a:solidFill>
              </a:rPr>
              <a:t> </a:t>
            </a:r>
            <a:r>
              <a:rPr lang="en-US" sz="3300" b="0" dirty="0" err="1" smtClean="0">
                <a:solidFill>
                  <a:schemeClr val="tx2">
                    <a:lumMod val="50000"/>
                  </a:schemeClr>
                </a:solidFill>
              </a:rPr>
              <a:t>apotheek</a:t>
            </a:r>
            <a:r>
              <a:rPr lang="en-US" sz="3300" b="0" dirty="0" smtClean="0">
                <a:solidFill>
                  <a:schemeClr val="tx2">
                    <a:lumMod val="50000"/>
                  </a:schemeClr>
                </a:solidFill>
              </a:rPr>
              <a:t>, de </a:t>
            </a:r>
            <a:r>
              <a:rPr lang="en-US" sz="3300" b="0" dirty="0" err="1" smtClean="0">
                <a:solidFill>
                  <a:schemeClr val="tx2">
                    <a:lumMod val="50000"/>
                  </a:schemeClr>
                </a:solidFill>
              </a:rPr>
              <a:t>directeur</a:t>
            </a:r>
            <a:r>
              <a:rPr lang="en-US" sz="3300" b="0" dirty="0" smtClean="0">
                <a:solidFill>
                  <a:schemeClr val="tx2">
                    <a:lumMod val="50000"/>
                  </a:schemeClr>
                </a:solidFill>
              </a:rPr>
              <a:t> van Shell…</a:t>
            </a:r>
          </a:p>
          <a:p>
            <a:pPr>
              <a:buNone/>
              <a:defRPr/>
            </a:pPr>
            <a:r>
              <a:rPr lang="en-US" sz="3300" kern="1200" dirty="0" smtClean="0"/>
              <a:t>…</a:t>
            </a:r>
            <a:r>
              <a:rPr lang="en-US" sz="3300" kern="1200" dirty="0" err="1" smtClean="0"/>
              <a:t>zoveel</a:t>
            </a:r>
            <a:r>
              <a:rPr lang="en-US" sz="3300" kern="1200" dirty="0" smtClean="0"/>
              <a:t> </a:t>
            </a:r>
            <a:r>
              <a:rPr lang="en-US" sz="3300" kern="1200" dirty="0" err="1" smtClean="0"/>
              <a:t>stijlen</a:t>
            </a:r>
            <a:endParaRPr lang="en-US" sz="3300" kern="1200" dirty="0" smtClean="0"/>
          </a:p>
          <a:p>
            <a:pPr>
              <a:buNone/>
              <a:defRPr/>
            </a:pPr>
            <a:r>
              <a:rPr lang="en-US" sz="3300" b="0" dirty="0" err="1" smtClean="0">
                <a:solidFill>
                  <a:schemeClr val="tx2">
                    <a:lumMod val="50000"/>
                  </a:schemeClr>
                </a:solidFill>
              </a:rPr>
              <a:t>Zakelijk</a:t>
            </a:r>
            <a:r>
              <a:rPr lang="en-US" sz="3300" b="0" dirty="0" smtClean="0">
                <a:solidFill>
                  <a:schemeClr val="tx2">
                    <a:lumMod val="50000"/>
                  </a:schemeClr>
                </a:solidFill>
              </a:rPr>
              <a:t>, </a:t>
            </a:r>
            <a:r>
              <a:rPr lang="en-US" sz="3300" b="0" dirty="0" err="1" smtClean="0">
                <a:solidFill>
                  <a:schemeClr val="tx2">
                    <a:lumMod val="50000"/>
                  </a:schemeClr>
                </a:solidFill>
              </a:rPr>
              <a:t>wetenschappelijk</a:t>
            </a:r>
            <a:r>
              <a:rPr lang="en-US" sz="3300" b="0" dirty="0" smtClean="0">
                <a:solidFill>
                  <a:schemeClr val="tx2">
                    <a:lumMod val="50000"/>
                  </a:schemeClr>
                </a:solidFill>
              </a:rPr>
              <a:t>, </a:t>
            </a:r>
            <a:r>
              <a:rPr lang="en-US" sz="3300" b="0" dirty="0" err="1" smtClean="0">
                <a:solidFill>
                  <a:schemeClr val="tx2">
                    <a:lumMod val="50000"/>
                  </a:schemeClr>
                </a:solidFill>
              </a:rPr>
              <a:t>juridisch</a:t>
            </a:r>
            <a:r>
              <a:rPr lang="en-US" sz="3300" b="0" dirty="0" smtClean="0">
                <a:solidFill>
                  <a:schemeClr val="tx2">
                    <a:lumMod val="50000"/>
                  </a:schemeClr>
                </a:solidFill>
              </a:rPr>
              <a:t>, </a:t>
            </a:r>
            <a:r>
              <a:rPr lang="en-US" sz="3300" b="0" dirty="0" err="1" smtClean="0">
                <a:solidFill>
                  <a:schemeClr val="tx2">
                    <a:lumMod val="50000"/>
                  </a:schemeClr>
                </a:solidFill>
              </a:rPr>
              <a:t>ambtelijk</a:t>
            </a:r>
            <a:r>
              <a:rPr lang="en-US" sz="3300" b="0" dirty="0" smtClean="0">
                <a:solidFill>
                  <a:schemeClr val="tx2">
                    <a:lumMod val="50000"/>
                  </a:schemeClr>
                </a:solidFill>
              </a:rPr>
              <a:t>, </a:t>
            </a:r>
            <a:r>
              <a:rPr lang="en-US" sz="3300" b="0" dirty="0" err="1" smtClean="0">
                <a:solidFill>
                  <a:schemeClr val="tx2">
                    <a:lumMod val="50000"/>
                  </a:schemeClr>
                </a:solidFill>
              </a:rPr>
              <a:t>instructief</a:t>
            </a:r>
            <a:r>
              <a:rPr lang="en-US" sz="3300" b="0" dirty="0" smtClean="0">
                <a:solidFill>
                  <a:schemeClr val="tx2">
                    <a:lumMod val="50000"/>
                  </a:schemeClr>
                </a:solidFill>
              </a:rPr>
              <a:t>, </a:t>
            </a:r>
            <a:r>
              <a:rPr lang="en-US" sz="3300" b="0" dirty="0" err="1" smtClean="0">
                <a:solidFill>
                  <a:schemeClr val="tx2">
                    <a:lumMod val="50000"/>
                  </a:schemeClr>
                </a:solidFill>
              </a:rPr>
              <a:t>verhalend</a:t>
            </a:r>
            <a:r>
              <a:rPr lang="en-US" sz="3300" b="0" dirty="0" smtClean="0">
                <a:solidFill>
                  <a:schemeClr val="tx2">
                    <a:lumMod val="50000"/>
                  </a:schemeClr>
                </a:solidFill>
              </a:rPr>
              <a:t>, </a:t>
            </a:r>
            <a:r>
              <a:rPr lang="en-US" sz="3300" b="0" dirty="0" err="1" smtClean="0">
                <a:solidFill>
                  <a:schemeClr val="tx2">
                    <a:lumMod val="50000"/>
                  </a:schemeClr>
                </a:solidFill>
              </a:rPr>
              <a:t>wervend</a:t>
            </a:r>
            <a:r>
              <a:rPr lang="en-US" sz="3300" b="0" dirty="0" smtClean="0">
                <a:solidFill>
                  <a:schemeClr val="tx2">
                    <a:lumMod val="50000"/>
                  </a:schemeClr>
                </a:solidFill>
              </a:rPr>
              <a:t>, </a:t>
            </a:r>
            <a:r>
              <a:rPr lang="en-US" sz="3300" b="0" dirty="0" err="1" smtClean="0">
                <a:solidFill>
                  <a:schemeClr val="tx2">
                    <a:lumMod val="50000"/>
                  </a:schemeClr>
                </a:solidFill>
              </a:rPr>
              <a:t>poëtisch</a:t>
            </a:r>
            <a:r>
              <a:rPr lang="en-US" sz="3300" b="0" dirty="0" smtClean="0">
                <a:solidFill>
                  <a:schemeClr val="tx2">
                    <a:lumMod val="50000"/>
                  </a:schemeClr>
                </a:solidFill>
              </a:rPr>
              <a:t>…</a:t>
            </a:r>
          </a:p>
          <a:p>
            <a:pPr>
              <a:buNone/>
              <a:defRPr/>
            </a:pPr>
            <a:endParaRPr lang="nl-NL" sz="2400" dirty="0" smtClean="0">
              <a:solidFill>
                <a:srgbClr val="C00000"/>
              </a:solidFill>
            </a:endParaRPr>
          </a:p>
          <a:p>
            <a:pPr>
              <a:buNone/>
              <a:defRPr/>
            </a:pPr>
            <a:r>
              <a:rPr lang="en-US" sz="2200" b="0" i="1" dirty="0" smtClean="0">
                <a:solidFill>
                  <a:schemeClr val="tx2">
                    <a:lumMod val="50000"/>
                  </a:schemeClr>
                </a:solidFill>
              </a:rPr>
              <a:t>	</a:t>
            </a:r>
            <a:br>
              <a:rPr lang="en-US" sz="2200" b="0" i="1" dirty="0" smtClean="0">
                <a:solidFill>
                  <a:schemeClr val="tx2">
                    <a:lumMod val="50000"/>
                  </a:schemeClr>
                </a:solidFill>
              </a:rPr>
            </a:br>
            <a:r>
              <a:rPr lang="en-US" sz="2200" b="0" i="1" dirty="0" err="1" smtClean="0">
                <a:solidFill>
                  <a:schemeClr val="tx2">
                    <a:lumMod val="50000"/>
                  </a:schemeClr>
                </a:solidFill>
              </a:rPr>
              <a:t>Stijl</a:t>
            </a:r>
            <a:r>
              <a:rPr lang="en-US" sz="2200" b="0" i="1" dirty="0" smtClean="0">
                <a:solidFill>
                  <a:schemeClr val="tx2">
                    <a:lumMod val="50000"/>
                  </a:schemeClr>
                </a:solidFill>
              </a:rPr>
              <a:t>, </a:t>
            </a:r>
            <a:r>
              <a:rPr lang="en-US" sz="2200" b="0" i="1" dirty="0" err="1" smtClean="0">
                <a:solidFill>
                  <a:schemeClr val="tx2">
                    <a:lumMod val="50000"/>
                  </a:schemeClr>
                </a:solidFill>
              </a:rPr>
              <a:t>inhoud</a:t>
            </a:r>
            <a:r>
              <a:rPr lang="en-US" sz="2200" b="0" i="1" dirty="0" smtClean="0">
                <a:solidFill>
                  <a:schemeClr val="tx2">
                    <a:lumMod val="50000"/>
                  </a:schemeClr>
                </a:solidFill>
              </a:rPr>
              <a:t> en </a:t>
            </a:r>
            <a:r>
              <a:rPr lang="en-US" sz="2200" b="0" i="1" dirty="0" err="1" smtClean="0">
                <a:solidFill>
                  <a:schemeClr val="tx2">
                    <a:lumMod val="50000"/>
                  </a:schemeClr>
                </a:solidFill>
              </a:rPr>
              <a:t>doel</a:t>
            </a:r>
            <a:r>
              <a:rPr lang="en-US" sz="2200" b="0" i="1" dirty="0" smtClean="0">
                <a:solidFill>
                  <a:schemeClr val="tx2">
                    <a:lumMod val="50000"/>
                  </a:schemeClr>
                </a:solidFill>
              </a:rPr>
              <a:t> </a:t>
            </a:r>
            <a:r>
              <a:rPr lang="en-US" sz="2200" b="0" i="1" dirty="0" err="1" smtClean="0">
                <a:solidFill>
                  <a:schemeClr val="tx2">
                    <a:lumMod val="50000"/>
                  </a:schemeClr>
                </a:solidFill>
              </a:rPr>
              <a:t>verschillen</a:t>
            </a:r>
            <a:r>
              <a:rPr lang="en-US" sz="2200" b="0" i="1" dirty="0" smtClean="0">
                <a:solidFill>
                  <a:schemeClr val="tx2">
                    <a:lumMod val="50000"/>
                  </a:schemeClr>
                </a:solidFill>
              </a:rPr>
              <a:t>! </a:t>
            </a:r>
            <a:r>
              <a:rPr lang="en-US" sz="2200" b="0" i="1" dirty="0" err="1" smtClean="0">
                <a:solidFill>
                  <a:schemeClr val="tx2">
                    <a:lumMod val="50000"/>
                  </a:schemeClr>
                </a:solidFill>
              </a:rPr>
              <a:t>Structuur</a:t>
            </a:r>
            <a:r>
              <a:rPr lang="en-US" sz="2200" b="0" i="1" dirty="0" smtClean="0">
                <a:solidFill>
                  <a:schemeClr val="tx2">
                    <a:lumMod val="50000"/>
                  </a:schemeClr>
                </a:solidFill>
              </a:rPr>
              <a:t> </a:t>
            </a:r>
            <a:r>
              <a:rPr lang="en-US" sz="2200" b="0" i="1" dirty="0" err="1" smtClean="0">
                <a:solidFill>
                  <a:schemeClr val="tx2">
                    <a:lumMod val="50000"/>
                  </a:schemeClr>
                </a:solidFill>
              </a:rPr>
              <a:t>kent</a:t>
            </a:r>
            <a:r>
              <a:rPr lang="en-US" sz="2200" b="0" i="1" dirty="0" smtClean="0">
                <a:solidFill>
                  <a:schemeClr val="tx2">
                    <a:lumMod val="50000"/>
                  </a:schemeClr>
                </a:solidFill>
              </a:rPr>
              <a:t> </a:t>
            </a:r>
            <a:r>
              <a:rPr lang="en-US" sz="2200" b="0" i="1" dirty="0" err="1" smtClean="0">
                <a:solidFill>
                  <a:schemeClr val="tx2">
                    <a:lumMod val="50000"/>
                  </a:schemeClr>
                </a:solidFill>
              </a:rPr>
              <a:t>veel</a:t>
            </a:r>
            <a:r>
              <a:rPr lang="en-US" sz="2200" b="0" i="1" dirty="0" smtClean="0">
                <a:solidFill>
                  <a:schemeClr val="tx2">
                    <a:lumMod val="50000"/>
                  </a:schemeClr>
                </a:solidFill>
              </a:rPr>
              <a:t> </a:t>
            </a:r>
            <a:r>
              <a:rPr lang="en-US" sz="2200" b="0" i="1" dirty="0" err="1" smtClean="0">
                <a:solidFill>
                  <a:schemeClr val="tx2">
                    <a:lumMod val="50000"/>
                  </a:schemeClr>
                </a:solidFill>
              </a:rPr>
              <a:t>overeenkomsten</a:t>
            </a:r>
            <a:r>
              <a:rPr lang="en-US" sz="2200" b="0" i="1" dirty="0" smtClean="0">
                <a:solidFill>
                  <a:schemeClr val="tx2">
                    <a:lumMod val="50000"/>
                  </a:schemeClr>
                </a:solidFill>
              </a:rPr>
              <a:t> (</a:t>
            </a:r>
            <a:r>
              <a:rPr lang="en-US" sz="2200" b="0" i="1" dirty="0" err="1" smtClean="0">
                <a:solidFill>
                  <a:schemeClr val="tx2">
                    <a:lumMod val="50000"/>
                  </a:schemeClr>
                </a:solidFill>
              </a:rPr>
              <a:t>een</a:t>
            </a:r>
            <a:r>
              <a:rPr lang="en-US" sz="2200" b="0" i="1" dirty="0" smtClean="0">
                <a:solidFill>
                  <a:schemeClr val="tx2">
                    <a:lumMod val="50000"/>
                  </a:schemeClr>
                </a:solidFill>
              </a:rPr>
              <a:t> </a:t>
            </a:r>
            <a:r>
              <a:rPr lang="en-US" sz="2200" b="0" i="1" dirty="0" err="1" smtClean="0">
                <a:solidFill>
                  <a:schemeClr val="tx2">
                    <a:lumMod val="50000"/>
                  </a:schemeClr>
                </a:solidFill>
              </a:rPr>
              <a:t>inhoudsopgave</a:t>
            </a:r>
            <a:r>
              <a:rPr lang="en-US" sz="2200" b="0" i="1" dirty="0" smtClean="0">
                <a:solidFill>
                  <a:schemeClr val="tx2">
                    <a:lumMod val="50000"/>
                  </a:schemeClr>
                </a:solidFill>
              </a:rPr>
              <a:t> zit </a:t>
            </a:r>
            <a:r>
              <a:rPr lang="en-US" sz="2200" b="0" i="1" dirty="0" err="1" smtClean="0">
                <a:solidFill>
                  <a:schemeClr val="tx2">
                    <a:lumMod val="50000"/>
                  </a:schemeClr>
                </a:solidFill>
              </a:rPr>
              <a:t>niet</a:t>
            </a:r>
            <a:r>
              <a:rPr lang="en-US" sz="2200" b="0" i="1" dirty="0" smtClean="0">
                <a:solidFill>
                  <a:schemeClr val="tx2">
                    <a:lumMod val="50000"/>
                  </a:schemeClr>
                </a:solidFill>
              </a:rPr>
              <a:t> </a:t>
            </a:r>
            <a:r>
              <a:rPr lang="en-US" sz="2200" b="0" i="1" dirty="0" err="1" smtClean="0">
                <a:solidFill>
                  <a:schemeClr val="tx2">
                    <a:lumMod val="50000"/>
                  </a:schemeClr>
                </a:solidFill>
              </a:rPr>
              <a:t>achterin</a:t>
            </a:r>
            <a:r>
              <a:rPr lang="en-US" sz="2200" b="0" i="1" dirty="0" smtClean="0">
                <a:solidFill>
                  <a:schemeClr val="tx2">
                    <a:lumMod val="50000"/>
                  </a:schemeClr>
                </a:solidFill>
              </a:rPr>
              <a:t>)</a:t>
            </a:r>
            <a:endParaRPr lang="nl-NL" sz="2200" b="0" i="1" dirty="0" smtClean="0">
              <a:solidFill>
                <a:schemeClr val="tx2">
                  <a:lumMod val="50000"/>
                </a:schemeClr>
              </a:solidFill>
            </a:endParaRPr>
          </a:p>
        </p:txBody>
      </p:sp>
      <p:sp>
        <p:nvSpPr>
          <p:cNvPr id="6" name="Tijdelijke aanduiding voor inhoud 5"/>
          <p:cNvSpPr>
            <a:spLocks noGrp="1"/>
          </p:cNvSpPr>
          <p:nvPr>
            <p:ph idx="16"/>
          </p:nvPr>
        </p:nvSpPr>
        <p:spPr/>
        <p:txBody>
          <a:bodyPr>
            <a:normAutofit lnSpcReduction="10000"/>
          </a:bodyPr>
          <a:lstStyle/>
          <a:p>
            <a:endParaRPr lang="en-US"/>
          </a:p>
        </p:txBody>
      </p:sp>
      <p:sp>
        <p:nvSpPr>
          <p:cNvPr id="7" name="Tijdelijke aanduiding voor inhoud 6"/>
          <p:cNvSpPr>
            <a:spLocks noGrp="1"/>
          </p:cNvSpPr>
          <p:nvPr>
            <p:ph idx="17"/>
          </p:nvPr>
        </p:nvSpPr>
        <p:spPr/>
        <p:txBody>
          <a:bodyPr/>
          <a:lstStyle/>
          <a:p>
            <a:endParaRPr lang="en-US"/>
          </a:p>
        </p:txBody>
      </p:sp>
      <p:sp>
        <p:nvSpPr>
          <p:cNvPr id="8" name="Tijdelijke aanduiding voor inhoud 7"/>
          <p:cNvSpPr>
            <a:spLocks noGrp="1"/>
          </p:cNvSpPr>
          <p:nvPr>
            <p:ph idx="19"/>
          </p:nvPr>
        </p:nvSpPr>
        <p:spPr/>
        <p:txBody>
          <a:bodyPr/>
          <a:lstStyle/>
          <a:p>
            <a:endParaRPr lang="en-US"/>
          </a:p>
        </p:txBody>
      </p:sp>
      <p:sp>
        <p:nvSpPr>
          <p:cNvPr id="5" name="Rectangle 4"/>
          <p:cNvSpPr>
            <a:spLocks noChangeArrowheads="1"/>
          </p:cNvSpPr>
          <p:nvPr/>
        </p:nvSpPr>
        <p:spPr bwMode="auto">
          <a:xfrm>
            <a:off x="1187624" y="836712"/>
            <a:ext cx="7467600" cy="685800"/>
          </a:xfrm>
          <a:prstGeom prst="rect">
            <a:avLst/>
          </a:prstGeom>
          <a:noFill/>
          <a:ln w="9525">
            <a:noFill/>
            <a:miter lim="800000"/>
            <a:headEnd/>
            <a:tailEnd/>
          </a:ln>
        </p:spPr>
        <p:txBody>
          <a:bodyPr anchor="b"/>
          <a:lstStyle/>
          <a:p>
            <a:r>
              <a:rPr lang="nl-NL" sz="3200" b="1" dirty="0" smtClean="0"/>
              <a:t>Zoveel soorten rapporten…</a:t>
            </a:r>
            <a:endParaRPr lang="nl-NL" sz="3200" dirty="0"/>
          </a:p>
        </p:txBody>
      </p:sp>
    </p:spTree>
    <p:extLst>
      <p:ext uri="{BB962C8B-B14F-4D97-AF65-F5344CB8AC3E}">
        <p14:creationId xmlns:p14="http://schemas.microsoft.com/office/powerpoint/2010/main" val="379829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Structuur</a:t>
            </a:r>
            <a:r>
              <a:rPr lang="en-US" dirty="0" smtClean="0"/>
              <a:t>:</a:t>
            </a:r>
            <a:endParaRPr lang="en-US" dirty="0"/>
          </a:p>
        </p:txBody>
      </p:sp>
      <p:sp>
        <p:nvSpPr>
          <p:cNvPr id="3" name="Tijdelijke aanduiding voor inhoud 2"/>
          <p:cNvSpPr>
            <a:spLocks noGrp="1"/>
          </p:cNvSpPr>
          <p:nvPr>
            <p:ph idx="13"/>
          </p:nvPr>
        </p:nvSpPr>
        <p:spPr/>
        <p:txBody>
          <a:bodyPr/>
          <a:lstStyle/>
          <a:p>
            <a:r>
              <a:rPr lang="en-US" dirty="0" err="1" smtClean="0"/>
              <a:t>Hoofstukindeling</a:t>
            </a:r>
            <a:endParaRPr lang="en-US" dirty="0" smtClean="0"/>
          </a:p>
          <a:p>
            <a:r>
              <a:rPr lang="en-US" dirty="0" err="1" smtClean="0"/>
              <a:t>Paragrafen</a:t>
            </a:r>
            <a:endParaRPr lang="en-US" dirty="0" smtClean="0"/>
          </a:p>
          <a:p>
            <a:r>
              <a:rPr lang="en-US" dirty="0" err="1" smtClean="0"/>
              <a:t>Alinea’s</a:t>
            </a:r>
            <a:endParaRPr lang="en-US" dirty="0" smtClean="0"/>
          </a:p>
          <a:p>
            <a:r>
              <a:rPr lang="en-US" dirty="0" smtClean="0"/>
              <a:t>Bullets</a:t>
            </a:r>
          </a:p>
          <a:p>
            <a:pPr>
              <a:buNone/>
            </a:pPr>
            <a:r>
              <a:rPr lang="en-US" dirty="0" smtClean="0"/>
              <a:t>en </a:t>
            </a:r>
            <a:r>
              <a:rPr lang="en-US" dirty="0" err="1" smtClean="0"/>
              <a:t>ook</a:t>
            </a:r>
            <a:r>
              <a:rPr lang="en-US" dirty="0" smtClean="0"/>
              <a:t>:</a:t>
            </a:r>
          </a:p>
          <a:p>
            <a:r>
              <a:rPr lang="en-US" dirty="0" smtClean="0"/>
              <a:t>Lay out: </a:t>
            </a:r>
            <a:r>
              <a:rPr lang="en-US" dirty="0" err="1" smtClean="0"/>
              <a:t>lettertype</a:t>
            </a:r>
            <a:r>
              <a:rPr lang="en-US" dirty="0" smtClean="0"/>
              <a:t>, -</a:t>
            </a:r>
            <a:r>
              <a:rPr lang="en-US" dirty="0" err="1" smtClean="0"/>
              <a:t>grootte</a:t>
            </a:r>
            <a:r>
              <a:rPr lang="en-US" dirty="0" smtClean="0"/>
              <a:t> etc</a:t>
            </a:r>
            <a:endParaRPr lang="en-US"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Inhoud –rapport</a:t>
            </a:r>
            <a:endParaRPr lang="en-US" dirty="0"/>
          </a:p>
        </p:txBody>
      </p:sp>
      <p:sp>
        <p:nvSpPr>
          <p:cNvPr id="3" name="Tijdelijke aanduiding voor inhoud 2"/>
          <p:cNvSpPr>
            <a:spLocks noGrp="1"/>
          </p:cNvSpPr>
          <p:nvPr>
            <p:ph idx="13"/>
          </p:nvPr>
        </p:nvSpPr>
        <p:spPr/>
        <p:txBody>
          <a:bodyPr>
            <a:normAutofit fontScale="92500" lnSpcReduction="20000"/>
          </a:bodyPr>
          <a:lstStyle/>
          <a:p>
            <a:r>
              <a:rPr lang="nl-NL" sz="2400" b="0" dirty="0"/>
              <a:t>Voorblad </a:t>
            </a:r>
          </a:p>
          <a:p>
            <a:r>
              <a:rPr lang="nl-NL" sz="2400" b="0" dirty="0" smtClean="0"/>
              <a:t>Titelpagina			Niet altijd noodzakelijk</a:t>
            </a:r>
          </a:p>
          <a:p>
            <a:r>
              <a:rPr lang="nl-NL" sz="2400" b="0" dirty="0" smtClean="0"/>
              <a:t>Voorwoord 		Niet altijd noodzakelijk</a:t>
            </a:r>
          </a:p>
          <a:p>
            <a:r>
              <a:rPr lang="nl-NL" sz="2400" b="0" dirty="0" smtClean="0"/>
              <a:t>Inhoudsopgave</a:t>
            </a:r>
            <a:endParaRPr lang="nl-NL" sz="2400" b="0" dirty="0"/>
          </a:p>
          <a:p>
            <a:r>
              <a:rPr lang="nl-NL" sz="2400" b="0" dirty="0" smtClean="0"/>
              <a:t>Inleiding</a:t>
            </a:r>
            <a:endParaRPr lang="nl-NL" sz="2400" b="0" dirty="0"/>
          </a:p>
          <a:p>
            <a:r>
              <a:rPr lang="nl-NL" sz="2400" b="0" dirty="0"/>
              <a:t>Hoofdstukken tussen inleiding en </a:t>
            </a:r>
            <a:r>
              <a:rPr lang="nl-NL" sz="2400" b="0" dirty="0" smtClean="0"/>
              <a:t>conclusie</a:t>
            </a:r>
            <a:endParaRPr lang="nl-NL" sz="2400" b="0" dirty="0"/>
          </a:p>
          <a:p>
            <a:r>
              <a:rPr lang="nl-NL" sz="2400" b="0" dirty="0" smtClean="0"/>
              <a:t>Conclusie			</a:t>
            </a:r>
            <a:endParaRPr lang="nl-NL" sz="2400" b="0" dirty="0"/>
          </a:p>
          <a:p>
            <a:r>
              <a:rPr lang="nl-NL" sz="2400" b="0" dirty="0" smtClean="0"/>
              <a:t>Aanbevelingen		</a:t>
            </a:r>
            <a:endParaRPr lang="nl-NL" sz="2400" b="0" dirty="0"/>
          </a:p>
          <a:p>
            <a:r>
              <a:rPr lang="nl-NL" sz="2400" b="0" dirty="0" smtClean="0"/>
              <a:t>Literatuurlijst		</a:t>
            </a:r>
            <a:endParaRPr lang="nl-NL" sz="2400" b="0" dirty="0"/>
          </a:p>
          <a:p>
            <a:r>
              <a:rPr lang="nl-NL" sz="2400" b="0" dirty="0" smtClean="0"/>
              <a:t>Bijlagen		</a:t>
            </a:r>
            <a:endParaRPr lang="nl-NL" sz="2400" b="0" dirty="0"/>
          </a:p>
          <a:p>
            <a:r>
              <a:rPr lang="nl-NL" sz="2400" b="0" dirty="0"/>
              <a:t>Noten </a:t>
            </a:r>
            <a:r>
              <a:rPr lang="nl-NL" sz="2400" b="0" dirty="0" smtClean="0"/>
              <a:t>				Niet altijd noodzakelijk</a:t>
            </a:r>
            <a:endParaRPr lang="nl-NL" sz="2400" b="0" dirty="0"/>
          </a:p>
          <a:p>
            <a:endParaRPr lang="en-US" sz="2400"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23551402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pPr eaLnBrk="1" hangingPunct="1"/>
            <a:r>
              <a:rPr lang="nl-NL" dirty="0" smtClean="0"/>
              <a:t>Tekst = zandloper</a:t>
            </a:r>
            <a:endParaRPr lang="en-US" dirty="0" smtClean="0"/>
          </a:p>
        </p:txBody>
      </p:sp>
      <p:sp>
        <p:nvSpPr>
          <p:cNvPr id="20483" name="Rectangle 5"/>
          <p:cNvSpPr>
            <a:spLocks noGrp="1" noChangeArrowheads="1"/>
          </p:cNvSpPr>
          <p:nvPr>
            <p:ph idx="13"/>
          </p:nvPr>
        </p:nvSpPr>
        <p:spPr/>
        <p:txBody>
          <a:bodyPr/>
          <a:lstStyle/>
          <a:p>
            <a:pPr eaLnBrk="1" hangingPunct="1">
              <a:buFont typeface="Wingdings" pitchFamily="2" charset="2"/>
              <a:buNone/>
            </a:pPr>
            <a:r>
              <a:rPr lang="nl-NL" dirty="0" smtClean="0">
                <a:solidFill>
                  <a:schemeClr val="tx1"/>
                </a:solidFill>
              </a:rPr>
              <a:t>Basisstructuur:</a:t>
            </a:r>
          </a:p>
          <a:p>
            <a:pPr eaLnBrk="1" hangingPunct="1">
              <a:buFont typeface="Wingdings" pitchFamily="2" charset="2"/>
              <a:buNone/>
            </a:pPr>
            <a:r>
              <a:rPr lang="nl-NL" sz="1800" dirty="0" smtClean="0">
                <a:solidFill>
                  <a:schemeClr val="tx1"/>
                </a:solidFill>
              </a:rPr>
              <a:t>(algeheel en per hoofdstuk!)</a:t>
            </a:r>
          </a:p>
          <a:p>
            <a:pPr eaLnBrk="1" hangingPunct="1"/>
            <a:r>
              <a:rPr lang="nl-NL" b="1" dirty="0" smtClean="0">
                <a:solidFill>
                  <a:schemeClr val="tx1"/>
                </a:solidFill>
              </a:rPr>
              <a:t>Inleiding</a:t>
            </a:r>
            <a:r>
              <a:rPr lang="nl-NL" dirty="0" smtClean="0">
                <a:solidFill>
                  <a:schemeClr val="tx1"/>
                </a:solidFill>
              </a:rPr>
              <a:t>:</a:t>
            </a:r>
            <a:br>
              <a:rPr lang="nl-NL" dirty="0" smtClean="0">
                <a:solidFill>
                  <a:schemeClr val="tx1"/>
                </a:solidFill>
              </a:rPr>
            </a:br>
            <a:r>
              <a:rPr lang="nl-NL" dirty="0" smtClean="0">
                <a:solidFill>
                  <a:schemeClr val="tx1"/>
                </a:solidFill>
              </a:rPr>
              <a:t>aanleiding</a:t>
            </a:r>
            <a:br>
              <a:rPr lang="nl-NL" dirty="0" smtClean="0">
                <a:solidFill>
                  <a:schemeClr val="tx1"/>
                </a:solidFill>
              </a:rPr>
            </a:br>
            <a:r>
              <a:rPr lang="nl-NL" dirty="0" smtClean="0">
                <a:solidFill>
                  <a:schemeClr val="tx1"/>
                </a:solidFill>
              </a:rPr>
              <a:t>hoofdvraag</a:t>
            </a:r>
          </a:p>
          <a:p>
            <a:pPr eaLnBrk="1" hangingPunct="1"/>
            <a:endParaRPr lang="nl-NL" sz="1400" b="1" dirty="0" smtClean="0">
              <a:solidFill>
                <a:schemeClr val="tx1"/>
              </a:solidFill>
            </a:endParaRPr>
          </a:p>
          <a:p>
            <a:pPr eaLnBrk="1" hangingPunct="1"/>
            <a:r>
              <a:rPr lang="nl-NL" b="1" dirty="0" smtClean="0">
                <a:solidFill>
                  <a:schemeClr val="tx1"/>
                </a:solidFill>
              </a:rPr>
              <a:t>Kern</a:t>
            </a:r>
            <a:r>
              <a:rPr lang="nl-NL" dirty="0" smtClean="0">
                <a:solidFill>
                  <a:schemeClr val="tx1"/>
                </a:solidFill>
              </a:rPr>
              <a:t>:</a:t>
            </a:r>
            <a:br>
              <a:rPr lang="nl-NL" dirty="0" smtClean="0">
                <a:solidFill>
                  <a:schemeClr val="tx1"/>
                </a:solidFill>
              </a:rPr>
            </a:br>
            <a:r>
              <a:rPr lang="nl-NL" dirty="0" smtClean="0">
                <a:solidFill>
                  <a:schemeClr val="tx1"/>
                </a:solidFill>
              </a:rPr>
              <a:t>onderzoek</a:t>
            </a:r>
            <a:br>
              <a:rPr lang="nl-NL" dirty="0" smtClean="0">
                <a:solidFill>
                  <a:schemeClr val="tx1"/>
                </a:solidFill>
              </a:rPr>
            </a:br>
            <a:r>
              <a:rPr lang="nl-NL" dirty="0" smtClean="0">
                <a:solidFill>
                  <a:schemeClr val="tx1"/>
                </a:solidFill>
              </a:rPr>
              <a:t>resultaten</a:t>
            </a:r>
          </a:p>
          <a:p>
            <a:pPr eaLnBrk="1" hangingPunct="1"/>
            <a:endParaRPr lang="nl-NL" sz="1400" dirty="0" smtClean="0">
              <a:solidFill>
                <a:schemeClr val="tx1"/>
              </a:solidFill>
            </a:endParaRPr>
          </a:p>
          <a:p>
            <a:pPr eaLnBrk="1" hangingPunct="1"/>
            <a:r>
              <a:rPr lang="nl-NL" b="1" dirty="0" smtClean="0">
                <a:solidFill>
                  <a:schemeClr val="tx1"/>
                </a:solidFill>
              </a:rPr>
              <a:t>Slot</a:t>
            </a:r>
            <a:r>
              <a:rPr lang="nl-NL" dirty="0" smtClean="0">
                <a:solidFill>
                  <a:schemeClr val="tx1"/>
                </a:solidFill>
              </a:rPr>
              <a:t>: antwoord</a:t>
            </a:r>
            <a:br>
              <a:rPr lang="nl-NL" dirty="0" smtClean="0">
                <a:solidFill>
                  <a:schemeClr val="tx1"/>
                </a:solidFill>
              </a:rPr>
            </a:br>
            <a:r>
              <a:rPr lang="nl-NL" dirty="0" smtClean="0">
                <a:solidFill>
                  <a:schemeClr val="tx1"/>
                </a:solidFill>
              </a:rPr>
              <a:t>en onderbouwing</a:t>
            </a:r>
            <a:endParaRPr lang="en-US" dirty="0" smtClean="0">
              <a:solidFill>
                <a:schemeClr val="tx1"/>
              </a:solidFill>
            </a:endParaRPr>
          </a:p>
        </p:txBody>
      </p:sp>
      <p:sp>
        <p:nvSpPr>
          <p:cNvPr id="16" name="Tijdelijke aanduiding voor inhoud 15"/>
          <p:cNvSpPr>
            <a:spLocks noGrp="1"/>
          </p:cNvSpPr>
          <p:nvPr>
            <p:ph idx="16"/>
          </p:nvPr>
        </p:nvSpPr>
        <p:spPr/>
        <p:txBody>
          <a:bodyPr>
            <a:normAutofit lnSpcReduction="10000"/>
          </a:bodyPr>
          <a:lstStyle/>
          <a:p>
            <a:endParaRPr lang="en-US"/>
          </a:p>
        </p:txBody>
      </p:sp>
      <p:sp>
        <p:nvSpPr>
          <p:cNvPr id="17" name="Tijdelijke aanduiding voor inhoud 16"/>
          <p:cNvSpPr>
            <a:spLocks noGrp="1"/>
          </p:cNvSpPr>
          <p:nvPr>
            <p:ph idx="17"/>
          </p:nvPr>
        </p:nvSpPr>
        <p:spPr/>
        <p:txBody>
          <a:bodyPr/>
          <a:lstStyle/>
          <a:p>
            <a:endParaRPr lang="en-US"/>
          </a:p>
        </p:txBody>
      </p:sp>
      <p:sp>
        <p:nvSpPr>
          <p:cNvPr id="18" name="Tijdelijke aanduiding voor inhoud 17"/>
          <p:cNvSpPr>
            <a:spLocks noGrp="1"/>
          </p:cNvSpPr>
          <p:nvPr>
            <p:ph idx="19"/>
          </p:nvPr>
        </p:nvSpPr>
        <p:spPr/>
        <p:txBody>
          <a:bodyPr/>
          <a:lstStyle/>
          <a:p>
            <a:endParaRPr lang="en-US"/>
          </a:p>
        </p:txBody>
      </p:sp>
      <p:grpSp>
        <p:nvGrpSpPr>
          <p:cNvPr id="2" name="Group 6"/>
          <p:cNvGrpSpPr>
            <a:grpSpLocks/>
          </p:cNvGrpSpPr>
          <p:nvPr/>
        </p:nvGrpSpPr>
        <p:grpSpPr bwMode="auto">
          <a:xfrm>
            <a:off x="5795963" y="2708275"/>
            <a:ext cx="1728787" cy="3527425"/>
            <a:chOff x="3651" y="1706"/>
            <a:chExt cx="1089" cy="2222"/>
          </a:xfrm>
        </p:grpSpPr>
        <p:sp>
          <p:nvSpPr>
            <p:cNvPr id="20493" name="AutoShape 7"/>
            <p:cNvSpPr>
              <a:spLocks noChangeArrowheads="1"/>
            </p:cNvSpPr>
            <p:nvPr/>
          </p:nvSpPr>
          <p:spPr bwMode="auto">
            <a:xfrm>
              <a:off x="3651" y="3339"/>
              <a:ext cx="1089" cy="589"/>
            </a:xfrm>
            <a:prstGeom prst="triangle">
              <a:avLst>
                <a:gd name="adj" fmla="val 50000"/>
              </a:avLst>
            </a:prstGeom>
            <a:solidFill>
              <a:schemeClr val="accent1"/>
            </a:solidFill>
            <a:ln w="9525">
              <a:solidFill>
                <a:schemeClr val="tx1"/>
              </a:solidFill>
              <a:miter lim="800000"/>
              <a:headEnd/>
              <a:tailEnd/>
            </a:ln>
          </p:spPr>
          <p:txBody>
            <a:bodyPr wrap="none" anchor="ctr"/>
            <a:lstStyle/>
            <a:p>
              <a:pPr>
                <a:lnSpc>
                  <a:spcPct val="90000"/>
                </a:lnSpc>
              </a:pPr>
              <a:endParaRPr lang="nl-NL"/>
            </a:p>
          </p:txBody>
        </p:sp>
        <p:sp>
          <p:nvSpPr>
            <p:cNvPr id="20494" name="AutoShape 8"/>
            <p:cNvSpPr>
              <a:spLocks noChangeArrowheads="1"/>
            </p:cNvSpPr>
            <p:nvPr/>
          </p:nvSpPr>
          <p:spPr bwMode="auto">
            <a:xfrm flipV="1">
              <a:off x="3651" y="1706"/>
              <a:ext cx="1089" cy="544"/>
            </a:xfrm>
            <a:prstGeom prst="triangle">
              <a:avLst>
                <a:gd name="adj" fmla="val 50000"/>
              </a:avLst>
            </a:prstGeom>
            <a:solidFill>
              <a:schemeClr val="accent1"/>
            </a:solidFill>
            <a:ln w="9525">
              <a:solidFill>
                <a:schemeClr val="tx1"/>
              </a:solidFill>
              <a:miter lim="800000"/>
              <a:headEnd/>
              <a:tailEnd/>
            </a:ln>
          </p:spPr>
          <p:txBody>
            <a:bodyPr wrap="none" anchor="ctr"/>
            <a:lstStyle/>
            <a:p>
              <a:pPr>
                <a:lnSpc>
                  <a:spcPct val="90000"/>
                </a:lnSpc>
              </a:pPr>
              <a:endParaRPr lang="nl-NL"/>
            </a:p>
          </p:txBody>
        </p:sp>
        <p:sp>
          <p:nvSpPr>
            <p:cNvPr id="20495" name="Rectangle 9"/>
            <p:cNvSpPr>
              <a:spLocks noChangeArrowheads="1"/>
            </p:cNvSpPr>
            <p:nvPr/>
          </p:nvSpPr>
          <p:spPr bwMode="auto">
            <a:xfrm>
              <a:off x="3878" y="2250"/>
              <a:ext cx="589" cy="1089"/>
            </a:xfrm>
            <a:prstGeom prst="rect">
              <a:avLst/>
            </a:prstGeom>
            <a:solidFill>
              <a:schemeClr val="accent1"/>
            </a:solidFill>
            <a:ln w="9525">
              <a:solidFill>
                <a:schemeClr val="tx1"/>
              </a:solidFill>
              <a:miter lim="800000"/>
              <a:headEnd/>
              <a:tailEnd/>
            </a:ln>
          </p:spPr>
          <p:txBody>
            <a:bodyPr wrap="none" anchor="ctr"/>
            <a:lstStyle/>
            <a:p>
              <a:pPr>
                <a:lnSpc>
                  <a:spcPct val="90000"/>
                </a:lnSpc>
              </a:pPr>
              <a:endParaRPr lang="nl-NL"/>
            </a:p>
          </p:txBody>
        </p:sp>
      </p:grpSp>
      <p:sp>
        <p:nvSpPr>
          <p:cNvPr id="20485" name="Line 10"/>
          <p:cNvSpPr>
            <a:spLocks noChangeShapeType="1"/>
          </p:cNvSpPr>
          <p:nvPr/>
        </p:nvSpPr>
        <p:spPr bwMode="auto">
          <a:xfrm>
            <a:off x="2857500" y="2928938"/>
            <a:ext cx="3384550" cy="0"/>
          </a:xfrm>
          <a:prstGeom prst="line">
            <a:avLst/>
          </a:prstGeom>
          <a:noFill/>
          <a:ln w="9525">
            <a:solidFill>
              <a:schemeClr val="tx1"/>
            </a:solidFill>
            <a:round/>
            <a:headEnd/>
            <a:tailEnd type="triangle" w="med" len="med"/>
          </a:ln>
        </p:spPr>
        <p:txBody>
          <a:bodyPr/>
          <a:lstStyle/>
          <a:p>
            <a:endParaRPr lang="en-US"/>
          </a:p>
        </p:txBody>
      </p:sp>
      <p:sp>
        <p:nvSpPr>
          <p:cNvPr id="20486" name="Line 11"/>
          <p:cNvSpPr>
            <a:spLocks noChangeShapeType="1"/>
          </p:cNvSpPr>
          <p:nvPr/>
        </p:nvSpPr>
        <p:spPr bwMode="auto">
          <a:xfrm flipV="1">
            <a:off x="3000375" y="3357563"/>
            <a:ext cx="3671888" cy="0"/>
          </a:xfrm>
          <a:prstGeom prst="line">
            <a:avLst/>
          </a:prstGeom>
          <a:noFill/>
          <a:ln w="9525">
            <a:solidFill>
              <a:schemeClr val="tx1"/>
            </a:solidFill>
            <a:round/>
            <a:headEnd/>
            <a:tailEnd type="triangle" w="med" len="med"/>
          </a:ln>
        </p:spPr>
        <p:txBody>
          <a:bodyPr/>
          <a:lstStyle/>
          <a:p>
            <a:endParaRPr lang="en-US"/>
          </a:p>
        </p:txBody>
      </p:sp>
      <p:sp>
        <p:nvSpPr>
          <p:cNvPr id="20487" name="Line 12"/>
          <p:cNvSpPr>
            <a:spLocks noChangeShapeType="1"/>
          </p:cNvSpPr>
          <p:nvPr/>
        </p:nvSpPr>
        <p:spPr bwMode="auto">
          <a:xfrm>
            <a:off x="2928938" y="4357688"/>
            <a:ext cx="3455987" cy="0"/>
          </a:xfrm>
          <a:prstGeom prst="line">
            <a:avLst/>
          </a:prstGeom>
          <a:noFill/>
          <a:ln w="9525">
            <a:solidFill>
              <a:schemeClr val="tx1"/>
            </a:solidFill>
            <a:round/>
            <a:headEnd/>
            <a:tailEnd type="triangle" w="med" len="med"/>
          </a:ln>
        </p:spPr>
        <p:txBody>
          <a:bodyPr/>
          <a:lstStyle/>
          <a:p>
            <a:endParaRPr lang="en-US"/>
          </a:p>
        </p:txBody>
      </p:sp>
      <p:sp>
        <p:nvSpPr>
          <p:cNvPr id="20488" name="Line 13"/>
          <p:cNvSpPr>
            <a:spLocks noChangeShapeType="1"/>
          </p:cNvSpPr>
          <p:nvPr/>
        </p:nvSpPr>
        <p:spPr bwMode="auto">
          <a:xfrm>
            <a:off x="3643313" y="5500688"/>
            <a:ext cx="2952750" cy="0"/>
          </a:xfrm>
          <a:prstGeom prst="line">
            <a:avLst/>
          </a:prstGeom>
          <a:noFill/>
          <a:ln w="9525">
            <a:solidFill>
              <a:schemeClr val="tx1"/>
            </a:solidFill>
            <a:round/>
            <a:headEnd/>
            <a:tailEnd type="triangle" w="med" len="med"/>
          </a:ln>
        </p:spPr>
        <p:txBody>
          <a:bodyPr/>
          <a:lstStyle/>
          <a:p>
            <a:endParaRPr lang="en-US"/>
          </a:p>
        </p:txBody>
      </p:sp>
      <p:sp>
        <p:nvSpPr>
          <p:cNvPr id="20489" name="Line 14"/>
          <p:cNvSpPr>
            <a:spLocks noChangeShapeType="1"/>
          </p:cNvSpPr>
          <p:nvPr/>
        </p:nvSpPr>
        <p:spPr bwMode="auto">
          <a:xfrm flipV="1">
            <a:off x="4071938" y="5857875"/>
            <a:ext cx="2520950" cy="0"/>
          </a:xfrm>
          <a:prstGeom prst="line">
            <a:avLst/>
          </a:prstGeom>
          <a:noFill/>
          <a:ln w="9525">
            <a:solidFill>
              <a:schemeClr val="tx1"/>
            </a:solidFill>
            <a:round/>
            <a:headEnd/>
            <a:tailEnd type="triangle" w="med" len="med"/>
          </a:ln>
        </p:spPr>
        <p:txBody>
          <a:bodyPr/>
          <a:lstStyle/>
          <a:p>
            <a:endParaRPr lang="en-US"/>
          </a:p>
        </p:txBody>
      </p:sp>
      <p:sp>
        <p:nvSpPr>
          <p:cNvPr id="20490" name="AutoShape 15"/>
          <p:cNvSpPr>
            <a:spLocks noChangeArrowheads="1"/>
          </p:cNvSpPr>
          <p:nvPr/>
        </p:nvSpPr>
        <p:spPr bwMode="auto">
          <a:xfrm>
            <a:off x="6443663" y="3500438"/>
            <a:ext cx="360362" cy="1873250"/>
          </a:xfrm>
          <a:prstGeom prst="downArrow">
            <a:avLst>
              <a:gd name="adj1" fmla="val 50000"/>
              <a:gd name="adj2" fmla="val 129956"/>
            </a:avLst>
          </a:prstGeom>
          <a:solidFill>
            <a:schemeClr val="folHlink"/>
          </a:solidFill>
          <a:ln w="9525">
            <a:solidFill>
              <a:schemeClr val="tx1"/>
            </a:solidFill>
            <a:miter lim="800000"/>
            <a:headEnd/>
            <a:tailEnd/>
          </a:ln>
        </p:spPr>
        <p:txBody>
          <a:bodyPr wrap="none" anchor="ctr"/>
          <a:lstStyle/>
          <a:p>
            <a:pPr>
              <a:lnSpc>
                <a:spcPct val="90000"/>
              </a:lnSpc>
            </a:pPr>
            <a:endParaRPr lang="nl-NL"/>
          </a:p>
        </p:txBody>
      </p:sp>
      <p:sp>
        <p:nvSpPr>
          <p:cNvPr id="20491" name="AutoShape 16"/>
          <p:cNvSpPr>
            <a:spLocks noChangeArrowheads="1"/>
          </p:cNvSpPr>
          <p:nvPr/>
        </p:nvSpPr>
        <p:spPr bwMode="auto">
          <a:xfrm flipV="1">
            <a:off x="6877050" y="3141663"/>
            <a:ext cx="935038" cy="2232025"/>
          </a:xfrm>
          <a:prstGeom prst="curvedLeftArrow">
            <a:avLst>
              <a:gd name="adj1" fmla="val 17660"/>
              <a:gd name="adj2" fmla="val 95418"/>
              <a:gd name="adj3" fmla="val 36505"/>
            </a:avLst>
          </a:prstGeom>
          <a:solidFill>
            <a:schemeClr val="folHlink"/>
          </a:solidFill>
          <a:ln w="9525">
            <a:solidFill>
              <a:schemeClr val="tx1"/>
            </a:solidFill>
            <a:miter lim="800000"/>
            <a:headEnd/>
            <a:tailEnd/>
          </a:ln>
        </p:spPr>
        <p:txBody>
          <a:bodyPr wrap="none" anchor="ctr"/>
          <a:lstStyle/>
          <a:p>
            <a:pPr>
              <a:lnSpc>
                <a:spcPct val="90000"/>
              </a:lnSpc>
            </a:pPr>
            <a:endParaRPr lang="nl-NL"/>
          </a:p>
        </p:txBody>
      </p:sp>
      <p:sp>
        <p:nvSpPr>
          <p:cNvPr id="20492" name="Line 12"/>
          <p:cNvSpPr>
            <a:spLocks noChangeShapeType="1"/>
          </p:cNvSpPr>
          <p:nvPr/>
        </p:nvSpPr>
        <p:spPr bwMode="auto">
          <a:xfrm>
            <a:off x="2928938" y="4786313"/>
            <a:ext cx="3455987"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84909" y="1096887"/>
            <a:ext cx="8384454" cy="650375"/>
          </a:xfrm>
        </p:spPr>
        <p:txBody>
          <a:bodyPr/>
          <a:lstStyle/>
          <a:p>
            <a:r>
              <a:rPr lang="nl-NL" sz="3200" dirty="0" smtClean="0"/>
              <a:t>Wat? Informatie selecteren en ordenen</a:t>
            </a:r>
            <a:endParaRPr lang="nl-NL" sz="1800" dirty="0" smtClean="0">
              <a:solidFill>
                <a:srgbClr val="C00000"/>
              </a:solidFill>
            </a:endParaRPr>
          </a:p>
        </p:txBody>
      </p:sp>
      <p:sp>
        <p:nvSpPr>
          <p:cNvPr id="16387" name="Rectangle 3"/>
          <p:cNvSpPr>
            <a:spLocks noGrp="1" noChangeArrowheads="1"/>
          </p:cNvSpPr>
          <p:nvPr>
            <p:ph idx="13"/>
          </p:nvPr>
        </p:nvSpPr>
        <p:spPr>
          <a:xfrm>
            <a:off x="692727" y="2384425"/>
            <a:ext cx="8176636" cy="3952875"/>
          </a:xfrm>
        </p:spPr>
        <p:txBody>
          <a:bodyPr/>
          <a:lstStyle/>
          <a:p>
            <a:r>
              <a:rPr lang="nl-NL" dirty="0" smtClean="0"/>
              <a:t>Bepaal welke informatie je in je rapport wilt gebruiken. </a:t>
            </a:r>
          </a:p>
          <a:p>
            <a:r>
              <a:rPr lang="nl-NL" dirty="0" smtClean="0"/>
              <a:t>Slechts een gedeelte van wat je hebt bestudeerd, komt uiteindelijk in je rapport. </a:t>
            </a:r>
          </a:p>
          <a:p>
            <a:r>
              <a:rPr lang="nl-NL" dirty="0" smtClean="0"/>
              <a:t>Orden. Hierdoor kun je tijdens het schrijven informatie snel terugvinden. </a:t>
            </a:r>
          </a:p>
          <a:p>
            <a:endParaRPr lang="nl-NL" dirty="0" smtClean="0"/>
          </a:p>
          <a:p>
            <a:r>
              <a:rPr lang="nl-NL" dirty="0" smtClean="0"/>
              <a:t>Maak een </a:t>
            </a:r>
            <a:r>
              <a:rPr lang="nl-NL" dirty="0" err="1" smtClean="0"/>
              <a:t>concept-inhoudsopgave</a:t>
            </a:r>
            <a:r>
              <a:rPr lang="nl-NL" dirty="0" smtClean="0"/>
              <a:t>. </a:t>
            </a:r>
          </a:p>
          <a:p>
            <a:endParaRPr lang="nl-NL" dirty="0" smtClean="0">
              <a:solidFill>
                <a:srgbClr val="000066"/>
              </a:solidFill>
            </a:endParaRPr>
          </a:p>
        </p:txBody>
      </p:sp>
      <p:sp>
        <p:nvSpPr>
          <p:cNvPr id="4" name="Tijdelijke aanduiding voor inhoud 3"/>
          <p:cNvSpPr>
            <a:spLocks noGrp="1"/>
          </p:cNvSpPr>
          <p:nvPr>
            <p:ph idx="16"/>
          </p:nvPr>
        </p:nvSpPr>
        <p:spPr/>
        <p:txBody>
          <a:bodyPr>
            <a:normAutofit lnSpcReduction="10000"/>
          </a:bodyPr>
          <a:lstStyle/>
          <a:p>
            <a:r>
              <a:rPr lang="nl-NL" dirty="0" smtClean="0"/>
              <a:t>(voorbereiding)</a:t>
            </a:r>
            <a:endParaRPr lang="en-US" dirty="0"/>
          </a:p>
        </p:txBody>
      </p:sp>
      <p:sp>
        <p:nvSpPr>
          <p:cNvPr id="5" name="Tijdelijke aanduiding voor inhoud 4"/>
          <p:cNvSpPr>
            <a:spLocks noGrp="1"/>
          </p:cNvSpPr>
          <p:nvPr>
            <p:ph idx="17"/>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01782" y="1096887"/>
            <a:ext cx="8467581" cy="650375"/>
          </a:xfrm>
        </p:spPr>
        <p:txBody>
          <a:bodyPr/>
          <a:lstStyle/>
          <a:p>
            <a:r>
              <a:rPr lang="nl-NL" dirty="0" smtClean="0"/>
              <a:t>Hoe: Beginnen met schrijven </a:t>
            </a:r>
            <a:r>
              <a:rPr lang="nl-NL" sz="2000" dirty="0" smtClean="0"/>
              <a:t>(inhoud) </a:t>
            </a:r>
          </a:p>
        </p:txBody>
      </p:sp>
      <p:sp>
        <p:nvSpPr>
          <p:cNvPr id="18435" name="Rectangle 3"/>
          <p:cNvSpPr>
            <a:spLocks noGrp="1" noChangeArrowheads="1"/>
          </p:cNvSpPr>
          <p:nvPr>
            <p:ph idx="13"/>
          </p:nvPr>
        </p:nvSpPr>
        <p:spPr/>
        <p:txBody>
          <a:bodyPr/>
          <a:lstStyle/>
          <a:p>
            <a:r>
              <a:rPr lang="nl-NL" dirty="0" smtClean="0"/>
              <a:t>Schrijf een eerste </a:t>
            </a:r>
            <a:r>
              <a:rPr lang="nl-NL" b="1" dirty="0" smtClean="0"/>
              <a:t>grove versie</a:t>
            </a:r>
            <a:r>
              <a:rPr lang="nl-NL" dirty="0" smtClean="0"/>
              <a:t> van je rapport. </a:t>
            </a:r>
          </a:p>
          <a:p>
            <a:pPr lvl="1"/>
            <a:r>
              <a:rPr lang="nl-NL" dirty="0" smtClean="0"/>
              <a:t>Welke informatie</a:t>
            </a:r>
          </a:p>
          <a:p>
            <a:pPr lvl="1"/>
            <a:r>
              <a:rPr lang="nl-NL" dirty="0" smtClean="0"/>
              <a:t>in welke volgorde</a:t>
            </a:r>
          </a:p>
          <a:p>
            <a:pPr lvl="1"/>
            <a:endParaRPr lang="nl-NL" dirty="0" smtClean="0"/>
          </a:p>
        </p:txBody>
      </p:sp>
      <p:sp>
        <p:nvSpPr>
          <p:cNvPr id="4" name="Tijdelijke aanduiding voor inhoud 3"/>
          <p:cNvSpPr>
            <a:spLocks noGrp="1"/>
          </p:cNvSpPr>
          <p:nvPr>
            <p:ph idx="16"/>
          </p:nvPr>
        </p:nvSpPr>
        <p:spPr/>
        <p:txBody>
          <a:bodyPr>
            <a:normAutofit lnSpcReduction="10000"/>
          </a:bodyPr>
          <a:lstStyle/>
          <a:p>
            <a:endParaRPr lang="en-US" dirty="0"/>
          </a:p>
        </p:txBody>
      </p:sp>
      <p:sp>
        <p:nvSpPr>
          <p:cNvPr id="5" name="Tijdelijke aanduiding voor inhoud 4"/>
          <p:cNvSpPr>
            <a:spLocks noGrp="1"/>
          </p:cNvSpPr>
          <p:nvPr>
            <p:ph idx="17"/>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nl-NL" sz="2800" dirty="0" smtClean="0"/>
              <a:t>Schrijf naar de opdrachtgever toe!</a:t>
            </a:r>
          </a:p>
        </p:txBody>
      </p:sp>
      <p:pic>
        <p:nvPicPr>
          <p:cNvPr id="19459" name="Picture 4"/>
          <p:cNvPicPr>
            <a:picLocks noGrp="1" noChangeAspect="1" noChangeArrowheads="1"/>
          </p:cNvPicPr>
          <p:nvPr>
            <p:ph idx="13"/>
          </p:nvPr>
        </p:nvPicPr>
        <p:blipFill>
          <a:blip r:embed="rId3" cstate="print"/>
          <a:stretch>
            <a:fillRect/>
          </a:stretch>
        </p:blipFill>
        <p:spPr>
          <a:xfrm>
            <a:off x="3022842" y="2384425"/>
            <a:ext cx="5590692" cy="3952875"/>
          </a:xfrm>
        </p:spPr>
      </p:pic>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346364" y="1096887"/>
            <a:ext cx="8522999" cy="650375"/>
          </a:xfrm>
        </p:spPr>
        <p:txBody>
          <a:bodyPr/>
          <a:lstStyle/>
          <a:p>
            <a:r>
              <a:rPr lang="nl-NL" dirty="0" smtClean="0"/>
              <a:t>Afronding : </a:t>
            </a:r>
            <a:r>
              <a:rPr lang="nl-NL" dirty="0" err="1" smtClean="0"/>
              <a:t>ICA-controlekaart</a:t>
            </a:r>
            <a:endParaRPr lang="nl-NL" dirty="0" smtClean="0"/>
          </a:p>
        </p:txBody>
      </p:sp>
      <p:sp>
        <p:nvSpPr>
          <p:cNvPr id="21508" name="Rectangle 3"/>
          <p:cNvSpPr>
            <a:spLocks noGrp="1" noChangeArrowheads="1"/>
          </p:cNvSpPr>
          <p:nvPr>
            <p:ph idx="13"/>
          </p:nvPr>
        </p:nvSpPr>
        <p:spPr/>
        <p:txBody>
          <a:bodyPr>
            <a:normAutofit fontScale="92500"/>
          </a:bodyPr>
          <a:lstStyle/>
          <a:p>
            <a:r>
              <a:rPr lang="nl-NL" sz="2400" dirty="0" smtClean="0"/>
              <a:t>Opbouw is correct en volgens inhoudsopgave</a:t>
            </a:r>
          </a:p>
          <a:p>
            <a:r>
              <a:rPr lang="nl-NL" sz="2400" dirty="0" smtClean="0"/>
              <a:t>Gemakkelijk te begrijpen voor de opdrachtgever en andere belanghebbenden</a:t>
            </a:r>
          </a:p>
          <a:p>
            <a:r>
              <a:rPr lang="nl-NL" sz="2400" dirty="0" smtClean="0"/>
              <a:t>Correcte spelling en correct taalgebruik</a:t>
            </a:r>
          </a:p>
          <a:p>
            <a:r>
              <a:rPr lang="nl-NL" sz="2400" dirty="0" smtClean="0"/>
              <a:t>Afbeeldingen hebben nummer en titel</a:t>
            </a:r>
          </a:p>
          <a:p>
            <a:r>
              <a:rPr lang="nl-NL" sz="2400" dirty="0" smtClean="0"/>
              <a:t>Verwijzingen in de tekst naar de bijlagen</a:t>
            </a:r>
          </a:p>
          <a:p>
            <a:r>
              <a:rPr lang="nl-NL" sz="2400" dirty="0" smtClean="0"/>
              <a:t>Bijlagen hebben nummer en titel</a:t>
            </a:r>
          </a:p>
          <a:p>
            <a:r>
              <a:rPr lang="nl-NL" sz="2400" dirty="0" smtClean="0"/>
              <a:t>Paginanummering</a:t>
            </a:r>
          </a:p>
          <a:p>
            <a:r>
              <a:rPr lang="nl-NL" sz="2400" dirty="0" smtClean="0"/>
              <a:t>Tijdig opgeleverd</a:t>
            </a:r>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
        <p:nvSpPr>
          <p:cNvPr id="25602" name="Tijdelijke aanduiding voor dianummer 4"/>
          <p:cNvSpPr>
            <a:spLocks noGrp="1"/>
          </p:cNvSpPr>
          <p:nvPr>
            <p:ph type="sldNum" sz="quarter" idx="4294967295"/>
          </p:nvPr>
        </p:nvSpPr>
        <p:spPr>
          <a:xfrm>
            <a:off x="7315200" y="6400800"/>
            <a:ext cx="1828800" cy="274638"/>
          </a:xfrm>
          <a:prstGeom prst="rect">
            <a:avLst/>
          </a:prstGeom>
        </p:spPr>
        <p:txBody>
          <a:bodyPr/>
          <a:lstStyle/>
          <a:p>
            <a:pPr>
              <a:defRPr/>
            </a:pPr>
            <a:fld id="{0E5ADD3E-E7C5-4DC9-9384-D32DC3D9987B}" type="slidenum">
              <a:rPr lang="en-GB" smtClean="0"/>
              <a:pPr>
                <a:defRPr/>
              </a:pPr>
              <a:t>17</a:t>
            </a:fld>
            <a:endParaRPr lang="en-GB"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nl-NL" dirty="0" smtClean="0"/>
              <a:t>Tips</a:t>
            </a:r>
          </a:p>
        </p:txBody>
      </p:sp>
      <p:sp>
        <p:nvSpPr>
          <p:cNvPr id="22531" name="Rectangle 3"/>
          <p:cNvSpPr>
            <a:spLocks noGrp="1" noChangeArrowheads="1"/>
          </p:cNvSpPr>
          <p:nvPr>
            <p:ph idx="13"/>
          </p:nvPr>
        </p:nvSpPr>
        <p:spPr/>
        <p:txBody>
          <a:bodyPr/>
          <a:lstStyle/>
          <a:p>
            <a:r>
              <a:rPr lang="nl-NL" dirty="0" smtClean="0"/>
              <a:t>In de derde persoon</a:t>
            </a:r>
          </a:p>
          <a:p>
            <a:r>
              <a:rPr lang="nl-NL" dirty="0" smtClean="0"/>
              <a:t>Geen ‘naar mijn mening’ of ‘hieruit concluderen wij’</a:t>
            </a:r>
          </a:p>
          <a:p>
            <a:r>
              <a:rPr lang="nl-NL" dirty="0" smtClean="0"/>
              <a:t>Niet teveel bijvoeglijke naamwoorden</a:t>
            </a:r>
          </a:p>
          <a:p>
            <a:r>
              <a:rPr lang="nl-NL" dirty="0" smtClean="0"/>
              <a:t>Check je spelling</a:t>
            </a:r>
          </a:p>
          <a:p>
            <a:pPr lvl="1"/>
            <a:r>
              <a:rPr lang="nl-NL" dirty="0" err="1" smtClean="0">
                <a:hlinkClick r:id="rId3"/>
              </a:rPr>
              <a:t>www.beterspellen.nl</a:t>
            </a:r>
            <a:endParaRPr lang="nl-NL" dirty="0" smtClean="0"/>
          </a:p>
          <a:p>
            <a:pPr lvl="1"/>
            <a:r>
              <a:rPr lang="nl-NL" dirty="0" err="1" smtClean="0">
                <a:hlinkClick r:id="rId4"/>
              </a:rPr>
              <a:t>www.spatiegebruik.nl</a:t>
            </a:r>
            <a:endParaRPr lang="nl-NL" dirty="0" smtClean="0"/>
          </a:p>
          <a:p>
            <a:pPr lvl="1"/>
            <a:r>
              <a:rPr lang="nl-NL" dirty="0" err="1" smtClean="0">
                <a:hlinkClick r:id="rId5"/>
              </a:rPr>
              <a:t>www.jufmelis.nl</a:t>
            </a:r>
            <a:endParaRPr lang="nl-NL" dirty="0" smtClean="0"/>
          </a:p>
          <a:p>
            <a:pPr lvl="1"/>
            <a:endParaRPr lang="nl-NL" dirty="0" smtClean="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Praktische tips:</a:t>
            </a:r>
            <a:endParaRPr lang="en-US" dirty="0"/>
          </a:p>
        </p:txBody>
      </p:sp>
      <p:sp>
        <p:nvSpPr>
          <p:cNvPr id="3" name="Tijdelijke aanduiding voor inhoud 2"/>
          <p:cNvSpPr>
            <a:spLocks noGrp="1"/>
          </p:cNvSpPr>
          <p:nvPr>
            <p:ph idx="13"/>
          </p:nvPr>
        </p:nvSpPr>
        <p:spPr/>
        <p:txBody>
          <a:bodyPr/>
          <a:lstStyle/>
          <a:p>
            <a:pPr marL="514350" indent="-514350">
              <a:buSzPct val="100000"/>
              <a:buFont typeface="+mj-lt"/>
              <a:buAutoNum type="arabicPeriod"/>
            </a:pPr>
            <a:r>
              <a:rPr lang="nl-NL" b="0" dirty="0" smtClean="0"/>
              <a:t>Weet voor wie je het doet</a:t>
            </a:r>
          </a:p>
          <a:p>
            <a:pPr marL="514350" indent="-514350">
              <a:buSzPct val="100000"/>
              <a:buFont typeface="+mj-lt"/>
              <a:buAutoNum type="arabicPeriod"/>
            </a:pPr>
            <a:r>
              <a:rPr lang="nl-NL" b="0" dirty="0" smtClean="0"/>
              <a:t>Doelloos communiceren is zinloos</a:t>
            </a:r>
          </a:p>
          <a:p>
            <a:pPr marL="514350" indent="-514350">
              <a:buSzPct val="100000"/>
              <a:buFont typeface="+mj-lt"/>
              <a:buAutoNum type="arabicPeriod"/>
            </a:pPr>
            <a:r>
              <a:rPr lang="nl-NL" b="0" dirty="0" smtClean="0"/>
              <a:t>Houd het kort</a:t>
            </a:r>
          </a:p>
          <a:p>
            <a:pPr marL="514350" indent="-514350">
              <a:buSzPct val="100000"/>
              <a:buFont typeface="+mj-lt"/>
              <a:buAutoNum type="arabicPeriod"/>
            </a:pPr>
            <a:r>
              <a:rPr lang="nl-NL" b="0" dirty="0" smtClean="0"/>
              <a:t>Ga niet hamsteren</a:t>
            </a:r>
          </a:p>
          <a:p>
            <a:pPr marL="514350" indent="-514350">
              <a:buSzPct val="100000"/>
              <a:buFont typeface="+mj-lt"/>
              <a:buAutoNum type="arabicPeriod"/>
            </a:pPr>
            <a:r>
              <a:rPr lang="nl-NL" b="0" dirty="0" smtClean="0"/>
              <a:t>Begin bij het eind</a:t>
            </a:r>
          </a:p>
          <a:p>
            <a:pPr marL="514350" indent="-514350">
              <a:buSzPct val="100000"/>
              <a:buFont typeface="+mj-lt"/>
              <a:buAutoNum type="arabicPeriod"/>
            </a:pPr>
            <a:r>
              <a:rPr lang="nl-NL" b="0" dirty="0" smtClean="0"/>
              <a:t>Zeg wat je van ze wil</a:t>
            </a:r>
            <a:endParaRPr lang="en-US" b="0"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2154431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nl-NL" dirty="0" smtClean="0">
                <a:solidFill>
                  <a:srgbClr val="000000"/>
                </a:solidFill>
              </a:rPr>
              <a:t>Doel van de les</a:t>
            </a:r>
          </a:p>
        </p:txBody>
      </p:sp>
      <p:sp>
        <p:nvSpPr>
          <p:cNvPr id="4099" name="Content Placeholder 2"/>
          <p:cNvSpPr>
            <a:spLocks noGrp="1"/>
          </p:cNvSpPr>
          <p:nvPr>
            <p:ph idx="13"/>
          </p:nvPr>
        </p:nvSpPr>
        <p:spPr/>
        <p:txBody>
          <a:bodyPr/>
          <a:lstStyle/>
          <a:p>
            <a:pPr>
              <a:buNone/>
            </a:pPr>
            <a:r>
              <a:rPr lang="nl-NL" dirty="0" smtClean="0">
                <a:solidFill>
                  <a:srgbClr val="000000"/>
                </a:solidFill>
              </a:rPr>
              <a:t>Je weet :</a:t>
            </a:r>
          </a:p>
          <a:p>
            <a:r>
              <a:rPr lang="nl-NL" sz="2400" b="0" dirty="0" smtClean="0">
                <a:solidFill>
                  <a:srgbClr val="000000"/>
                </a:solidFill>
              </a:rPr>
              <a:t>hoe je een verslag moet opbouwen</a:t>
            </a:r>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
        <p:nvSpPr>
          <p:cNvPr id="4100" name="Slide Number Placeholder 3"/>
          <p:cNvSpPr>
            <a:spLocks noGrp="1"/>
          </p:cNvSpPr>
          <p:nvPr>
            <p:ph type="sldNum" sz="quarter" idx="4294967295"/>
          </p:nvPr>
        </p:nvSpPr>
        <p:spPr>
          <a:xfrm>
            <a:off x="7315200" y="6400800"/>
            <a:ext cx="1828800" cy="274638"/>
          </a:xfrm>
          <a:prstGeom prst="rect">
            <a:avLst/>
          </a:prstGeom>
        </p:spPr>
        <p:txBody>
          <a:bodyPr/>
          <a:lstStyle/>
          <a:p>
            <a:pPr>
              <a:defRPr/>
            </a:pPr>
            <a:fld id="{E1F53F51-CAB6-4260-ADCF-58D7EB2BC312}" type="slidenum">
              <a:rPr lang="en-GB" smtClean="0"/>
              <a:pPr>
                <a:defRPr/>
              </a:pPr>
              <a:t>2</a:t>
            </a:fld>
            <a:endParaRPr lang="en-GB"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1"/>
          <p:cNvSpPr>
            <a:spLocks noGrp="1"/>
          </p:cNvSpPr>
          <p:nvPr>
            <p:ph type="title"/>
          </p:nvPr>
        </p:nvSpPr>
        <p:spPr/>
        <p:txBody>
          <a:bodyPr/>
          <a:lstStyle/>
          <a:p>
            <a:r>
              <a:rPr lang="nl-NL" dirty="0" smtClean="0"/>
              <a:t>Inhoud</a:t>
            </a:r>
          </a:p>
        </p:txBody>
      </p:sp>
      <p:sp>
        <p:nvSpPr>
          <p:cNvPr id="23555" name="Tijdelijke aanduiding voor inhoud 2"/>
          <p:cNvSpPr>
            <a:spLocks noGrp="1"/>
          </p:cNvSpPr>
          <p:nvPr>
            <p:ph idx="13"/>
          </p:nvPr>
        </p:nvSpPr>
        <p:spPr/>
        <p:txBody>
          <a:bodyPr/>
          <a:lstStyle/>
          <a:p>
            <a:r>
              <a:rPr lang="nl-NL" dirty="0" smtClean="0"/>
              <a:t>Zie Praktische Schrijfgids van Marcel Heerink, hoofdstuk 14</a:t>
            </a:r>
          </a:p>
          <a:p>
            <a:r>
              <a:rPr lang="nl-NL" dirty="0" smtClean="0"/>
              <a:t>Zie algemene checklist rapportagetechniek</a:t>
            </a:r>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
        <p:nvSpPr>
          <p:cNvPr id="27652" name="Tijdelijke aanduiding voor dianummer 3"/>
          <p:cNvSpPr>
            <a:spLocks noGrp="1"/>
          </p:cNvSpPr>
          <p:nvPr>
            <p:ph type="sldNum" sz="quarter" idx="4294967295"/>
          </p:nvPr>
        </p:nvSpPr>
        <p:spPr>
          <a:xfrm>
            <a:off x="7315200" y="6400800"/>
            <a:ext cx="1828800" cy="274638"/>
          </a:xfrm>
          <a:prstGeom prst="rect">
            <a:avLst/>
          </a:prstGeom>
        </p:spPr>
        <p:txBody>
          <a:bodyPr/>
          <a:lstStyle/>
          <a:p>
            <a:pPr>
              <a:defRPr/>
            </a:pPr>
            <a:fld id="{E4CFC396-D618-422D-B7FE-C294B2B271D2}" type="slidenum">
              <a:rPr lang="en-GB" smtClean="0"/>
              <a:pPr>
                <a:defRPr/>
              </a:pPr>
              <a:t>20</a:t>
            </a:fld>
            <a:endParaRPr lang="en-GB"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NL" dirty="0" smtClean="0"/>
              <a:t>Structuur van </a:t>
            </a:r>
            <a:r>
              <a:rPr lang="nl-NL" dirty="0"/>
              <a:t>een </a:t>
            </a:r>
            <a:r>
              <a:rPr lang="nl-NL" dirty="0" smtClean="0"/>
              <a:t>rapport, achtergrondinfo per  hoofdstuk,</a:t>
            </a:r>
            <a:br>
              <a:rPr lang="nl-NL" dirty="0" smtClean="0"/>
            </a:br>
            <a:r>
              <a:rPr lang="nl-NL" dirty="0" smtClean="0"/>
              <a:t>waar we naar kijken bij de beoordeling</a:t>
            </a:r>
            <a:endParaRPr lang="en-US" dirty="0"/>
          </a:p>
        </p:txBody>
      </p:sp>
      <p:sp>
        <p:nvSpPr>
          <p:cNvPr id="3" name="Tijdelijke aanduiding voor inhoud 2"/>
          <p:cNvSpPr>
            <a:spLocks noGrp="1"/>
          </p:cNvSpPr>
          <p:nvPr>
            <p:ph idx="13"/>
          </p:nvPr>
        </p:nvSpPr>
        <p:spPr/>
        <p:txBody>
          <a:bodyPr/>
          <a:lstStyle/>
          <a:p>
            <a:endParaRPr lang="en-US"/>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Tree>
    <p:extLst>
      <p:ext uri="{BB962C8B-B14F-4D97-AF65-F5344CB8AC3E}">
        <p14:creationId xmlns:p14="http://schemas.microsoft.com/office/powerpoint/2010/main" val="326610773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ICA </a:t>
            </a:r>
            <a:r>
              <a:rPr lang="en-US" dirty="0" err="1" smtClean="0"/>
              <a:t>Controlekaart</a:t>
            </a:r>
            <a:endParaRPr lang="en-US" dirty="0"/>
          </a:p>
        </p:txBody>
      </p:sp>
      <p:sp>
        <p:nvSpPr>
          <p:cNvPr id="3" name="Tijdelijke aanduiding voor inhoud 2"/>
          <p:cNvSpPr>
            <a:spLocks noGrp="1"/>
          </p:cNvSpPr>
          <p:nvPr>
            <p:ph idx="13"/>
          </p:nvPr>
        </p:nvSpPr>
        <p:spPr/>
        <p:txBody>
          <a:bodyPr/>
          <a:lstStyle/>
          <a:p>
            <a:r>
              <a:rPr lang="en-US" dirty="0" err="1" smtClean="0"/>
              <a:t>altijd</a:t>
            </a:r>
            <a:r>
              <a:rPr lang="en-US" dirty="0" smtClean="0"/>
              <a:t> en </a:t>
            </a:r>
            <a:r>
              <a:rPr lang="en-US" dirty="0" err="1" smtClean="0"/>
              <a:t>overal</a:t>
            </a:r>
            <a:r>
              <a:rPr lang="en-US" dirty="0" smtClean="0"/>
              <a:t>…. </a:t>
            </a:r>
            <a:r>
              <a:rPr lang="en-US" smtClean="0"/>
              <a:t>;-)</a:t>
            </a:r>
            <a:endParaRPr lang="en-US"/>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Voorblad/omslag/cover</a:t>
            </a:r>
            <a:endParaRPr lang="nl-NL" dirty="0"/>
          </a:p>
        </p:txBody>
      </p:sp>
      <p:sp>
        <p:nvSpPr>
          <p:cNvPr id="3" name="Tijdelijke aanduiding voor inhoud 2"/>
          <p:cNvSpPr>
            <a:spLocks noGrp="1"/>
          </p:cNvSpPr>
          <p:nvPr>
            <p:ph idx="13"/>
          </p:nvPr>
        </p:nvSpPr>
        <p:spPr/>
        <p:txBody>
          <a:bodyPr>
            <a:normAutofit lnSpcReduction="10000"/>
          </a:bodyPr>
          <a:lstStyle/>
          <a:p>
            <a:pPr marL="0" indent="0">
              <a:buNone/>
            </a:pPr>
            <a:r>
              <a:rPr lang="nl-NL" b="0" dirty="0"/>
              <a:t>Het eerste </a:t>
            </a:r>
            <a:r>
              <a:rPr lang="nl-NL" b="0" dirty="0" smtClean="0"/>
              <a:t>dat </a:t>
            </a:r>
            <a:r>
              <a:rPr lang="nl-NL" b="0" dirty="0"/>
              <a:t>de lezer </a:t>
            </a:r>
            <a:r>
              <a:rPr lang="nl-NL" b="0" dirty="0" smtClean="0"/>
              <a:t>ziet: uitnodigend</a:t>
            </a:r>
            <a:endParaRPr lang="nl-NL" b="0" dirty="0"/>
          </a:p>
          <a:p>
            <a:pPr>
              <a:lnSpc>
                <a:spcPct val="90000"/>
              </a:lnSpc>
              <a:buNone/>
            </a:pPr>
            <a:r>
              <a:rPr lang="nl-NL" b="0" dirty="0" smtClean="0"/>
              <a:t>Op de omslag vermeld je:</a:t>
            </a:r>
          </a:p>
          <a:p>
            <a:pPr lvl="1">
              <a:lnSpc>
                <a:spcPct val="90000"/>
              </a:lnSpc>
            </a:pPr>
            <a:r>
              <a:rPr lang="nl-NL" dirty="0" smtClean="0"/>
              <a:t>Titel  (en eventueel ondertitel)</a:t>
            </a:r>
          </a:p>
          <a:p>
            <a:pPr lvl="1">
              <a:lnSpc>
                <a:spcPct val="90000"/>
              </a:lnSpc>
            </a:pPr>
            <a:r>
              <a:rPr lang="nl-NL" dirty="0" smtClean="0"/>
              <a:t>Nam van de opdrachtgever of organisatie</a:t>
            </a:r>
          </a:p>
          <a:p>
            <a:pPr lvl="1">
              <a:lnSpc>
                <a:spcPct val="90000"/>
              </a:lnSpc>
            </a:pPr>
            <a:r>
              <a:rPr lang="nl-NL" dirty="0" smtClean="0"/>
              <a:t>Plaats en datum</a:t>
            </a:r>
          </a:p>
          <a:p>
            <a:pPr lvl="1">
              <a:lnSpc>
                <a:spcPct val="90000"/>
              </a:lnSpc>
            </a:pPr>
            <a:r>
              <a:rPr lang="nl-NL" dirty="0" smtClean="0"/>
              <a:t>Naam van de auteur(s)</a:t>
            </a:r>
          </a:p>
          <a:p>
            <a:pPr lvl="1">
              <a:lnSpc>
                <a:spcPct val="90000"/>
              </a:lnSpc>
            </a:pPr>
            <a:r>
              <a:rPr lang="nl-NL" dirty="0" smtClean="0"/>
              <a:t>Versienummer</a:t>
            </a:r>
          </a:p>
          <a:p>
            <a:pPr lvl="1">
              <a:lnSpc>
                <a:spcPct val="90000"/>
              </a:lnSpc>
            </a:pPr>
            <a:r>
              <a:rPr lang="nl-NL" dirty="0" smtClean="0"/>
              <a:t>Eventueel: Naam bedrijf/groepsnaam</a:t>
            </a:r>
          </a:p>
          <a:p>
            <a:pPr lvl="1">
              <a:lnSpc>
                <a:spcPct val="90000"/>
              </a:lnSpc>
            </a:pPr>
            <a:r>
              <a:rPr lang="nl-NL" dirty="0" smtClean="0"/>
              <a:t>Eventueel: afbeelding</a:t>
            </a:r>
          </a:p>
          <a:p>
            <a:pPr>
              <a:lnSpc>
                <a:spcPct val="90000"/>
              </a:lnSpc>
              <a:buNone/>
            </a:pPr>
            <a:r>
              <a:rPr lang="nl-NL" b="0" dirty="0" smtClean="0"/>
              <a:t>Voor school</a:t>
            </a:r>
            <a:r>
              <a:rPr lang="nl-NL" sz="3200" dirty="0" smtClean="0">
                <a:ea typeface="+mn-ea"/>
              </a:rPr>
              <a:t>:</a:t>
            </a:r>
          </a:p>
          <a:p>
            <a:pPr lvl="1">
              <a:lnSpc>
                <a:spcPct val="90000"/>
              </a:lnSpc>
            </a:pPr>
            <a:r>
              <a:rPr lang="nl-NL" dirty="0" smtClean="0"/>
              <a:t>Studentnummer</a:t>
            </a:r>
          </a:p>
          <a:p>
            <a:pPr lvl="1">
              <a:lnSpc>
                <a:spcPct val="90000"/>
              </a:lnSpc>
            </a:pPr>
            <a:r>
              <a:rPr lang="nl-NL" dirty="0" err="1" smtClean="0"/>
              <a:t>Coursenaam</a:t>
            </a:r>
            <a:endParaRPr lang="nl-NL" dirty="0" smtClean="0"/>
          </a:p>
          <a:p>
            <a:pPr lvl="1"/>
            <a:endParaRPr lang="en-US" b="0"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301360506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solidFill>
                  <a:srgbClr val="C00000"/>
                </a:solidFill>
              </a:rPr>
              <a:t>Titelblad/titelpagina</a:t>
            </a:r>
            <a:endParaRPr lang="nl-NL" dirty="0">
              <a:solidFill>
                <a:srgbClr val="C00000"/>
              </a:solidFill>
            </a:endParaRPr>
          </a:p>
        </p:txBody>
      </p:sp>
      <p:sp>
        <p:nvSpPr>
          <p:cNvPr id="3" name="Tijdelijke aanduiding voor inhoud 2"/>
          <p:cNvSpPr>
            <a:spLocks noGrp="1"/>
          </p:cNvSpPr>
          <p:nvPr>
            <p:ph idx="13"/>
          </p:nvPr>
        </p:nvSpPr>
        <p:spPr/>
        <p:txBody>
          <a:bodyPr/>
          <a:lstStyle/>
          <a:p>
            <a:pPr>
              <a:buNone/>
            </a:pPr>
            <a:r>
              <a:rPr lang="nl-NL" b="0" dirty="0" smtClean="0">
                <a:solidFill>
                  <a:srgbClr val="000066"/>
                </a:solidFill>
              </a:rPr>
              <a:t>Hier staat nogmaals de informatie van de omslag, maar wat uitgebreider:</a:t>
            </a:r>
          </a:p>
          <a:p>
            <a:pPr>
              <a:lnSpc>
                <a:spcPct val="90000"/>
              </a:lnSpc>
              <a:buNone/>
            </a:pPr>
            <a:endParaRPr lang="nl-NL" dirty="0" smtClean="0">
              <a:solidFill>
                <a:schemeClr val="tx1"/>
              </a:solidFill>
            </a:endParaRPr>
          </a:p>
          <a:p>
            <a:pPr>
              <a:lnSpc>
                <a:spcPct val="90000"/>
              </a:lnSpc>
              <a:buNone/>
            </a:pPr>
            <a:r>
              <a:rPr lang="nl-NL" b="0" dirty="0" smtClean="0">
                <a:solidFill>
                  <a:srgbClr val="000066"/>
                </a:solidFill>
              </a:rPr>
              <a:t>Je herhaalt de gegevens van de omslag en vult eventueel aan met: </a:t>
            </a:r>
          </a:p>
          <a:p>
            <a:pPr>
              <a:lnSpc>
                <a:spcPct val="90000"/>
              </a:lnSpc>
              <a:buFontTx/>
              <a:buChar char="-"/>
            </a:pPr>
            <a:r>
              <a:rPr lang="nl-NL" b="0" dirty="0" smtClean="0">
                <a:solidFill>
                  <a:srgbClr val="000066"/>
                </a:solidFill>
              </a:rPr>
              <a:t>copyrightboodschap</a:t>
            </a:r>
          </a:p>
          <a:p>
            <a:pPr>
              <a:lnSpc>
                <a:spcPct val="90000"/>
              </a:lnSpc>
              <a:buFontTx/>
              <a:buChar char="-"/>
            </a:pPr>
            <a:r>
              <a:rPr lang="nl-NL" b="0" dirty="0" smtClean="0">
                <a:solidFill>
                  <a:srgbClr val="000066"/>
                </a:solidFill>
              </a:rPr>
              <a:t>versienummer</a:t>
            </a:r>
          </a:p>
          <a:p>
            <a:pPr>
              <a:lnSpc>
                <a:spcPct val="90000"/>
              </a:lnSpc>
              <a:buFontTx/>
              <a:buChar char="-"/>
            </a:pPr>
            <a:r>
              <a:rPr lang="nl-NL" b="0" dirty="0" smtClean="0">
                <a:solidFill>
                  <a:srgbClr val="000066"/>
                </a:solidFill>
              </a:rPr>
              <a:t>geheimhouding</a:t>
            </a:r>
          </a:p>
          <a:p>
            <a:pPr>
              <a:lnSpc>
                <a:spcPct val="90000"/>
              </a:lnSpc>
              <a:buFontTx/>
              <a:buChar char="-"/>
            </a:pPr>
            <a:r>
              <a:rPr lang="nl-NL" b="0" dirty="0" smtClean="0">
                <a:solidFill>
                  <a:srgbClr val="000066"/>
                </a:solidFill>
              </a:rPr>
              <a:t>etc.</a:t>
            </a:r>
          </a:p>
          <a:p>
            <a:endParaRPr lang="nl-NL" b="0"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182718832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solidFill>
                  <a:srgbClr val="C00000"/>
                </a:solidFill>
              </a:rPr>
              <a:t>Voorwoord</a:t>
            </a:r>
            <a:endParaRPr lang="nl-NL" dirty="0">
              <a:solidFill>
                <a:srgbClr val="C00000"/>
              </a:solidFill>
            </a:endParaRPr>
          </a:p>
        </p:txBody>
      </p:sp>
      <p:sp>
        <p:nvSpPr>
          <p:cNvPr id="3" name="Tijdelijke aanduiding voor inhoud 2"/>
          <p:cNvSpPr>
            <a:spLocks noGrp="1"/>
          </p:cNvSpPr>
          <p:nvPr>
            <p:ph idx="13"/>
          </p:nvPr>
        </p:nvSpPr>
        <p:spPr/>
        <p:txBody>
          <a:bodyPr>
            <a:normAutofit fontScale="92500" lnSpcReduction="20000"/>
          </a:bodyPr>
          <a:lstStyle/>
          <a:p>
            <a:r>
              <a:rPr lang="nl-NL" sz="2400" dirty="0" smtClean="0">
                <a:solidFill>
                  <a:srgbClr val="000066"/>
                </a:solidFill>
              </a:rPr>
              <a:t>Informatie die niet tot het eigenlijke rapport behoort. Onderwerpen die aan de orde kunnen komen zijn:</a:t>
            </a:r>
          </a:p>
          <a:p>
            <a:pPr lvl="1"/>
            <a:r>
              <a:rPr lang="nl-NL" sz="2000" dirty="0" smtClean="0">
                <a:solidFill>
                  <a:srgbClr val="000066"/>
                </a:solidFill>
              </a:rPr>
              <a:t>informatie over het kader waarin het rapport tot stand is gekomen(opdracht, project, stage, scriptie)</a:t>
            </a:r>
          </a:p>
          <a:p>
            <a:pPr lvl="1"/>
            <a:r>
              <a:rPr lang="nl-NL" sz="2000" dirty="0" smtClean="0">
                <a:solidFill>
                  <a:srgbClr val="000066"/>
                </a:solidFill>
              </a:rPr>
              <a:t>aanduiding van de doelgroep waarvoor het rapport bestemd is</a:t>
            </a:r>
          </a:p>
          <a:p>
            <a:pPr lvl="1"/>
            <a:r>
              <a:rPr lang="nl-NL" sz="2000" dirty="0" smtClean="0">
                <a:solidFill>
                  <a:srgbClr val="000066"/>
                </a:solidFill>
              </a:rPr>
              <a:t>leeswijzer</a:t>
            </a:r>
          </a:p>
          <a:p>
            <a:pPr lvl="1"/>
            <a:r>
              <a:rPr lang="nl-NL" sz="2000" dirty="0" smtClean="0">
                <a:solidFill>
                  <a:srgbClr val="000066"/>
                </a:solidFill>
              </a:rPr>
              <a:t>dankbetuiging aan mensen die hebben bijgedragen aan het rapport (bijv. geïnterviewden)</a:t>
            </a:r>
          </a:p>
          <a:p>
            <a:pPr lvl="1"/>
            <a:r>
              <a:rPr lang="nl-NL" sz="2000" dirty="0" smtClean="0">
                <a:solidFill>
                  <a:srgbClr val="000066"/>
                </a:solidFill>
              </a:rPr>
              <a:t>als afsluiting: plaatsaanduiding, datum en naam van de auteurs</a:t>
            </a:r>
            <a:endParaRPr lang="nl-NL" sz="2000" dirty="0">
              <a:solidFill>
                <a:srgbClr val="000066"/>
              </a:solidFill>
            </a:endParaRPr>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357663416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nl-NL" sz="2800" dirty="0">
                <a:solidFill>
                  <a:srgbClr val="C00000"/>
                </a:solidFill>
              </a:rPr>
              <a:t>Inhoudsopgave</a:t>
            </a:r>
            <a:r>
              <a:rPr lang="nl-NL" sz="2800" dirty="0"/>
              <a:t/>
            </a:r>
            <a:br>
              <a:rPr lang="nl-NL" sz="2800" dirty="0"/>
            </a:br>
            <a:endParaRPr lang="nl-NL" sz="2800" dirty="0"/>
          </a:p>
        </p:txBody>
      </p:sp>
      <p:sp>
        <p:nvSpPr>
          <p:cNvPr id="31747" name="Rectangle 3"/>
          <p:cNvSpPr>
            <a:spLocks noGrp="1" noChangeArrowheads="1"/>
          </p:cNvSpPr>
          <p:nvPr>
            <p:ph idx="13"/>
          </p:nvPr>
        </p:nvSpPr>
        <p:spPr/>
        <p:txBody>
          <a:bodyPr>
            <a:normAutofit fontScale="92500" lnSpcReduction="10000"/>
          </a:bodyPr>
          <a:lstStyle/>
          <a:p>
            <a:r>
              <a:rPr lang="nl-NL" dirty="0" smtClean="0">
                <a:solidFill>
                  <a:srgbClr val="000066"/>
                </a:solidFill>
              </a:rPr>
              <a:t>‘</a:t>
            </a:r>
            <a:r>
              <a:rPr lang="nl-NL" sz="2800" dirty="0" smtClean="0">
                <a:solidFill>
                  <a:srgbClr val="000066"/>
                </a:solidFill>
              </a:rPr>
              <a:t>Routekaart</a:t>
            </a:r>
            <a:r>
              <a:rPr lang="nl-NL" sz="2800" dirty="0">
                <a:solidFill>
                  <a:srgbClr val="000066"/>
                </a:solidFill>
              </a:rPr>
              <a:t>' voor de </a:t>
            </a:r>
            <a:r>
              <a:rPr lang="nl-NL" sz="2800" dirty="0" smtClean="0">
                <a:solidFill>
                  <a:srgbClr val="000066"/>
                </a:solidFill>
              </a:rPr>
              <a:t>lezer</a:t>
            </a:r>
          </a:p>
          <a:p>
            <a:pPr lvl="1"/>
            <a:r>
              <a:rPr lang="nl-NL" dirty="0" smtClean="0">
                <a:solidFill>
                  <a:srgbClr val="000066"/>
                </a:solidFill>
              </a:rPr>
              <a:t>Hoofdstukken en paragrafen hebben een nummer en een logische volgorde</a:t>
            </a:r>
          </a:p>
          <a:p>
            <a:pPr lvl="1"/>
            <a:r>
              <a:rPr lang="nl-NL" dirty="0" smtClean="0">
                <a:solidFill>
                  <a:srgbClr val="000066"/>
                </a:solidFill>
              </a:rPr>
              <a:t>Titelblad, voorwoord, samenvatting, literatuurlijst, bijlagen hebben geen nummer</a:t>
            </a:r>
          </a:p>
          <a:p>
            <a:pPr lvl="1"/>
            <a:r>
              <a:rPr lang="nl-NL" sz="2400" dirty="0" smtClean="0">
                <a:solidFill>
                  <a:srgbClr val="000066"/>
                </a:solidFill>
              </a:rPr>
              <a:t>Hoofdstuknamen  en paginanummers komen overeen met realiteit</a:t>
            </a:r>
          </a:p>
          <a:p>
            <a:pPr lvl="1"/>
            <a:r>
              <a:rPr lang="nl-NL" sz="2400" dirty="0" smtClean="0">
                <a:solidFill>
                  <a:srgbClr val="000066"/>
                </a:solidFill>
              </a:rPr>
              <a:t>Titels van hoofdstukken en bijlagen direct begrijpbaar voor lezer</a:t>
            </a:r>
          </a:p>
          <a:p>
            <a:pPr lvl="1"/>
            <a:r>
              <a:rPr lang="nl-NL" dirty="0" smtClean="0">
                <a:solidFill>
                  <a:srgbClr val="000066"/>
                </a:solidFill>
              </a:rPr>
              <a:t>inleiding is hoofdstuk 1</a:t>
            </a:r>
            <a:endParaRPr lang="nl-NL" sz="2400" dirty="0" smtClean="0">
              <a:solidFill>
                <a:srgbClr val="000066"/>
              </a:solidFill>
            </a:endParaRPr>
          </a:p>
          <a:p>
            <a:pPr lvl="1"/>
            <a:r>
              <a:rPr lang="nl-NL" dirty="0" smtClean="0">
                <a:solidFill>
                  <a:srgbClr val="000066"/>
                </a:solidFill>
              </a:rPr>
              <a:t>Bijlagen hebben óók een nummer/letter</a:t>
            </a:r>
            <a:endParaRPr lang="nl-NL" sz="2400" dirty="0" smtClean="0">
              <a:solidFill>
                <a:srgbClr val="000066"/>
              </a:solidFill>
            </a:endParaRPr>
          </a:p>
          <a:p>
            <a:pPr lvl="1">
              <a:buNone/>
            </a:pPr>
            <a:r>
              <a:rPr lang="nl-NL" sz="2200" dirty="0" smtClean="0">
                <a:solidFill>
                  <a:srgbClr val="000066"/>
                </a:solidFill>
              </a:rPr>
              <a:t>Tip: gebruik </a:t>
            </a:r>
            <a:r>
              <a:rPr lang="nl-NL" sz="2200" dirty="0" err="1" smtClean="0">
                <a:solidFill>
                  <a:srgbClr val="000066"/>
                </a:solidFill>
              </a:rPr>
              <a:t>inhoudsopgavegenerator</a:t>
            </a:r>
            <a:r>
              <a:rPr lang="nl-NL" sz="2200" dirty="0" smtClean="0">
                <a:solidFill>
                  <a:srgbClr val="000066"/>
                </a:solidFill>
              </a:rPr>
              <a:t> in Word!</a:t>
            </a:r>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solidFill>
                  <a:srgbClr val="C00000"/>
                </a:solidFill>
              </a:rPr>
              <a:t>Inleiding</a:t>
            </a:r>
            <a:endParaRPr lang="nl-NL" dirty="0">
              <a:solidFill>
                <a:srgbClr val="C00000"/>
              </a:solidFill>
            </a:endParaRPr>
          </a:p>
        </p:txBody>
      </p:sp>
      <p:sp>
        <p:nvSpPr>
          <p:cNvPr id="3" name="Tijdelijke aanduiding voor inhoud 2"/>
          <p:cNvSpPr>
            <a:spLocks noGrp="1"/>
          </p:cNvSpPr>
          <p:nvPr>
            <p:ph idx="13"/>
          </p:nvPr>
        </p:nvSpPr>
        <p:spPr>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r>
              <a:rPr lang="nl-NL" sz="2400" b="0" dirty="0" smtClean="0">
                <a:solidFill>
                  <a:srgbClr val="000066"/>
                </a:solidFill>
              </a:rPr>
              <a:t>Waarom </a:t>
            </a:r>
            <a:r>
              <a:rPr lang="nl-NL" sz="2400" b="0" dirty="0">
                <a:solidFill>
                  <a:srgbClr val="000066"/>
                </a:solidFill>
              </a:rPr>
              <a:t>is het rapport </a:t>
            </a:r>
            <a:r>
              <a:rPr lang="nl-NL" sz="2400" b="0" dirty="0" smtClean="0">
                <a:solidFill>
                  <a:srgbClr val="000066"/>
                </a:solidFill>
              </a:rPr>
              <a:t>geschreven: doel</a:t>
            </a:r>
          </a:p>
          <a:p>
            <a:pPr lvl="1"/>
            <a:r>
              <a:rPr lang="nl-NL" sz="2000" dirty="0" smtClean="0">
                <a:solidFill>
                  <a:srgbClr val="000066"/>
                </a:solidFill>
              </a:rPr>
              <a:t>aanleiding en belang</a:t>
            </a:r>
          </a:p>
          <a:p>
            <a:pPr lvl="1"/>
            <a:r>
              <a:rPr lang="nl-NL" sz="2000" dirty="0" smtClean="0">
                <a:solidFill>
                  <a:srgbClr val="000066"/>
                </a:solidFill>
              </a:rPr>
              <a:t>hoofdvraag</a:t>
            </a:r>
          </a:p>
          <a:p>
            <a:pPr lvl="1"/>
            <a:r>
              <a:rPr lang="nl-NL" sz="2000" b="0" dirty="0" smtClean="0">
                <a:solidFill>
                  <a:srgbClr val="000066"/>
                </a:solidFill>
              </a:rPr>
              <a:t>werkwijze</a:t>
            </a:r>
          </a:p>
          <a:p>
            <a:pPr lvl="1"/>
            <a:r>
              <a:rPr lang="nl-NL" sz="2000" dirty="0" smtClean="0">
                <a:solidFill>
                  <a:srgbClr val="000066"/>
                </a:solidFill>
              </a:rPr>
              <a:t>uitgangspunten</a:t>
            </a:r>
            <a:endParaRPr lang="nl-NL" sz="2000" b="0" dirty="0" smtClean="0">
              <a:solidFill>
                <a:srgbClr val="000066"/>
              </a:solidFill>
            </a:endParaRPr>
          </a:p>
          <a:p>
            <a:r>
              <a:rPr lang="nl-NL" sz="2400" b="0" dirty="0" smtClean="0">
                <a:solidFill>
                  <a:srgbClr val="000066"/>
                </a:solidFill>
              </a:rPr>
              <a:t>Voor wie: doelgroep</a:t>
            </a:r>
            <a:endParaRPr lang="nl-NL" sz="2400" b="0" dirty="0">
              <a:solidFill>
                <a:srgbClr val="000066"/>
              </a:solidFill>
            </a:endParaRPr>
          </a:p>
          <a:p>
            <a:r>
              <a:rPr lang="nl-NL" sz="2400" b="0" dirty="0" smtClean="0">
                <a:solidFill>
                  <a:srgbClr val="000066"/>
                </a:solidFill>
              </a:rPr>
              <a:t>Hoe </a:t>
            </a:r>
            <a:r>
              <a:rPr lang="nl-NL" sz="2400" b="0" dirty="0">
                <a:solidFill>
                  <a:srgbClr val="000066"/>
                </a:solidFill>
              </a:rPr>
              <a:t>is de </a:t>
            </a:r>
            <a:r>
              <a:rPr lang="nl-NL" sz="2400" b="0" dirty="0" smtClean="0">
                <a:solidFill>
                  <a:srgbClr val="000066"/>
                </a:solidFill>
              </a:rPr>
              <a:t>structuur van het rapport (‘</a:t>
            </a:r>
            <a:r>
              <a:rPr lang="nl-NL" sz="2400" b="0" dirty="0">
                <a:solidFill>
                  <a:srgbClr val="000066"/>
                </a:solidFill>
              </a:rPr>
              <a:t>In hoofdstuk 3 leest u meer over …)</a:t>
            </a:r>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pic>
        <p:nvPicPr>
          <p:cNvPr id="5122" name="Picture 2" descr="C:\Users\etlvp\AppData\Local\Microsoft\Windows\Temporary Internet Files\Content.IE5\GVH13NF7\MC900056213[1].wmf"/>
          <p:cNvPicPr>
            <a:picLocks noChangeAspect="1" noChangeArrowheads="1"/>
          </p:cNvPicPr>
          <p:nvPr/>
        </p:nvPicPr>
        <p:blipFill>
          <a:blip r:embed="rId2" cstate="print"/>
          <a:srcRect/>
          <a:stretch>
            <a:fillRect/>
          </a:stretch>
        </p:blipFill>
        <p:spPr bwMode="auto">
          <a:xfrm>
            <a:off x="496824" y="4420781"/>
            <a:ext cx="2005282" cy="2014190"/>
          </a:xfrm>
          <a:prstGeom prst="rect">
            <a:avLst/>
          </a:prstGeom>
          <a:noFill/>
        </p:spPr>
      </p:pic>
    </p:spTree>
    <p:extLst>
      <p:ext uri="{BB962C8B-B14F-4D97-AF65-F5344CB8AC3E}">
        <p14:creationId xmlns:p14="http://schemas.microsoft.com/office/powerpoint/2010/main" val="56768804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sz="2800" dirty="0" smtClean="0">
                <a:solidFill>
                  <a:srgbClr val="C00000"/>
                </a:solidFill>
              </a:rPr>
              <a:t>De kern: hoofdstukken tussen inleiding en conclusie/aanbevelingen</a:t>
            </a:r>
            <a:endParaRPr lang="nl-NL" sz="2800" dirty="0">
              <a:solidFill>
                <a:srgbClr val="C00000"/>
              </a:solidFill>
            </a:endParaRPr>
          </a:p>
        </p:txBody>
      </p:sp>
      <p:sp>
        <p:nvSpPr>
          <p:cNvPr id="3" name="Tijdelijke aanduiding voor inhoud 2"/>
          <p:cNvSpPr>
            <a:spLocks noGrp="1"/>
          </p:cNvSpPr>
          <p:nvPr>
            <p:ph idx="13"/>
          </p:nvPr>
        </p:nvSpPr>
        <p:spPr>
          <a:xfrm>
            <a:off x="2766704" y="2905125"/>
            <a:ext cx="6102660" cy="3952875"/>
          </a:xfr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r>
              <a:rPr lang="nl-NL" sz="2400" b="0" dirty="0" smtClean="0">
                <a:solidFill>
                  <a:srgbClr val="000066"/>
                </a:solidFill>
              </a:rPr>
              <a:t>Foutloos </a:t>
            </a:r>
            <a:r>
              <a:rPr lang="nl-NL" sz="2400" b="0" dirty="0">
                <a:solidFill>
                  <a:srgbClr val="000066"/>
                </a:solidFill>
              </a:rPr>
              <a:t>en met een duidelijke structuur</a:t>
            </a:r>
          </a:p>
          <a:p>
            <a:endParaRPr lang="nl-NL" sz="2400" b="0" dirty="0">
              <a:solidFill>
                <a:srgbClr val="000066"/>
              </a:solidFill>
            </a:endParaRPr>
          </a:p>
          <a:p>
            <a:r>
              <a:rPr lang="nl-NL" sz="2400" b="0" dirty="0">
                <a:solidFill>
                  <a:srgbClr val="000066"/>
                </a:solidFill>
              </a:rPr>
              <a:t>Inhoud:</a:t>
            </a:r>
          </a:p>
          <a:p>
            <a:pPr lvl="1"/>
            <a:r>
              <a:rPr lang="nl-NL" sz="2000" b="0" dirty="0">
                <a:solidFill>
                  <a:srgbClr val="000066"/>
                </a:solidFill>
              </a:rPr>
              <a:t>eerlijk (alles moet waar zijn)</a:t>
            </a:r>
          </a:p>
          <a:p>
            <a:pPr lvl="1"/>
            <a:r>
              <a:rPr lang="nl-NL" sz="2000" b="0" dirty="0">
                <a:solidFill>
                  <a:srgbClr val="000066"/>
                </a:solidFill>
              </a:rPr>
              <a:t>volledig (alle relevante gegevens verwerken)</a:t>
            </a:r>
          </a:p>
          <a:p>
            <a:pPr lvl="1"/>
            <a:r>
              <a:rPr lang="nl-NL" sz="2000" b="0" dirty="0">
                <a:solidFill>
                  <a:srgbClr val="000066"/>
                </a:solidFill>
              </a:rPr>
              <a:t>controleerbaar (juiste verwijzingen)</a:t>
            </a:r>
          </a:p>
          <a:p>
            <a:pPr lvl="1"/>
            <a:r>
              <a:rPr lang="nl-NL" sz="2000" b="0" dirty="0">
                <a:solidFill>
                  <a:srgbClr val="000066"/>
                </a:solidFill>
              </a:rPr>
              <a:t>begint ook met een inleiding</a:t>
            </a:r>
          </a:p>
          <a:p>
            <a:endParaRPr lang="nl-NL" sz="2400" b="0" dirty="0">
              <a:solidFill>
                <a:srgbClr val="000066"/>
              </a:solidFill>
            </a:endParaRPr>
          </a:p>
          <a:p>
            <a:endParaRPr lang="nl-NL" sz="2400" b="0" dirty="0">
              <a:solidFill>
                <a:srgbClr val="000066"/>
              </a:solidFill>
            </a:endParaRPr>
          </a:p>
        </p:txBody>
      </p:sp>
      <p:sp>
        <p:nvSpPr>
          <p:cNvPr id="5" name="Tijdelijke aanduiding voor inhoud 4"/>
          <p:cNvSpPr>
            <a:spLocks noGrp="1"/>
          </p:cNvSpPr>
          <p:nvPr>
            <p:ph idx="16"/>
          </p:nvPr>
        </p:nvSpPr>
        <p:spPr/>
        <p:txBody>
          <a:bodyPr>
            <a:normAutofit lnSpcReduction="10000"/>
          </a:bodyPr>
          <a:lstStyle/>
          <a:p>
            <a:endParaRPr lang="en-US" dirty="0"/>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pic>
        <p:nvPicPr>
          <p:cNvPr id="4098" name="Picture 2" descr="C:\Users\etlvp\AppData\Local\Microsoft\Windows\Temporary Internet Files\Content.IE5\4V4H0FKI\MC900436917[1].png"/>
          <p:cNvPicPr>
            <a:picLocks noChangeAspect="1" noChangeArrowheads="1"/>
          </p:cNvPicPr>
          <p:nvPr/>
        </p:nvPicPr>
        <p:blipFill>
          <a:blip r:embed="rId2" cstate="print"/>
          <a:srcRect/>
          <a:stretch>
            <a:fillRect/>
          </a:stretch>
        </p:blipFill>
        <p:spPr bwMode="auto">
          <a:xfrm>
            <a:off x="7317736" y="3140968"/>
            <a:ext cx="1828572" cy="1828572"/>
          </a:xfrm>
          <a:prstGeom prst="rect">
            <a:avLst/>
          </a:prstGeom>
          <a:noFill/>
        </p:spPr>
      </p:pic>
    </p:spTree>
    <p:extLst>
      <p:ext uri="{BB962C8B-B14F-4D97-AF65-F5344CB8AC3E}">
        <p14:creationId xmlns:p14="http://schemas.microsoft.com/office/powerpoint/2010/main" val="39894826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nl-NL" dirty="0" smtClean="0">
                <a:solidFill>
                  <a:srgbClr val="CC0000"/>
                </a:solidFill>
              </a:rPr>
              <a:t>Volgende hoofdstukken (kern)</a:t>
            </a:r>
          </a:p>
        </p:txBody>
      </p:sp>
      <p:sp>
        <p:nvSpPr>
          <p:cNvPr id="15364" name="Rectangle 3"/>
          <p:cNvSpPr>
            <a:spLocks noGrp="1" noChangeArrowheads="1"/>
          </p:cNvSpPr>
          <p:nvPr>
            <p:ph idx="13"/>
          </p:nvPr>
        </p:nvSpPr>
        <p:spPr/>
        <p:txBody>
          <a:bodyPr>
            <a:normAutofit fontScale="92500"/>
          </a:bodyPr>
          <a:lstStyle/>
          <a:p>
            <a:r>
              <a:rPr lang="nl-NL" sz="2400" dirty="0" smtClean="0">
                <a:solidFill>
                  <a:schemeClr val="tx1"/>
                </a:solidFill>
              </a:rPr>
              <a:t>Heldere structuur alinea’s:</a:t>
            </a:r>
          </a:p>
          <a:p>
            <a:pPr lvl="1"/>
            <a:r>
              <a:rPr lang="nl-NL" sz="2000" dirty="0" smtClean="0">
                <a:solidFill>
                  <a:schemeClr val="tx1"/>
                </a:solidFill>
              </a:rPr>
              <a:t>één onderwerp; </a:t>
            </a:r>
          </a:p>
          <a:p>
            <a:pPr lvl="1"/>
            <a:r>
              <a:rPr lang="nl-NL" sz="2000" dirty="0" smtClean="0">
                <a:solidFill>
                  <a:schemeClr val="tx1"/>
                </a:solidFill>
              </a:rPr>
              <a:t>start met een kernzin</a:t>
            </a:r>
          </a:p>
          <a:p>
            <a:r>
              <a:rPr lang="nl-NL" sz="2400" dirty="0" smtClean="0">
                <a:solidFill>
                  <a:schemeClr val="tx1"/>
                </a:solidFill>
              </a:rPr>
              <a:t>Goede paragraaf: </a:t>
            </a:r>
          </a:p>
          <a:p>
            <a:pPr lvl="1"/>
            <a:r>
              <a:rPr lang="nl-NL" sz="2000" dirty="0" smtClean="0">
                <a:solidFill>
                  <a:schemeClr val="tx1"/>
                </a:solidFill>
              </a:rPr>
              <a:t>alinea’s die logisch bij elkaar horen</a:t>
            </a:r>
          </a:p>
          <a:p>
            <a:pPr lvl="1"/>
            <a:r>
              <a:rPr lang="nl-NL" sz="2000" dirty="0" smtClean="0">
                <a:solidFill>
                  <a:schemeClr val="tx1"/>
                </a:solidFill>
              </a:rPr>
              <a:t>één hoofdonderwerp</a:t>
            </a:r>
          </a:p>
          <a:p>
            <a:r>
              <a:rPr lang="nl-NL" sz="2400" dirty="0" smtClean="0">
                <a:solidFill>
                  <a:schemeClr val="tx1"/>
                </a:solidFill>
              </a:rPr>
              <a:t>Opsommingen: puntsgewijs</a:t>
            </a:r>
          </a:p>
          <a:p>
            <a:r>
              <a:rPr lang="nl-NL" sz="2400" dirty="0" smtClean="0">
                <a:solidFill>
                  <a:schemeClr val="tx1"/>
                </a:solidFill>
              </a:rPr>
              <a:t>Verwijzingen naar de bijlagen en literatuur </a:t>
            </a:r>
          </a:p>
          <a:p>
            <a:r>
              <a:rPr lang="nl-NL" sz="2400" dirty="0" smtClean="0">
                <a:solidFill>
                  <a:schemeClr val="tx1"/>
                </a:solidFill>
              </a:rPr>
              <a:t>Besluit met een conclusie</a:t>
            </a:r>
          </a:p>
          <a:p>
            <a:r>
              <a:rPr lang="nl-NL" sz="2400" dirty="0" smtClean="0">
                <a:solidFill>
                  <a:schemeClr val="tx1"/>
                </a:solidFill>
              </a:rPr>
              <a:t>Leg relatie met volgende hoofdstuk</a:t>
            </a:r>
          </a:p>
        </p:txBody>
      </p:sp>
      <p:sp>
        <p:nvSpPr>
          <p:cNvPr id="6" name="Tijdelijke aanduiding voor inhoud 5"/>
          <p:cNvSpPr>
            <a:spLocks noGrp="1"/>
          </p:cNvSpPr>
          <p:nvPr>
            <p:ph idx="16"/>
          </p:nvPr>
        </p:nvSpPr>
        <p:spPr/>
        <p:txBody>
          <a:bodyPr>
            <a:normAutofit lnSpcReduction="10000"/>
          </a:bodyPr>
          <a:lstStyle/>
          <a:p>
            <a:endParaRPr lang="en-US"/>
          </a:p>
        </p:txBody>
      </p:sp>
      <p:sp>
        <p:nvSpPr>
          <p:cNvPr id="7" name="Tijdelijke aanduiding voor inhoud 6"/>
          <p:cNvSpPr>
            <a:spLocks noGrp="1"/>
          </p:cNvSpPr>
          <p:nvPr>
            <p:ph idx="17"/>
          </p:nvPr>
        </p:nvSpPr>
        <p:spPr/>
        <p:txBody>
          <a:bodyPr/>
          <a:lstStyle/>
          <a:p>
            <a:endParaRPr lang="en-US"/>
          </a:p>
        </p:txBody>
      </p:sp>
      <p:sp>
        <p:nvSpPr>
          <p:cNvPr id="8" name="Tijdelijke aanduiding voor inhoud 7"/>
          <p:cNvSpPr>
            <a:spLocks noGrp="1"/>
          </p:cNvSpPr>
          <p:nvPr>
            <p:ph idx="19"/>
          </p:nvPr>
        </p:nvSpPr>
        <p:spPr/>
        <p:txBody>
          <a:bodyPr/>
          <a:lstStyle/>
          <a:p>
            <a:endParaRPr lang="en-US"/>
          </a:p>
        </p:txBody>
      </p:sp>
      <p:sp>
        <p:nvSpPr>
          <p:cNvPr id="15362" name="Tijdelijke aanduiding voor dianummer 4"/>
          <p:cNvSpPr>
            <a:spLocks noGrp="1"/>
          </p:cNvSpPr>
          <p:nvPr>
            <p:ph type="sldNum" sz="quarter" idx="4294967295"/>
          </p:nvPr>
        </p:nvSpPr>
        <p:spPr>
          <a:xfrm>
            <a:off x="7315200" y="6400800"/>
            <a:ext cx="1828800" cy="274638"/>
          </a:xfrm>
          <a:prstGeom prst="rect">
            <a:avLst/>
          </a:prstGeom>
          <a:noFill/>
        </p:spPr>
        <p:txBody>
          <a:bodyPr/>
          <a:lstStyle/>
          <a:p>
            <a:fld id="{5CF7C78F-18EF-48C4-AD12-B305BCACADF7}" type="slidenum">
              <a:rPr lang="en-GB" smtClean="0"/>
              <a:pPr/>
              <a:t>29</a:t>
            </a:fld>
            <a:endParaRPr lang="en-GB" smtClean="0"/>
          </a:p>
        </p:txBody>
      </p:sp>
      <p:pic>
        <p:nvPicPr>
          <p:cNvPr id="5" name="Picture 2" descr="C:\Users\etlvp\AppData\Local\Microsoft\Windows\Temporary Internet Files\Content.IE5\4V4H0FKI\MC900436917[1].png"/>
          <p:cNvPicPr>
            <a:picLocks noChangeAspect="1" noChangeArrowheads="1"/>
          </p:cNvPicPr>
          <p:nvPr/>
        </p:nvPicPr>
        <p:blipFill>
          <a:blip r:embed="rId3" cstate="print"/>
          <a:srcRect/>
          <a:stretch>
            <a:fillRect/>
          </a:stretch>
        </p:blipFill>
        <p:spPr bwMode="auto">
          <a:xfrm>
            <a:off x="6732240" y="1772816"/>
            <a:ext cx="1828572" cy="1828572"/>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Portfolio </a:t>
            </a:r>
            <a:r>
              <a:rPr lang="en-US" dirty="0" err="1" smtClean="0"/>
              <a:t>voor</a:t>
            </a:r>
            <a:r>
              <a:rPr lang="en-US" dirty="0" smtClean="0"/>
              <a:t> skills</a:t>
            </a:r>
            <a:endParaRPr lang="nl-NL" dirty="0"/>
          </a:p>
        </p:txBody>
      </p:sp>
      <p:sp>
        <p:nvSpPr>
          <p:cNvPr id="3" name="Content Placeholder 2"/>
          <p:cNvSpPr>
            <a:spLocks noGrp="1"/>
          </p:cNvSpPr>
          <p:nvPr>
            <p:ph idx="13"/>
          </p:nvPr>
        </p:nvSpPr>
        <p:spPr/>
        <p:txBody>
          <a:bodyPr/>
          <a:lstStyle/>
          <a:p>
            <a:r>
              <a:rPr lang="en-US" dirty="0" smtClean="0"/>
              <a:t>4 </a:t>
            </a:r>
            <a:r>
              <a:rPr lang="en-US" dirty="0" err="1" smtClean="0"/>
              <a:t>leeruitkomsten</a:t>
            </a:r>
            <a:r>
              <a:rPr lang="en-US" dirty="0" smtClean="0"/>
              <a:t>:</a:t>
            </a:r>
          </a:p>
          <a:p>
            <a:endParaRPr lang="en-US" dirty="0"/>
          </a:p>
          <a:p>
            <a:r>
              <a:rPr lang="en-US" dirty="0" err="1" smtClean="0"/>
              <a:t>zakelijk</a:t>
            </a:r>
            <a:r>
              <a:rPr lang="en-US" dirty="0" smtClean="0"/>
              <a:t> </a:t>
            </a:r>
            <a:r>
              <a:rPr lang="en-US" dirty="0" err="1" smtClean="0"/>
              <a:t>schrijven</a:t>
            </a:r>
            <a:endParaRPr lang="en-US" dirty="0" smtClean="0"/>
          </a:p>
          <a:p>
            <a:r>
              <a:rPr lang="en-US" dirty="0" err="1" smtClean="0"/>
              <a:t>systematisch</a:t>
            </a:r>
            <a:r>
              <a:rPr lang="en-US" dirty="0" smtClean="0"/>
              <a:t> </a:t>
            </a:r>
            <a:r>
              <a:rPr lang="en-US" dirty="0" err="1" smtClean="0"/>
              <a:t>werken</a:t>
            </a:r>
            <a:r>
              <a:rPr lang="en-US" dirty="0" smtClean="0"/>
              <a:t> </a:t>
            </a:r>
          </a:p>
          <a:p>
            <a:r>
              <a:rPr lang="en-US" dirty="0" err="1" smtClean="0"/>
              <a:t>mondelinge</a:t>
            </a:r>
            <a:r>
              <a:rPr lang="en-US" dirty="0" smtClean="0"/>
              <a:t> </a:t>
            </a:r>
            <a:r>
              <a:rPr lang="en-US" dirty="0" err="1" smtClean="0"/>
              <a:t>communicatie</a:t>
            </a:r>
            <a:endParaRPr lang="nl-NL"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3446238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solidFill>
                  <a:srgbClr val="C00000"/>
                </a:solidFill>
              </a:rPr>
              <a:t>Conclusies</a:t>
            </a:r>
            <a:endParaRPr lang="nl-NL" dirty="0">
              <a:solidFill>
                <a:srgbClr val="C00000"/>
              </a:solidFill>
            </a:endParaRPr>
          </a:p>
        </p:txBody>
      </p:sp>
      <p:sp>
        <p:nvSpPr>
          <p:cNvPr id="3" name="Tijdelijke aanduiding voor inhoud 2"/>
          <p:cNvSpPr>
            <a:spLocks noGrp="1"/>
          </p:cNvSpPr>
          <p:nvPr>
            <p:ph idx="13"/>
          </p:nvPr>
        </p:nvSpPr>
        <p:spPr>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p>
            <a:r>
              <a:rPr lang="nl-NL" sz="2400" b="0" dirty="0" smtClean="0">
                <a:solidFill>
                  <a:srgbClr val="000066"/>
                </a:solidFill>
              </a:rPr>
              <a:t>Antwoord </a:t>
            </a:r>
            <a:r>
              <a:rPr lang="nl-NL" sz="2400" b="0" dirty="0">
                <a:solidFill>
                  <a:srgbClr val="000066"/>
                </a:solidFill>
              </a:rPr>
              <a:t>op </a:t>
            </a:r>
            <a:r>
              <a:rPr lang="nl-NL" sz="2400" b="0" dirty="0" smtClean="0">
                <a:solidFill>
                  <a:srgbClr val="000066"/>
                </a:solidFill>
              </a:rPr>
              <a:t> </a:t>
            </a:r>
            <a:r>
              <a:rPr lang="nl-NL" sz="2400" b="0" dirty="0">
                <a:solidFill>
                  <a:srgbClr val="000066"/>
                </a:solidFill>
              </a:rPr>
              <a:t>wat in de inleiding als vraag </a:t>
            </a:r>
            <a:r>
              <a:rPr lang="nl-NL" sz="2400" b="0" dirty="0" smtClean="0">
                <a:solidFill>
                  <a:srgbClr val="000066"/>
                </a:solidFill>
              </a:rPr>
              <a:t>is geformuleerd</a:t>
            </a:r>
            <a:r>
              <a:rPr lang="nl-NL" sz="2400" b="0" dirty="0">
                <a:solidFill>
                  <a:srgbClr val="000066"/>
                </a:solidFill>
              </a:rPr>
              <a:t>.</a:t>
            </a:r>
          </a:p>
          <a:p>
            <a:endParaRPr lang="nl-NL" sz="2400" b="0" dirty="0">
              <a:solidFill>
                <a:srgbClr val="000066"/>
              </a:solidFill>
            </a:endParaRPr>
          </a:p>
          <a:p>
            <a:r>
              <a:rPr lang="nl-NL" sz="2400" b="0" dirty="0">
                <a:solidFill>
                  <a:srgbClr val="000066"/>
                </a:solidFill>
              </a:rPr>
              <a:t>Begrijpelijk, kort, informatief</a:t>
            </a:r>
          </a:p>
          <a:p>
            <a:r>
              <a:rPr lang="nl-NL" sz="2400" b="0" dirty="0" err="1">
                <a:solidFill>
                  <a:srgbClr val="000066"/>
                </a:solidFill>
              </a:rPr>
              <a:t>Géén</a:t>
            </a:r>
            <a:r>
              <a:rPr lang="nl-NL" sz="2400" b="0" dirty="0">
                <a:solidFill>
                  <a:srgbClr val="000066"/>
                </a:solidFill>
              </a:rPr>
              <a:t> nieuwe informatie!</a:t>
            </a:r>
          </a:p>
          <a:p>
            <a:r>
              <a:rPr lang="nl-NL" sz="2400" b="0" dirty="0">
                <a:solidFill>
                  <a:srgbClr val="000066"/>
                </a:solidFill>
              </a:rPr>
              <a:t>In de tegenwoordige </a:t>
            </a:r>
            <a:r>
              <a:rPr lang="nl-NL" sz="2400" b="0" dirty="0" smtClean="0">
                <a:solidFill>
                  <a:srgbClr val="000066"/>
                </a:solidFill>
              </a:rPr>
              <a:t>tijd</a:t>
            </a:r>
          </a:p>
          <a:p>
            <a:r>
              <a:rPr lang="nl-NL" sz="2400" b="0" dirty="0" smtClean="0">
                <a:solidFill>
                  <a:srgbClr val="000066"/>
                </a:solidFill>
              </a:rPr>
              <a:t>Onderbouwing vanuit voorgaande hoofdstukken</a:t>
            </a:r>
          </a:p>
          <a:p>
            <a:pPr>
              <a:buNone/>
            </a:pPr>
            <a:endParaRPr lang="nl-NL" sz="2400" b="0" dirty="0">
              <a:solidFill>
                <a:srgbClr val="000066"/>
              </a:solidFill>
            </a:endParaRPr>
          </a:p>
          <a:p>
            <a:pPr>
              <a:buNone/>
            </a:pPr>
            <a:endParaRPr lang="nl-NL" sz="2000" b="0" dirty="0">
              <a:solidFill>
                <a:srgbClr val="000066"/>
              </a:solidFill>
            </a:endParaRPr>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346194243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Aanbevelingen</a:t>
            </a:r>
            <a:endParaRPr lang="en-US" dirty="0"/>
          </a:p>
        </p:txBody>
      </p:sp>
      <p:sp>
        <p:nvSpPr>
          <p:cNvPr id="3" name="Tijdelijke aanduiding voor inhoud 2"/>
          <p:cNvSpPr>
            <a:spLocks noGrp="1"/>
          </p:cNvSpPr>
          <p:nvPr>
            <p:ph idx="13"/>
          </p:nvPr>
        </p:nvSpPr>
        <p:spPr/>
        <p:txBody>
          <a:bodyPr/>
          <a:lstStyle/>
          <a:p>
            <a:r>
              <a:rPr lang="nl-NL" b="0" dirty="0" smtClean="0">
                <a:solidFill>
                  <a:srgbClr val="000066"/>
                </a:solidFill>
              </a:rPr>
              <a:t>Suggesties voor de opdrachtgever</a:t>
            </a:r>
          </a:p>
          <a:p>
            <a:pPr lvl="1"/>
            <a:r>
              <a:rPr lang="nl-NL" dirty="0" smtClean="0">
                <a:solidFill>
                  <a:srgbClr val="000066"/>
                </a:solidFill>
              </a:rPr>
              <a:t>concreet</a:t>
            </a:r>
          </a:p>
          <a:p>
            <a:pPr lvl="1"/>
            <a:r>
              <a:rPr lang="nl-NL" b="0" dirty="0" smtClean="0">
                <a:solidFill>
                  <a:srgbClr val="000066"/>
                </a:solidFill>
              </a:rPr>
              <a:t>uitvoerbaar</a:t>
            </a:r>
          </a:p>
          <a:p>
            <a:r>
              <a:rPr lang="nl-NL" b="0" dirty="0" smtClean="0">
                <a:solidFill>
                  <a:srgbClr val="000066"/>
                </a:solidFill>
              </a:rPr>
              <a:t>Sluiten aan op conclusies</a:t>
            </a:r>
          </a:p>
          <a:p>
            <a:r>
              <a:rPr lang="nl-NL" b="0" dirty="0" smtClean="0">
                <a:solidFill>
                  <a:srgbClr val="000066"/>
                </a:solidFill>
              </a:rPr>
              <a:t>Onderbouwd vanuit tekst</a:t>
            </a:r>
          </a:p>
          <a:p>
            <a:pPr>
              <a:buNone/>
            </a:pPr>
            <a:endParaRPr lang="en-US"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Verwijzingen</a:t>
            </a:r>
            <a:endParaRPr lang="en-US" dirty="0"/>
          </a:p>
        </p:txBody>
      </p:sp>
      <p:sp>
        <p:nvSpPr>
          <p:cNvPr id="3" name="Content Placeholder 2"/>
          <p:cNvSpPr>
            <a:spLocks noGrp="1"/>
          </p:cNvSpPr>
          <p:nvPr>
            <p:ph idx="13"/>
          </p:nvPr>
        </p:nvSpPr>
        <p:spPr/>
        <p:txBody>
          <a:bodyPr/>
          <a:lstStyle/>
          <a:p>
            <a:pPr>
              <a:buNone/>
            </a:pPr>
            <a:r>
              <a:rPr lang="en-US" u="sng" dirty="0" err="1" smtClean="0"/>
              <a:t>Vanuit</a:t>
            </a:r>
            <a:r>
              <a:rPr lang="en-US" u="sng" dirty="0" smtClean="0"/>
              <a:t> de </a:t>
            </a:r>
            <a:r>
              <a:rPr lang="en-US" u="sng" dirty="0" err="1" smtClean="0"/>
              <a:t>tekst</a:t>
            </a:r>
            <a:r>
              <a:rPr lang="en-US" u="sng" dirty="0" smtClean="0"/>
              <a:t> </a:t>
            </a:r>
            <a:r>
              <a:rPr lang="en-US" dirty="0" err="1" smtClean="0"/>
              <a:t>verwijs</a:t>
            </a:r>
            <a:r>
              <a:rPr lang="en-US" dirty="0" smtClean="0"/>
              <a:t> je </a:t>
            </a:r>
            <a:r>
              <a:rPr lang="en-US" dirty="0" err="1" smtClean="0"/>
              <a:t>naar</a:t>
            </a:r>
            <a:r>
              <a:rPr lang="en-US" dirty="0" smtClean="0"/>
              <a:t>:</a:t>
            </a:r>
          </a:p>
          <a:p>
            <a:r>
              <a:rPr lang="en-US" dirty="0" err="1" smtClean="0"/>
              <a:t>Plaatjes</a:t>
            </a:r>
            <a:r>
              <a:rPr lang="en-US" dirty="0" smtClean="0"/>
              <a:t>, </a:t>
            </a:r>
            <a:r>
              <a:rPr lang="en-US" dirty="0" err="1" smtClean="0"/>
              <a:t>grafieken</a:t>
            </a:r>
            <a:r>
              <a:rPr lang="en-US" dirty="0" smtClean="0"/>
              <a:t> en </a:t>
            </a:r>
            <a:r>
              <a:rPr lang="en-US" dirty="0" err="1" smtClean="0"/>
              <a:t>tabellen</a:t>
            </a:r>
            <a:endParaRPr lang="en-US" dirty="0" smtClean="0"/>
          </a:p>
          <a:p>
            <a:pPr lvl="1"/>
            <a:r>
              <a:rPr lang="en-US" dirty="0" err="1" smtClean="0"/>
              <a:t>invoegen</a:t>
            </a:r>
            <a:r>
              <a:rPr lang="en-US" dirty="0" smtClean="0"/>
              <a:t> </a:t>
            </a:r>
            <a:r>
              <a:rPr lang="en-US" dirty="0" err="1" smtClean="0"/>
              <a:t>tussen</a:t>
            </a:r>
            <a:r>
              <a:rPr lang="en-US" dirty="0" smtClean="0"/>
              <a:t> </a:t>
            </a:r>
            <a:r>
              <a:rPr lang="en-US" dirty="0" err="1" smtClean="0"/>
              <a:t>tekst</a:t>
            </a:r>
            <a:endParaRPr lang="en-US" dirty="0" smtClean="0"/>
          </a:p>
          <a:p>
            <a:pPr lvl="1"/>
            <a:r>
              <a:rPr lang="en-US" dirty="0" err="1" smtClean="0"/>
              <a:t>titel</a:t>
            </a:r>
            <a:r>
              <a:rPr lang="en-US" dirty="0" smtClean="0"/>
              <a:t> (</a:t>
            </a:r>
            <a:r>
              <a:rPr lang="en-US" dirty="0" err="1" smtClean="0"/>
              <a:t>wat</a:t>
            </a:r>
            <a:r>
              <a:rPr lang="en-US" dirty="0" smtClean="0"/>
              <a:t> is het </a:t>
            </a:r>
            <a:r>
              <a:rPr lang="en-US" dirty="0" err="1" smtClean="0"/>
              <a:t>voor</a:t>
            </a:r>
            <a:r>
              <a:rPr lang="en-US" dirty="0" smtClean="0"/>
              <a:t> </a:t>
            </a:r>
            <a:r>
              <a:rPr lang="en-US" dirty="0" err="1" smtClean="0"/>
              <a:t>een</a:t>
            </a:r>
            <a:r>
              <a:rPr lang="en-US" dirty="0" smtClean="0"/>
              <a:t> </a:t>
            </a:r>
            <a:r>
              <a:rPr lang="en-US" dirty="0" err="1" smtClean="0"/>
              <a:t>plaatje</a:t>
            </a:r>
            <a:r>
              <a:rPr lang="en-US" dirty="0" smtClean="0"/>
              <a:t>?)</a:t>
            </a:r>
          </a:p>
          <a:p>
            <a:pPr lvl="1"/>
            <a:r>
              <a:rPr lang="en-US" dirty="0" err="1" smtClean="0"/>
              <a:t>nummer</a:t>
            </a:r>
            <a:r>
              <a:rPr lang="en-US" dirty="0" smtClean="0"/>
              <a:t> (per </a:t>
            </a:r>
            <a:r>
              <a:rPr lang="en-US" dirty="0" err="1" smtClean="0"/>
              <a:t>hoofdstuk</a:t>
            </a:r>
            <a:r>
              <a:rPr lang="en-US" dirty="0" smtClean="0"/>
              <a:t>, </a:t>
            </a:r>
            <a:r>
              <a:rPr lang="en-US" dirty="0" err="1" smtClean="0"/>
              <a:t>dus</a:t>
            </a:r>
            <a:r>
              <a:rPr lang="en-US" dirty="0" smtClean="0"/>
              <a:t> 1.1, en 1.2 </a:t>
            </a:r>
            <a:r>
              <a:rPr lang="en-US" dirty="0" err="1" smtClean="0"/>
              <a:t>horen</a:t>
            </a:r>
            <a:r>
              <a:rPr lang="en-US" dirty="0" smtClean="0"/>
              <a:t> </a:t>
            </a:r>
            <a:r>
              <a:rPr lang="en-US" dirty="0" err="1" smtClean="0"/>
              <a:t>bij</a:t>
            </a:r>
            <a:r>
              <a:rPr lang="en-US" dirty="0" smtClean="0"/>
              <a:t> H1)</a:t>
            </a:r>
          </a:p>
          <a:p>
            <a:r>
              <a:rPr lang="en-US" dirty="0" err="1" smtClean="0"/>
              <a:t>Bijlagen</a:t>
            </a:r>
            <a:endParaRPr lang="en-US" dirty="0" smtClean="0"/>
          </a:p>
          <a:p>
            <a:pPr lvl="1"/>
            <a:r>
              <a:rPr lang="en-US" dirty="0" err="1" smtClean="0"/>
              <a:t>Dmv</a:t>
            </a:r>
            <a:r>
              <a:rPr lang="en-US" dirty="0" smtClean="0"/>
              <a:t> </a:t>
            </a:r>
            <a:r>
              <a:rPr lang="en-US" dirty="0" err="1" smtClean="0"/>
              <a:t>genummerde</a:t>
            </a:r>
            <a:r>
              <a:rPr lang="en-US" dirty="0" smtClean="0"/>
              <a:t> </a:t>
            </a:r>
            <a:r>
              <a:rPr lang="en-US" dirty="0" err="1" smtClean="0"/>
              <a:t>bijlagen</a:t>
            </a:r>
            <a:r>
              <a:rPr lang="en-US" dirty="0" smtClean="0"/>
              <a:t> (</a:t>
            </a:r>
            <a:r>
              <a:rPr lang="en-US" dirty="0" err="1" smtClean="0"/>
              <a:t>bijv</a:t>
            </a:r>
            <a:r>
              <a:rPr lang="en-US" dirty="0" smtClean="0"/>
              <a:t>: </a:t>
            </a:r>
            <a:r>
              <a:rPr lang="en-US" dirty="0" err="1" smtClean="0"/>
              <a:t>zie</a:t>
            </a:r>
            <a:r>
              <a:rPr lang="en-US" dirty="0" smtClean="0"/>
              <a:t> </a:t>
            </a:r>
            <a:r>
              <a:rPr lang="en-US" dirty="0" err="1" smtClean="0"/>
              <a:t>bijlage</a:t>
            </a:r>
            <a:r>
              <a:rPr lang="en-US" dirty="0" smtClean="0"/>
              <a:t> 1 of A)</a:t>
            </a:r>
          </a:p>
          <a:p>
            <a:r>
              <a:rPr lang="en-US" dirty="0" err="1" smtClean="0"/>
              <a:t>Bronnen</a:t>
            </a:r>
            <a:endParaRPr lang="en-US" dirty="0" smtClean="0"/>
          </a:p>
          <a:p>
            <a:pPr lvl="1"/>
            <a:r>
              <a:rPr lang="en-US" dirty="0" err="1" smtClean="0"/>
              <a:t>D.m.v</a:t>
            </a:r>
            <a:r>
              <a:rPr lang="en-US" dirty="0" smtClean="0"/>
              <a:t>. </a:t>
            </a:r>
            <a:r>
              <a:rPr lang="en-US" dirty="0" err="1" smtClean="0"/>
              <a:t>bronvermelding</a:t>
            </a:r>
            <a:r>
              <a:rPr lang="en-US" dirty="0" smtClean="0"/>
              <a:t> (</a:t>
            </a:r>
            <a:r>
              <a:rPr lang="en-US" dirty="0" err="1" smtClean="0"/>
              <a:t>bijv</a:t>
            </a:r>
            <a:r>
              <a:rPr lang="en-US" dirty="0" smtClean="0"/>
              <a:t>: Danes, 2013)</a:t>
            </a:r>
          </a:p>
          <a:p>
            <a:endParaRPr lang="en-US" dirty="0"/>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
        <p:nvSpPr>
          <p:cNvPr id="4" name="Slide Number Placeholder 3"/>
          <p:cNvSpPr>
            <a:spLocks noGrp="1"/>
          </p:cNvSpPr>
          <p:nvPr>
            <p:ph type="sldNum" sz="quarter" idx="4294967295"/>
          </p:nvPr>
        </p:nvSpPr>
        <p:spPr>
          <a:xfrm>
            <a:off x="7315200" y="6400800"/>
            <a:ext cx="1828800" cy="274638"/>
          </a:xfrm>
          <a:prstGeom prst="rect">
            <a:avLst/>
          </a:prstGeom>
        </p:spPr>
        <p:txBody>
          <a:bodyPr/>
          <a:lstStyle/>
          <a:p>
            <a:pPr>
              <a:defRPr/>
            </a:pPr>
            <a:fld id="{8FCDF921-5327-49EB-9010-E115BE02577E}" type="slidenum">
              <a:rPr lang="en-GB" smtClean="0"/>
              <a:pPr>
                <a:defRPr/>
              </a:pPr>
              <a:t>32</a:t>
            </a:fld>
            <a:endParaRPr lang="en-GB"/>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solidFill>
                  <a:srgbClr val="C00000"/>
                </a:solidFill>
              </a:rPr>
              <a:t>Literatuurlijst</a:t>
            </a:r>
            <a:endParaRPr lang="nl-NL" dirty="0">
              <a:solidFill>
                <a:srgbClr val="C00000"/>
              </a:solidFill>
            </a:endParaRPr>
          </a:p>
        </p:txBody>
      </p:sp>
      <p:sp>
        <p:nvSpPr>
          <p:cNvPr id="3" name="Tijdelijke aanduiding voor inhoud 2"/>
          <p:cNvSpPr>
            <a:spLocks noGrp="1"/>
          </p:cNvSpPr>
          <p:nvPr>
            <p:ph idx="13"/>
          </p:nvPr>
        </p:nvSpPr>
        <p:spPr>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normAutofit fontScale="92500"/>
          </a:bodyPr>
          <a:lstStyle/>
          <a:p>
            <a:r>
              <a:rPr lang="nl-NL" sz="2400" b="0" dirty="0" err="1" smtClean="0">
                <a:solidFill>
                  <a:srgbClr val="000066"/>
                </a:solidFill>
              </a:rPr>
              <a:t>APA-normen</a:t>
            </a:r>
            <a:r>
              <a:rPr lang="nl-NL" sz="2400" b="0" dirty="0" smtClean="0">
                <a:solidFill>
                  <a:srgbClr val="000066"/>
                </a:solidFill>
              </a:rPr>
              <a:t>! :</a:t>
            </a:r>
          </a:p>
          <a:p>
            <a:pPr lvl="1"/>
            <a:r>
              <a:rPr lang="nl-NL" sz="2000" dirty="0" smtClean="0">
                <a:solidFill>
                  <a:schemeClr val="tx1"/>
                </a:solidFill>
              </a:rPr>
              <a:t>Voor een boek: Schrijver, (jaartal) </a:t>
            </a:r>
            <a:r>
              <a:rPr lang="nl-NL" sz="2000" i="1" dirty="0" smtClean="0">
                <a:solidFill>
                  <a:schemeClr val="tx1"/>
                </a:solidFill>
              </a:rPr>
              <a:t>Titel, </a:t>
            </a:r>
            <a:r>
              <a:rPr lang="nl-NL" sz="2000" dirty="0" smtClean="0">
                <a:solidFill>
                  <a:schemeClr val="tx1"/>
                </a:solidFill>
              </a:rPr>
              <a:t>Plaats van uitgave, Uitgever</a:t>
            </a:r>
            <a:endParaRPr lang="nl-NL" sz="2000" b="0" dirty="0">
              <a:solidFill>
                <a:srgbClr val="000066"/>
              </a:solidFill>
            </a:endParaRPr>
          </a:p>
          <a:p>
            <a:endParaRPr lang="nl-NL" sz="2400" b="0" dirty="0">
              <a:solidFill>
                <a:srgbClr val="000066"/>
              </a:solidFill>
            </a:endParaRPr>
          </a:p>
          <a:p>
            <a:r>
              <a:rPr lang="nl-NL" sz="2400" b="0" dirty="0">
                <a:solidFill>
                  <a:srgbClr val="000066"/>
                </a:solidFill>
              </a:rPr>
              <a:t>Niet om te imponeren (je moet eerlijk blijven)</a:t>
            </a:r>
          </a:p>
          <a:p>
            <a:r>
              <a:rPr lang="nl-NL" sz="2400" b="0" dirty="0">
                <a:solidFill>
                  <a:srgbClr val="000066"/>
                </a:solidFill>
              </a:rPr>
              <a:t>Alleen bronnen waarnaar je in de tekst verwijst</a:t>
            </a:r>
          </a:p>
          <a:p>
            <a:r>
              <a:rPr lang="nl-NL" sz="2400" b="0" dirty="0">
                <a:solidFill>
                  <a:srgbClr val="000066"/>
                </a:solidFill>
              </a:rPr>
              <a:t>Alfabetisch geordend </a:t>
            </a:r>
            <a:endParaRPr lang="nl-NL" sz="2400" b="0" dirty="0" smtClean="0">
              <a:solidFill>
                <a:srgbClr val="000066"/>
              </a:solidFill>
            </a:endParaRPr>
          </a:p>
          <a:p>
            <a:endParaRPr lang="nl-NL" sz="2400" b="0" dirty="0" smtClean="0">
              <a:solidFill>
                <a:srgbClr val="000066"/>
              </a:solidFill>
            </a:endParaRPr>
          </a:p>
          <a:p>
            <a:r>
              <a:rPr lang="nl-NL" sz="2400" b="0" dirty="0" smtClean="0">
                <a:solidFill>
                  <a:srgbClr val="000066"/>
                </a:solidFill>
                <a:hlinkClick r:id="rId3"/>
              </a:rPr>
              <a:t>http://</a:t>
            </a:r>
            <a:r>
              <a:rPr lang="nl-NL" sz="2400" b="0" smtClean="0">
                <a:solidFill>
                  <a:srgbClr val="000066"/>
                </a:solidFill>
                <a:hlinkClick r:id="rId3"/>
              </a:rPr>
              <a:t>specials.han.nl/sites/studiecentra/auteursrechten/bronnen-vermelden/</a:t>
            </a:r>
            <a:endParaRPr lang="nl-NL" sz="2400" b="0" smtClean="0">
              <a:solidFill>
                <a:srgbClr val="000066"/>
              </a:solidFill>
            </a:endParaRPr>
          </a:p>
          <a:p>
            <a:endParaRPr lang="nl-NL" sz="2400" b="0" dirty="0" smtClean="0">
              <a:solidFill>
                <a:srgbClr val="000066"/>
              </a:solidFill>
            </a:endParaRPr>
          </a:p>
          <a:p>
            <a:pPr>
              <a:buNone/>
            </a:pPr>
            <a:endParaRPr lang="nl-NL" sz="2400" b="0" dirty="0">
              <a:solidFill>
                <a:srgbClr val="000066"/>
              </a:solidFill>
              <a:latin typeface="+mn-lt"/>
            </a:endParaRPr>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145173001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nl-NL" sz="2800" dirty="0">
                <a:solidFill>
                  <a:srgbClr val="C00000"/>
                </a:solidFill>
              </a:rPr>
              <a:t>Bijlagen</a:t>
            </a:r>
            <a:r>
              <a:rPr lang="nl-NL" sz="2800" dirty="0"/>
              <a:t/>
            </a:r>
            <a:br>
              <a:rPr lang="nl-NL" sz="2800" dirty="0"/>
            </a:br>
            <a:endParaRPr lang="nl-NL" sz="2800" dirty="0"/>
          </a:p>
        </p:txBody>
      </p:sp>
      <p:sp>
        <p:nvSpPr>
          <p:cNvPr id="43011" name="Rectangle 3"/>
          <p:cNvSpPr>
            <a:spLocks noGrp="1" noChangeArrowheads="1"/>
          </p:cNvSpPr>
          <p:nvPr>
            <p:ph idx="13"/>
          </p:nvPr>
        </p:nvSpPr>
        <p:spPr/>
        <p:txBody>
          <a:bodyPr>
            <a:normAutofit lnSpcReduction="10000"/>
          </a:bodyPr>
          <a:lstStyle/>
          <a:p>
            <a:r>
              <a:rPr lang="nl-NL" sz="2400" dirty="0" smtClean="0">
                <a:solidFill>
                  <a:srgbClr val="000066"/>
                </a:solidFill>
              </a:rPr>
              <a:t>Bevatten detailinfo</a:t>
            </a:r>
          </a:p>
          <a:p>
            <a:r>
              <a:rPr lang="nl-NL" sz="2400" dirty="0" smtClean="0">
                <a:solidFill>
                  <a:srgbClr val="000066"/>
                </a:solidFill>
              </a:rPr>
              <a:t>Hoofdtekst moet zonder bijlagen zelfstandig leesbaar en begrijpbaar  zijn</a:t>
            </a:r>
          </a:p>
          <a:p>
            <a:r>
              <a:rPr lang="nl-NL" sz="2400" dirty="0" smtClean="0">
                <a:solidFill>
                  <a:srgbClr val="000066"/>
                </a:solidFill>
              </a:rPr>
              <a:t>Bijlagen hebben </a:t>
            </a:r>
            <a:r>
              <a:rPr lang="nl-NL" sz="2400" b="1" dirty="0" smtClean="0">
                <a:solidFill>
                  <a:srgbClr val="000066"/>
                </a:solidFill>
              </a:rPr>
              <a:t>nummer/letter</a:t>
            </a:r>
            <a:r>
              <a:rPr lang="nl-NL" sz="2400" dirty="0" smtClean="0">
                <a:solidFill>
                  <a:srgbClr val="000066"/>
                </a:solidFill>
              </a:rPr>
              <a:t>, </a:t>
            </a:r>
            <a:r>
              <a:rPr lang="nl-NL" sz="2400" b="1" dirty="0">
                <a:solidFill>
                  <a:srgbClr val="000066"/>
                </a:solidFill>
              </a:rPr>
              <a:t>omschrijving</a:t>
            </a:r>
            <a:r>
              <a:rPr lang="nl-NL" sz="2400" dirty="0">
                <a:solidFill>
                  <a:srgbClr val="000066"/>
                </a:solidFill>
              </a:rPr>
              <a:t> en een </a:t>
            </a:r>
            <a:r>
              <a:rPr lang="nl-NL" sz="2400" b="1" dirty="0">
                <a:solidFill>
                  <a:srgbClr val="000066"/>
                </a:solidFill>
              </a:rPr>
              <a:t>paginanummer</a:t>
            </a:r>
            <a:r>
              <a:rPr lang="nl-NL" sz="2400" dirty="0" smtClean="0">
                <a:solidFill>
                  <a:srgbClr val="000066"/>
                </a:solidFill>
              </a:rPr>
              <a:t>.</a:t>
            </a:r>
            <a:endParaRPr lang="nl-NL" sz="2400" dirty="0">
              <a:solidFill>
                <a:srgbClr val="000066"/>
              </a:solidFill>
            </a:endParaRPr>
          </a:p>
          <a:p>
            <a:r>
              <a:rPr lang="nl-NL" sz="2400" dirty="0" smtClean="0">
                <a:solidFill>
                  <a:srgbClr val="000066"/>
                </a:solidFill>
              </a:rPr>
              <a:t>Zijn opgenomen in inhoudsopgave</a:t>
            </a:r>
          </a:p>
          <a:p>
            <a:r>
              <a:rPr lang="nl-NL" sz="2400" dirty="0" smtClean="0">
                <a:solidFill>
                  <a:srgbClr val="000066"/>
                </a:solidFill>
              </a:rPr>
              <a:t>in de hoofdtekst is altijd minimaal één verwijzing naar een bijlage te vinden</a:t>
            </a:r>
          </a:p>
          <a:p>
            <a:r>
              <a:rPr lang="nl-NL" sz="2400" dirty="0" smtClean="0">
                <a:solidFill>
                  <a:srgbClr val="000066"/>
                </a:solidFill>
              </a:rPr>
              <a:t>Iedere bijlage begint op een aparte pagina</a:t>
            </a:r>
            <a:endParaRPr lang="nl-NL" sz="2400" dirty="0">
              <a:solidFill>
                <a:srgbClr val="000066"/>
              </a:solidFill>
            </a:endParaRPr>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pic>
        <p:nvPicPr>
          <p:cNvPr id="4" name="Picture 2" descr="C:\Users\etlvp\AppData\Local\Microsoft\Windows\Temporary Internet Files\Content.IE5\GVH13NF7\MC900432605[1].png"/>
          <p:cNvPicPr>
            <a:picLocks noChangeAspect="1" noChangeArrowheads="1"/>
          </p:cNvPicPr>
          <p:nvPr/>
        </p:nvPicPr>
        <p:blipFill>
          <a:blip r:embed="rId3" cstate="print"/>
          <a:srcRect/>
          <a:stretch>
            <a:fillRect/>
          </a:stretch>
        </p:blipFill>
        <p:spPr bwMode="auto">
          <a:xfrm>
            <a:off x="7020272" y="908720"/>
            <a:ext cx="1152128" cy="1152128"/>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el 1"/>
          <p:cNvSpPr>
            <a:spLocks noGrp="1"/>
          </p:cNvSpPr>
          <p:nvPr>
            <p:ph type="title"/>
          </p:nvPr>
        </p:nvSpPr>
        <p:spPr/>
        <p:txBody>
          <a:bodyPr/>
          <a:lstStyle/>
          <a:p>
            <a:r>
              <a:rPr lang="nl-NL" sz="2800" dirty="0" smtClean="0"/>
              <a:t>Literatuur gebruiken: waarom en hoe?</a:t>
            </a:r>
          </a:p>
        </p:txBody>
      </p:sp>
      <p:sp>
        <p:nvSpPr>
          <p:cNvPr id="25603" name="Tijdelijke aanduiding voor inhoud 2"/>
          <p:cNvSpPr>
            <a:spLocks noGrp="1"/>
          </p:cNvSpPr>
          <p:nvPr>
            <p:ph idx="13"/>
          </p:nvPr>
        </p:nvSpPr>
        <p:spPr/>
        <p:txBody>
          <a:bodyPr>
            <a:normAutofit/>
          </a:bodyPr>
          <a:lstStyle/>
          <a:p>
            <a:r>
              <a:rPr lang="nl-NL" sz="2400" dirty="0" smtClean="0"/>
              <a:t>theoretische onderbouwing</a:t>
            </a:r>
          </a:p>
          <a:p>
            <a:r>
              <a:rPr lang="nl-NL" sz="2400" dirty="0" smtClean="0"/>
              <a:t>gedegen argumentatie</a:t>
            </a:r>
          </a:p>
          <a:p>
            <a:r>
              <a:rPr lang="nl-NL" sz="2400" dirty="0" smtClean="0"/>
              <a:t>verhoging acceptatiegraad</a:t>
            </a:r>
          </a:p>
          <a:p>
            <a:endParaRPr lang="nl-NL" sz="1800" dirty="0" smtClean="0"/>
          </a:p>
          <a:p>
            <a:r>
              <a:rPr lang="nl-NL" sz="2400" dirty="0" smtClean="0"/>
              <a:t>Alleen bronnen waarnaar je in de tekst verwijst!</a:t>
            </a:r>
          </a:p>
          <a:p>
            <a:endParaRPr lang="nl-NL" sz="1800" dirty="0" smtClean="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nl-NL"/>
          </a:p>
        </p:txBody>
      </p:sp>
      <p:sp>
        <p:nvSpPr>
          <p:cNvPr id="18433" name="Rectangle 3"/>
          <p:cNvSpPr>
            <a:spLocks noGrp="1" noChangeArrowheads="1"/>
          </p:cNvSpPr>
          <p:nvPr>
            <p:ph idx="13"/>
          </p:nvPr>
        </p:nvSpPr>
        <p:spPr>
          <a:noFill/>
        </p:spPr>
        <p:txBody>
          <a:bodyPr>
            <a:normAutofit/>
          </a:bodyPr>
          <a:lstStyle/>
          <a:p>
            <a:endParaRPr lang="nl-NL" dirty="0" smtClean="0"/>
          </a:p>
          <a:p>
            <a:r>
              <a:rPr lang="nl-NL" dirty="0" smtClean="0">
                <a:solidFill>
                  <a:srgbClr val="000066"/>
                </a:solidFill>
              </a:rPr>
              <a:t>Plagiaat is intellectuele diefstal en wordt in wetenschappelijke kringen als wangedrag beschouwd. Onwetendheid, slordigheid of vergeetachtigheid kan onbewust plagiaat in de hand werken.</a:t>
            </a:r>
          </a:p>
          <a:p>
            <a:pPr>
              <a:buNone/>
            </a:pPr>
            <a:endParaRPr lang="nl-NL" dirty="0" smtClean="0">
              <a:solidFill>
                <a:srgbClr val="000066"/>
              </a:solidFill>
            </a:endParaRPr>
          </a:p>
          <a:p>
            <a:r>
              <a:rPr lang="nl-NL" dirty="0" smtClean="0">
                <a:solidFill>
                  <a:srgbClr val="000066"/>
                </a:solidFill>
              </a:rPr>
              <a:t>Voorkom plagiaat en schending van auteursrechten door goede bronvermelding!</a:t>
            </a:r>
          </a:p>
          <a:p>
            <a:pPr eaLnBrk="1" hangingPunct="1"/>
            <a:endParaRPr lang="nl-NL" dirty="0" smtClean="0">
              <a:solidFill>
                <a:schemeClr val="tx1"/>
              </a:solidFill>
              <a:ea typeface="ＭＳ Ｐゴシック" pitchFamily="34" charset="-128"/>
            </a:endParaRPr>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18434" name="Rectangle 4"/>
          <p:cNvSpPr>
            <a:spLocks noChangeArrowheads="1"/>
          </p:cNvSpPr>
          <p:nvPr/>
        </p:nvSpPr>
        <p:spPr bwMode="auto">
          <a:xfrm>
            <a:off x="1143000" y="928688"/>
            <a:ext cx="7467600" cy="685800"/>
          </a:xfrm>
          <a:prstGeom prst="rect">
            <a:avLst/>
          </a:prstGeom>
          <a:noFill/>
          <a:ln w="9525">
            <a:noFill/>
            <a:miter lim="800000"/>
            <a:headEnd/>
            <a:tailEnd/>
          </a:ln>
        </p:spPr>
        <p:txBody>
          <a:bodyPr anchor="b"/>
          <a:lstStyle/>
          <a:p>
            <a:r>
              <a:rPr lang="nl-NL" sz="3200" dirty="0" smtClean="0">
                <a:solidFill>
                  <a:srgbClr val="CC0000"/>
                </a:solidFill>
              </a:rPr>
              <a:t>Plagiaat</a:t>
            </a:r>
            <a:endParaRPr lang="nl-NL" sz="3200" dirty="0">
              <a:solidFill>
                <a:srgbClr val="CC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nl-NL" dirty="0" smtClean="0"/>
              <a:t>Literatuurlijst</a:t>
            </a:r>
          </a:p>
        </p:txBody>
      </p:sp>
      <p:sp>
        <p:nvSpPr>
          <p:cNvPr id="28676" name="Rectangle 3"/>
          <p:cNvSpPr>
            <a:spLocks noGrp="1" noChangeArrowheads="1"/>
          </p:cNvSpPr>
          <p:nvPr>
            <p:ph idx="13"/>
          </p:nvPr>
        </p:nvSpPr>
        <p:spPr/>
        <p:txBody>
          <a:bodyPr>
            <a:normAutofit lnSpcReduction="10000"/>
          </a:bodyPr>
          <a:lstStyle/>
          <a:p>
            <a:pPr>
              <a:lnSpc>
                <a:spcPct val="90000"/>
              </a:lnSpc>
              <a:buFontTx/>
              <a:buChar char="-"/>
            </a:pPr>
            <a:r>
              <a:rPr lang="nl-NL" dirty="0" smtClean="0"/>
              <a:t>Achterin rapport , maar vóór bijlagen</a:t>
            </a:r>
          </a:p>
          <a:p>
            <a:pPr>
              <a:lnSpc>
                <a:spcPct val="90000"/>
              </a:lnSpc>
              <a:buFontTx/>
              <a:buChar char="-"/>
            </a:pPr>
            <a:r>
              <a:rPr lang="nl-NL" dirty="0" err="1" smtClean="0"/>
              <a:t>APA-stijl</a:t>
            </a:r>
            <a:endParaRPr lang="nl-NL" dirty="0" smtClean="0"/>
          </a:p>
          <a:p>
            <a:pPr>
              <a:lnSpc>
                <a:spcPct val="90000"/>
              </a:lnSpc>
              <a:buFontTx/>
              <a:buChar char="-"/>
            </a:pPr>
            <a:r>
              <a:rPr lang="nl-NL" dirty="0" smtClean="0"/>
              <a:t>Tool in Word </a:t>
            </a:r>
          </a:p>
          <a:p>
            <a:pPr>
              <a:lnSpc>
                <a:spcPct val="90000"/>
              </a:lnSpc>
              <a:buFontTx/>
              <a:buChar char="-"/>
            </a:pPr>
            <a:r>
              <a:rPr lang="nl-NL" dirty="0" smtClean="0"/>
              <a:t>Wijze vermelden is afhankelijk van het soort bron:</a:t>
            </a:r>
          </a:p>
          <a:p>
            <a:pPr lvl="1">
              <a:lnSpc>
                <a:spcPct val="90000"/>
              </a:lnSpc>
              <a:buFontTx/>
              <a:buChar char="-"/>
            </a:pPr>
            <a:r>
              <a:rPr lang="nl-NL" sz="2800" b="1" dirty="0" smtClean="0">
                <a:ea typeface="+mn-ea"/>
              </a:rPr>
              <a:t>Boek</a:t>
            </a:r>
          </a:p>
          <a:p>
            <a:pPr lvl="1">
              <a:lnSpc>
                <a:spcPct val="90000"/>
              </a:lnSpc>
              <a:buFontTx/>
              <a:buChar char="-"/>
            </a:pPr>
            <a:r>
              <a:rPr lang="nl-NL" sz="2800" b="1" dirty="0" err="1" smtClean="0">
                <a:ea typeface="+mn-ea"/>
              </a:rPr>
              <a:t>E-book</a:t>
            </a:r>
            <a:endParaRPr lang="nl-NL" sz="2800" b="1" dirty="0" smtClean="0">
              <a:ea typeface="+mn-ea"/>
            </a:endParaRPr>
          </a:p>
          <a:p>
            <a:pPr lvl="1">
              <a:lnSpc>
                <a:spcPct val="90000"/>
              </a:lnSpc>
              <a:buFontTx/>
              <a:buChar char="-"/>
            </a:pPr>
            <a:r>
              <a:rPr lang="nl-NL" sz="2800" b="1" dirty="0" smtClean="0">
                <a:ea typeface="+mn-ea"/>
              </a:rPr>
              <a:t>Webpagina</a:t>
            </a:r>
          </a:p>
          <a:p>
            <a:pPr lvl="1">
              <a:lnSpc>
                <a:spcPct val="90000"/>
              </a:lnSpc>
              <a:buFontTx/>
              <a:buChar char="-"/>
            </a:pPr>
            <a:r>
              <a:rPr lang="nl-NL" sz="2800" b="1" dirty="0" smtClean="0">
                <a:ea typeface="+mn-ea"/>
              </a:rPr>
              <a:t>Tijdschrift </a:t>
            </a:r>
          </a:p>
          <a:p>
            <a:pPr lvl="1">
              <a:lnSpc>
                <a:spcPct val="90000"/>
              </a:lnSpc>
              <a:buFontTx/>
              <a:buChar char="-"/>
            </a:pPr>
            <a:r>
              <a:rPr lang="nl-NL" sz="2800" b="1" dirty="0" err="1" smtClean="0">
                <a:ea typeface="+mn-ea"/>
              </a:rPr>
              <a:t>etc</a:t>
            </a:r>
            <a:endParaRPr lang="nl-NL" sz="2800" b="1" dirty="0" smtClean="0">
              <a:ea typeface="+mn-ea"/>
            </a:endParaRPr>
          </a:p>
          <a:p>
            <a:pPr lvl="1">
              <a:lnSpc>
                <a:spcPct val="90000"/>
              </a:lnSpc>
              <a:buFontTx/>
              <a:buChar char="-"/>
            </a:pPr>
            <a:endParaRPr lang="nl-NL" dirty="0" smtClean="0">
              <a:solidFill>
                <a:schemeClr val="tx1"/>
              </a:solidFill>
            </a:endParaRPr>
          </a:p>
          <a:p>
            <a:pPr lvl="1">
              <a:lnSpc>
                <a:spcPct val="90000"/>
              </a:lnSpc>
              <a:buFontTx/>
              <a:buNone/>
            </a:pPr>
            <a:endParaRPr lang="nl-NL" sz="2400" dirty="0" smtClean="0">
              <a:solidFill>
                <a:schemeClr val="tx1"/>
              </a:solidFill>
            </a:endParaRPr>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32770" name="Tijdelijke aanduiding voor dianummer 4"/>
          <p:cNvSpPr>
            <a:spLocks noGrp="1"/>
          </p:cNvSpPr>
          <p:nvPr>
            <p:ph type="sldNum" sz="quarter" idx="4294967295"/>
          </p:nvPr>
        </p:nvSpPr>
        <p:spPr>
          <a:xfrm>
            <a:off x="7315200" y="6400800"/>
            <a:ext cx="1828800" cy="274638"/>
          </a:xfrm>
          <a:prstGeom prst="rect">
            <a:avLst/>
          </a:prstGeom>
        </p:spPr>
        <p:txBody>
          <a:bodyPr/>
          <a:lstStyle/>
          <a:p>
            <a:pPr>
              <a:defRPr/>
            </a:pPr>
            <a:fld id="{5F88171C-B960-4581-932E-EC590A47C8C3}" type="slidenum">
              <a:rPr lang="en-GB" smtClean="0"/>
              <a:pPr>
                <a:defRPr/>
              </a:pPr>
              <a:t>37</a:t>
            </a:fld>
            <a:endParaRPr lang="en-GB"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nl-NL"/>
          </a:p>
        </p:txBody>
      </p:sp>
      <p:sp>
        <p:nvSpPr>
          <p:cNvPr id="19458" name="Rectangle 3"/>
          <p:cNvSpPr>
            <a:spLocks noGrp="1" noChangeArrowheads="1"/>
          </p:cNvSpPr>
          <p:nvPr>
            <p:ph idx="13"/>
          </p:nvPr>
        </p:nvSpPr>
        <p:spPr>
          <a:noFill/>
        </p:spPr>
        <p:txBody>
          <a:bodyPr/>
          <a:lstStyle/>
          <a:p>
            <a:pPr lvl="0">
              <a:buNone/>
            </a:pPr>
            <a:endParaRPr lang="nl-NL" b="1" dirty="0" smtClean="0">
              <a:solidFill>
                <a:srgbClr val="000066"/>
              </a:solidFill>
            </a:endParaRPr>
          </a:p>
          <a:p>
            <a:pPr lvl="0">
              <a:buNone/>
            </a:pPr>
            <a:r>
              <a:rPr lang="nl-NL" dirty="0" smtClean="0">
                <a:solidFill>
                  <a:srgbClr val="000066"/>
                </a:solidFill>
              </a:rPr>
              <a:t>Voorbeelden:</a:t>
            </a:r>
          </a:p>
          <a:p>
            <a:pPr>
              <a:buNone/>
            </a:pPr>
            <a:endParaRPr lang="nl-NL" dirty="0" smtClean="0">
              <a:solidFill>
                <a:srgbClr val="000066"/>
              </a:solidFill>
            </a:endParaRPr>
          </a:p>
          <a:p>
            <a:pPr lvl="0">
              <a:buNone/>
            </a:pPr>
            <a:r>
              <a:rPr lang="nl-NL" sz="2000" dirty="0" smtClean="0">
                <a:solidFill>
                  <a:srgbClr val="000066"/>
                </a:solidFill>
              </a:rPr>
              <a:t>“…vinden wij de volgende formule (zie </a:t>
            </a:r>
            <a:r>
              <a:rPr lang="nl-NL" sz="2000" dirty="0" err="1" smtClean="0">
                <a:solidFill>
                  <a:srgbClr val="000066"/>
                </a:solidFill>
              </a:rPr>
              <a:t>Fenner</a:t>
            </a:r>
            <a:r>
              <a:rPr lang="nl-NL" sz="2000" dirty="0" smtClean="0">
                <a:solidFill>
                  <a:srgbClr val="000066"/>
                </a:solidFill>
              </a:rPr>
              <a:t>, 1995, p. 525)</a:t>
            </a:r>
          </a:p>
          <a:p>
            <a:pPr lvl="0">
              <a:buNone/>
            </a:pPr>
            <a:endParaRPr lang="nl-NL" sz="2000" dirty="0" smtClean="0">
              <a:solidFill>
                <a:srgbClr val="000066"/>
              </a:solidFill>
            </a:endParaRPr>
          </a:p>
          <a:p>
            <a:pPr lvl="0">
              <a:buNone/>
            </a:pPr>
            <a:r>
              <a:rPr lang="nl-NL" sz="2000" dirty="0" smtClean="0">
                <a:solidFill>
                  <a:srgbClr val="000066"/>
                </a:solidFill>
              </a:rPr>
              <a:t>“…</a:t>
            </a:r>
            <a:r>
              <a:rPr lang="nl-NL" sz="2000" dirty="0" err="1" smtClean="0">
                <a:solidFill>
                  <a:srgbClr val="000066"/>
                </a:solidFill>
              </a:rPr>
              <a:t>Fenner</a:t>
            </a:r>
            <a:r>
              <a:rPr lang="nl-NL" sz="2000" dirty="0" smtClean="0">
                <a:solidFill>
                  <a:srgbClr val="000066"/>
                </a:solidFill>
              </a:rPr>
              <a:t> (1995) behandelt dit onderwerp slechts summier.”</a:t>
            </a:r>
          </a:p>
          <a:p>
            <a:pPr lvl="0">
              <a:buNone/>
            </a:pPr>
            <a:endParaRPr lang="nl-NL" sz="2000" dirty="0" smtClean="0">
              <a:solidFill>
                <a:srgbClr val="000066"/>
              </a:solidFill>
            </a:endParaRPr>
          </a:p>
          <a:p>
            <a:pPr lvl="0">
              <a:buNone/>
            </a:pPr>
            <a:r>
              <a:rPr lang="nl-NL" sz="2000" dirty="0" smtClean="0">
                <a:solidFill>
                  <a:srgbClr val="000066"/>
                </a:solidFill>
              </a:rPr>
              <a:t>“In </a:t>
            </a:r>
            <a:r>
              <a:rPr lang="nl-NL" sz="2000" dirty="0" err="1" smtClean="0">
                <a:solidFill>
                  <a:srgbClr val="000066"/>
                </a:solidFill>
              </a:rPr>
              <a:t>Steenhouder</a:t>
            </a:r>
            <a:r>
              <a:rPr lang="nl-NL" sz="2000" dirty="0" smtClean="0">
                <a:solidFill>
                  <a:srgbClr val="000066"/>
                </a:solidFill>
              </a:rPr>
              <a:t> e.a. (1998) vinden we dat…”</a:t>
            </a:r>
            <a:endParaRPr lang="nl-NL" sz="2000" dirty="0">
              <a:solidFill>
                <a:srgbClr val="000066"/>
              </a:solidFill>
            </a:endParaRPr>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19459" name="Rectangle 4"/>
          <p:cNvSpPr>
            <a:spLocks noChangeArrowheads="1"/>
          </p:cNvSpPr>
          <p:nvPr/>
        </p:nvSpPr>
        <p:spPr bwMode="auto">
          <a:xfrm>
            <a:off x="1043608" y="1340768"/>
            <a:ext cx="7467600" cy="685800"/>
          </a:xfrm>
          <a:prstGeom prst="rect">
            <a:avLst/>
          </a:prstGeom>
          <a:noFill/>
          <a:ln w="9525">
            <a:noFill/>
            <a:miter lim="800000"/>
            <a:headEnd/>
            <a:tailEnd/>
          </a:ln>
        </p:spPr>
        <p:txBody>
          <a:bodyPr anchor="b"/>
          <a:lstStyle/>
          <a:p>
            <a:pPr lvl="0"/>
            <a:r>
              <a:rPr lang="nl-NL" sz="3200" dirty="0" smtClean="0">
                <a:solidFill>
                  <a:srgbClr val="C00000"/>
                </a:solidFill>
              </a:rPr>
              <a:t>Verwijzen</a:t>
            </a:r>
          </a:p>
          <a:p>
            <a:pPr lvl="0"/>
            <a:r>
              <a:rPr lang="nl-NL" sz="3200" dirty="0" smtClean="0">
                <a:solidFill>
                  <a:srgbClr val="C00000"/>
                </a:solidFill>
              </a:rPr>
              <a:t>in de hoofdtekst van het verslag</a:t>
            </a:r>
            <a:endParaRPr lang="nl-NL" sz="3200" dirty="0">
              <a:solidFill>
                <a:srgbClr val="CC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smtClean="0">
                <a:solidFill>
                  <a:srgbClr val="C00000"/>
                </a:solidFill>
              </a:rPr>
              <a:t>Verwijzen</a:t>
            </a:r>
            <a:endParaRPr lang="nl-NL" dirty="0">
              <a:solidFill>
                <a:srgbClr val="C00000"/>
              </a:solidFill>
            </a:endParaRPr>
          </a:p>
        </p:txBody>
      </p:sp>
      <p:sp>
        <p:nvSpPr>
          <p:cNvPr id="3" name="Tijdelijke aanduiding voor inhoud 2"/>
          <p:cNvSpPr>
            <a:spLocks noGrp="1"/>
          </p:cNvSpPr>
          <p:nvPr>
            <p:ph idx="13"/>
          </p:nvPr>
        </p:nvSpPr>
        <p:spPr/>
        <p:txBody>
          <a:bodyPr/>
          <a:lstStyle/>
          <a:p>
            <a:pPr>
              <a:buNone/>
            </a:pPr>
            <a:endParaRPr lang="nl-NL" i="1" dirty="0" smtClean="0">
              <a:solidFill>
                <a:srgbClr val="000066"/>
              </a:solidFill>
            </a:endParaRPr>
          </a:p>
          <a:p>
            <a:pPr>
              <a:buNone/>
            </a:pPr>
            <a:endParaRPr lang="nl-NL" i="1" dirty="0" smtClean="0">
              <a:solidFill>
                <a:srgbClr val="000066"/>
              </a:solidFill>
            </a:endParaRPr>
          </a:p>
          <a:p>
            <a:pPr>
              <a:buNone/>
            </a:pPr>
            <a:r>
              <a:rPr lang="nl-NL" i="1" dirty="0" smtClean="0">
                <a:solidFill>
                  <a:srgbClr val="000066"/>
                </a:solidFill>
              </a:rPr>
              <a:t>Opdracht: verwijzen in de hoofdtekst</a:t>
            </a:r>
            <a:endParaRPr lang="nl-NL" i="1" dirty="0">
              <a:solidFill>
                <a:srgbClr val="000066"/>
              </a:solidFill>
            </a:endParaRPr>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Inlevermomenten</a:t>
            </a:r>
            <a:endParaRPr lang="nl-NL" dirty="0"/>
          </a:p>
        </p:txBody>
      </p:sp>
      <p:sp>
        <p:nvSpPr>
          <p:cNvPr id="3" name="Content Placeholder 2"/>
          <p:cNvSpPr>
            <a:spLocks noGrp="1"/>
          </p:cNvSpPr>
          <p:nvPr>
            <p:ph idx="13"/>
          </p:nvPr>
        </p:nvSpPr>
        <p:spPr/>
        <p:txBody>
          <a:bodyPr/>
          <a:lstStyle/>
          <a:p>
            <a:r>
              <a:rPr lang="en-US" dirty="0" err="1" smtClean="0"/>
              <a:t>leeruitkomst</a:t>
            </a:r>
            <a:r>
              <a:rPr lang="en-US" dirty="0" smtClean="0"/>
              <a:t> 1 </a:t>
            </a:r>
            <a:r>
              <a:rPr lang="en-US" dirty="0" err="1" smtClean="0"/>
              <a:t>en</a:t>
            </a:r>
            <a:r>
              <a:rPr lang="en-US" dirty="0" smtClean="0"/>
              <a:t> 2 </a:t>
            </a:r>
            <a:r>
              <a:rPr lang="en-US" dirty="0" err="1" smtClean="0"/>
              <a:t>tijdens</a:t>
            </a:r>
            <a:r>
              <a:rPr lang="en-US" dirty="0" smtClean="0"/>
              <a:t> BIS</a:t>
            </a:r>
          </a:p>
          <a:p>
            <a:endParaRPr lang="en-US" dirty="0"/>
          </a:p>
          <a:p>
            <a:r>
              <a:rPr lang="en-US" dirty="0" smtClean="0"/>
              <a:t>Schema:</a:t>
            </a:r>
          </a:p>
          <a:p>
            <a:endParaRPr lang="en-US" dirty="0"/>
          </a:p>
          <a:p>
            <a:r>
              <a:rPr lang="en-US" dirty="0" err="1" smtClean="0"/>
              <a:t>lUK</a:t>
            </a:r>
            <a:r>
              <a:rPr lang="en-US" dirty="0" smtClean="0"/>
              <a:t> 1 week 6</a:t>
            </a:r>
          </a:p>
          <a:p>
            <a:endParaRPr lang="en-US" dirty="0"/>
          </a:p>
          <a:p>
            <a:r>
              <a:rPr lang="en-US" dirty="0" smtClean="0"/>
              <a:t>LUK2 week..</a:t>
            </a:r>
          </a:p>
          <a:p>
            <a:endParaRPr lang="en-US" dirty="0"/>
          </a:p>
          <a:p>
            <a:r>
              <a:rPr lang="en-US" dirty="0" err="1" smtClean="0"/>
              <a:t>herkansing</a:t>
            </a:r>
            <a:r>
              <a:rPr lang="en-US" dirty="0" smtClean="0"/>
              <a:t>:</a:t>
            </a:r>
            <a:endParaRPr lang="nl-NL"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1156440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nl-NL" dirty="0" smtClean="0">
                <a:solidFill>
                  <a:srgbClr val="CC0000"/>
                </a:solidFill>
              </a:rPr>
              <a:t>Literatuurlijst</a:t>
            </a:r>
          </a:p>
        </p:txBody>
      </p:sp>
      <p:sp>
        <p:nvSpPr>
          <p:cNvPr id="18436" name="Rectangle 3"/>
          <p:cNvSpPr>
            <a:spLocks noGrp="1" noChangeArrowheads="1"/>
          </p:cNvSpPr>
          <p:nvPr>
            <p:ph idx="13"/>
          </p:nvPr>
        </p:nvSpPr>
        <p:spPr/>
        <p:txBody>
          <a:bodyPr>
            <a:normAutofit/>
          </a:bodyPr>
          <a:lstStyle/>
          <a:p>
            <a:pPr>
              <a:lnSpc>
                <a:spcPct val="90000"/>
              </a:lnSpc>
              <a:buFont typeface="Wingdings" pitchFamily="2" charset="2"/>
              <a:buNone/>
            </a:pPr>
            <a:endParaRPr lang="nl-NL" b="1" dirty="0" smtClean="0">
              <a:solidFill>
                <a:schemeClr val="tx1"/>
              </a:solidFill>
            </a:endParaRPr>
          </a:p>
          <a:p>
            <a:pPr>
              <a:lnSpc>
                <a:spcPct val="90000"/>
              </a:lnSpc>
              <a:buFont typeface="Wingdings" pitchFamily="2" charset="2"/>
              <a:buNone/>
            </a:pPr>
            <a:r>
              <a:rPr lang="nl-NL" sz="2800" b="1" dirty="0" smtClean="0">
                <a:solidFill>
                  <a:schemeClr val="tx1"/>
                </a:solidFill>
              </a:rPr>
              <a:t>Vermelding van een boek</a:t>
            </a:r>
          </a:p>
          <a:p>
            <a:pPr>
              <a:lnSpc>
                <a:spcPct val="90000"/>
              </a:lnSpc>
              <a:buFont typeface="Wingdings" pitchFamily="2" charset="2"/>
              <a:buNone/>
            </a:pPr>
            <a:endParaRPr lang="nl-NL" dirty="0" smtClean="0">
              <a:solidFill>
                <a:schemeClr val="tx1"/>
              </a:solidFill>
            </a:endParaRPr>
          </a:p>
          <a:p>
            <a:pPr>
              <a:lnSpc>
                <a:spcPct val="90000"/>
              </a:lnSpc>
              <a:buFont typeface="Wingdings" pitchFamily="2" charset="2"/>
              <a:buNone/>
            </a:pPr>
            <a:r>
              <a:rPr lang="nl-NL" b="1" dirty="0" smtClean="0">
                <a:solidFill>
                  <a:srgbClr val="CC0000"/>
                </a:solidFill>
              </a:rPr>
              <a:t>Voorbeeld:</a:t>
            </a:r>
            <a:r>
              <a:rPr lang="nl-NL" dirty="0" smtClean="0">
                <a:solidFill>
                  <a:schemeClr val="tx1"/>
                </a:solidFill>
              </a:rPr>
              <a:t> </a:t>
            </a:r>
          </a:p>
          <a:p>
            <a:pPr>
              <a:lnSpc>
                <a:spcPct val="90000"/>
              </a:lnSpc>
              <a:buFont typeface="Wingdings" pitchFamily="2" charset="2"/>
              <a:buNone/>
            </a:pPr>
            <a:r>
              <a:rPr lang="nl-NL" sz="2000" dirty="0" smtClean="0">
                <a:solidFill>
                  <a:schemeClr val="tx1"/>
                </a:solidFill>
              </a:rPr>
              <a:t>Van der Lei, A.H., Knol, I., </a:t>
            </a:r>
            <a:r>
              <a:rPr lang="nl-NL" sz="2000" dirty="0" err="1" smtClean="0">
                <a:solidFill>
                  <a:schemeClr val="tx1"/>
                </a:solidFill>
              </a:rPr>
              <a:t>Moojen</a:t>
            </a:r>
            <a:r>
              <a:rPr lang="nl-NL" sz="2000" dirty="0" smtClean="0">
                <a:solidFill>
                  <a:schemeClr val="tx1"/>
                </a:solidFill>
              </a:rPr>
              <a:t>, B., (2003), </a:t>
            </a:r>
            <a:r>
              <a:rPr lang="nl-NL" sz="2000" i="1" dirty="0" smtClean="0">
                <a:solidFill>
                  <a:schemeClr val="tx1"/>
                </a:solidFill>
              </a:rPr>
              <a:t>Communicatie in de praktijk, </a:t>
            </a:r>
            <a:r>
              <a:rPr lang="nl-NL" sz="2000" dirty="0" smtClean="0">
                <a:solidFill>
                  <a:schemeClr val="tx1"/>
                </a:solidFill>
              </a:rPr>
              <a:t>Baarn, HB uitgevers.</a:t>
            </a:r>
          </a:p>
          <a:p>
            <a:pPr>
              <a:lnSpc>
                <a:spcPct val="90000"/>
              </a:lnSpc>
              <a:buFont typeface="Wingdings" pitchFamily="2" charset="2"/>
              <a:buNone/>
            </a:pPr>
            <a:endParaRPr lang="nl-NL" sz="2000" dirty="0" smtClean="0">
              <a:solidFill>
                <a:schemeClr val="tx1"/>
              </a:solidFill>
            </a:endParaRPr>
          </a:p>
          <a:p>
            <a:pPr lvl="1">
              <a:lnSpc>
                <a:spcPct val="90000"/>
              </a:lnSpc>
              <a:buFontTx/>
              <a:buNone/>
            </a:pPr>
            <a:endParaRPr lang="nl-NL" sz="2400" dirty="0" smtClean="0">
              <a:solidFill>
                <a:schemeClr val="tx1"/>
              </a:solidFill>
            </a:endParaRPr>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
        <p:nvSpPr>
          <p:cNvPr id="18434" name="Tijdelijke aanduiding voor dianummer 4"/>
          <p:cNvSpPr>
            <a:spLocks noGrp="1"/>
          </p:cNvSpPr>
          <p:nvPr>
            <p:ph type="sldNum" sz="quarter" idx="4294967295"/>
          </p:nvPr>
        </p:nvSpPr>
        <p:spPr>
          <a:xfrm>
            <a:off x="0" y="6356350"/>
            <a:ext cx="2895600" cy="365125"/>
          </a:xfrm>
          <a:prstGeom prst="rect">
            <a:avLst/>
          </a:prstGeom>
          <a:noFill/>
        </p:spPr>
        <p:txBody>
          <a:bodyPr/>
          <a:lstStyle/>
          <a:p>
            <a:fld id="{A457C2A5-88D9-4FA9-85F2-A40DA5939AD4}" type="slidenum">
              <a:rPr lang="en-GB" smtClean="0"/>
              <a:pPr/>
              <a:t>40</a:t>
            </a:fld>
            <a:endParaRPr lang="en-GB"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normAutofit/>
          </a:bodyPr>
          <a:lstStyle/>
          <a:p>
            <a:r>
              <a:rPr lang="nl-NL" dirty="0" smtClean="0">
                <a:solidFill>
                  <a:srgbClr val="CC0000"/>
                </a:solidFill>
              </a:rPr>
              <a:t>Literatuurlijst</a:t>
            </a:r>
          </a:p>
        </p:txBody>
      </p:sp>
      <p:sp>
        <p:nvSpPr>
          <p:cNvPr id="3" name="Content Placeholder 2"/>
          <p:cNvSpPr>
            <a:spLocks noGrp="1"/>
          </p:cNvSpPr>
          <p:nvPr>
            <p:ph idx="13"/>
          </p:nvPr>
        </p:nvSpPr>
        <p:spPr/>
        <p:txBody>
          <a:bodyPr/>
          <a:lstStyle/>
          <a:p>
            <a:pPr>
              <a:buNone/>
            </a:pPr>
            <a:r>
              <a:rPr lang="nl-NL" sz="2800" b="1" dirty="0" smtClean="0">
                <a:solidFill>
                  <a:srgbClr val="000066"/>
                </a:solidFill>
              </a:rPr>
              <a:t>Vermelding van een </a:t>
            </a:r>
            <a:r>
              <a:rPr lang="nl-NL" sz="2800" b="1" dirty="0" err="1" smtClean="0">
                <a:solidFill>
                  <a:srgbClr val="000066"/>
                </a:solidFill>
              </a:rPr>
              <a:t>E-book</a:t>
            </a:r>
            <a:r>
              <a:rPr lang="nl-NL" sz="2800" b="1" dirty="0" smtClean="0">
                <a:solidFill>
                  <a:srgbClr val="000066"/>
                </a:solidFill>
              </a:rPr>
              <a:t> </a:t>
            </a:r>
            <a:br>
              <a:rPr lang="nl-NL" sz="2800" b="1" dirty="0" smtClean="0">
                <a:solidFill>
                  <a:srgbClr val="000066"/>
                </a:solidFill>
              </a:rPr>
            </a:br>
            <a:r>
              <a:rPr lang="nl-NL" sz="2800" b="1" dirty="0" smtClean="0">
                <a:solidFill>
                  <a:srgbClr val="000066"/>
                </a:solidFill>
              </a:rPr>
              <a:t>(alleen digitaal)</a:t>
            </a:r>
          </a:p>
          <a:p>
            <a:endParaRPr lang="nl-NL" dirty="0" smtClean="0">
              <a:solidFill>
                <a:srgbClr val="000066"/>
              </a:solidFill>
            </a:endParaRPr>
          </a:p>
          <a:p>
            <a:pPr>
              <a:buNone/>
            </a:pPr>
            <a:r>
              <a:rPr lang="en-US" sz="2000" dirty="0" smtClean="0">
                <a:solidFill>
                  <a:srgbClr val="000066"/>
                </a:solidFill>
              </a:rPr>
              <a:t>O’Keefe, E. (</a:t>
            </a:r>
            <a:r>
              <a:rPr lang="en-US" sz="2000" dirty="0" err="1" smtClean="0">
                <a:solidFill>
                  <a:srgbClr val="000066"/>
                </a:solidFill>
              </a:rPr>
              <a:t>n.d</a:t>
            </a:r>
            <a:r>
              <a:rPr lang="en-US" sz="2000" dirty="0" smtClean="0">
                <a:solidFill>
                  <a:srgbClr val="000066"/>
                </a:solidFill>
              </a:rPr>
              <a:t>.). </a:t>
            </a:r>
            <a:r>
              <a:rPr lang="en-US" sz="2000" i="1" dirty="0" smtClean="0">
                <a:solidFill>
                  <a:srgbClr val="000066"/>
                </a:solidFill>
              </a:rPr>
              <a:t>Egoism &amp; the crisis in Western values.</a:t>
            </a:r>
            <a:r>
              <a:rPr lang="en-US" sz="2000" dirty="0" smtClean="0">
                <a:solidFill>
                  <a:srgbClr val="000066"/>
                </a:solidFill>
              </a:rPr>
              <a:t> </a:t>
            </a:r>
            <a:r>
              <a:rPr lang="nl-NL" sz="2000" dirty="0" smtClean="0">
                <a:solidFill>
                  <a:srgbClr val="000066"/>
                </a:solidFill>
              </a:rPr>
              <a:t>Afkomstig van</a:t>
            </a:r>
            <a:br>
              <a:rPr lang="nl-NL" sz="2000" dirty="0" smtClean="0">
                <a:solidFill>
                  <a:srgbClr val="000066"/>
                </a:solidFill>
              </a:rPr>
            </a:br>
            <a:r>
              <a:rPr lang="nl-NL" sz="2000" dirty="0" smtClean="0">
                <a:solidFill>
                  <a:srgbClr val="000066"/>
                </a:solidFill>
              </a:rPr>
              <a:t>http://www.onlineorigignals.com/showitem.asp?idemID=135</a:t>
            </a:r>
          </a:p>
          <a:p>
            <a:endParaRPr lang="nl-NL" dirty="0">
              <a:solidFill>
                <a:srgbClr val="000066"/>
              </a:solidFill>
            </a:endParaRPr>
          </a:p>
        </p:txBody>
      </p:sp>
      <p:sp>
        <p:nvSpPr>
          <p:cNvPr id="4" name="Content Placeholder 3"/>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2800" dirty="0" smtClean="0"/>
              <a:t>vermelding</a:t>
            </a:r>
            <a:r>
              <a:rPr lang="nl-NL" dirty="0" smtClean="0"/>
              <a:t> </a:t>
            </a:r>
            <a:r>
              <a:rPr lang="nl-NL" sz="2800" dirty="0" smtClean="0"/>
              <a:t>van een internetsite</a:t>
            </a:r>
            <a:r>
              <a:rPr lang="nl-NL" dirty="0" smtClean="0"/>
              <a:t/>
            </a:r>
            <a:br>
              <a:rPr lang="nl-NL" dirty="0" smtClean="0"/>
            </a:br>
            <a:endParaRPr lang="nl-NL" dirty="0"/>
          </a:p>
        </p:txBody>
      </p:sp>
      <p:sp>
        <p:nvSpPr>
          <p:cNvPr id="3" name="Content Placeholder 2"/>
          <p:cNvSpPr>
            <a:spLocks noGrp="1"/>
          </p:cNvSpPr>
          <p:nvPr>
            <p:ph idx="13"/>
          </p:nvPr>
        </p:nvSpPr>
        <p:spPr/>
        <p:txBody>
          <a:bodyPr>
            <a:normAutofit fontScale="85000" lnSpcReduction="20000"/>
          </a:bodyPr>
          <a:lstStyle/>
          <a:p>
            <a:endParaRPr lang="nl-NL" dirty="0" smtClean="0"/>
          </a:p>
          <a:p>
            <a:r>
              <a:rPr lang="nl-NL" dirty="0" smtClean="0"/>
              <a:t>Internetbronnen: </a:t>
            </a:r>
            <a:br>
              <a:rPr lang="nl-NL" dirty="0" smtClean="0"/>
            </a:br>
            <a:r>
              <a:rPr lang="nl-NL" dirty="0" smtClean="0"/>
              <a:t>volledig internetadres + datum van inkijken</a:t>
            </a:r>
          </a:p>
          <a:p>
            <a:endParaRPr lang="nl-NL" dirty="0" smtClean="0"/>
          </a:p>
          <a:p>
            <a:r>
              <a:rPr lang="nl-NL" dirty="0" smtClean="0"/>
              <a:t>Voorbeelden websites</a:t>
            </a:r>
          </a:p>
          <a:p>
            <a:r>
              <a:rPr lang="nl-NL" dirty="0" smtClean="0"/>
              <a:t>Organisatie als auteur, geen datum</a:t>
            </a:r>
            <a:br>
              <a:rPr lang="nl-NL" dirty="0" smtClean="0"/>
            </a:br>
            <a:r>
              <a:rPr lang="nl-NL" dirty="0" smtClean="0"/>
              <a:t>Centrum voor Ethiek en Gezondheid. (</a:t>
            </a:r>
            <a:r>
              <a:rPr lang="nl-NL" dirty="0" err="1" smtClean="0"/>
              <a:t>z.d</a:t>
            </a:r>
            <a:r>
              <a:rPr lang="nl-NL" dirty="0" smtClean="0"/>
              <a:t>.). </a:t>
            </a:r>
            <a:r>
              <a:rPr lang="nl-NL" i="1" dirty="0" smtClean="0"/>
              <a:t>Dilemma’s in de jeugdzorg</a:t>
            </a:r>
            <a:r>
              <a:rPr lang="nl-NL" dirty="0" smtClean="0"/>
              <a:t>. Geraadpleegd op 9 januari 2015, van</a:t>
            </a:r>
            <a:br>
              <a:rPr lang="nl-NL" dirty="0" smtClean="0"/>
            </a:br>
            <a:r>
              <a:rPr lang="nl-NL" dirty="0" smtClean="0">
                <a:hlinkClick r:id="rId2"/>
              </a:rPr>
              <a:t>http://www.ceg.nl/werk/bekijk/dilemmas-in-de-jeugdzorg</a:t>
            </a:r>
            <a:r>
              <a:rPr lang="nl-NL" dirty="0" smtClean="0"/>
              <a:t/>
            </a:r>
            <a:br>
              <a:rPr lang="nl-NL" dirty="0" smtClean="0"/>
            </a:br>
            <a:r>
              <a:rPr lang="nl-NL" dirty="0" smtClean="0"/>
              <a:t>  </a:t>
            </a:r>
          </a:p>
          <a:p>
            <a:r>
              <a:rPr lang="nl-NL" dirty="0" smtClean="0"/>
              <a:t>Organisatie als auteur</a:t>
            </a:r>
            <a:br>
              <a:rPr lang="nl-NL" dirty="0" smtClean="0"/>
            </a:br>
            <a:r>
              <a:rPr lang="nl-NL" dirty="0" smtClean="0"/>
              <a:t>Hogeschool van Arnhem en Nijmegen. (2015). </a:t>
            </a:r>
            <a:r>
              <a:rPr lang="nl-NL" i="1" dirty="0" smtClean="0"/>
              <a:t>Voltijd bacheloropleidingen</a:t>
            </a:r>
            <a:r>
              <a:rPr lang="nl-NL" dirty="0" smtClean="0"/>
              <a:t>. Geraadpleegd op 9 januari 2015, van</a:t>
            </a:r>
            <a:br>
              <a:rPr lang="nl-NL" dirty="0" smtClean="0"/>
            </a:br>
            <a:r>
              <a:rPr lang="nl-NL" dirty="0" smtClean="0">
                <a:hlinkClick r:id="rId3"/>
              </a:rPr>
              <a:t>http://www.han.nl/start/bachelor-opleidingen/</a:t>
            </a:r>
            <a:br>
              <a:rPr lang="nl-NL" dirty="0" smtClean="0">
                <a:hlinkClick r:id="rId3"/>
              </a:rPr>
            </a:br>
            <a:r>
              <a:rPr lang="nl-NL" dirty="0" smtClean="0"/>
              <a:t> </a:t>
            </a:r>
          </a:p>
          <a:p>
            <a:endParaRPr lang="nl-NL" dirty="0"/>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3"/>
          </p:nvPr>
        </p:nvSpPr>
        <p:spPr/>
        <p:txBody>
          <a:bodyPr>
            <a:normAutofit fontScale="85000" lnSpcReduction="10000"/>
          </a:bodyPr>
          <a:lstStyle/>
          <a:p>
            <a:r>
              <a:rPr lang="nl-NL" dirty="0" smtClean="0"/>
              <a:t>Website met auteur</a:t>
            </a:r>
            <a:br>
              <a:rPr lang="nl-NL" dirty="0" smtClean="0"/>
            </a:br>
            <a:r>
              <a:rPr lang="nl-NL" dirty="0" err="1" smtClean="0"/>
              <a:t>Mooy</a:t>
            </a:r>
            <a:r>
              <a:rPr lang="nl-NL" dirty="0" smtClean="0"/>
              <a:t>, G. (2014, 6 oktober). </a:t>
            </a:r>
            <a:r>
              <a:rPr lang="nl-NL" i="1" dirty="0" smtClean="0"/>
              <a:t>Wat moet Nederland doen tegen </a:t>
            </a:r>
            <a:r>
              <a:rPr lang="nl-NL" i="1" dirty="0" err="1" smtClean="0"/>
              <a:t>ebola</a:t>
            </a:r>
            <a:r>
              <a:rPr lang="nl-NL" i="1" dirty="0" smtClean="0"/>
              <a:t>?</a:t>
            </a:r>
            <a:r>
              <a:rPr lang="nl-NL" dirty="0" smtClean="0"/>
              <a:t> Geraadpleegd op 9 januari 2015, van</a:t>
            </a:r>
            <a:br>
              <a:rPr lang="nl-NL" dirty="0" smtClean="0"/>
            </a:br>
            <a:r>
              <a:rPr lang="nl-NL" dirty="0" smtClean="0">
                <a:hlinkClick r:id="rId2"/>
              </a:rPr>
              <a:t>http://www.joop.nl/opinies/detail/artikel/28908_wat_moet_nederland_doen_tegen_ebola/</a:t>
            </a:r>
            <a:r>
              <a:rPr lang="nl-NL" dirty="0" smtClean="0"/>
              <a:t/>
            </a:r>
            <a:br>
              <a:rPr lang="nl-NL" dirty="0" smtClean="0"/>
            </a:br>
            <a:r>
              <a:rPr lang="nl-NL" dirty="0" smtClean="0"/>
              <a:t>    </a:t>
            </a:r>
          </a:p>
          <a:p>
            <a:r>
              <a:rPr lang="nl-NL" dirty="0" smtClean="0"/>
              <a:t>Website met auteur (dubbele achternaam)</a:t>
            </a:r>
            <a:br>
              <a:rPr lang="nl-NL" dirty="0" smtClean="0"/>
            </a:br>
            <a:r>
              <a:rPr lang="nl-NL" dirty="0" err="1" smtClean="0"/>
              <a:t>Vos-van</a:t>
            </a:r>
            <a:r>
              <a:rPr lang="nl-NL" dirty="0" smtClean="0"/>
              <a:t> der Hoeven, T. de. (2013, september). </a:t>
            </a:r>
            <a:r>
              <a:rPr lang="nl-NL" i="1" dirty="0" smtClean="0"/>
              <a:t>Veilig in het verkeer</a:t>
            </a:r>
            <a:r>
              <a:rPr lang="nl-NL" dirty="0" smtClean="0"/>
              <a:t>. Geraadpleegd op 24 september 2013, van </a:t>
            </a:r>
            <a:r>
              <a:rPr lang="nl-NL" dirty="0" smtClean="0">
                <a:hlinkClick r:id="rId3"/>
              </a:rPr>
              <a:t>http://www.opvoedadvies.nl/veiliginverkeer.htm</a:t>
            </a:r>
            <a:r>
              <a:rPr lang="nl-NL" dirty="0" smtClean="0"/>
              <a:t/>
            </a:r>
            <a:br>
              <a:rPr lang="nl-NL" dirty="0" smtClean="0"/>
            </a:br>
            <a:r>
              <a:rPr lang="nl-NL" dirty="0" smtClean="0"/>
              <a:t> </a:t>
            </a:r>
          </a:p>
          <a:p>
            <a:r>
              <a:rPr lang="nl-NL" dirty="0" smtClean="0"/>
              <a:t>Website zonder auteur of organisatie</a:t>
            </a:r>
            <a:br>
              <a:rPr lang="nl-NL" dirty="0" smtClean="0"/>
            </a:br>
            <a:r>
              <a:rPr lang="nl-NL" i="1" dirty="0" smtClean="0"/>
              <a:t>Basisschool De Akker: Leerlingen</a:t>
            </a:r>
            <a:r>
              <a:rPr lang="nl-NL" dirty="0" smtClean="0"/>
              <a:t>. (2013, 20 maart). Geraadpleegd op 28 oktober 2013, van </a:t>
            </a:r>
            <a:r>
              <a:rPr lang="nl-NL" dirty="0" smtClean="0">
                <a:hlinkClick r:id="rId4"/>
              </a:rPr>
              <a:t>http://10.000scholen.nl/5676/</a:t>
            </a:r>
            <a:r>
              <a:rPr lang="nl-NL" dirty="0" err="1" smtClean="0">
                <a:hlinkClick r:id="rId4"/>
              </a:rPr>
              <a:t>basisscholen-nijmegen</a:t>
            </a:r>
            <a:r>
              <a:rPr lang="nl-NL" dirty="0" smtClean="0">
                <a:hlinkClick r:id="rId4"/>
              </a:rPr>
              <a:t>/</a:t>
            </a:r>
            <a:r>
              <a:rPr lang="nl-NL" dirty="0" err="1" smtClean="0">
                <a:hlinkClick r:id="rId4"/>
              </a:rPr>
              <a:t>basisschool-de-akker</a:t>
            </a:r>
            <a:r>
              <a:rPr lang="nl-NL" dirty="0" smtClean="0">
                <a:hlinkClick r:id="rId4"/>
              </a:rPr>
              <a:t>/leerlingen</a:t>
            </a:r>
            <a:r>
              <a:rPr lang="nl-NL" dirty="0" smtClean="0"/>
              <a:t> </a:t>
            </a:r>
          </a:p>
          <a:p>
            <a:endParaRPr lang="nl-NL" dirty="0"/>
          </a:p>
        </p:txBody>
      </p:sp>
      <p:sp>
        <p:nvSpPr>
          <p:cNvPr id="4" name="Content Placeholder 3"/>
          <p:cNvSpPr>
            <a:spLocks noGrp="1"/>
          </p:cNvSpPr>
          <p:nvPr>
            <p:ph idx="16"/>
          </p:nvPr>
        </p:nvSpPr>
        <p:spPr/>
        <p:txBody>
          <a:bodyPr>
            <a:normAutofit lnSpcReduction="10000"/>
          </a:bodyPr>
          <a:lstStyle/>
          <a:p>
            <a:endParaRPr lang="nl-NL" dirty="0"/>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normAutofit/>
          </a:bodyPr>
          <a:lstStyle/>
          <a:p>
            <a:r>
              <a:rPr lang="nl-NL" dirty="0" smtClean="0">
                <a:solidFill>
                  <a:srgbClr val="CC0000"/>
                </a:solidFill>
              </a:rPr>
              <a:t>Literatuurlijst</a:t>
            </a:r>
          </a:p>
        </p:txBody>
      </p:sp>
      <p:sp>
        <p:nvSpPr>
          <p:cNvPr id="3" name="Content Placeholder 2"/>
          <p:cNvSpPr>
            <a:spLocks noGrp="1"/>
          </p:cNvSpPr>
          <p:nvPr>
            <p:ph idx="13"/>
          </p:nvPr>
        </p:nvSpPr>
        <p:spPr/>
        <p:txBody>
          <a:bodyPr/>
          <a:lstStyle/>
          <a:p>
            <a:pPr>
              <a:buNone/>
            </a:pPr>
            <a:r>
              <a:rPr lang="nl-NL" sz="2800" b="1" dirty="0" smtClean="0">
                <a:solidFill>
                  <a:srgbClr val="000066"/>
                </a:solidFill>
              </a:rPr>
              <a:t>Vermelding van een tijdschriftartikel</a:t>
            </a:r>
          </a:p>
          <a:p>
            <a:pPr>
              <a:buNone/>
            </a:pPr>
            <a:endParaRPr lang="nl-NL" dirty="0" smtClean="0">
              <a:solidFill>
                <a:srgbClr val="000066"/>
              </a:solidFill>
            </a:endParaRPr>
          </a:p>
          <a:p>
            <a:pPr>
              <a:buNone/>
            </a:pPr>
            <a:r>
              <a:rPr lang="en-US" sz="2000" dirty="0" err="1" smtClean="0">
                <a:solidFill>
                  <a:srgbClr val="000066"/>
                </a:solidFill>
              </a:rPr>
              <a:t>Ringuest</a:t>
            </a:r>
            <a:r>
              <a:rPr lang="en-US" sz="2000" dirty="0" smtClean="0">
                <a:solidFill>
                  <a:srgbClr val="000066"/>
                </a:solidFill>
              </a:rPr>
              <a:t>, J.L., Rinks, D.B. (1987). Interactive solutions for the </a:t>
            </a:r>
            <a:r>
              <a:rPr lang="en-US" sz="2000" dirty="0" err="1" smtClean="0">
                <a:solidFill>
                  <a:srgbClr val="000066"/>
                </a:solidFill>
              </a:rPr>
              <a:t>lineair</a:t>
            </a:r>
            <a:r>
              <a:rPr lang="en-US" sz="2000" dirty="0" smtClean="0">
                <a:solidFill>
                  <a:srgbClr val="000066"/>
                </a:solidFill>
              </a:rPr>
              <a:t> </a:t>
            </a:r>
            <a:r>
              <a:rPr lang="en-US" sz="2000" dirty="0" err="1" smtClean="0">
                <a:solidFill>
                  <a:srgbClr val="000066"/>
                </a:solidFill>
              </a:rPr>
              <a:t>multiobjective</a:t>
            </a:r>
            <a:r>
              <a:rPr lang="en-US" sz="2000" dirty="0" smtClean="0">
                <a:solidFill>
                  <a:srgbClr val="000066"/>
                </a:solidFill>
              </a:rPr>
              <a:t> Transportation problem. </a:t>
            </a:r>
            <a:r>
              <a:rPr lang="en-US" sz="2000" i="1" dirty="0" smtClean="0">
                <a:solidFill>
                  <a:srgbClr val="000066"/>
                </a:solidFill>
              </a:rPr>
              <a:t>European Journal of Operational Research, 52</a:t>
            </a:r>
            <a:r>
              <a:rPr lang="en-US" sz="2000" dirty="0" smtClean="0">
                <a:solidFill>
                  <a:srgbClr val="000066"/>
                </a:solidFill>
              </a:rPr>
              <a:t>, p. 11-21.</a:t>
            </a:r>
            <a:endParaRPr lang="nl-NL" sz="2000" dirty="0">
              <a:solidFill>
                <a:srgbClr val="000066"/>
              </a:solidFill>
            </a:endParaRPr>
          </a:p>
        </p:txBody>
      </p:sp>
      <p:sp>
        <p:nvSpPr>
          <p:cNvPr id="4" name="Content Placeholder 3"/>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solidFill>
                  <a:srgbClr val="C00000"/>
                </a:solidFill>
              </a:rPr>
              <a:t>APA normen (HAN)</a:t>
            </a:r>
            <a:endParaRPr lang="nl-NL" dirty="0">
              <a:solidFill>
                <a:srgbClr val="C00000"/>
              </a:solidFill>
            </a:endParaRPr>
          </a:p>
        </p:txBody>
      </p:sp>
      <p:sp>
        <p:nvSpPr>
          <p:cNvPr id="4" name="Tijdelijke aanduiding voor inhoud 3"/>
          <p:cNvSpPr>
            <a:spLocks noGrp="1"/>
          </p:cNvSpPr>
          <p:nvPr>
            <p:ph idx="13"/>
          </p:nvPr>
        </p:nvSpPr>
        <p:spPr/>
        <p:txBody>
          <a:bodyPr>
            <a:normAutofit/>
          </a:bodyPr>
          <a:lstStyle/>
          <a:p>
            <a:pPr>
              <a:buNone/>
            </a:pPr>
            <a:endParaRPr lang="nl-NL" dirty="0" smtClean="0"/>
          </a:p>
          <a:p>
            <a:pPr>
              <a:buNone/>
            </a:pPr>
            <a:r>
              <a:rPr lang="nl-NL" dirty="0" smtClean="0">
                <a:solidFill>
                  <a:srgbClr val="000066"/>
                </a:solidFill>
              </a:rPr>
              <a:t>In het kader van “goed voorbeeld doet volgen”…</a:t>
            </a:r>
          </a:p>
          <a:p>
            <a:pPr>
              <a:buNone/>
            </a:pPr>
            <a:endParaRPr lang="nl-NL" dirty="0" smtClean="0">
              <a:solidFill>
                <a:srgbClr val="000066"/>
              </a:solidFill>
            </a:endParaRPr>
          </a:p>
          <a:p>
            <a:pPr>
              <a:buNone/>
            </a:pPr>
            <a:r>
              <a:rPr lang="nl-NL" dirty="0" smtClean="0">
                <a:solidFill>
                  <a:srgbClr val="000066"/>
                </a:solidFill>
              </a:rPr>
              <a:t>Heel veel meer uitleg en concrete voorbeelden op speciale </a:t>
            </a:r>
            <a:r>
              <a:rPr lang="nl-NL" dirty="0" err="1" smtClean="0">
                <a:solidFill>
                  <a:srgbClr val="000066"/>
                </a:solidFill>
              </a:rPr>
              <a:t>HAN-site</a:t>
            </a:r>
            <a:r>
              <a:rPr lang="nl-NL" dirty="0" smtClean="0">
                <a:solidFill>
                  <a:srgbClr val="000066"/>
                </a:solidFill>
              </a:rPr>
              <a:t>:</a:t>
            </a:r>
          </a:p>
          <a:p>
            <a:endParaRPr lang="nl-NL" dirty="0" smtClean="0"/>
          </a:p>
          <a:p>
            <a:pPr>
              <a:buNone/>
            </a:pPr>
            <a:r>
              <a:rPr lang="nl-NL" u="sng" dirty="0" smtClean="0">
                <a:hlinkClick r:id="rId2"/>
              </a:rPr>
              <a:t>http://specials.han.nl/themasites/studiecentra/verwerken-en-delen/bronnen-vermelden/apa-normen/</a:t>
            </a:r>
            <a:endParaRPr lang="nl-NL" dirty="0" smtClean="0"/>
          </a:p>
          <a:p>
            <a:pPr>
              <a:buNone/>
            </a:pPr>
            <a:endParaRPr lang="nl-NL" dirty="0"/>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dirty="0" smtClean="0">
                <a:solidFill>
                  <a:srgbClr val="C00000"/>
                </a:solidFill>
              </a:rPr>
              <a:t>Bronnen verwijzen </a:t>
            </a:r>
            <a:r>
              <a:rPr lang="nl-NL" dirty="0" err="1" smtClean="0">
                <a:solidFill>
                  <a:srgbClr val="C00000"/>
                </a:solidFill>
              </a:rPr>
              <a:t>mbv</a:t>
            </a:r>
            <a:r>
              <a:rPr lang="nl-NL" dirty="0" smtClean="0">
                <a:solidFill>
                  <a:srgbClr val="C00000"/>
                </a:solidFill>
              </a:rPr>
              <a:t> Word</a:t>
            </a:r>
            <a:endParaRPr lang="nl-NL" dirty="0">
              <a:solidFill>
                <a:srgbClr val="C00000"/>
              </a:solidFill>
            </a:endParaRPr>
          </a:p>
        </p:txBody>
      </p:sp>
      <p:sp>
        <p:nvSpPr>
          <p:cNvPr id="3" name="Tijdelijke aanduiding voor inhoud 2"/>
          <p:cNvSpPr>
            <a:spLocks noGrp="1"/>
          </p:cNvSpPr>
          <p:nvPr>
            <p:ph idx="13"/>
          </p:nvPr>
        </p:nvSpPr>
        <p:spPr/>
        <p:txBody>
          <a:bodyPr/>
          <a:lstStyle/>
          <a:p>
            <a:pPr>
              <a:buNone/>
            </a:pPr>
            <a:r>
              <a:rPr lang="nl-NL" i="1" dirty="0" smtClean="0">
                <a:solidFill>
                  <a:srgbClr val="000066"/>
                </a:solidFill>
              </a:rPr>
              <a:t>Stel in: </a:t>
            </a:r>
            <a:r>
              <a:rPr lang="nl-NL" i="1" dirty="0" err="1" smtClean="0">
                <a:solidFill>
                  <a:srgbClr val="000066"/>
                </a:solidFill>
              </a:rPr>
              <a:t>apa-style</a:t>
            </a:r>
            <a:r>
              <a:rPr lang="nl-NL" i="1" dirty="0" smtClean="0">
                <a:solidFill>
                  <a:srgbClr val="000066"/>
                </a:solidFill>
              </a:rPr>
              <a:t> &gt; 6th </a:t>
            </a:r>
            <a:r>
              <a:rPr lang="nl-NL" i="1" dirty="0" err="1" smtClean="0">
                <a:solidFill>
                  <a:srgbClr val="000066"/>
                </a:solidFill>
              </a:rPr>
              <a:t>edition</a:t>
            </a:r>
            <a:endParaRPr lang="nl-NL" i="1" dirty="0" smtClean="0">
              <a:solidFill>
                <a:srgbClr val="000066"/>
              </a:solidFill>
            </a:endParaRPr>
          </a:p>
          <a:p>
            <a:pPr>
              <a:buNone/>
            </a:pPr>
            <a:r>
              <a:rPr lang="nl-NL" i="1" dirty="0" smtClean="0">
                <a:solidFill>
                  <a:srgbClr val="000066"/>
                </a:solidFill>
              </a:rPr>
              <a:t>Kies: </a:t>
            </a:r>
            <a:r>
              <a:rPr lang="nl-NL" i="1" dirty="0" err="1" smtClean="0">
                <a:solidFill>
                  <a:srgbClr val="000066"/>
                </a:solidFill>
              </a:rPr>
              <a:t>references</a:t>
            </a:r>
            <a:r>
              <a:rPr lang="nl-NL" i="1" dirty="0" smtClean="0">
                <a:solidFill>
                  <a:srgbClr val="000066"/>
                </a:solidFill>
              </a:rPr>
              <a:t> &gt; </a:t>
            </a:r>
            <a:r>
              <a:rPr lang="nl-NL" i="1" dirty="0" err="1" smtClean="0">
                <a:solidFill>
                  <a:srgbClr val="000066"/>
                </a:solidFill>
              </a:rPr>
              <a:t>insert</a:t>
            </a:r>
            <a:r>
              <a:rPr lang="nl-NL" i="1" dirty="0" smtClean="0">
                <a:solidFill>
                  <a:srgbClr val="000066"/>
                </a:solidFill>
              </a:rPr>
              <a:t> </a:t>
            </a:r>
            <a:r>
              <a:rPr lang="nl-NL" i="1" dirty="0" err="1" smtClean="0">
                <a:solidFill>
                  <a:srgbClr val="000066"/>
                </a:solidFill>
              </a:rPr>
              <a:t>citation</a:t>
            </a:r>
            <a:r>
              <a:rPr lang="nl-NL" i="1" dirty="0" smtClean="0">
                <a:solidFill>
                  <a:srgbClr val="000066"/>
                </a:solidFill>
              </a:rPr>
              <a:t> &gt; </a:t>
            </a:r>
            <a:r>
              <a:rPr lang="nl-NL" i="1" dirty="0" err="1" smtClean="0">
                <a:solidFill>
                  <a:srgbClr val="000066"/>
                </a:solidFill>
              </a:rPr>
              <a:t>add</a:t>
            </a:r>
            <a:r>
              <a:rPr lang="nl-NL" i="1" dirty="0" smtClean="0">
                <a:solidFill>
                  <a:srgbClr val="000066"/>
                </a:solidFill>
              </a:rPr>
              <a:t> </a:t>
            </a:r>
            <a:r>
              <a:rPr lang="nl-NL" i="1" dirty="0" err="1" smtClean="0">
                <a:solidFill>
                  <a:srgbClr val="000066"/>
                </a:solidFill>
              </a:rPr>
              <a:t>new</a:t>
            </a:r>
            <a:r>
              <a:rPr lang="nl-NL" i="1" dirty="0" smtClean="0">
                <a:solidFill>
                  <a:srgbClr val="000066"/>
                </a:solidFill>
              </a:rPr>
              <a:t> </a:t>
            </a:r>
            <a:r>
              <a:rPr lang="nl-NL" i="1" dirty="0" err="1" smtClean="0">
                <a:solidFill>
                  <a:srgbClr val="000066"/>
                </a:solidFill>
              </a:rPr>
              <a:t>source</a:t>
            </a:r>
            <a:endParaRPr lang="nl-NL" i="1" dirty="0" smtClean="0">
              <a:solidFill>
                <a:srgbClr val="000066"/>
              </a:solidFill>
            </a:endParaRPr>
          </a:p>
          <a:p>
            <a:pPr>
              <a:buNone/>
            </a:pPr>
            <a:endParaRPr lang="nl-NL" i="1" dirty="0" smtClean="0">
              <a:solidFill>
                <a:srgbClr val="000066"/>
              </a:solidFill>
            </a:endParaRPr>
          </a:p>
          <a:p>
            <a:pPr>
              <a:buNone/>
            </a:pPr>
            <a:endParaRPr lang="nl-NL" i="1" dirty="0" smtClean="0">
              <a:solidFill>
                <a:srgbClr val="000066"/>
              </a:solidFill>
            </a:endParaRPr>
          </a:p>
        </p:txBody>
      </p:sp>
      <p:sp>
        <p:nvSpPr>
          <p:cNvPr id="5" name="Content Placeholder 4"/>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pic>
        <p:nvPicPr>
          <p:cNvPr id="4" name="Picture 2"/>
          <p:cNvPicPr>
            <a:picLocks noChangeAspect="1" noChangeArrowheads="1"/>
          </p:cNvPicPr>
          <p:nvPr/>
        </p:nvPicPr>
        <p:blipFill>
          <a:blip r:embed="rId2" cstate="print"/>
          <a:srcRect/>
          <a:stretch>
            <a:fillRect/>
          </a:stretch>
        </p:blipFill>
        <p:spPr bwMode="auto">
          <a:xfrm>
            <a:off x="1331640" y="2708920"/>
            <a:ext cx="5508104" cy="30967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dirty="0" smtClean="0">
                <a:solidFill>
                  <a:srgbClr val="C00000"/>
                </a:solidFill>
              </a:rPr>
              <a:t>Bronnen aanmaken </a:t>
            </a:r>
            <a:r>
              <a:rPr lang="nl-NL" dirty="0" err="1" smtClean="0">
                <a:solidFill>
                  <a:srgbClr val="C00000"/>
                </a:solidFill>
              </a:rPr>
              <a:t>mbv</a:t>
            </a:r>
            <a:r>
              <a:rPr lang="nl-NL" dirty="0" smtClean="0">
                <a:solidFill>
                  <a:srgbClr val="C00000"/>
                </a:solidFill>
              </a:rPr>
              <a:t> Word</a:t>
            </a:r>
            <a:endParaRPr lang="nl-NL" dirty="0">
              <a:solidFill>
                <a:srgbClr val="C00000"/>
              </a:solidFill>
            </a:endParaRPr>
          </a:p>
        </p:txBody>
      </p:sp>
      <p:sp>
        <p:nvSpPr>
          <p:cNvPr id="5" name="Content Placeholder 4"/>
          <p:cNvSpPr>
            <a:spLocks noGrp="1"/>
          </p:cNvSpPr>
          <p:nvPr>
            <p:ph idx="13"/>
          </p:nvPr>
        </p:nvSpPr>
        <p:spPr/>
        <p:txBody>
          <a:bodyPr>
            <a:normAutofit lnSpcReduction="10000"/>
          </a:bodyPr>
          <a:lstStyle/>
          <a:p>
            <a:r>
              <a:rPr lang="en-US" dirty="0" err="1" smtClean="0"/>
              <a:t>Geef</a:t>
            </a:r>
            <a:r>
              <a:rPr lang="en-US" dirty="0" smtClean="0"/>
              <a:t> </a:t>
            </a:r>
            <a:r>
              <a:rPr lang="en-US" dirty="0" err="1" smtClean="0"/>
              <a:t>aan</a:t>
            </a:r>
            <a:r>
              <a:rPr lang="en-US" dirty="0" smtClean="0"/>
              <a:t> </a:t>
            </a:r>
            <a:r>
              <a:rPr lang="en-US" dirty="0" err="1" smtClean="0"/>
              <a:t>wat</a:t>
            </a:r>
            <a:r>
              <a:rPr lang="en-US" dirty="0" smtClean="0"/>
              <a:t> </a:t>
            </a:r>
            <a:r>
              <a:rPr lang="en-US" dirty="0" err="1" smtClean="0"/>
              <a:t>voor</a:t>
            </a:r>
            <a:r>
              <a:rPr lang="en-US" dirty="0" smtClean="0"/>
              <a:t> </a:t>
            </a:r>
            <a:r>
              <a:rPr lang="en-US" dirty="0" err="1" smtClean="0"/>
              <a:t>een</a:t>
            </a:r>
            <a:r>
              <a:rPr lang="en-US" dirty="0" smtClean="0"/>
              <a:t> </a:t>
            </a:r>
            <a:r>
              <a:rPr lang="en-US" dirty="0" err="1" smtClean="0"/>
              <a:t>bron</a:t>
            </a:r>
            <a:r>
              <a:rPr lang="en-US" dirty="0" smtClean="0"/>
              <a:t>:</a:t>
            </a:r>
          </a:p>
          <a:p>
            <a:pPr lvl="1"/>
            <a:r>
              <a:rPr lang="en-US" dirty="0" err="1" smtClean="0"/>
              <a:t>boek</a:t>
            </a:r>
            <a:r>
              <a:rPr lang="en-US" dirty="0" smtClean="0"/>
              <a:t>, website, </a:t>
            </a:r>
            <a:r>
              <a:rPr lang="en-US" dirty="0" err="1" smtClean="0"/>
              <a:t>artikel</a:t>
            </a:r>
            <a:r>
              <a:rPr lang="en-US" dirty="0" smtClean="0"/>
              <a:t> </a:t>
            </a:r>
            <a:r>
              <a:rPr lang="en-US" dirty="0" err="1" smtClean="0"/>
              <a:t>uit</a:t>
            </a:r>
            <a:r>
              <a:rPr lang="en-US" dirty="0" smtClean="0"/>
              <a:t> </a:t>
            </a:r>
            <a:r>
              <a:rPr lang="en-US" dirty="0" err="1" smtClean="0"/>
              <a:t>tijdschrift</a:t>
            </a:r>
            <a:r>
              <a:rPr lang="en-US" dirty="0" smtClean="0"/>
              <a:t> etc.</a:t>
            </a:r>
          </a:p>
          <a:p>
            <a:r>
              <a:rPr lang="en-US" dirty="0" err="1" smtClean="0"/>
              <a:t>Kies</a:t>
            </a:r>
            <a:r>
              <a:rPr lang="en-US" dirty="0" smtClean="0"/>
              <a:t>: edit author</a:t>
            </a:r>
          </a:p>
          <a:p>
            <a:r>
              <a:rPr lang="en-US" dirty="0" err="1" smtClean="0"/>
              <a:t>Kies</a:t>
            </a:r>
            <a:r>
              <a:rPr lang="en-US" dirty="0" smtClean="0"/>
              <a:t>: show all bibliography fields</a:t>
            </a:r>
          </a:p>
          <a:p>
            <a:r>
              <a:rPr lang="en-US" dirty="0" err="1" smtClean="0"/>
              <a:t>Vul</a:t>
            </a:r>
            <a:r>
              <a:rPr lang="en-US" dirty="0" smtClean="0"/>
              <a:t> in</a:t>
            </a:r>
          </a:p>
          <a:p>
            <a:r>
              <a:rPr lang="en-US" dirty="0" smtClean="0"/>
              <a:t>Let op </a:t>
            </a:r>
            <a:r>
              <a:rPr lang="en-US" dirty="0" err="1" smtClean="0"/>
              <a:t>bij</a:t>
            </a:r>
            <a:r>
              <a:rPr lang="en-US" dirty="0" smtClean="0"/>
              <a:t> websites:</a:t>
            </a:r>
          </a:p>
          <a:p>
            <a:pPr lvl="1"/>
            <a:r>
              <a:rPr lang="en-US" dirty="0" err="1" smtClean="0"/>
              <a:t>naam</a:t>
            </a:r>
            <a:r>
              <a:rPr lang="en-US" dirty="0" smtClean="0"/>
              <a:t> webpage = </a:t>
            </a:r>
            <a:r>
              <a:rPr lang="en-US" dirty="0" err="1" smtClean="0"/>
              <a:t>naam</a:t>
            </a:r>
            <a:r>
              <a:rPr lang="en-US" dirty="0" smtClean="0"/>
              <a:t> die </a:t>
            </a:r>
            <a:r>
              <a:rPr lang="en-US" dirty="0" err="1" smtClean="0"/>
              <a:t>groot</a:t>
            </a:r>
            <a:r>
              <a:rPr lang="en-US" dirty="0" smtClean="0"/>
              <a:t> op </a:t>
            </a:r>
            <a:r>
              <a:rPr lang="en-US" dirty="0" err="1" smtClean="0"/>
              <a:t>pagina</a:t>
            </a:r>
            <a:r>
              <a:rPr lang="en-US" dirty="0" smtClean="0"/>
              <a:t> </a:t>
            </a:r>
            <a:r>
              <a:rPr lang="en-US" dirty="0" err="1" smtClean="0"/>
              <a:t>staat</a:t>
            </a:r>
            <a:endParaRPr lang="en-US" dirty="0" smtClean="0"/>
          </a:p>
          <a:p>
            <a:pPr lvl="1"/>
            <a:r>
              <a:rPr lang="en-US" dirty="0" err="1" smtClean="0"/>
              <a:t>naam</a:t>
            </a:r>
            <a:r>
              <a:rPr lang="en-US" dirty="0" smtClean="0"/>
              <a:t> website= </a:t>
            </a:r>
            <a:r>
              <a:rPr lang="en-US" dirty="0" err="1" smtClean="0"/>
              <a:t>hoofd</a:t>
            </a:r>
            <a:r>
              <a:rPr lang="en-US" dirty="0" smtClean="0"/>
              <a:t>/basis URL</a:t>
            </a:r>
          </a:p>
          <a:p>
            <a:pPr lvl="1"/>
            <a:r>
              <a:rPr lang="en-US" dirty="0" smtClean="0"/>
              <a:t>URL = URL</a:t>
            </a:r>
          </a:p>
          <a:p>
            <a:r>
              <a:rPr lang="en-US" dirty="0" err="1" smtClean="0"/>
              <a:t>Bron</a:t>
            </a:r>
            <a:r>
              <a:rPr lang="en-US" dirty="0" smtClean="0"/>
              <a:t> </a:t>
            </a:r>
            <a:r>
              <a:rPr lang="en-US" dirty="0" err="1" smtClean="0"/>
              <a:t>wordt</a:t>
            </a:r>
            <a:r>
              <a:rPr lang="en-US" dirty="0" smtClean="0"/>
              <a:t> </a:t>
            </a:r>
            <a:r>
              <a:rPr lang="en-US" dirty="0" err="1" smtClean="0"/>
              <a:t>vermeld</a:t>
            </a:r>
            <a:r>
              <a:rPr lang="en-US" dirty="0" smtClean="0"/>
              <a:t> in </a:t>
            </a:r>
            <a:r>
              <a:rPr lang="en-US" dirty="0" err="1" smtClean="0"/>
              <a:t>tekst</a:t>
            </a:r>
            <a:r>
              <a:rPr lang="en-US" dirty="0" smtClean="0"/>
              <a:t>: (Jansen, 2008)</a:t>
            </a:r>
          </a:p>
        </p:txBody>
      </p:sp>
      <p:sp>
        <p:nvSpPr>
          <p:cNvPr id="4" name="Content Placeholder 3"/>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dirty="0" smtClean="0">
                <a:solidFill>
                  <a:srgbClr val="C00000"/>
                </a:solidFill>
              </a:rPr>
              <a:t>Literatuurlijst </a:t>
            </a:r>
            <a:r>
              <a:rPr lang="nl-NL" dirty="0" err="1" smtClean="0">
                <a:solidFill>
                  <a:srgbClr val="C00000"/>
                </a:solidFill>
              </a:rPr>
              <a:t>mbv</a:t>
            </a:r>
            <a:r>
              <a:rPr lang="nl-NL" dirty="0" smtClean="0">
                <a:solidFill>
                  <a:srgbClr val="C00000"/>
                </a:solidFill>
              </a:rPr>
              <a:t> Word</a:t>
            </a:r>
            <a:endParaRPr lang="nl-NL" dirty="0">
              <a:solidFill>
                <a:srgbClr val="C00000"/>
              </a:solidFill>
            </a:endParaRPr>
          </a:p>
        </p:txBody>
      </p:sp>
      <p:sp>
        <p:nvSpPr>
          <p:cNvPr id="5" name="Content Placeholder 4"/>
          <p:cNvSpPr>
            <a:spLocks noGrp="1"/>
          </p:cNvSpPr>
          <p:nvPr>
            <p:ph idx="13"/>
          </p:nvPr>
        </p:nvSpPr>
        <p:spPr/>
        <p:txBody>
          <a:bodyPr>
            <a:normAutofit/>
          </a:bodyPr>
          <a:lstStyle/>
          <a:p>
            <a:r>
              <a:rPr lang="en-US" dirty="0" smtClean="0"/>
              <a:t>Manage Sources</a:t>
            </a:r>
          </a:p>
          <a:p>
            <a:r>
              <a:rPr lang="en-US" dirty="0" err="1" smtClean="0"/>
              <a:t>Hier</a:t>
            </a:r>
            <a:r>
              <a:rPr lang="en-US" dirty="0" smtClean="0"/>
              <a:t> </a:t>
            </a:r>
            <a:r>
              <a:rPr lang="en-US" dirty="0" err="1" smtClean="0"/>
              <a:t>staan</a:t>
            </a:r>
            <a:r>
              <a:rPr lang="en-US" dirty="0" smtClean="0"/>
              <a:t> al je </a:t>
            </a:r>
            <a:r>
              <a:rPr lang="en-US" dirty="0" err="1" smtClean="0"/>
              <a:t>bronnen</a:t>
            </a:r>
            <a:r>
              <a:rPr lang="en-US" dirty="0" smtClean="0"/>
              <a:t> die je </a:t>
            </a:r>
            <a:r>
              <a:rPr lang="en-US" dirty="0" err="1" smtClean="0"/>
              <a:t>hebt</a:t>
            </a:r>
            <a:r>
              <a:rPr lang="en-US" dirty="0" smtClean="0"/>
              <a:t> </a:t>
            </a:r>
            <a:r>
              <a:rPr lang="en-US" dirty="0" err="1" smtClean="0"/>
              <a:t>aangemaakt</a:t>
            </a:r>
            <a:endParaRPr lang="en-US" dirty="0" smtClean="0"/>
          </a:p>
          <a:p>
            <a:r>
              <a:rPr lang="en-US" dirty="0" smtClean="0"/>
              <a:t>Per </a:t>
            </a:r>
            <a:r>
              <a:rPr lang="en-US" dirty="0" err="1" smtClean="0"/>
              <a:t>literatuurlijst</a:t>
            </a:r>
            <a:r>
              <a:rPr lang="en-US" dirty="0" smtClean="0"/>
              <a:t> </a:t>
            </a:r>
            <a:r>
              <a:rPr lang="en-US" dirty="0" err="1" smtClean="0"/>
              <a:t>geef</a:t>
            </a:r>
            <a:r>
              <a:rPr lang="en-US" dirty="0" smtClean="0"/>
              <a:t> je </a:t>
            </a:r>
            <a:r>
              <a:rPr lang="en-US" dirty="0" err="1" smtClean="0"/>
              <a:t>aan</a:t>
            </a:r>
            <a:r>
              <a:rPr lang="en-US" dirty="0" smtClean="0"/>
              <a:t> </a:t>
            </a:r>
            <a:r>
              <a:rPr lang="en-US" dirty="0" err="1" smtClean="0"/>
              <a:t>welke</a:t>
            </a:r>
            <a:r>
              <a:rPr lang="en-US" dirty="0" smtClean="0"/>
              <a:t> </a:t>
            </a:r>
            <a:r>
              <a:rPr lang="en-US" dirty="0" err="1" smtClean="0"/>
              <a:t>bronnen</a:t>
            </a:r>
            <a:r>
              <a:rPr lang="en-US" dirty="0" smtClean="0"/>
              <a:t> je </a:t>
            </a:r>
            <a:r>
              <a:rPr lang="en-US" dirty="0" err="1" smtClean="0"/>
              <a:t>vermeld</a:t>
            </a:r>
            <a:r>
              <a:rPr lang="en-US" dirty="0" smtClean="0"/>
              <a:t> wilt </a:t>
            </a:r>
            <a:r>
              <a:rPr lang="en-US" dirty="0" err="1" smtClean="0"/>
              <a:t>hebben</a:t>
            </a:r>
            <a:endParaRPr lang="en-US" dirty="0" smtClean="0"/>
          </a:p>
          <a:p>
            <a:endParaRPr lang="en-US" dirty="0" smtClean="0"/>
          </a:p>
          <a:p>
            <a:endParaRPr lang="en-US" dirty="0" smtClean="0"/>
          </a:p>
          <a:p>
            <a:r>
              <a:rPr lang="en-US" dirty="0" smtClean="0"/>
              <a:t>Let op: de </a:t>
            </a:r>
            <a:r>
              <a:rPr lang="en-US" dirty="0" err="1" smtClean="0"/>
              <a:t>Vries</a:t>
            </a:r>
            <a:r>
              <a:rPr lang="en-US" dirty="0" smtClean="0"/>
              <a:t> of </a:t>
            </a:r>
            <a:r>
              <a:rPr lang="en-US" dirty="0" err="1" smtClean="0"/>
              <a:t>Vries</a:t>
            </a:r>
            <a:r>
              <a:rPr lang="en-US" dirty="0" smtClean="0"/>
              <a:t>, de. </a:t>
            </a:r>
            <a:r>
              <a:rPr lang="en-US" dirty="0" err="1" smtClean="0"/>
              <a:t>Wees</a:t>
            </a:r>
            <a:r>
              <a:rPr lang="en-US" smtClean="0"/>
              <a:t> consequent!</a:t>
            </a:r>
            <a:endParaRPr lang="en-US" dirty="0" smtClean="0"/>
          </a:p>
          <a:p>
            <a:pPr>
              <a:buNone/>
            </a:pPr>
            <a:endParaRPr lang="en-US" dirty="0" smtClean="0"/>
          </a:p>
          <a:p>
            <a:pPr>
              <a:buNone/>
            </a:pPr>
            <a:r>
              <a:rPr lang="en-US" dirty="0" smtClean="0"/>
              <a:t>De software is </a:t>
            </a:r>
            <a:r>
              <a:rPr lang="en-US" dirty="0" err="1" smtClean="0"/>
              <a:t>niet</a:t>
            </a:r>
            <a:r>
              <a:rPr lang="en-US" dirty="0" smtClean="0"/>
              <a:t> </a:t>
            </a:r>
            <a:r>
              <a:rPr lang="en-US" dirty="0" err="1" smtClean="0"/>
              <a:t>feilloos</a:t>
            </a:r>
            <a:r>
              <a:rPr lang="en-US" dirty="0" smtClean="0"/>
              <a:t> </a:t>
            </a:r>
            <a:r>
              <a:rPr lang="en-US" dirty="0" err="1" smtClean="0"/>
              <a:t>dus</a:t>
            </a:r>
            <a:r>
              <a:rPr lang="en-US" dirty="0" smtClean="0"/>
              <a:t> check de </a:t>
            </a:r>
            <a:r>
              <a:rPr lang="en-US" dirty="0" err="1" smtClean="0"/>
              <a:t>resultaten</a:t>
            </a:r>
            <a:r>
              <a:rPr lang="en-US" dirty="0" smtClean="0"/>
              <a:t> </a:t>
            </a:r>
            <a:r>
              <a:rPr lang="en-US" dirty="0" err="1" smtClean="0"/>
              <a:t>goed</a:t>
            </a:r>
            <a:r>
              <a:rPr lang="en-US" dirty="0" smtClean="0"/>
              <a:t>!</a:t>
            </a:r>
          </a:p>
          <a:p>
            <a:pPr lvl="1"/>
            <a:endParaRPr lang="en-US" dirty="0"/>
          </a:p>
        </p:txBody>
      </p:sp>
      <p:sp>
        <p:nvSpPr>
          <p:cNvPr id="4" name="Content Placeholder 3"/>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Last but not least: </a:t>
            </a:r>
            <a:r>
              <a:rPr lang="en-US" dirty="0" err="1" smtClean="0"/>
              <a:t>naamgeving</a:t>
            </a:r>
            <a:r>
              <a:rPr lang="en-US" dirty="0" smtClean="0"/>
              <a:t> </a:t>
            </a:r>
            <a:r>
              <a:rPr lang="en-US" dirty="0" err="1" smtClean="0"/>
              <a:t>bestand</a:t>
            </a:r>
            <a:endParaRPr lang="en-US" dirty="0"/>
          </a:p>
        </p:txBody>
      </p:sp>
      <p:sp>
        <p:nvSpPr>
          <p:cNvPr id="3" name="Tijdelijke aanduiding voor inhoud 2"/>
          <p:cNvSpPr>
            <a:spLocks noGrp="1"/>
          </p:cNvSpPr>
          <p:nvPr>
            <p:ph idx="13"/>
          </p:nvPr>
        </p:nvSpPr>
        <p:spPr/>
        <p:txBody>
          <a:bodyPr/>
          <a:lstStyle/>
          <a:p>
            <a:r>
              <a:rPr lang="en-US" dirty="0" err="1" smtClean="0"/>
              <a:t>UC_Jantje_Pietje</a:t>
            </a:r>
            <a:r>
              <a:rPr lang="en-US" dirty="0" smtClean="0"/>
              <a:t>. PDF</a:t>
            </a:r>
          </a:p>
          <a:p>
            <a:r>
              <a:rPr lang="en-US" dirty="0" smtClean="0"/>
              <a:t>TR_Jantje_Pietje.PDF</a:t>
            </a:r>
          </a:p>
          <a:p>
            <a:endParaRPr lang="en-US" dirty="0" smtClean="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beoordelingscriteria</a:t>
            </a:r>
            <a:endParaRPr lang="nl-NL" dirty="0"/>
          </a:p>
        </p:txBody>
      </p:sp>
      <p:sp>
        <p:nvSpPr>
          <p:cNvPr id="3" name="Content Placeholder 2"/>
          <p:cNvSpPr>
            <a:spLocks noGrp="1"/>
          </p:cNvSpPr>
          <p:nvPr>
            <p:ph idx="13"/>
          </p:nvPr>
        </p:nvSpPr>
        <p:spPr/>
        <p:txBody>
          <a:bodyPr/>
          <a:lstStyle/>
          <a:p>
            <a:r>
              <a:rPr lang="en-US" dirty="0" err="1" smtClean="0"/>
              <a:t>staan</a:t>
            </a:r>
            <a:r>
              <a:rPr lang="en-US" dirty="0" smtClean="0"/>
              <a:t> op #OO:</a:t>
            </a:r>
          </a:p>
          <a:p>
            <a:endParaRPr lang="en-US"/>
          </a:p>
          <a:p>
            <a:endParaRPr lang="nl-NL"/>
          </a:p>
        </p:txBody>
      </p:sp>
      <p:sp>
        <p:nvSpPr>
          <p:cNvPr id="4" name="Content Placeholder 3"/>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Tree>
    <p:extLst>
      <p:ext uri="{BB962C8B-B14F-4D97-AF65-F5344CB8AC3E}">
        <p14:creationId xmlns:p14="http://schemas.microsoft.com/office/powerpoint/2010/main" val="39872656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z="2800" dirty="0" err="1" smtClean="0">
                <a:solidFill>
                  <a:srgbClr val="C00000"/>
                </a:solidFill>
              </a:rPr>
              <a:t>Literatuurlijst</a:t>
            </a:r>
            <a:r>
              <a:rPr lang="en-US" sz="2800" dirty="0" smtClean="0">
                <a:solidFill>
                  <a:srgbClr val="C00000"/>
                </a:solidFill>
              </a:rPr>
              <a:t> (</a:t>
            </a:r>
            <a:r>
              <a:rPr lang="en-US" sz="2800" dirty="0" err="1" smtClean="0">
                <a:solidFill>
                  <a:srgbClr val="C00000"/>
                </a:solidFill>
              </a:rPr>
              <a:t>gebruikte</a:t>
            </a:r>
            <a:r>
              <a:rPr lang="en-US" sz="2800" dirty="0" smtClean="0">
                <a:solidFill>
                  <a:srgbClr val="C00000"/>
                </a:solidFill>
              </a:rPr>
              <a:t> </a:t>
            </a:r>
            <a:r>
              <a:rPr lang="en-US" sz="2800" dirty="0" err="1" smtClean="0">
                <a:solidFill>
                  <a:srgbClr val="C00000"/>
                </a:solidFill>
              </a:rPr>
              <a:t>bronnen</a:t>
            </a:r>
            <a:r>
              <a:rPr lang="en-US" sz="2800" dirty="0" smtClean="0">
                <a:solidFill>
                  <a:srgbClr val="C00000"/>
                </a:solidFill>
              </a:rPr>
              <a:t> </a:t>
            </a:r>
            <a:r>
              <a:rPr lang="en-US" sz="2800" dirty="0" err="1" smtClean="0">
                <a:solidFill>
                  <a:srgbClr val="C00000"/>
                </a:solidFill>
              </a:rPr>
              <a:t>deze</a:t>
            </a:r>
            <a:r>
              <a:rPr lang="en-US" sz="2800" dirty="0" smtClean="0">
                <a:solidFill>
                  <a:srgbClr val="C00000"/>
                </a:solidFill>
              </a:rPr>
              <a:t> </a:t>
            </a:r>
            <a:r>
              <a:rPr lang="en-US" sz="2800" dirty="0" err="1" smtClean="0">
                <a:solidFill>
                  <a:srgbClr val="C00000"/>
                </a:solidFill>
              </a:rPr>
              <a:t>presentatie</a:t>
            </a:r>
            <a:r>
              <a:rPr lang="en-US" dirty="0" smtClean="0">
                <a:solidFill>
                  <a:srgbClr val="C00000"/>
                </a:solidFill>
              </a:rPr>
              <a:t>)</a:t>
            </a:r>
          </a:p>
        </p:txBody>
      </p:sp>
      <p:sp>
        <p:nvSpPr>
          <p:cNvPr id="30723" name="Content Placeholder 2"/>
          <p:cNvSpPr>
            <a:spLocks noGrp="1"/>
          </p:cNvSpPr>
          <p:nvPr>
            <p:ph idx="13"/>
          </p:nvPr>
        </p:nvSpPr>
        <p:spPr/>
        <p:txBody>
          <a:bodyPr/>
          <a:lstStyle/>
          <a:p>
            <a:r>
              <a:rPr lang="en-US" dirty="0" err="1" smtClean="0">
                <a:solidFill>
                  <a:srgbClr val="000066"/>
                </a:solidFill>
              </a:rPr>
              <a:t>Heerink</a:t>
            </a:r>
            <a:r>
              <a:rPr lang="en-US" dirty="0" smtClean="0">
                <a:solidFill>
                  <a:srgbClr val="000066"/>
                </a:solidFill>
              </a:rPr>
              <a:t>, M. (2011) </a:t>
            </a:r>
            <a:r>
              <a:rPr lang="en-US" i="1" dirty="0" err="1" smtClean="0">
                <a:solidFill>
                  <a:srgbClr val="000066"/>
                </a:solidFill>
              </a:rPr>
              <a:t>Rapporteren</a:t>
            </a:r>
            <a:r>
              <a:rPr lang="en-US" i="1" dirty="0" smtClean="0">
                <a:solidFill>
                  <a:srgbClr val="000066"/>
                </a:solidFill>
              </a:rPr>
              <a:t> </a:t>
            </a:r>
            <a:r>
              <a:rPr lang="en-US" dirty="0" smtClean="0">
                <a:solidFill>
                  <a:srgbClr val="000066"/>
                </a:solidFill>
              </a:rPr>
              <a:t>2e </a:t>
            </a:r>
            <a:r>
              <a:rPr lang="en-US" dirty="0" err="1" smtClean="0">
                <a:solidFill>
                  <a:srgbClr val="000066"/>
                </a:solidFill>
              </a:rPr>
              <a:t>druk</a:t>
            </a:r>
            <a:r>
              <a:rPr lang="en-US" dirty="0" smtClean="0">
                <a:solidFill>
                  <a:srgbClr val="000066"/>
                </a:solidFill>
              </a:rPr>
              <a:t>, Amsterdam: Pearson Educatie Benelux</a:t>
            </a:r>
            <a:endParaRPr lang="en-US" i="1" dirty="0" smtClean="0">
              <a:solidFill>
                <a:srgbClr val="000066"/>
              </a:solidFill>
            </a:endParaRPr>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
        <p:nvSpPr>
          <p:cNvPr id="34820" name="Slide Number Placeholder 3"/>
          <p:cNvSpPr>
            <a:spLocks noGrp="1"/>
          </p:cNvSpPr>
          <p:nvPr>
            <p:ph type="sldNum" sz="quarter" idx="4294967295"/>
          </p:nvPr>
        </p:nvSpPr>
        <p:spPr>
          <a:xfrm>
            <a:off x="7315200" y="6400800"/>
            <a:ext cx="1828800" cy="274638"/>
          </a:xfrm>
          <a:prstGeom prst="rect">
            <a:avLst/>
          </a:prstGeom>
        </p:spPr>
        <p:txBody>
          <a:bodyPr/>
          <a:lstStyle/>
          <a:p>
            <a:pPr>
              <a:defRPr/>
            </a:pPr>
            <a:fld id="{D3C40B3E-4F2D-4927-AE09-D40585A59139}" type="slidenum">
              <a:rPr lang="en-GB" smtClean="0"/>
              <a:pPr>
                <a:defRPr/>
              </a:pPr>
              <a:t>50</a:t>
            </a:fld>
            <a:endParaRPr lang="en-GB"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err="1" smtClean="0"/>
              <a:t>Doelgroep</a:t>
            </a:r>
            <a:r>
              <a:rPr lang="en-US" dirty="0" smtClean="0"/>
              <a:t>: </a:t>
            </a:r>
            <a:r>
              <a:rPr lang="en-US" dirty="0" err="1" smtClean="0"/>
              <a:t>voor</a:t>
            </a:r>
            <a:r>
              <a:rPr lang="en-US" dirty="0" smtClean="0"/>
              <a:t> </a:t>
            </a:r>
            <a:r>
              <a:rPr lang="en-US" dirty="0" err="1" smtClean="0"/>
              <a:t>wie</a:t>
            </a:r>
            <a:r>
              <a:rPr lang="en-US" dirty="0" smtClean="0"/>
              <a:t>? </a:t>
            </a:r>
          </a:p>
        </p:txBody>
      </p:sp>
      <p:sp>
        <p:nvSpPr>
          <p:cNvPr id="9219" name="Content Placeholder 2"/>
          <p:cNvSpPr>
            <a:spLocks noGrp="1"/>
          </p:cNvSpPr>
          <p:nvPr>
            <p:ph idx="13"/>
          </p:nvPr>
        </p:nvSpPr>
        <p:spPr/>
        <p:txBody>
          <a:bodyPr>
            <a:normAutofit lnSpcReduction="10000"/>
          </a:bodyPr>
          <a:lstStyle/>
          <a:p>
            <a:pPr>
              <a:buFont typeface="Wingdings" pitchFamily="2" charset="2"/>
              <a:buNone/>
            </a:pPr>
            <a:r>
              <a:rPr lang="en-US" sz="2800" dirty="0" err="1" smtClean="0"/>
              <a:t>Wat</a:t>
            </a:r>
            <a:r>
              <a:rPr lang="en-US" sz="2800" dirty="0" smtClean="0"/>
              <a:t> </a:t>
            </a:r>
            <a:r>
              <a:rPr lang="en-US" sz="2800" dirty="0" err="1" smtClean="0"/>
              <a:t>wil</a:t>
            </a:r>
            <a:r>
              <a:rPr lang="en-US" sz="2800" dirty="0" smtClean="0"/>
              <a:t> </a:t>
            </a:r>
            <a:r>
              <a:rPr lang="en-US" sz="2800" dirty="0" err="1" smtClean="0"/>
              <a:t>hij</a:t>
            </a:r>
            <a:r>
              <a:rPr lang="en-US" sz="2800" dirty="0" smtClean="0"/>
              <a:t> </a:t>
            </a:r>
            <a:r>
              <a:rPr lang="en-US" sz="2800" dirty="0" err="1" smtClean="0"/>
              <a:t>weten</a:t>
            </a:r>
            <a:r>
              <a:rPr lang="en-US" sz="2800" dirty="0" smtClean="0"/>
              <a:t>?</a:t>
            </a:r>
          </a:p>
          <a:p>
            <a:pPr lvl="1"/>
            <a:r>
              <a:rPr lang="en-US" sz="2400" dirty="0" err="1" smtClean="0"/>
              <a:t>kennis</a:t>
            </a:r>
            <a:r>
              <a:rPr lang="en-US" sz="2400" dirty="0" smtClean="0"/>
              <a:t> van context</a:t>
            </a:r>
          </a:p>
          <a:p>
            <a:pPr lvl="1"/>
            <a:r>
              <a:rPr lang="en-US" sz="2400" dirty="0" err="1" smtClean="0"/>
              <a:t>kennis</a:t>
            </a:r>
            <a:r>
              <a:rPr lang="en-US" sz="2400" dirty="0" smtClean="0"/>
              <a:t> van </a:t>
            </a:r>
            <a:r>
              <a:rPr lang="en-US" sz="2400" dirty="0" err="1" smtClean="0"/>
              <a:t>achtergronden</a:t>
            </a:r>
            <a:r>
              <a:rPr lang="en-US" sz="2400" dirty="0" smtClean="0"/>
              <a:t> </a:t>
            </a:r>
            <a:r>
              <a:rPr lang="en-US" sz="2400" dirty="0" err="1" smtClean="0"/>
              <a:t>opdracht</a:t>
            </a:r>
            <a:endParaRPr lang="en-US" sz="2400" dirty="0" smtClean="0"/>
          </a:p>
          <a:p>
            <a:pPr lvl="1"/>
            <a:r>
              <a:rPr lang="en-US" sz="2400" dirty="0" err="1" smtClean="0"/>
              <a:t>opleidingsniveau</a:t>
            </a:r>
            <a:endParaRPr lang="en-US" sz="2400" dirty="0" smtClean="0"/>
          </a:p>
          <a:p>
            <a:pPr lvl="1"/>
            <a:r>
              <a:rPr lang="en-US" sz="2400" dirty="0" err="1" smtClean="0"/>
              <a:t>taal</a:t>
            </a:r>
            <a:endParaRPr lang="en-US" sz="2400" dirty="0" smtClean="0"/>
          </a:p>
          <a:p>
            <a:pPr lvl="1"/>
            <a:r>
              <a:rPr lang="en-US" sz="2400" dirty="0" err="1" smtClean="0"/>
              <a:t>leeftijd</a:t>
            </a:r>
            <a:endParaRPr lang="en-US" sz="2400" dirty="0" smtClean="0"/>
          </a:p>
          <a:p>
            <a:pPr lvl="1"/>
            <a:r>
              <a:rPr lang="en-US" sz="2400" dirty="0" err="1" smtClean="0"/>
              <a:t>kennis</a:t>
            </a:r>
            <a:r>
              <a:rPr lang="en-US" sz="2400" dirty="0" smtClean="0"/>
              <a:t> van het </a:t>
            </a:r>
            <a:r>
              <a:rPr lang="en-US" sz="2400" dirty="0" err="1" smtClean="0"/>
              <a:t>onderwerp</a:t>
            </a:r>
            <a:endParaRPr lang="en-US" sz="2400" dirty="0" smtClean="0"/>
          </a:p>
          <a:p>
            <a:pPr lvl="1"/>
            <a:r>
              <a:rPr lang="en-US" sz="2400" dirty="0" smtClean="0"/>
              <a:t>type rapport</a:t>
            </a:r>
          </a:p>
          <a:p>
            <a:pPr lvl="1">
              <a:buFontTx/>
              <a:buNone/>
            </a:pPr>
            <a:endParaRPr lang="en-US" dirty="0" smtClean="0"/>
          </a:p>
          <a:p>
            <a:pPr>
              <a:buFont typeface="Wingdings" pitchFamily="2" charset="2"/>
              <a:buNone/>
            </a:pPr>
            <a:r>
              <a:rPr lang="en-US" sz="1200" dirty="0" err="1" smtClean="0"/>
              <a:t>Bron</a:t>
            </a:r>
            <a:r>
              <a:rPr lang="en-US" sz="1200" dirty="0" smtClean="0"/>
              <a:t>: </a:t>
            </a:r>
            <a:r>
              <a:rPr lang="en-US" sz="1200" dirty="0" err="1" smtClean="0"/>
              <a:t>Heerink</a:t>
            </a:r>
            <a:r>
              <a:rPr lang="en-US" sz="1200" dirty="0" smtClean="0"/>
              <a:t>, 2011, p. 13</a:t>
            </a:r>
          </a:p>
          <a:p>
            <a:pPr lvl="1">
              <a:buFontTx/>
              <a:buNone/>
            </a:pPr>
            <a:endParaRPr lang="en-US" dirty="0" smtClean="0"/>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
        <p:nvSpPr>
          <p:cNvPr id="13316" name="Slide Number Placeholder 3"/>
          <p:cNvSpPr>
            <a:spLocks noGrp="1"/>
          </p:cNvSpPr>
          <p:nvPr>
            <p:ph type="sldNum" sz="quarter" idx="4294967295"/>
          </p:nvPr>
        </p:nvSpPr>
        <p:spPr>
          <a:xfrm>
            <a:off x="7315200" y="6400800"/>
            <a:ext cx="1828800" cy="274638"/>
          </a:xfrm>
          <a:prstGeom prst="rect">
            <a:avLst/>
          </a:prstGeom>
        </p:spPr>
        <p:txBody>
          <a:bodyPr/>
          <a:lstStyle/>
          <a:p>
            <a:pPr>
              <a:defRPr/>
            </a:pPr>
            <a:fld id="{136AB277-F392-460A-B1BA-E0496D8C7826}" type="slidenum">
              <a:rPr lang="en-GB" smtClean="0"/>
              <a:pPr>
                <a:defRPr/>
              </a:pPr>
              <a:t>6</a:t>
            </a:fld>
            <a:endParaRPr lang="en-GB"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el 1"/>
          <p:cNvSpPr>
            <a:spLocks noGrp="1"/>
          </p:cNvSpPr>
          <p:nvPr>
            <p:ph type="title"/>
          </p:nvPr>
        </p:nvSpPr>
        <p:spPr/>
        <p:txBody>
          <a:bodyPr/>
          <a:lstStyle/>
          <a:p>
            <a:r>
              <a:rPr lang="nl-NL" dirty="0" smtClean="0"/>
              <a:t>Doel: waarom?</a:t>
            </a:r>
            <a:endParaRPr lang="nl-NL" sz="2000" dirty="0" smtClean="0"/>
          </a:p>
        </p:txBody>
      </p:sp>
      <p:sp>
        <p:nvSpPr>
          <p:cNvPr id="10243" name="Tijdelijke aanduiding voor inhoud 2"/>
          <p:cNvSpPr>
            <a:spLocks noGrp="1"/>
          </p:cNvSpPr>
          <p:nvPr>
            <p:ph idx="13"/>
          </p:nvPr>
        </p:nvSpPr>
        <p:spPr/>
        <p:txBody>
          <a:bodyPr>
            <a:normAutofit/>
          </a:bodyPr>
          <a:lstStyle/>
          <a:p>
            <a:r>
              <a:rPr lang="nl-NL" dirty="0" smtClean="0"/>
              <a:t>Denk na over het </a:t>
            </a:r>
            <a:r>
              <a:rPr lang="nl-NL" dirty="0" smtClean="0">
                <a:hlinkClick r:id="rId2" tooltip="Doelen stellen"/>
              </a:rPr>
              <a:t>doel</a:t>
            </a:r>
            <a:r>
              <a:rPr lang="nl-NL" dirty="0" smtClean="0"/>
              <a:t> van je rapport: wat wil je bereiken? Wil je de lezer informeren over bijvoorbeeld alternatieve mogelijkheden van een bepaald plan? </a:t>
            </a:r>
          </a:p>
          <a:p>
            <a:endParaRPr lang="nl-NL" dirty="0" smtClean="0"/>
          </a:p>
          <a:p>
            <a:r>
              <a:rPr lang="nl-NL" dirty="0" smtClean="0"/>
              <a:t>Hoe duidelijker je het doel voor ogen hebt, hoe zorgvuldiger je informatie kunt selecteren en hoe concreter en scherper je kunt schrijven.</a:t>
            </a:r>
          </a:p>
          <a:p>
            <a:endParaRPr lang="nl-NL" dirty="0" smtClean="0"/>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
        <p:nvSpPr>
          <p:cNvPr id="14340" name="Tijdelijke aanduiding voor dianummer 3"/>
          <p:cNvSpPr>
            <a:spLocks noGrp="1"/>
          </p:cNvSpPr>
          <p:nvPr>
            <p:ph type="sldNum" sz="quarter" idx="4294967295"/>
          </p:nvPr>
        </p:nvSpPr>
        <p:spPr>
          <a:xfrm>
            <a:off x="7315200" y="6400800"/>
            <a:ext cx="1828800" cy="274638"/>
          </a:xfrm>
          <a:prstGeom prst="rect">
            <a:avLst/>
          </a:prstGeom>
        </p:spPr>
        <p:txBody>
          <a:bodyPr/>
          <a:lstStyle/>
          <a:p>
            <a:pPr>
              <a:defRPr/>
            </a:pPr>
            <a:fld id="{0BFA0DD7-CDDA-449D-AEEC-E61915C14CB9}" type="slidenum">
              <a:rPr lang="en-GB" smtClean="0"/>
              <a:pPr>
                <a:defRPr/>
              </a:pPr>
              <a:t>7</a:t>
            </a:fld>
            <a:endParaRPr lang="en-GB"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nl-NL" dirty="0" smtClean="0"/>
              <a:t>Je doelgroep verkennen </a:t>
            </a:r>
            <a:r>
              <a:rPr lang="nl-NL" sz="2000" dirty="0" smtClean="0"/>
              <a:t>(voorbereiding)</a:t>
            </a:r>
          </a:p>
        </p:txBody>
      </p:sp>
      <p:sp>
        <p:nvSpPr>
          <p:cNvPr id="11267" name="Rectangle 3"/>
          <p:cNvSpPr>
            <a:spLocks noGrp="1" noChangeArrowheads="1"/>
          </p:cNvSpPr>
          <p:nvPr>
            <p:ph idx="13"/>
          </p:nvPr>
        </p:nvSpPr>
        <p:spPr/>
        <p:txBody>
          <a:bodyPr/>
          <a:lstStyle/>
          <a:p>
            <a:r>
              <a:rPr lang="nl-NL" sz="2400" dirty="0" smtClean="0">
                <a:solidFill>
                  <a:srgbClr val="000066"/>
                </a:solidFill>
              </a:rPr>
              <a:t>Denk na over je doelgroep: wie leest straks jouw rapport? </a:t>
            </a:r>
          </a:p>
          <a:p>
            <a:r>
              <a:rPr lang="nl-NL" sz="2400" dirty="0" smtClean="0">
                <a:solidFill>
                  <a:srgbClr val="000066"/>
                </a:solidFill>
              </a:rPr>
              <a:t>Als je weet voor wie je schrijft, is het kiezen van een </a:t>
            </a:r>
            <a:r>
              <a:rPr lang="nl-NL" sz="2400" dirty="0" smtClean="0">
                <a:solidFill>
                  <a:srgbClr val="000066"/>
                </a:solidFill>
                <a:hlinkClick r:id="rId3" tooltip="Stijl"/>
              </a:rPr>
              <a:t>stijl</a:t>
            </a:r>
            <a:r>
              <a:rPr lang="nl-NL" sz="2400" dirty="0" smtClean="0">
                <a:solidFill>
                  <a:srgbClr val="000066"/>
                </a:solidFill>
              </a:rPr>
              <a:t> gemakkelijker. </a:t>
            </a:r>
          </a:p>
          <a:p>
            <a:r>
              <a:rPr lang="nl-NL" sz="2400" dirty="0" smtClean="0">
                <a:solidFill>
                  <a:srgbClr val="000066"/>
                </a:solidFill>
              </a:rPr>
              <a:t>Behandelt jouw rapport een abstract, theoretisch onderwerp: overweeg het gebruik van voorbeelden.</a:t>
            </a:r>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err="1" smtClean="0"/>
              <a:t>Stijl</a:t>
            </a:r>
            <a:r>
              <a:rPr lang="en-US" dirty="0" smtClean="0"/>
              <a:t>	</a:t>
            </a:r>
          </a:p>
        </p:txBody>
      </p:sp>
      <p:sp>
        <p:nvSpPr>
          <p:cNvPr id="12291" name="Content Placeholder 2"/>
          <p:cNvSpPr>
            <a:spLocks noGrp="1"/>
          </p:cNvSpPr>
          <p:nvPr>
            <p:ph idx="13"/>
          </p:nvPr>
        </p:nvSpPr>
        <p:spPr/>
        <p:txBody>
          <a:bodyPr/>
          <a:lstStyle/>
          <a:p>
            <a:r>
              <a:rPr lang="en-US" dirty="0" smtClean="0"/>
              <a:t>Hoe </a:t>
            </a:r>
            <a:r>
              <a:rPr lang="en-US" dirty="0" err="1" smtClean="0"/>
              <a:t>vertel</a:t>
            </a:r>
            <a:r>
              <a:rPr lang="en-US" dirty="0" smtClean="0"/>
              <a:t> </a:t>
            </a:r>
            <a:r>
              <a:rPr lang="en-US" dirty="0" err="1" smtClean="0"/>
              <a:t>ik</a:t>
            </a:r>
            <a:r>
              <a:rPr lang="en-US" dirty="0" smtClean="0"/>
              <a:t> het </a:t>
            </a:r>
            <a:r>
              <a:rPr lang="en-US" dirty="0" err="1" smtClean="0"/>
              <a:t>mijn</a:t>
            </a:r>
            <a:r>
              <a:rPr lang="en-US" dirty="0" smtClean="0"/>
              <a:t> </a:t>
            </a:r>
            <a:r>
              <a:rPr lang="en-US" dirty="0" err="1" smtClean="0"/>
              <a:t>doelgroep</a:t>
            </a:r>
            <a:r>
              <a:rPr lang="en-US" dirty="0" smtClean="0"/>
              <a:t> </a:t>
            </a:r>
            <a:r>
              <a:rPr lang="en-US" dirty="0" err="1" smtClean="0"/>
              <a:t>zodat</a:t>
            </a:r>
            <a:r>
              <a:rPr lang="en-US" dirty="0" smtClean="0"/>
              <a:t> </a:t>
            </a:r>
            <a:r>
              <a:rPr lang="en-US" dirty="0" err="1" smtClean="0"/>
              <a:t>ook</a:t>
            </a:r>
            <a:r>
              <a:rPr lang="en-US" dirty="0" smtClean="0"/>
              <a:t> </a:t>
            </a:r>
            <a:r>
              <a:rPr lang="en-US" dirty="0" err="1" smtClean="0"/>
              <a:t>mijn</a:t>
            </a:r>
            <a:r>
              <a:rPr lang="en-US" dirty="0" smtClean="0"/>
              <a:t> </a:t>
            </a:r>
            <a:r>
              <a:rPr lang="en-US" dirty="0" err="1" smtClean="0"/>
              <a:t>eigen</a:t>
            </a:r>
            <a:r>
              <a:rPr lang="en-US" dirty="0" smtClean="0"/>
              <a:t> </a:t>
            </a:r>
            <a:r>
              <a:rPr lang="en-US" dirty="0" err="1" smtClean="0"/>
              <a:t>doel</a:t>
            </a:r>
            <a:r>
              <a:rPr lang="en-US" dirty="0" smtClean="0"/>
              <a:t> </a:t>
            </a:r>
            <a:r>
              <a:rPr lang="en-US" dirty="0" err="1" smtClean="0"/>
              <a:t>gehaald</a:t>
            </a:r>
            <a:r>
              <a:rPr lang="en-US" dirty="0" smtClean="0"/>
              <a:t> </a:t>
            </a:r>
            <a:r>
              <a:rPr lang="en-US" dirty="0" err="1" smtClean="0"/>
              <a:t>wordt</a:t>
            </a:r>
            <a:r>
              <a:rPr lang="en-US" dirty="0" smtClean="0"/>
              <a:t>?</a:t>
            </a:r>
          </a:p>
          <a:p>
            <a:pPr lvl="1"/>
            <a:r>
              <a:rPr lang="en-US" dirty="0" err="1" smtClean="0"/>
              <a:t>formuleringen</a:t>
            </a:r>
            <a:endParaRPr lang="en-US" dirty="0" smtClean="0"/>
          </a:p>
          <a:p>
            <a:pPr lvl="1"/>
            <a:r>
              <a:rPr lang="en-US" dirty="0" err="1" smtClean="0"/>
              <a:t>welke</a:t>
            </a:r>
            <a:r>
              <a:rPr lang="en-US" dirty="0" smtClean="0"/>
              <a:t> info </a:t>
            </a:r>
            <a:r>
              <a:rPr lang="en-US" dirty="0" err="1" smtClean="0"/>
              <a:t>wel</a:t>
            </a:r>
            <a:r>
              <a:rPr lang="en-US" dirty="0" smtClean="0"/>
              <a:t> en </a:t>
            </a:r>
            <a:r>
              <a:rPr lang="en-US" dirty="0" err="1" smtClean="0"/>
              <a:t>niet</a:t>
            </a:r>
            <a:r>
              <a:rPr lang="en-US" dirty="0" smtClean="0"/>
              <a:t>?</a:t>
            </a:r>
          </a:p>
          <a:p>
            <a:pPr lvl="1"/>
            <a:r>
              <a:rPr lang="en-US" dirty="0" err="1" smtClean="0"/>
              <a:t>opmaak</a:t>
            </a:r>
            <a:endParaRPr lang="en-US" dirty="0" smtClean="0"/>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p:txBody>
          <a:bodyPr/>
          <a:lstStyle/>
          <a:p>
            <a:endParaRPr lang="en-US"/>
          </a:p>
        </p:txBody>
      </p:sp>
      <p:sp>
        <p:nvSpPr>
          <p:cNvPr id="16388" name="Slide Number Placeholder 3"/>
          <p:cNvSpPr>
            <a:spLocks noGrp="1"/>
          </p:cNvSpPr>
          <p:nvPr>
            <p:ph type="sldNum" sz="quarter" idx="4294967295"/>
          </p:nvPr>
        </p:nvSpPr>
        <p:spPr>
          <a:xfrm>
            <a:off x="7315200" y="6400800"/>
            <a:ext cx="1828800" cy="274638"/>
          </a:xfrm>
          <a:prstGeom prst="rect">
            <a:avLst/>
          </a:prstGeom>
        </p:spPr>
        <p:txBody>
          <a:bodyPr/>
          <a:lstStyle/>
          <a:p>
            <a:pPr>
              <a:defRPr/>
            </a:pPr>
            <a:fld id="{B815B88B-9BA0-4552-B9C6-F324CE26775A}" type="slidenum">
              <a:rPr lang="en-GB" smtClean="0"/>
              <a:pPr>
                <a:defRPr/>
              </a:pPr>
              <a:t>9</a:t>
            </a:fld>
            <a:endParaRPr lang="en-GB"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2091</Words>
  <Application>Microsoft Office PowerPoint</Application>
  <PresentationFormat>On-screen Show (4:3)</PresentationFormat>
  <Paragraphs>415</Paragraphs>
  <Slides>50</Slides>
  <Notes>20</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ＭＳ Ｐゴシック</vt:lpstr>
      <vt:lpstr>Arial</vt:lpstr>
      <vt:lpstr>Calibri</vt:lpstr>
      <vt:lpstr>Helvetica Neue</vt:lpstr>
      <vt:lpstr>Helvetica Neue Light</vt:lpstr>
      <vt:lpstr>Times New Roman</vt:lpstr>
      <vt:lpstr>Wingdings</vt:lpstr>
      <vt:lpstr>Office Theme</vt:lpstr>
      <vt:lpstr>Doelgericht rapporteren </vt:lpstr>
      <vt:lpstr>Doel van de les</vt:lpstr>
      <vt:lpstr>Portfolio voor skills</vt:lpstr>
      <vt:lpstr>Inlevermomenten</vt:lpstr>
      <vt:lpstr>beoordelingscriteria</vt:lpstr>
      <vt:lpstr>Doelgroep: voor wie? </vt:lpstr>
      <vt:lpstr>Doel: waarom?</vt:lpstr>
      <vt:lpstr>Je doelgroep verkennen (voorbereiding)</vt:lpstr>
      <vt:lpstr>Stijl </vt:lpstr>
      <vt:lpstr> </vt:lpstr>
      <vt:lpstr>Structuur:</vt:lpstr>
      <vt:lpstr>Inhoud –rapport</vt:lpstr>
      <vt:lpstr>Tekst = zandloper</vt:lpstr>
      <vt:lpstr>Wat? Informatie selecteren en ordenen</vt:lpstr>
      <vt:lpstr>Hoe: Beginnen met schrijven (inhoud) </vt:lpstr>
      <vt:lpstr>Schrijf naar de opdrachtgever toe!</vt:lpstr>
      <vt:lpstr>Afronding : ICA-controlekaart</vt:lpstr>
      <vt:lpstr>Tips</vt:lpstr>
      <vt:lpstr>Praktische tips:</vt:lpstr>
      <vt:lpstr>Inhoud</vt:lpstr>
      <vt:lpstr>Structuur van een rapport, achtergrondinfo per  hoofdstuk, waar we naar kijken bij de beoordeling</vt:lpstr>
      <vt:lpstr>ICA Controlekaart</vt:lpstr>
      <vt:lpstr>Voorblad/omslag/cover</vt:lpstr>
      <vt:lpstr>Titelblad/titelpagina</vt:lpstr>
      <vt:lpstr>Voorwoord</vt:lpstr>
      <vt:lpstr>Inhoudsopgave </vt:lpstr>
      <vt:lpstr>Inleiding</vt:lpstr>
      <vt:lpstr> De kern: hoofdstukken tussen inleiding en conclusie/aanbevelingen</vt:lpstr>
      <vt:lpstr>Volgende hoofdstukken (kern)</vt:lpstr>
      <vt:lpstr>Conclusies</vt:lpstr>
      <vt:lpstr>Aanbevelingen</vt:lpstr>
      <vt:lpstr>Verwijzingen</vt:lpstr>
      <vt:lpstr>Literatuurlijst</vt:lpstr>
      <vt:lpstr>Bijlagen </vt:lpstr>
      <vt:lpstr>Literatuur gebruiken: waarom en hoe?</vt:lpstr>
      <vt:lpstr>PowerPoint Presentation</vt:lpstr>
      <vt:lpstr>Literatuurlijst</vt:lpstr>
      <vt:lpstr>PowerPoint Presentation</vt:lpstr>
      <vt:lpstr>Verwijzen</vt:lpstr>
      <vt:lpstr>Literatuurlijst</vt:lpstr>
      <vt:lpstr>Literatuurlijst</vt:lpstr>
      <vt:lpstr>vermelding van een internetsite </vt:lpstr>
      <vt:lpstr>PowerPoint Presentation</vt:lpstr>
      <vt:lpstr>Literatuurlijst</vt:lpstr>
      <vt:lpstr>APA normen (HAN)</vt:lpstr>
      <vt:lpstr>Bronnen verwijzen mbv Word</vt:lpstr>
      <vt:lpstr>Bronnen aanmaken mbv Word</vt:lpstr>
      <vt:lpstr>Literatuurlijst mbv Word</vt:lpstr>
      <vt:lpstr>Last but not least: naamgeving bestand</vt:lpstr>
      <vt:lpstr>Literatuurlijst (gebruikte bronnen deze presentatie)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Bouwman Eveline</cp:lastModifiedBy>
  <cp:revision>299</cp:revision>
  <dcterms:created xsi:type="dcterms:W3CDTF">2015-09-01T12:06:10Z</dcterms:created>
  <dcterms:modified xsi:type="dcterms:W3CDTF">2018-08-24T13:27:37Z</dcterms:modified>
</cp:coreProperties>
</file>