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7" r:id="rId5"/>
    <p:sldId id="264" r:id="rId6"/>
    <p:sldId id="270" r:id="rId7"/>
    <p:sldId id="277" r:id="rId8"/>
    <p:sldId id="281" r:id="rId9"/>
    <p:sldId id="265" r:id="rId10"/>
    <p:sldId id="266" r:id="rId11"/>
    <p:sldId id="279" r:id="rId12"/>
    <p:sldId id="280" r:id="rId13"/>
    <p:sldId id="272" r:id="rId14"/>
    <p:sldId id="271" r:id="rId15"/>
    <p:sldId id="273" r:id="rId16"/>
    <p:sldId id="276" r:id="rId17"/>
    <p:sldId id="274" r:id="rId18"/>
    <p:sldId id="275"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88657"/>
    <a:srgbClr val="A9976A"/>
    <a:srgbClr val="837752"/>
    <a:srgbClr val="AC9660"/>
    <a:srgbClr val="FFE411"/>
    <a:srgbClr val="FFFFFF"/>
    <a:srgbClr val="FED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8" autoAdjust="0"/>
    <p:restoredTop sz="81874" autoAdjust="0"/>
  </p:normalViewPr>
  <p:slideViewPr>
    <p:cSldViewPr snapToGrid="0" snapToObjects="1">
      <p:cViewPr varScale="1">
        <p:scale>
          <a:sx n="55" d="100"/>
          <a:sy n="55" d="100"/>
        </p:scale>
        <p:origin x="964" y="5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pPr/>
              <a:t>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pPr/>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Hoe kom je er achter “hoe werk ik samen?” Stijl? </a:t>
            </a:r>
          </a:p>
          <a:p>
            <a:r>
              <a:rPr lang="nl-NL" dirty="0"/>
              <a:t>Niet uit eigen werk: vorige baan/hobby/vorige opleiding</a:t>
            </a:r>
          </a:p>
          <a:p>
            <a:r>
              <a:rPr lang="nl-NL" dirty="0"/>
              <a:t>Voorbeelden zijn: </a:t>
            </a:r>
          </a:p>
          <a:p>
            <a:pPr marL="171450" indent="-171450">
              <a:buFontTx/>
              <a:buChar char="-"/>
            </a:pPr>
            <a:r>
              <a:rPr lang="nl-NL" dirty="0"/>
              <a:t>Vergaderingen / overlegmomenten: </a:t>
            </a:r>
          </a:p>
          <a:p>
            <a:pPr marL="171450" indent="-171450">
              <a:buFontTx/>
              <a:buChar char="-"/>
            </a:pPr>
            <a:r>
              <a:rPr lang="nl-NL" dirty="0"/>
              <a:t>POP – gesprekken</a:t>
            </a:r>
          </a:p>
          <a:p>
            <a:pPr marL="171450" indent="-171450">
              <a:buFontTx/>
              <a:buChar char="-"/>
            </a:pPr>
            <a:r>
              <a:rPr lang="nl-NL" dirty="0"/>
              <a:t>Leerdoel opstellen o.b.v. resultaten enquête van collega’s</a:t>
            </a:r>
          </a:p>
          <a:p>
            <a:pPr marL="171450" indent="-171450">
              <a:buFontTx/>
              <a:buChar char="-"/>
            </a:pPr>
            <a:r>
              <a:rPr lang="nl-NL" dirty="0"/>
              <a:t>Aantonen middels </a:t>
            </a:r>
            <a:r>
              <a:rPr lang="nl-NL" dirty="0" err="1"/>
              <a:t>starrt</a:t>
            </a:r>
            <a:endParaRPr lang="nl-NL" dirty="0"/>
          </a:p>
          <a:p>
            <a:pPr marL="171450" indent="-171450">
              <a:buFontTx/>
              <a:buChar char="-"/>
            </a:pPr>
            <a:r>
              <a:rPr lang="nl-NL" dirty="0"/>
              <a:t>Modellen: Belbin / </a:t>
            </a:r>
            <a:r>
              <a:rPr lang="nl-NL" dirty="0" err="1"/>
              <a:t>Ofman</a:t>
            </a:r>
            <a:r>
              <a:rPr lang="nl-NL" dirty="0"/>
              <a:t> kernkwaliteiten / roos van </a:t>
            </a:r>
            <a:r>
              <a:rPr lang="nl-NL" dirty="0" err="1"/>
              <a:t>Leary</a:t>
            </a:r>
            <a:r>
              <a:rPr lang="nl-NL" dirty="0"/>
              <a:t> / </a:t>
            </a:r>
            <a:r>
              <a:rPr lang="nl-NL" dirty="0" err="1"/>
              <a:t>Caluwe</a:t>
            </a:r>
            <a:r>
              <a:rPr lang="nl-NL" dirty="0"/>
              <a:t> </a:t>
            </a:r>
            <a:r>
              <a:rPr lang="nl-NL" dirty="0" err="1"/>
              <a:t>kleurendenken</a:t>
            </a:r>
            <a:r>
              <a:rPr lang="nl-NL" dirty="0"/>
              <a:t> / </a:t>
            </a:r>
            <a:r>
              <a:rPr lang="nl-NL" dirty="0" err="1"/>
              <a:t>Joharivenster</a:t>
            </a: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2</a:t>
            </a:fld>
            <a:endParaRPr lang="en-US"/>
          </a:p>
        </p:txBody>
      </p:sp>
    </p:spTree>
    <p:extLst>
      <p:ext uri="{BB962C8B-B14F-4D97-AF65-F5344CB8AC3E}">
        <p14:creationId xmlns:p14="http://schemas.microsoft.com/office/powerpoint/2010/main" val="132407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38542CC-6F26-A34B-8E15-4341DD4E0F8B}" type="slidenum">
              <a:rPr lang="en-US" smtClean="0"/>
              <a:pPr/>
              <a:t>5</a:t>
            </a:fld>
            <a:endParaRPr lang="en-US"/>
          </a:p>
        </p:txBody>
      </p:sp>
    </p:spTree>
    <p:extLst>
      <p:ext uri="{BB962C8B-B14F-4D97-AF65-F5344CB8AC3E}">
        <p14:creationId xmlns:p14="http://schemas.microsoft.com/office/powerpoint/2010/main" val="255295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Aantonen: het gaat vooral over presenteren</a:t>
            </a:r>
          </a:p>
          <a:p>
            <a:pPr marL="171450" indent="-171450">
              <a:buFontTx/>
              <a:buChar char="-"/>
            </a:pPr>
            <a:r>
              <a:rPr lang="nl-NL" dirty="0"/>
              <a:t>Video waar jij de hoofdrol hebt</a:t>
            </a:r>
          </a:p>
          <a:p>
            <a:pPr marL="171450" indent="-171450">
              <a:buFontTx/>
              <a:buChar char="-"/>
            </a:pPr>
            <a:r>
              <a:rPr lang="nl-NL" dirty="0"/>
              <a:t>Feedback van collega’s vragen (feedbackformulier)</a:t>
            </a:r>
          </a:p>
          <a:p>
            <a:pPr marL="171450" indent="-171450">
              <a:buFontTx/>
              <a:buChar char="-"/>
            </a:pPr>
            <a:r>
              <a:rPr lang="nl-NL" dirty="0"/>
              <a:t>Dropmodel gebruiken</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6</a:t>
            </a:fld>
            <a:endParaRPr lang="en-US"/>
          </a:p>
        </p:txBody>
      </p:sp>
    </p:spTree>
    <p:extLst>
      <p:ext uri="{BB962C8B-B14F-4D97-AF65-F5344CB8AC3E}">
        <p14:creationId xmlns:p14="http://schemas.microsoft.com/office/powerpoint/2010/main" val="252318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24504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5"/>
          <p:cNvSpPr>
            <a:spLocks noGrp="1" noChangeArrowheads="1"/>
          </p:cNvSpPr>
          <p:nvPr>
            <p:ph type="ftr" sz="quarter" idx="10"/>
          </p:nvPr>
        </p:nvSpPr>
        <p:spPr>
          <a:ln/>
        </p:spPr>
        <p:txBody>
          <a:bodyPr/>
          <a:lstStyle>
            <a:lvl1pPr>
              <a:defRPr/>
            </a:lvl1pPr>
          </a:lstStyle>
          <a:p>
            <a:pPr>
              <a:defRPr/>
            </a:pPr>
            <a:endParaRPr lang="nl-NL"/>
          </a:p>
        </p:txBody>
      </p:sp>
      <p:sp>
        <p:nvSpPr>
          <p:cNvPr id="5" name="Rectangle 6"/>
          <p:cNvSpPr>
            <a:spLocks noGrp="1" noChangeArrowheads="1"/>
          </p:cNvSpPr>
          <p:nvPr>
            <p:ph type="sldNum" sz="quarter"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3673225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moocbeterschrijven.n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0"/>
          </p:nvPr>
        </p:nvSpPr>
        <p:spPr/>
      </p:sp>
      <p:sp>
        <p:nvSpPr>
          <p:cNvPr id="2" name="Titel 1"/>
          <p:cNvSpPr>
            <a:spLocks noGrp="1"/>
          </p:cNvSpPr>
          <p:nvPr>
            <p:ph type="title"/>
          </p:nvPr>
        </p:nvSpPr>
        <p:spPr/>
        <p:txBody>
          <a:bodyPr/>
          <a:lstStyle/>
          <a:p>
            <a:r>
              <a:rPr lang="nl-NL" dirty="0"/>
              <a:t>Welkom!</a:t>
            </a:r>
          </a:p>
        </p:txBody>
      </p:sp>
      <p:sp>
        <p:nvSpPr>
          <p:cNvPr id="4" name="Tijdelijke aanduiding voor inhoud 3"/>
          <p:cNvSpPr>
            <a:spLocks noGrp="1"/>
          </p:cNvSpPr>
          <p:nvPr>
            <p:ph idx="16"/>
          </p:nvPr>
        </p:nvSpPr>
        <p:spPr/>
        <p:txBody>
          <a:bodyPr>
            <a:normAutofit lnSpcReduction="10000"/>
          </a:bodyPr>
          <a:lstStyle/>
          <a:p>
            <a:endParaRPr lang="nl-NL" dirty="0"/>
          </a:p>
        </p:txBody>
      </p:sp>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
        <p:nvSpPr>
          <p:cNvPr id="7" name="Titel 1">
            <a:extLst>
              <a:ext uri="{FF2B5EF4-FFF2-40B4-BE49-F238E27FC236}">
                <a16:creationId xmlns:a16="http://schemas.microsoft.com/office/drawing/2014/main" id="{E087B253-487A-45B8-8BFE-BFD8D5E359E1}"/>
              </a:ext>
            </a:extLst>
          </p:cNvPr>
          <p:cNvSpPr txBox="1">
            <a:spLocks/>
          </p:cNvSpPr>
          <p:nvPr/>
        </p:nvSpPr>
        <p:spPr>
          <a:xfrm>
            <a:off x="3059706" y="3342864"/>
            <a:ext cx="5516655" cy="685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i="0" kern="1200">
                <a:solidFill>
                  <a:schemeClr val="tx1"/>
                </a:solidFill>
                <a:latin typeface="Helvetica Neue"/>
                <a:ea typeface="+mj-ea"/>
                <a:cs typeface="Helvetica Neue"/>
              </a:defRPr>
            </a:lvl1pPr>
          </a:lstStyle>
          <a:p>
            <a:r>
              <a:rPr lang="nl-NL" dirty="0">
                <a:solidFill>
                  <a:srgbClr val="C00000"/>
                </a:solidFill>
              </a:rPr>
              <a:t>Leeruitkomst 3 en 4</a:t>
            </a:r>
          </a:p>
        </p:txBody>
      </p:sp>
      <p:sp>
        <p:nvSpPr>
          <p:cNvPr id="8" name="Tijdelijke aanduiding voor inhoud 2">
            <a:extLst>
              <a:ext uri="{FF2B5EF4-FFF2-40B4-BE49-F238E27FC236}">
                <a16:creationId xmlns:a16="http://schemas.microsoft.com/office/drawing/2014/main" id="{81A5D165-9B93-422A-9AE4-D0B812D55CA5}"/>
              </a:ext>
            </a:extLst>
          </p:cNvPr>
          <p:cNvSpPr txBox="1">
            <a:spLocks/>
          </p:cNvSpPr>
          <p:nvPr/>
        </p:nvSpPr>
        <p:spPr>
          <a:xfrm>
            <a:off x="2950447" y="5058625"/>
            <a:ext cx="5592069" cy="1383675"/>
          </a:xfrm>
          <a:prstGeom prst="rect">
            <a:avLst/>
          </a:prstGeom>
        </p:spPr>
        <p:txBody>
          <a:bodyPr>
            <a:normAutofit/>
          </a:bodyPr>
          <a:lst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a:t>Professioneel samenwerken</a:t>
            </a:r>
          </a:p>
          <a:p>
            <a:endParaRPr lang="nl-NL" dirty="0"/>
          </a:p>
          <a:p>
            <a:r>
              <a:rPr lang="nl-NL" dirty="0"/>
              <a:t>Zakelijke mondelinge communicatie</a:t>
            </a:r>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14871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15A814EC-22D9-42D1-B552-D423EC7FE995}"/>
              </a:ext>
            </a:extLst>
          </p:cNvPr>
          <p:cNvSpPr>
            <a:spLocks noGrp="1"/>
          </p:cNvSpPr>
          <p:nvPr>
            <p:ph type="sldNum" sz="quarter" idx="11"/>
          </p:nvPr>
        </p:nvSpPr>
        <p:spPr/>
        <p:txBody>
          <a:bodyPr/>
          <a:lstStyle/>
          <a:p>
            <a:pPr>
              <a:defRPr/>
            </a:pPr>
            <a:endParaRPr lang="nl-NL"/>
          </a:p>
        </p:txBody>
      </p:sp>
      <p:pic>
        <p:nvPicPr>
          <p:cNvPr id="5" name="Afbeelding 4">
            <a:extLst>
              <a:ext uri="{FF2B5EF4-FFF2-40B4-BE49-F238E27FC236}">
                <a16:creationId xmlns:a16="http://schemas.microsoft.com/office/drawing/2014/main" id="{4B1F1E26-8D4D-492F-ABE1-69014D48376B}"/>
              </a:ext>
            </a:extLst>
          </p:cNvPr>
          <p:cNvPicPr>
            <a:picLocks noChangeAspect="1"/>
          </p:cNvPicPr>
          <p:nvPr/>
        </p:nvPicPr>
        <p:blipFill>
          <a:blip r:embed="rId2"/>
          <a:stretch>
            <a:fillRect/>
          </a:stretch>
        </p:blipFill>
        <p:spPr>
          <a:xfrm>
            <a:off x="550761" y="1941495"/>
            <a:ext cx="6096000" cy="3714750"/>
          </a:xfrm>
          <a:prstGeom prst="rect">
            <a:avLst/>
          </a:prstGeom>
        </p:spPr>
      </p:pic>
      <p:sp>
        <p:nvSpPr>
          <p:cNvPr id="6" name="Titel 1">
            <a:extLst>
              <a:ext uri="{FF2B5EF4-FFF2-40B4-BE49-F238E27FC236}">
                <a16:creationId xmlns:a16="http://schemas.microsoft.com/office/drawing/2014/main" id="{0327702E-AA02-42C4-9C2C-BFB49B3EBCE5}"/>
              </a:ext>
            </a:extLst>
          </p:cNvPr>
          <p:cNvSpPr>
            <a:spLocks noGrp="1"/>
          </p:cNvSpPr>
          <p:nvPr>
            <p:ph type="title"/>
          </p:nvPr>
        </p:nvSpPr>
        <p:spPr>
          <a:xfrm>
            <a:off x="550761" y="1119610"/>
            <a:ext cx="6087613" cy="692991"/>
          </a:xfrm>
        </p:spPr>
        <p:txBody>
          <a:bodyPr/>
          <a:lstStyle/>
          <a:p>
            <a:r>
              <a:rPr lang="nl-NL" dirty="0"/>
              <a:t>In je portfolio:</a:t>
            </a:r>
          </a:p>
        </p:txBody>
      </p:sp>
    </p:spTree>
    <p:extLst>
      <p:ext uri="{BB962C8B-B14F-4D97-AF65-F5344CB8AC3E}">
        <p14:creationId xmlns:p14="http://schemas.microsoft.com/office/powerpoint/2010/main" val="359113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2F62BD5-C57D-48DC-8E5A-7CE083CF0530}"/>
              </a:ext>
            </a:extLst>
          </p:cNvPr>
          <p:cNvSpPr>
            <a:spLocks noGrp="1"/>
          </p:cNvSpPr>
          <p:nvPr>
            <p:ph idx="1"/>
          </p:nvPr>
        </p:nvSpPr>
        <p:spPr>
          <a:xfrm>
            <a:off x="371366" y="1880171"/>
            <a:ext cx="8497996" cy="4245994"/>
          </a:xfrm>
        </p:spPr>
        <p:txBody>
          <a:bodyPr>
            <a:normAutofit/>
          </a:bodyPr>
          <a:lstStyle/>
          <a:p>
            <a:r>
              <a:rPr lang="nl-NL" dirty="0"/>
              <a:t>Voorbeeld inleiding:</a:t>
            </a:r>
          </a:p>
          <a:p>
            <a:endParaRPr lang="nl-NL" dirty="0"/>
          </a:p>
          <a:p>
            <a:endParaRPr lang="nl-NL" dirty="0"/>
          </a:p>
          <a:p>
            <a:r>
              <a:rPr lang="nl-NL" sz="1500" b="0" i="1" dirty="0"/>
              <a:t>Bij leeruitkomst 3, ‘Professioneel samenwerken’, heb ik aan de hand van een praktijkvoorbeeld laten zien dat ik met verschillende groepen en mensen met verschillende persoonlijkheden, ervaringen en achtergronden kan samenwerken vanuit het perspectief als werknemer. Door het maken van de Belbin-test en de DISC-test is het voor mij duidelijker geworden welke rol ik voornamelijk in een groep heb en wat voor soort gedragsstijl het meest bij mij past. De eigenschappen van mijn gedragsstijl onderbouwen deels weer waarom ik die bepaalde rol in een groep vervul. Om verder een goed beeld te krijgen van mezelf heb ik feedback gevraagd aan mensen uit mijn omgeving over mijn handelen op dit gebied.</a:t>
            </a:r>
          </a:p>
          <a:p>
            <a:endParaRPr lang="nl-NL" dirty="0"/>
          </a:p>
        </p:txBody>
      </p:sp>
      <p:sp>
        <p:nvSpPr>
          <p:cNvPr id="4" name="Tijdelijke aanduiding voor dianummer 3">
            <a:extLst>
              <a:ext uri="{FF2B5EF4-FFF2-40B4-BE49-F238E27FC236}">
                <a16:creationId xmlns:a16="http://schemas.microsoft.com/office/drawing/2014/main" id="{942E1CCE-1397-4ABE-9EA6-751F801C6236}"/>
              </a:ext>
            </a:extLst>
          </p:cNvPr>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414569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CBCE1CBB-FD87-4B9D-9CBE-359F435DE019}"/>
              </a:ext>
            </a:extLst>
          </p:cNvPr>
          <p:cNvPicPr>
            <a:picLocks noGrp="1" noChangeAspect="1"/>
          </p:cNvPicPr>
          <p:nvPr>
            <p:ph idx="1"/>
          </p:nvPr>
        </p:nvPicPr>
        <p:blipFill>
          <a:blip r:embed="rId2"/>
          <a:stretch>
            <a:fillRect/>
          </a:stretch>
        </p:blipFill>
        <p:spPr>
          <a:xfrm>
            <a:off x="2681555" y="962164"/>
            <a:ext cx="4654193" cy="5707973"/>
          </a:xfrm>
          <a:prstGeom prst="rect">
            <a:avLst/>
          </a:prstGeom>
        </p:spPr>
      </p:pic>
      <p:sp>
        <p:nvSpPr>
          <p:cNvPr id="4" name="Tijdelijke aanduiding voor dianummer 3">
            <a:extLst>
              <a:ext uri="{FF2B5EF4-FFF2-40B4-BE49-F238E27FC236}">
                <a16:creationId xmlns:a16="http://schemas.microsoft.com/office/drawing/2014/main" id="{BF487BFA-5FC8-4064-95A7-2C1CCB9E9C58}"/>
              </a:ext>
            </a:extLst>
          </p:cNvPr>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378559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CAC885-E256-45BC-9C7F-836A64EB7558}"/>
              </a:ext>
            </a:extLst>
          </p:cNvPr>
          <p:cNvSpPr>
            <a:spLocks noGrp="1"/>
          </p:cNvSpPr>
          <p:nvPr>
            <p:ph type="title"/>
          </p:nvPr>
        </p:nvSpPr>
        <p:spPr>
          <a:xfrm>
            <a:off x="413072" y="1000475"/>
            <a:ext cx="7027634" cy="692991"/>
          </a:xfrm>
        </p:spPr>
        <p:txBody>
          <a:bodyPr/>
          <a:lstStyle/>
          <a:p>
            <a:r>
              <a:rPr lang="nl-NL" sz="1800" dirty="0"/>
              <a:t>Voorbeeld verwijzing en opnemen van informatie uit een bron</a:t>
            </a:r>
          </a:p>
        </p:txBody>
      </p:sp>
      <p:sp>
        <p:nvSpPr>
          <p:cNvPr id="4" name="Tijdelijke aanduiding voor dianummer 3">
            <a:extLst>
              <a:ext uri="{FF2B5EF4-FFF2-40B4-BE49-F238E27FC236}">
                <a16:creationId xmlns:a16="http://schemas.microsoft.com/office/drawing/2014/main" id="{69FE3AD4-DE02-47FC-A2B1-01F49B98F073}"/>
              </a:ext>
            </a:extLst>
          </p:cNvPr>
          <p:cNvSpPr>
            <a:spLocks noGrp="1"/>
          </p:cNvSpPr>
          <p:nvPr>
            <p:ph type="sldNum" sz="quarter" idx="11"/>
          </p:nvPr>
        </p:nvSpPr>
        <p:spPr/>
        <p:txBody>
          <a:bodyPr/>
          <a:lstStyle/>
          <a:p>
            <a:pPr>
              <a:defRPr/>
            </a:pPr>
            <a:endParaRPr lang="nl-NL"/>
          </a:p>
        </p:txBody>
      </p:sp>
      <p:pic>
        <p:nvPicPr>
          <p:cNvPr id="5" name="Afbeelding 4">
            <a:extLst>
              <a:ext uri="{FF2B5EF4-FFF2-40B4-BE49-F238E27FC236}">
                <a16:creationId xmlns:a16="http://schemas.microsoft.com/office/drawing/2014/main" id="{F2E5530D-7BCF-4345-AA34-2A5026862915}"/>
              </a:ext>
            </a:extLst>
          </p:cNvPr>
          <p:cNvPicPr>
            <a:picLocks noChangeAspect="1"/>
          </p:cNvPicPr>
          <p:nvPr/>
        </p:nvPicPr>
        <p:blipFill>
          <a:blip r:embed="rId2"/>
          <a:stretch>
            <a:fillRect/>
          </a:stretch>
        </p:blipFill>
        <p:spPr>
          <a:xfrm>
            <a:off x="341387" y="1886639"/>
            <a:ext cx="8461225" cy="4475988"/>
          </a:xfrm>
          <a:prstGeom prst="rect">
            <a:avLst/>
          </a:prstGeom>
        </p:spPr>
      </p:pic>
    </p:spTree>
    <p:extLst>
      <p:ext uri="{BB962C8B-B14F-4D97-AF65-F5344CB8AC3E}">
        <p14:creationId xmlns:p14="http://schemas.microsoft.com/office/powerpoint/2010/main" val="419676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802E1E9A-5F07-40B1-9C30-0876F0046283}"/>
              </a:ext>
            </a:extLst>
          </p:cNvPr>
          <p:cNvSpPr>
            <a:spLocks noGrp="1"/>
          </p:cNvSpPr>
          <p:nvPr>
            <p:ph type="sldNum" sz="quarter" idx="11"/>
          </p:nvPr>
        </p:nvSpPr>
        <p:spPr/>
        <p:txBody>
          <a:bodyPr/>
          <a:lstStyle/>
          <a:p>
            <a:pPr>
              <a:defRPr/>
            </a:pPr>
            <a:endParaRPr lang="nl-NL"/>
          </a:p>
        </p:txBody>
      </p:sp>
      <p:pic>
        <p:nvPicPr>
          <p:cNvPr id="5" name="Afbeelding 4">
            <a:extLst>
              <a:ext uri="{FF2B5EF4-FFF2-40B4-BE49-F238E27FC236}">
                <a16:creationId xmlns:a16="http://schemas.microsoft.com/office/drawing/2014/main" id="{F3149F54-362A-4F51-BB22-F520F9C88545}"/>
              </a:ext>
            </a:extLst>
          </p:cNvPr>
          <p:cNvPicPr>
            <a:picLocks noChangeAspect="1"/>
          </p:cNvPicPr>
          <p:nvPr/>
        </p:nvPicPr>
        <p:blipFill>
          <a:blip r:embed="rId2"/>
          <a:stretch>
            <a:fillRect/>
          </a:stretch>
        </p:blipFill>
        <p:spPr>
          <a:xfrm>
            <a:off x="2031903" y="986158"/>
            <a:ext cx="6900674" cy="2910711"/>
          </a:xfrm>
          <a:prstGeom prst="rect">
            <a:avLst/>
          </a:prstGeom>
        </p:spPr>
      </p:pic>
      <p:pic>
        <p:nvPicPr>
          <p:cNvPr id="6" name="Afbeelding 5">
            <a:extLst>
              <a:ext uri="{FF2B5EF4-FFF2-40B4-BE49-F238E27FC236}">
                <a16:creationId xmlns:a16="http://schemas.microsoft.com/office/drawing/2014/main" id="{B9433678-283F-4551-BB8B-9F08BE322F53}"/>
              </a:ext>
            </a:extLst>
          </p:cNvPr>
          <p:cNvPicPr>
            <a:picLocks noChangeAspect="1"/>
          </p:cNvPicPr>
          <p:nvPr/>
        </p:nvPicPr>
        <p:blipFill>
          <a:blip r:embed="rId3"/>
          <a:stretch>
            <a:fillRect/>
          </a:stretch>
        </p:blipFill>
        <p:spPr>
          <a:xfrm>
            <a:off x="2031903" y="1319869"/>
            <a:ext cx="4863743" cy="5153999"/>
          </a:xfrm>
          <a:prstGeom prst="rect">
            <a:avLst/>
          </a:prstGeom>
        </p:spPr>
      </p:pic>
    </p:spTree>
    <p:extLst>
      <p:ext uri="{BB962C8B-B14F-4D97-AF65-F5344CB8AC3E}">
        <p14:creationId xmlns:p14="http://schemas.microsoft.com/office/powerpoint/2010/main" val="416227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F854BB-7173-4633-B70E-85EEE14A3CA1}"/>
              </a:ext>
            </a:extLst>
          </p:cNvPr>
          <p:cNvSpPr>
            <a:spLocks noGrp="1"/>
          </p:cNvSpPr>
          <p:nvPr>
            <p:ph type="title"/>
          </p:nvPr>
        </p:nvSpPr>
        <p:spPr>
          <a:xfrm>
            <a:off x="575353" y="1096887"/>
            <a:ext cx="6087613" cy="692991"/>
          </a:xfrm>
        </p:spPr>
        <p:txBody>
          <a:bodyPr/>
          <a:lstStyle/>
          <a:p>
            <a:r>
              <a:rPr lang="nl-NL" dirty="0"/>
              <a:t>Hoe starten?</a:t>
            </a:r>
          </a:p>
        </p:txBody>
      </p:sp>
      <p:sp>
        <p:nvSpPr>
          <p:cNvPr id="3" name="Tijdelijke aanduiding voor inhoud 2">
            <a:extLst>
              <a:ext uri="{FF2B5EF4-FFF2-40B4-BE49-F238E27FC236}">
                <a16:creationId xmlns:a16="http://schemas.microsoft.com/office/drawing/2014/main" id="{13CE423F-5A64-4598-9696-937F0562CB48}"/>
              </a:ext>
            </a:extLst>
          </p:cNvPr>
          <p:cNvSpPr>
            <a:spLocks noGrp="1"/>
          </p:cNvSpPr>
          <p:nvPr>
            <p:ph idx="1"/>
          </p:nvPr>
        </p:nvSpPr>
        <p:spPr>
          <a:xfrm>
            <a:off x="575353" y="1982913"/>
            <a:ext cx="8294009" cy="4143252"/>
          </a:xfrm>
        </p:spPr>
        <p:txBody>
          <a:bodyPr>
            <a:normAutofit lnSpcReduction="10000"/>
          </a:bodyPr>
          <a:lstStyle/>
          <a:p>
            <a:r>
              <a:rPr lang="nl-NL" dirty="0"/>
              <a:t>Maak een schrijfplan:</a:t>
            </a:r>
          </a:p>
          <a:p>
            <a:r>
              <a:rPr lang="nl-NL" dirty="0"/>
              <a:t>Zet in trefwoorden:</a:t>
            </a:r>
          </a:p>
          <a:p>
            <a:pPr marL="342900" indent="-342900">
              <a:buFontTx/>
              <a:buChar char="-"/>
            </a:pPr>
            <a:r>
              <a:rPr lang="nl-NL" dirty="0"/>
              <a:t>Situaties</a:t>
            </a:r>
          </a:p>
          <a:p>
            <a:pPr marL="1085850" lvl="1" indent="-342900">
              <a:buFontTx/>
              <a:buChar char="-"/>
            </a:pPr>
            <a:r>
              <a:rPr lang="nl-NL" dirty="0"/>
              <a:t>Actoren (met belangen)</a:t>
            </a:r>
          </a:p>
          <a:p>
            <a:pPr marL="1085850" lvl="1" indent="-342900">
              <a:buFontTx/>
              <a:buChar char="-"/>
            </a:pPr>
            <a:r>
              <a:rPr lang="nl-NL" dirty="0"/>
              <a:t>Wat daarin beschrijven / aantonen?</a:t>
            </a:r>
          </a:p>
          <a:p>
            <a:pPr marL="1085850" lvl="1" indent="-342900">
              <a:buFontTx/>
              <a:buChar char="-"/>
            </a:pPr>
            <a:r>
              <a:rPr lang="nl-NL" dirty="0"/>
              <a:t>Standpunt(en)</a:t>
            </a:r>
          </a:p>
          <a:p>
            <a:pPr marL="342900" indent="-342900">
              <a:buFontTx/>
              <a:buChar char="-"/>
            </a:pPr>
            <a:r>
              <a:rPr lang="nl-NL" dirty="0"/>
              <a:t>Welke theorieën / modellen kies je?</a:t>
            </a:r>
          </a:p>
          <a:p>
            <a:pPr marL="1085850" lvl="1" indent="-342900">
              <a:buFontTx/>
              <a:buChar char="-"/>
            </a:pPr>
            <a:r>
              <a:rPr lang="nl-NL" dirty="0"/>
              <a:t>Welke en waarom?</a:t>
            </a:r>
          </a:p>
          <a:p>
            <a:pPr marL="1085850" lvl="1" indent="-342900">
              <a:buFontTx/>
              <a:buChar char="-"/>
            </a:pPr>
            <a:r>
              <a:rPr lang="nl-NL" dirty="0"/>
              <a:t>Wat ga je parafraseren?</a:t>
            </a:r>
          </a:p>
          <a:p>
            <a:pPr marL="1085850" lvl="1" indent="-342900">
              <a:buFontTx/>
              <a:buChar char="-"/>
            </a:pPr>
            <a:r>
              <a:rPr lang="nl-NL" dirty="0"/>
              <a:t>Denk na: wat voegt dat qua onderbouwing toe?</a:t>
            </a:r>
          </a:p>
          <a:p>
            <a:pPr marL="1085850" lvl="1" indent="-342900">
              <a:buFontTx/>
              <a:buChar char="-"/>
            </a:pPr>
            <a:endParaRPr lang="nl-NL" dirty="0"/>
          </a:p>
          <a:p>
            <a:pPr lvl="1" indent="0">
              <a:buNone/>
            </a:pPr>
            <a:r>
              <a:rPr lang="nl-NL"/>
              <a:t>(bronnen </a:t>
            </a:r>
            <a:r>
              <a:rPr lang="nl-NL" dirty="0"/>
              <a:t>zie </a:t>
            </a:r>
            <a:r>
              <a:rPr lang="nl-NL" dirty="0" err="1"/>
              <a:t>OnderwijsOnline</a:t>
            </a:r>
            <a:r>
              <a:rPr lang="nl-NL" dirty="0"/>
              <a:t>)</a:t>
            </a:r>
          </a:p>
          <a:p>
            <a:pPr marL="1085850" lvl="1"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p:txBody>
      </p:sp>
      <p:sp>
        <p:nvSpPr>
          <p:cNvPr id="4" name="Tijdelijke aanduiding voor dianummer 3">
            <a:extLst>
              <a:ext uri="{FF2B5EF4-FFF2-40B4-BE49-F238E27FC236}">
                <a16:creationId xmlns:a16="http://schemas.microsoft.com/office/drawing/2014/main" id="{3D40917D-10DB-43DE-9AD0-7C11489EEAFF}"/>
              </a:ext>
            </a:extLst>
          </p:cNvPr>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54240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E1A06-C65C-4E24-BCF0-0D8C44C87671}"/>
              </a:ext>
            </a:extLst>
          </p:cNvPr>
          <p:cNvSpPr>
            <a:spLocks noGrp="1"/>
          </p:cNvSpPr>
          <p:nvPr>
            <p:ph type="title"/>
          </p:nvPr>
        </p:nvSpPr>
        <p:spPr/>
        <p:txBody>
          <a:bodyPr/>
          <a:lstStyle/>
          <a:p>
            <a:r>
              <a:rPr lang="nl-NL" dirty="0"/>
              <a:t>Tip.</a:t>
            </a:r>
          </a:p>
        </p:txBody>
      </p:sp>
      <p:sp>
        <p:nvSpPr>
          <p:cNvPr id="3" name="Tijdelijke aanduiding voor inhoud 2">
            <a:extLst>
              <a:ext uri="{FF2B5EF4-FFF2-40B4-BE49-F238E27FC236}">
                <a16:creationId xmlns:a16="http://schemas.microsoft.com/office/drawing/2014/main" id="{7F323BF0-9742-49D1-90EB-74D567E465CA}"/>
              </a:ext>
            </a:extLst>
          </p:cNvPr>
          <p:cNvSpPr>
            <a:spLocks noGrp="1"/>
          </p:cNvSpPr>
          <p:nvPr>
            <p:ph idx="13"/>
          </p:nvPr>
        </p:nvSpPr>
        <p:spPr>
          <a:xfrm>
            <a:off x="773206" y="2384425"/>
            <a:ext cx="8096157" cy="3952875"/>
          </a:xfrm>
        </p:spPr>
        <p:txBody>
          <a:bodyPr/>
          <a:lstStyle/>
          <a:p>
            <a:r>
              <a:rPr lang="nl-NL" dirty="0"/>
              <a:t>Aanrader: schrijven teksten: </a:t>
            </a:r>
            <a:r>
              <a:rPr lang="nl-NL" u="sng" dirty="0">
                <a:hlinkClick r:id="rId2"/>
              </a:rPr>
              <a:t>https://www.moocbeterschrijven.nl</a:t>
            </a:r>
            <a:r>
              <a:rPr lang="nl-NL" dirty="0"/>
              <a:t> (zelf account aanmaken).</a:t>
            </a:r>
          </a:p>
          <a:p>
            <a:endParaRPr lang="nl-NL" dirty="0"/>
          </a:p>
        </p:txBody>
      </p:sp>
      <p:sp>
        <p:nvSpPr>
          <p:cNvPr id="4" name="Tijdelijke aanduiding voor inhoud 3">
            <a:extLst>
              <a:ext uri="{FF2B5EF4-FFF2-40B4-BE49-F238E27FC236}">
                <a16:creationId xmlns:a16="http://schemas.microsoft.com/office/drawing/2014/main" id="{5A470A3B-83BF-469C-AA24-67F3A98602BA}"/>
              </a:ext>
            </a:extLst>
          </p:cNvPr>
          <p:cNvSpPr>
            <a:spLocks noGrp="1"/>
          </p:cNvSpPr>
          <p:nvPr>
            <p:ph idx="16"/>
          </p:nvPr>
        </p:nvSpPr>
        <p:spPr/>
        <p:txBody>
          <a:bodyPr>
            <a:normAutofit lnSpcReduction="10000"/>
          </a:bodyPr>
          <a:lstStyle/>
          <a:p>
            <a:endParaRPr lang="nl-NL"/>
          </a:p>
        </p:txBody>
      </p:sp>
      <p:sp>
        <p:nvSpPr>
          <p:cNvPr id="5" name="Tijdelijke aanduiding voor inhoud 4">
            <a:extLst>
              <a:ext uri="{FF2B5EF4-FFF2-40B4-BE49-F238E27FC236}">
                <a16:creationId xmlns:a16="http://schemas.microsoft.com/office/drawing/2014/main" id="{EC0155CA-B7F0-468C-AF73-646CFBCB01C0}"/>
              </a:ext>
            </a:extLst>
          </p:cNvPr>
          <p:cNvSpPr>
            <a:spLocks noGrp="1"/>
          </p:cNvSpPr>
          <p:nvPr>
            <p:ph idx="17"/>
          </p:nvPr>
        </p:nvSpPr>
        <p:spPr/>
        <p:txBody>
          <a:bodyPr/>
          <a:lstStyle/>
          <a:p>
            <a:endParaRPr lang="nl-NL"/>
          </a:p>
        </p:txBody>
      </p:sp>
    </p:spTree>
    <p:extLst>
      <p:ext uri="{BB962C8B-B14F-4D97-AF65-F5344CB8AC3E}">
        <p14:creationId xmlns:p14="http://schemas.microsoft.com/office/powerpoint/2010/main" val="122040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64849" y="1096887"/>
            <a:ext cx="7323565" cy="692991"/>
          </a:xfrm>
        </p:spPr>
        <p:txBody>
          <a:bodyPr/>
          <a:lstStyle/>
          <a:p>
            <a:r>
              <a:rPr lang="nl-NL" dirty="0"/>
              <a:t>3. </a:t>
            </a:r>
            <a:r>
              <a:rPr lang="nl-NL" sz="2800" dirty="0"/>
              <a:t>Professioneel samenwerken</a:t>
            </a:r>
          </a:p>
        </p:txBody>
      </p:sp>
      <p:sp>
        <p:nvSpPr>
          <p:cNvPr id="3" name="Tijdelijke aanduiding voor inhoud 2"/>
          <p:cNvSpPr>
            <a:spLocks noGrp="1"/>
          </p:cNvSpPr>
          <p:nvPr>
            <p:ph idx="1"/>
          </p:nvPr>
        </p:nvSpPr>
        <p:spPr>
          <a:xfrm>
            <a:off x="1564849" y="2384425"/>
            <a:ext cx="7304513" cy="3741739"/>
          </a:xfrm>
        </p:spPr>
        <p:txBody>
          <a:bodyPr>
            <a:normAutofit/>
          </a:bodyPr>
          <a:lstStyle/>
          <a:p>
            <a:r>
              <a:rPr lang="nl-NL" sz="1600" dirty="0">
                <a:solidFill>
                  <a:schemeClr val="accent1">
                    <a:lumMod val="60000"/>
                    <a:lumOff val="40000"/>
                  </a:schemeClr>
                </a:solidFill>
              </a:rPr>
              <a:t>De student kan schriftelijk zichtbaar maken welke </a:t>
            </a:r>
            <a:r>
              <a:rPr lang="nl-NL" sz="1600" dirty="0"/>
              <a:t>persoonlijke en professionele kwaliteiten </a:t>
            </a:r>
            <a:r>
              <a:rPr lang="nl-NL" sz="1600" dirty="0">
                <a:solidFill>
                  <a:schemeClr val="accent1">
                    <a:lumMod val="60000"/>
                    <a:lumOff val="40000"/>
                  </a:schemeClr>
                </a:solidFill>
              </a:rPr>
              <a:t>hij al ontwikkeld heeft en welke hij gaat ontwikkelen op basis van bijv. zelfreflectie, (zelf) beoordeling van eigen leerresultaten. Hij kan dit mondeling toelichten. Hij kan daarbij </a:t>
            </a:r>
            <a:r>
              <a:rPr lang="nl-NL" sz="1600" dirty="0"/>
              <a:t>reflecteren op eigen handelen </a:t>
            </a:r>
            <a:r>
              <a:rPr lang="nl-NL" sz="1600" dirty="0">
                <a:solidFill>
                  <a:schemeClr val="accent1">
                    <a:lumMod val="60000"/>
                    <a:lumOff val="40000"/>
                  </a:schemeClr>
                </a:solidFill>
              </a:rPr>
              <a:t>en effectiviteit van zijn handelen in een team. Hij kan </a:t>
            </a:r>
            <a:r>
              <a:rPr lang="nl-NL" sz="1600" dirty="0"/>
              <a:t>feedback</a:t>
            </a:r>
            <a:r>
              <a:rPr lang="nl-NL" sz="1600" dirty="0">
                <a:solidFill>
                  <a:schemeClr val="accent1">
                    <a:lumMod val="60000"/>
                    <a:lumOff val="40000"/>
                  </a:schemeClr>
                </a:solidFill>
              </a:rPr>
              <a:t> ontvangen en verwerken in een schriftelijk verslag. Uitgangspunt bij het ontwikkelen van professionele competenties is het zelfstandig en resultaat gericht kunnen werken in </a:t>
            </a:r>
            <a:r>
              <a:rPr lang="nl-NL" sz="1600" dirty="0"/>
              <a:t>relatie met anderen</a:t>
            </a:r>
            <a:r>
              <a:rPr lang="nl-NL" sz="1600" dirty="0">
                <a:solidFill>
                  <a:schemeClr val="accent1">
                    <a:lumMod val="60000"/>
                    <a:lumOff val="40000"/>
                  </a:schemeClr>
                </a:solidFill>
              </a:rPr>
              <a:t>. Hij geeft daarbij blijk van kennis van verschillende </a:t>
            </a:r>
            <a:r>
              <a:rPr lang="nl-NL" sz="1600" dirty="0"/>
              <a:t>samenwerkingsmodellen</a:t>
            </a:r>
            <a:r>
              <a:rPr lang="nl-NL" sz="1600" dirty="0">
                <a:solidFill>
                  <a:schemeClr val="accent1">
                    <a:lumMod val="60000"/>
                    <a:lumOff val="40000"/>
                  </a:schemeClr>
                </a:solidFill>
              </a:rPr>
              <a:t>.</a:t>
            </a:r>
          </a:p>
        </p:txBody>
      </p:sp>
      <p:sp>
        <p:nvSpPr>
          <p:cNvPr id="4" name="Tijdelijke aanduiding voor dianummer 3"/>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74260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2F6802C-EB33-4D9E-85BB-0F42AA3DD2B1}"/>
              </a:ext>
            </a:extLst>
          </p:cNvPr>
          <p:cNvSpPr>
            <a:spLocks noGrp="1"/>
          </p:cNvSpPr>
          <p:nvPr>
            <p:ph idx="1"/>
          </p:nvPr>
        </p:nvSpPr>
        <p:spPr>
          <a:xfrm>
            <a:off x="380144" y="1789878"/>
            <a:ext cx="8489218" cy="4430928"/>
          </a:xfrm>
        </p:spPr>
        <p:txBody>
          <a:bodyPr>
            <a:normAutofit fontScale="70000" lnSpcReduction="20000"/>
          </a:bodyPr>
          <a:lstStyle/>
          <a:p>
            <a:r>
              <a:rPr lang="nl-NL" dirty="0"/>
              <a:t>Hoe kom je achter “hoe werk ik eigenlijk samen?” </a:t>
            </a:r>
          </a:p>
          <a:p>
            <a:endParaRPr lang="nl-NL" dirty="0"/>
          </a:p>
          <a:p>
            <a:r>
              <a:rPr lang="nl-NL" dirty="0"/>
              <a:t>Onderzoek je stijl van samenwerken:</a:t>
            </a:r>
          </a:p>
          <a:p>
            <a:pPr marL="1085850" lvl="1" indent="-342900">
              <a:buFontTx/>
              <a:buChar char="-"/>
            </a:pPr>
            <a:r>
              <a:rPr lang="nl-NL" dirty="0"/>
              <a:t>Vanuit de jezelf: kernkwaliteiten (</a:t>
            </a:r>
            <a:r>
              <a:rPr lang="nl-NL" dirty="0" err="1"/>
              <a:t>Ofman</a:t>
            </a:r>
            <a:r>
              <a:rPr lang="nl-NL" dirty="0"/>
              <a:t>)</a:t>
            </a:r>
          </a:p>
          <a:p>
            <a:r>
              <a:rPr lang="nl-NL" dirty="0"/>
              <a:t>Onderzoek op je werk:</a:t>
            </a:r>
          </a:p>
          <a:p>
            <a:pPr marL="1085850" lvl="1" indent="-342900">
              <a:buFontTx/>
              <a:buChar char="-"/>
            </a:pPr>
            <a:r>
              <a:rPr lang="nl-NL" dirty="0"/>
              <a:t>Vanuit zelf en de ander: Roos van </a:t>
            </a:r>
            <a:r>
              <a:rPr lang="nl-NL" dirty="0" err="1"/>
              <a:t>Leary</a:t>
            </a:r>
            <a:endParaRPr lang="nl-NL" dirty="0"/>
          </a:p>
          <a:p>
            <a:pPr marL="1085850" lvl="1" indent="-342900">
              <a:buFontTx/>
              <a:buChar char="-"/>
            </a:pPr>
            <a:r>
              <a:rPr lang="nl-NL" dirty="0"/>
              <a:t>Vanuit rollen: Belbin</a:t>
            </a:r>
          </a:p>
          <a:p>
            <a:pPr marL="1085850" lvl="1" indent="-342900">
              <a:buFontTx/>
              <a:buChar char="-"/>
            </a:pPr>
            <a:r>
              <a:rPr lang="nl-NL" dirty="0"/>
              <a:t>Vanuit strategisch handelen: </a:t>
            </a:r>
            <a:r>
              <a:rPr lang="nl-NL" dirty="0" err="1"/>
              <a:t>Caluwe</a:t>
            </a:r>
            <a:r>
              <a:rPr lang="nl-NL" dirty="0"/>
              <a:t> </a:t>
            </a:r>
            <a:r>
              <a:rPr lang="nl-NL" dirty="0" err="1"/>
              <a:t>kleurendenken</a:t>
            </a:r>
            <a:endParaRPr lang="nl-NL" dirty="0"/>
          </a:p>
          <a:p>
            <a:pPr marL="1085850" lvl="1" indent="-342900">
              <a:buFontTx/>
              <a:buChar char="-"/>
            </a:pPr>
            <a:r>
              <a:rPr lang="nl-NL" dirty="0"/>
              <a:t>Enquête onder collega’s over jouw samenwerking</a:t>
            </a:r>
          </a:p>
          <a:p>
            <a:pPr marL="1085850" lvl="1" indent="-342900">
              <a:buFontTx/>
              <a:buChar char="-"/>
            </a:pPr>
            <a:r>
              <a:rPr lang="nl-NL" dirty="0"/>
              <a:t>Communicatietest en hier op reflecteren</a:t>
            </a:r>
          </a:p>
          <a:p>
            <a:pPr marL="1085850" lvl="1" indent="-342900">
              <a:buFontTx/>
              <a:buChar char="-"/>
            </a:pPr>
            <a:endParaRPr lang="nl-NL" dirty="0"/>
          </a:p>
          <a:p>
            <a:r>
              <a:rPr lang="nl-NL" dirty="0"/>
              <a:t>Niet uit eigen werk dan mogelijk welke alternatieven?</a:t>
            </a:r>
          </a:p>
          <a:p>
            <a:pPr marL="1085850" lvl="1" indent="-342900">
              <a:buFontTx/>
              <a:buChar char="-"/>
            </a:pPr>
            <a:r>
              <a:rPr lang="nl-NL" dirty="0"/>
              <a:t>vorige baan/hobby/vorige opleiding</a:t>
            </a:r>
          </a:p>
          <a:p>
            <a:pPr marL="1085850" lvl="1" indent="-342900">
              <a:buFontTx/>
              <a:buChar char="-"/>
            </a:pPr>
            <a:r>
              <a:rPr lang="nl-NL" dirty="0"/>
              <a:t>Vergaderingen / overlegmomenten</a:t>
            </a:r>
          </a:p>
          <a:p>
            <a:pPr marL="1085850" lvl="1" indent="-342900">
              <a:buFontTx/>
              <a:buChar char="-"/>
            </a:pPr>
            <a:r>
              <a:rPr lang="nl-NL" dirty="0"/>
              <a:t>POP – gesprekken</a:t>
            </a:r>
          </a:p>
          <a:p>
            <a:endParaRPr lang="nl-NL" dirty="0"/>
          </a:p>
          <a:p>
            <a:pPr marL="171450" indent="-171450">
              <a:buFontTx/>
              <a:buChar char="-"/>
            </a:pPr>
            <a:r>
              <a:rPr lang="nl-NL" dirty="0" err="1"/>
              <a:t>Leerdoelèn</a:t>
            </a:r>
            <a:r>
              <a:rPr lang="nl-NL" dirty="0"/>
              <a:t> (2) opstellen uit resultaten enquête van collega’s</a:t>
            </a:r>
          </a:p>
          <a:p>
            <a:pPr marL="171450" indent="-171450">
              <a:buFontTx/>
              <a:buChar char="-"/>
            </a:pPr>
            <a:endParaRPr lang="nl-NL" dirty="0"/>
          </a:p>
          <a:p>
            <a:pPr marL="171450" indent="-171450">
              <a:buFontTx/>
              <a:buChar char="-"/>
            </a:pPr>
            <a:r>
              <a:rPr lang="nl-NL" dirty="0"/>
              <a:t>Aantonen middels </a:t>
            </a:r>
            <a:r>
              <a:rPr lang="nl-NL" dirty="0" err="1"/>
              <a:t>starrt</a:t>
            </a:r>
            <a:r>
              <a:rPr lang="nl-NL" dirty="0"/>
              <a:t> (dat wist ik nog niet van mijzelf: </a:t>
            </a:r>
            <a:r>
              <a:rPr lang="nl-NL" dirty="0" err="1"/>
              <a:t>Joharivenster</a:t>
            </a:r>
            <a:r>
              <a:rPr lang="nl-NL" dirty="0"/>
              <a:t>)/</a:t>
            </a:r>
          </a:p>
          <a:p>
            <a:endParaRPr lang="nl-NL" dirty="0"/>
          </a:p>
        </p:txBody>
      </p:sp>
      <p:sp>
        <p:nvSpPr>
          <p:cNvPr id="4" name="Tijdelijke aanduiding voor dianummer 3">
            <a:extLst>
              <a:ext uri="{FF2B5EF4-FFF2-40B4-BE49-F238E27FC236}">
                <a16:creationId xmlns:a16="http://schemas.microsoft.com/office/drawing/2014/main" id="{379D5149-586E-4A54-B458-C434FD16302C}"/>
              </a:ext>
            </a:extLst>
          </p:cNvPr>
          <p:cNvSpPr>
            <a:spLocks noGrp="1"/>
          </p:cNvSpPr>
          <p:nvPr>
            <p:ph type="sldNum" sz="quarter" idx="11"/>
          </p:nvPr>
        </p:nvSpPr>
        <p:spPr/>
        <p:txBody>
          <a:bodyPr/>
          <a:lstStyle/>
          <a:p>
            <a:pPr>
              <a:defRPr/>
            </a:pPr>
            <a:endParaRPr lang="nl-NL"/>
          </a:p>
        </p:txBody>
      </p:sp>
      <p:sp>
        <p:nvSpPr>
          <p:cNvPr id="5" name="Titel 1">
            <a:extLst>
              <a:ext uri="{FF2B5EF4-FFF2-40B4-BE49-F238E27FC236}">
                <a16:creationId xmlns:a16="http://schemas.microsoft.com/office/drawing/2014/main" id="{1024C1F3-B7CB-45E7-BBDB-1892F2A8DE8B}"/>
              </a:ext>
            </a:extLst>
          </p:cNvPr>
          <p:cNvSpPr>
            <a:spLocks noGrp="1"/>
          </p:cNvSpPr>
          <p:nvPr>
            <p:ph type="title"/>
          </p:nvPr>
        </p:nvSpPr>
        <p:spPr>
          <a:xfrm>
            <a:off x="380144" y="1096887"/>
            <a:ext cx="8280971" cy="692991"/>
          </a:xfrm>
        </p:spPr>
        <p:txBody>
          <a:bodyPr/>
          <a:lstStyle/>
          <a:p>
            <a:r>
              <a:rPr lang="nl-NL" sz="2800" dirty="0"/>
              <a:t>Bewijslast: Professioneel samenwerken</a:t>
            </a:r>
          </a:p>
        </p:txBody>
      </p:sp>
    </p:spTree>
    <p:extLst>
      <p:ext uri="{BB962C8B-B14F-4D97-AF65-F5344CB8AC3E}">
        <p14:creationId xmlns:p14="http://schemas.microsoft.com/office/powerpoint/2010/main" val="204562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248422C1-67D0-4B43-8815-045B7B69F59E}"/>
              </a:ext>
            </a:extLst>
          </p:cNvPr>
          <p:cNvSpPr>
            <a:spLocks noGrp="1"/>
          </p:cNvSpPr>
          <p:nvPr>
            <p:ph type="sldNum" sz="quarter" idx="11"/>
          </p:nvPr>
        </p:nvSpPr>
        <p:spPr/>
        <p:txBody>
          <a:bodyPr/>
          <a:lstStyle/>
          <a:p>
            <a:pPr>
              <a:defRPr/>
            </a:pPr>
            <a:endParaRPr lang="nl-NL"/>
          </a:p>
        </p:txBody>
      </p:sp>
      <p:sp>
        <p:nvSpPr>
          <p:cNvPr id="5" name="Rechthoek 4">
            <a:extLst>
              <a:ext uri="{FF2B5EF4-FFF2-40B4-BE49-F238E27FC236}">
                <a16:creationId xmlns:a16="http://schemas.microsoft.com/office/drawing/2014/main" id="{14C17E5D-493C-4BB8-B879-B1CC6CC4B556}"/>
              </a:ext>
            </a:extLst>
          </p:cNvPr>
          <p:cNvSpPr/>
          <p:nvPr/>
        </p:nvSpPr>
        <p:spPr>
          <a:xfrm>
            <a:off x="558053" y="961990"/>
            <a:ext cx="8585947" cy="5064656"/>
          </a:xfrm>
          <a:prstGeom prst="rect">
            <a:avLst/>
          </a:prstGeom>
        </p:spPr>
        <p:txBody>
          <a:bodyPr wrap="square">
            <a:spAutoFit/>
          </a:bodyPr>
          <a:lstStyle/>
          <a:p>
            <a:pPr>
              <a:lnSpc>
                <a:spcPct val="107000"/>
              </a:lnSpc>
              <a:spcAft>
                <a:spcPts val="800"/>
              </a:spcAft>
            </a:pPr>
            <a:r>
              <a:rPr lang="nl-NL" sz="2000" b="1" dirty="0">
                <a:latin typeface="Helvetica Neue"/>
                <a:ea typeface="Times New Roman" panose="02020603050405020304" pitchFamily="18" charset="0"/>
                <a:cs typeface="Times New Roman" panose="02020603050405020304" pitchFamily="18" charset="0"/>
              </a:rPr>
              <a:t>Wanneer is het “goed genoeg”? Min / max.</a:t>
            </a:r>
          </a:p>
          <a:p>
            <a:pPr>
              <a:lnSpc>
                <a:spcPct val="107000"/>
              </a:lnSpc>
              <a:spcAft>
                <a:spcPts val="800"/>
              </a:spcAft>
            </a:pPr>
            <a:endParaRPr lang="nl-NL" sz="1700" dirty="0">
              <a:latin typeface="Helvetica Neue"/>
              <a:ea typeface="Times New Roman" panose="02020603050405020304" pitchFamily="18" charset="0"/>
              <a:cs typeface="Times New Roman" panose="02020603050405020304" pitchFamily="18" charset="0"/>
            </a:endParaRPr>
          </a:p>
          <a:p>
            <a:pPr>
              <a:lnSpc>
                <a:spcPct val="107000"/>
              </a:lnSpc>
              <a:spcAft>
                <a:spcPts val="800"/>
              </a:spcAft>
            </a:pPr>
            <a:r>
              <a:rPr lang="nl-NL" sz="1700" dirty="0">
                <a:latin typeface="Helvetica Neue"/>
                <a:ea typeface="Times New Roman" panose="02020603050405020304" pitchFamily="18" charset="0"/>
                <a:cs typeface="Times New Roman" panose="02020603050405020304" pitchFamily="18" charset="0"/>
              </a:rPr>
              <a:t> </a:t>
            </a:r>
            <a:r>
              <a:rPr lang="nl-NL" sz="1400" dirty="0">
                <a:latin typeface="Helvetica Neue"/>
                <a:ea typeface="Times New Roman" panose="02020603050405020304" pitchFamily="18" charset="0"/>
                <a:cs typeface="Times New Roman" panose="02020603050405020304" pitchFamily="18" charset="0"/>
              </a:rPr>
              <a:t>Als op je werk onderzoek hebt gedaan naar jouw stijl door gebruik te maken van 2 modellen. Dit is dan het vertrekpunt voor het verzamelen van bewijslast. </a:t>
            </a:r>
          </a:p>
          <a:p>
            <a:pPr>
              <a:lnSpc>
                <a:spcPct val="107000"/>
              </a:lnSpc>
              <a:spcAft>
                <a:spcPts val="800"/>
              </a:spcAft>
            </a:pPr>
            <a:r>
              <a:rPr lang="nl-NL" sz="1400" dirty="0">
                <a:latin typeface="Helvetica Neue"/>
                <a:ea typeface="Times New Roman" panose="02020603050405020304" pitchFamily="18" charset="0"/>
                <a:cs typeface="Times New Roman" panose="02020603050405020304" pitchFamily="18" charset="0"/>
              </a:rPr>
              <a:t>Bijvoorbeeld:</a:t>
            </a: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Vanuit rollen: Belbin</a:t>
            </a: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Vanuit strategisch handelen: </a:t>
            </a:r>
            <a:r>
              <a:rPr lang="nl-NL" sz="1400" dirty="0" err="1">
                <a:latin typeface="Helvetica Neue"/>
                <a:ea typeface="Times New Roman" panose="02020603050405020304" pitchFamily="18" charset="0"/>
                <a:cs typeface="Times New Roman" panose="02020603050405020304" pitchFamily="18" charset="0"/>
              </a:rPr>
              <a:t>Caluwe</a:t>
            </a:r>
            <a:r>
              <a:rPr lang="nl-NL" sz="1400" dirty="0">
                <a:latin typeface="Helvetica Neue"/>
                <a:ea typeface="Times New Roman" panose="02020603050405020304" pitchFamily="18" charset="0"/>
                <a:cs typeface="Times New Roman" panose="02020603050405020304" pitchFamily="18" charset="0"/>
              </a:rPr>
              <a:t> </a:t>
            </a:r>
            <a:r>
              <a:rPr lang="nl-NL" sz="1400" dirty="0" err="1">
                <a:latin typeface="Helvetica Neue"/>
                <a:ea typeface="Times New Roman" panose="02020603050405020304" pitchFamily="18" charset="0"/>
                <a:cs typeface="Times New Roman" panose="02020603050405020304" pitchFamily="18" charset="0"/>
              </a:rPr>
              <a:t>kleurendenken</a:t>
            </a:r>
            <a:endParaRPr lang="nl-NL" sz="1400" dirty="0">
              <a:latin typeface="Helvetica Neue"/>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Enquête onder collega’s over jouw samenwerking</a:t>
            </a: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Communicatietest en hier op reflecteren</a:t>
            </a: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Uitkomst POP of 360 gesprek o.i.d.</a:t>
            </a:r>
          </a:p>
          <a:p>
            <a:pPr marL="742950" lvl="1" indent="-285750">
              <a:lnSpc>
                <a:spcPct val="107000"/>
              </a:lnSpc>
              <a:spcAft>
                <a:spcPts val="800"/>
              </a:spcAft>
              <a:buFont typeface="Times New Roman" panose="02020603050405020304" pitchFamily="18" charset="0"/>
              <a:buChar char="-"/>
              <a:tabLst>
                <a:tab pos="914400" algn="l"/>
              </a:tabLst>
            </a:pPr>
            <a:r>
              <a:rPr lang="nl-NL" sz="1400" dirty="0">
                <a:latin typeface="Helvetica Neue"/>
                <a:ea typeface="Times New Roman" panose="02020603050405020304" pitchFamily="18" charset="0"/>
                <a:cs typeface="Times New Roman" panose="02020603050405020304" pitchFamily="18" charset="0"/>
              </a:rPr>
              <a:t>Vanuit zelf en de ander: Roos van </a:t>
            </a:r>
            <a:r>
              <a:rPr lang="nl-NL" sz="1400" dirty="0" err="1">
                <a:latin typeface="Helvetica Neue"/>
                <a:ea typeface="Times New Roman" panose="02020603050405020304" pitchFamily="18" charset="0"/>
                <a:cs typeface="Times New Roman" panose="02020603050405020304" pitchFamily="18" charset="0"/>
              </a:rPr>
              <a:t>Leary</a:t>
            </a:r>
            <a:endParaRPr lang="nl-NL" sz="1400" dirty="0">
              <a:latin typeface="Helvetica Neue"/>
              <a:ea typeface="Times New Roman" panose="02020603050405020304" pitchFamily="18" charset="0"/>
              <a:cs typeface="Times New Roman" panose="02020603050405020304" pitchFamily="18" charset="0"/>
            </a:endParaRPr>
          </a:p>
          <a:p>
            <a:pPr>
              <a:lnSpc>
                <a:spcPct val="107000"/>
              </a:lnSpc>
              <a:spcAft>
                <a:spcPts val="800"/>
              </a:spcAft>
            </a:pPr>
            <a:endParaRPr lang="nl-NL" sz="1400" dirty="0">
              <a:latin typeface="Helvetica Neue"/>
              <a:ea typeface="Times New Roman" panose="02020603050405020304" pitchFamily="18" charset="0"/>
              <a:cs typeface="Times New Roman" panose="02020603050405020304" pitchFamily="18" charset="0"/>
            </a:endParaRPr>
          </a:p>
          <a:p>
            <a:pPr>
              <a:lnSpc>
                <a:spcPct val="107000"/>
              </a:lnSpc>
              <a:spcAft>
                <a:spcPts val="800"/>
              </a:spcAft>
            </a:pPr>
            <a:r>
              <a:rPr lang="nl-NL" sz="1400" dirty="0">
                <a:latin typeface="Helvetica Neue"/>
                <a:ea typeface="Times New Roman" panose="02020603050405020304" pitchFamily="18" charset="0"/>
                <a:cs typeface="Times New Roman" panose="02020603050405020304" pitchFamily="18" charset="0"/>
              </a:rPr>
              <a:t>Je kunt het model alleen invullen of samen met collega’s.</a:t>
            </a:r>
          </a:p>
          <a:p>
            <a:pPr>
              <a:lnSpc>
                <a:spcPct val="107000"/>
              </a:lnSpc>
              <a:spcAft>
                <a:spcPts val="800"/>
              </a:spcAft>
            </a:pPr>
            <a:r>
              <a:rPr lang="nl-NL" sz="1400" dirty="0">
                <a:latin typeface="Helvetica Neue"/>
                <a:ea typeface="Times New Roman" panose="02020603050405020304" pitchFamily="18" charset="0"/>
                <a:cs typeface="Times New Roman" panose="02020603050405020304" pitchFamily="18" charset="0"/>
              </a:rPr>
              <a:t>Vervolgens reflecteer je op de uitkomst en vraag je één of meerdere collega’s om feedback.</a:t>
            </a:r>
          </a:p>
          <a:p>
            <a:pPr>
              <a:lnSpc>
                <a:spcPct val="107000"/>
              </a:lnSpc>
              <a:spcAft>
                <a:spcPts val="800"/>
              </a:spcAft>
            </a:pPr>
            <a:r>
              <a:rPr lang="nl-NL" sz="1400" dirty="0">
                <a:latin typeface="Helvetica Neue"/>
                <a:ea typeface="Times New Roman" panose="02020603050405020304" pitchFamily="18" charset="0"/>
                <a:cs typeface="Times New Roman" panose="02020603050405020304" pitchFamily="18" charset="0"/>
              </a:rPr>
              <a:t>De volgende stap is om een ontwikkelpunt te formuleren waarmee je aan de slag gaat.</a:t>
            </a:r>
            <a:endParaRPr lang="nl-NL" sz="1400" dirty="0">
              <a:effectLst/>
              <a:latin typeface="Helvetica Neue"/>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09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EDA85-BA94-40C3-A9A9-2B85E00C8D72}"/>
              </a:ext>
            </a:extLst>
          </p:cNvPr>
          <p:cNvSpPr>
            <a:spLocks noGrp="1"/>
          </p:cNvSpPr>
          <p:nvPr>
            <p:ph type="title"/>
          </p:nvPr>
        </p:nvSpPr>
        <p:spPr>
          <a:xfrm>
            <a:off x="2800801" y="231725"/>
            <a:ext cx="6087613" cy="692991"/>
          </a:xfrm>
        </p:spPr>
        <p:txBody>
          <a:bodyPr/>
          <a:lstStyle/>
          <a:p>
            <a:r>
              <a:rPr lang="nl-NL" dirty="0"/>
              <a:t>Voorbeelden</a:t>
            </a:r>
          </a:p>
        </p:txBody>
      </p:sp>
      <p:sp>
        <p:nvSpPr>
          <p:cNvPr id="4" name="Tijdelijke aanduiding voor dianummer 3">
            <a:extLst>
              <a:ext uri="{FF2B5EF4-FFF2-40B4-BE49-F238E27FC236}">
                <a16:creationId xmlns:a16="http://schemas.microsoft.com/office/drawing/2014/main" id="{7A83262B-72D3-4516-A51F-D103363A7848}"/>
              </a:ext>
            </a:extLst>
          </p:cNvPr>
          <p:cNvSpPr>
            <a:spLocks noGrp="1"/>
          </p:cNvSpPr>
          <p:nvPr>
            <p:ph type="sldNum" sz="quarter" idx="11"/>
          </p:nvPr>
        </p:nvSpPr>
        <p:spPr/>
        <p:txBody>
          <a:bodyPr/>
          <a:lstStyle/>
          <a:p>
            <a:pPr>
              <a:defRPr/>
            </a:pPr>
            <a:endParaRPr lang="nl-NL"/>
          </a:p>
        </p:txBody>
      </p:sp>
      <p:pic>
        <p:nvPicPr>
          <p:cNvPr id="5" name="Tijdelijke aanduiding voor inhoud 4" descr="Afbeeldingsresultaat voor roos van leary">
            <a:extLst>
              <a:ext uri="{FF2B5EF4-FFF2-40B4-BE49-F238E27FC236}">
                <a16:creationId xmlns:a16="http://schemas.microsoft.com/office/drawing/2014/main" id="{AB7D3923-E57D-4E33-AF8C-83D69734C4A8}"/>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5747" y="1132320"/>
            <a:ext cx="6272536" cy="3662637"/>
          </a:xfrm>
          <a:prstGeom prst="rect">
            <a:avLst/>
          </a:prstGeom>
          <a:noFill/>
          <a:ln>
            <a:noFill/>
          </a:ln>
        </p:spPr>
      </p:pic>
      <p:pic>
        <p:nvPicPr>
          <p:cNvPr id="6" name="Afbeelding 5">
            <a:extLst>
              <a:ext uri="{FF2B5EF4-FFF2-40B4-BE49-F238E27FC236}">
                <a16:creationId xmlns:a16="http://schemas.microsoft.com/office/drawing/2014/main" id="{9405EDC1-E125-4A8D-BB9F-7E075A7DA4A5}"/>
              </a:ext>
            </a:extLst>
          </p:cNvPr>
          <p:cNvPicPr>
            <a:picLocks noChangeAspect="1"/>
          </p:cNvPicPr>
          <p:nvPr/>
        </p:nvPicPr>
        <p:blipFill>
          <a:blip r:embed="rId4"/>
          <a:stretch>
            <a:fillRect/>
          </a:stretch>
        </p:blipFill>
        <p:spPr>
          <a:xfrm>
            <a:off x="1991581" y="1247012"/>
            <a:ext cx="7591649" cy="3151367"/>
          </a:xfrm>
          <a:prstGeom prst="rect">
            <a:avLst/>
          </a:prstGeom>
        </p:spPr>
      </p:pic>
      <p:pic>
        <p:nvPicPr>
          <p:cNvPr id="8" name="Afbeelding 7">
            <a:extLst>
              <a:ext uri="{FF2B5EF4-FFF2-40B4-BE49-F238E27FC236}">
                <a16:creationId xmlns:a16="http://schemas.microsoft.com/office/drawing/2014/main" id="{82EBC37B-E78E-44ED-A7F6-A3B579CBE83F}"/>
              </a:ext>
            </a:extLst>
          </p:cNvPr>
          <p:cNvPicPr>
            <a:picLocks noChangeAspect="1"/>
          </p:cNvPicPr>
          <p:nvPr/>
        </p:nvPicPr>
        <p:blipFill>
          <a:blip r:embed="rId5"/>
          <a:stretch>
            <a:fillRect/>
          </a:stretch>
        </p:blipFill>
        <p:spPr>
          <a:xfrm>
            <a:off x="115747" y="2634456"/>
            <a:ext cx="5150734" cy="3991819"/>
          </a:xfrm>
          <a:prstGeom prst="rect">
            <a:avLst/>
          </a:prstGeom>
        </p:spPr>
      </p:pic>
      <p:pic>
        <p:nvPicPr>
          <p:cNvPr id="9" name="Afbeelding 8">
            <a:extLst>
              <a:ext uri="{FF2B5EF4-FFF2-40B4-BE49-F238E27FC236}">
                <a16:creationId xmlns:a16="http://schemas.microsoft.com/office/drawing/2014/main" id="{2774C3F0-39F1-425E-B1A7-27428AB93909}"/>
              </a:ext>
            </a:extLst>
          </p:cNvPr>
          <p:cNvPicPr>
            <a:picLocks noChangeAspect="1"/>
          </p:cNvPicPr>
          <p:nvPr/>
        </p:nvPicPr>
        <p:blipFill>
          <a:blip r:embed="rId6"/>
          <a:stretch>
            <a:fillRect/>
          </a:stretch>
        </p:blipFill>
        <p:spPr>
          <a:xfrm>
            <a:off x="1999323" y="3264062"/>
            <a:ext cx="7028930" cy="3362214"/>
          </a:xfrm>
          <a:prstGeom prst="rect">
            <a:avLst/>
          </a:prstGeom>
        </p:spPr>
      </p:pic>
      <p:pic>
        <p:nvPicPr>
          <p:cNvPr id="10" name="Afbeelding 9">
            <a:extLst>
              <a:ext uri="{FF2B5EF4-FFF2-40B4-BE49-F238E27FC236}">
                <a16:creationId xmlns:a16="http://schemas.microsoft.com/office/drawing/2014/main" id="{0E965DBF-71BE-497B-BCD4-76876E5CC174}"/>
              </a:ext>
            </a:extLst>
          </p:cNvPr>
          <p:cNvPicPr>
            <a:picLocks noChangeAspect="1"/>
          </p:cNvPicPr>
          <p:nvPr/>
        </p:nvPicPr>
        <p:blipFill>
          <a:blip r:embed="rId7"/>
          <a:stretch>
            <a:fillRect/>
          </a:stretch>
        </p:blipFill>
        <p:spPr>
          <a:xfrm>
            <a:off x="2987107" y="1554322"/>
            <a:ext cx="5715000" cy="4486275"/>
          </a:xfrm>
          <a:prstGeom prst="rect">
            <a:avLst/>
          </a:prstGeom>
        </p:spPr>
      </p:pic>
    </p:spTree>
    <p:extLst>
      <p:ext uri="{BB962C8B-B14F-4D97-AF65-F5344CB8AC3E}">
        <p14:creationId xmlns:p14="http://schemas.microsoft.com/office/powerpoint/2010/main" val="346302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4595" y="1096887"/>
            <a:ext cx="7483820" cy="692991"/>
          </a:xfrm>
        </p:spPr>
        <p:txBody>
          <a:bodyPr/>
          <a:lstStyle/>
          <a:p>
            <a:r>
              <a:rPr lang="nl-NL" sz="2800" dirty="0"/>
              <a:t>4.  Zakelijke mondelinge communicatie</a:t>
            </a:r>
          </a:p>
        </p:txBody>
      </p:sp>
      <p:sp>
        <p:nvSpPr>
          <p:cNvPr id="3" name="Tijdelijke aanduiding voor inhoud 2"/>
          <p:cNvSpPr>
            <a:spLocks noGrp="1"/>
          </p:cNvSpPr>
          <p:nvPr>
            <p:ph idx="1"/>
          </p:nvPr>
        </p:nvSpPr>
        <p:spPr>
          <a:xfrm>
            <a:off x="1112363" y="2384425"/>
            <a:ext cx="7756999" cy="3639303"/>
          </a:xfrm>
        </p:spPr>
        <p:txBody>
          <a:bodyPr/>
          <a:lstStyle/>
          <a:p>
            <a:r>
              <a:rPr lang="nl-NL" dirty="0">
                <a:solidFill>
                  <a:schemeClr val="tx2">
                    <a:lumMod val="60000"/>
                    <a:lumOff val="40000"/>
                  </a:schemeClr>
                </a:solidFill>
              </a:rPr>
              <a:t>De student kan mondeling doel- en doelgroepgericht informatie </a:t>
            </a:r>
            <a:r>
              <a:rPr lang="nl-NL" sz="2800" dirty="0"/>
              <a:t>overdragen</a:t>
            </a:r>
            <a:r>
              <a:rPr lang="nl-NL" dirty="0">
                <a:solidFill>
                  <a:schemeClr val="tx2">
                    <a:lumMod val="60000"/>
                    <a:lumOff val="40000"/>
                  </a:schemeClr>
                </a:solidFill>
              </a:rPr>
              <a:t>, op basis van in de beroepspraktijk geldende </a:t>
            </a:r>
            <a:r>
              <a:rPr lang="nl-NL" sz="2800" dirty="0"/>
              <a:t>conventies en richtlijnen</a:t>
            </a:r>
            <a:r>
              <a:rPr lang="nl-NL" dirty="0">
                <a:solidFill>
                  <a:schemeClr val="tx2">
                    <a:lumMod val="60000"/>
                    <a:lumOff val="40000"/>
                  </a:schemeClr>
                </a:solidFill>
              </a:rPr>
              <a:t>. Hij kan  zijn </a:t>
            </a:r>
            <a:r>
              <a:rPr lang="nl-NL" sz="2800" dirty="0"/>
              <a:t>mening verwoorden en verdedigen </a:t>
            </a:r>
            <a:r>
              <a:rPr lang="nl-NL" b="0" dirty="0">
                <a:solidFill>
                  <a:schemeClr val="tx2">
                    <a:lumMod val="60000"/>
                    <a:lumOff val="40000"/>
                  </a:schemeClr>
                </a:solidFill>
              </a:rPr>
              <a:t>in</a:t>
            </a:r>
            <a:r>
              <a:rPr lang="nl-NL" dirty="0">
                <a:solidFill>
                  <a:schemeClr val="tx2">
                    <a:lumMod val="60000"/>
                    <a:lumOff val="40000"/>
                  </a:schemeClr>
                </a:solidFill>
              </a:rPr>
              <a:t> een presentatie, tweegesprek en groepsgesprek met bijv. gelijken en specialisten, leidinggevenden, cliënten.</a:t>
            </a:r>
            <a:br>
              <a:rPr lang="nl-NL" dirty="0">
                <a:solidFill>
                  <a:schemeClr val="tx2">
                    <a:lumMod val="60000"/>
                    <a:lumOff val="40000"/>
                  </a:schemeClr>
                </a:solidFill>
              </a:rPr>
            </a:br>
            <a:r>
              <a:rPr lang="nl-NL" dirty="0">
                <a:solidFill>
                  <a:schemeClr val="tx2">
                    <a:lumMod val="60000"/>
                    <a:lumOff val="40000"/>
                  </a:schemeClr>
                </a:solidFill>
              </a:rPr>
              <a:t>Hij ontvangt en verwerkt  mondelinge feedback .</a:t>
            </a:r>
          </a:p>
        </p:txBody>
      </p:sp>
      <p:sp>
        <p:nvSpPr>
          <p:cNvPr id="4" name="Tijdelijke aanduiding voor dianummer 3"/>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250981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85627" y="1210009"/>
            <a:ext cx="7900827" cy="692991"/>
          </a:xfrm>
        </p:spPr>
        <p:txBody>
          <a:bodyPr/>
          <a:lstStyle/>
          <a:p>
            <a:r>
              <a:rPr lang="nl-NL" sz="2400" dirty="0"/>
              <a:t>Bewijslast: zakelijke mondelinge communicatie:</a:t>
            </a:r>
          </a:p>
        </p:txBody>
      </p:sp>
      <p:sp>
        <p:nvSpPr>
          <p:cNvPr id="3" name="Tijdelijke aanduiding voor inhoud 2"/>
          <p:cNvSpPr>
            <a:spLocks noGrp="1"/>
          </p:cNvSpPr>
          <p:nvPr>
            <p:ph idx="1"/>
          </p:nvPr>
        </p:nvSpPr>
        <p:spPr>
          <a:xfrm>
            <a:off x="368275" y="2203809"/>
            <a:ext cx="8407449" cy="2255176"/>
          </a:xfrm>
        </p:spPr>
        <p:txBody>
          <a:bodyPr/>
          <a:lstStyle/>
          <a:p>
            <a:pPr marL="342900" indent="-342900">
              <a:buFontTx/>
              <a:buChar char="-"/>
            </a:pPr>
            <a:r>
              <a:rPr lang="nl-NL" dirty="0"/>
              <a:t>Presentatie (video van jezelf maken) met commentaar (in minute 1.25 laat ik .. Zien)</a:t>
            </a:r>
          </a:p>
          <a:p>
            <a:pPr marL="342900" indent="-342900">
              <a:buFontTx/>
              <a:buChar char="-"/>
            </a:pPr>
            <a:r>
              <a:rPr lang="nl-NL" dirty="0"/>
              <a:t>Feedback van collega’s vragen over bv voorzitterschap</a:t>
            </a:r>
          </a:p>
          <a:p>
            <a:pPr marL="342900" indent="-342900">
              <a:buFontTx/>
              <a:buChar char="-"/>
            </a:pPr>
            <a:r>
              <a:rPr lang="nl-NL" dirty="0"/>
              <a:t>een gesprek: stijl, hoe kom je over, wil je over komen, inzicht verbaal-non verbaal, </a:t>
            </a:r>
            <a:r>
              <a:rPr lang="nl-NL" dirty="0" err="1"/>
              <a:t>enz</a:t>
            </a:r>
            <a:endParaRPr lang="nl-NL" dirty="0"/>
          </a:p>
          <a:p>
            <a:pPr marL="342900" indent="-342900">
              <a:buFontTx/>
              <a:buChar char="-"/>
            </a:pPr>
            <a:endParaRPr lang="nl-NL" dirty="0"/>
          </a:p>
          <a:p>
            <a:pPr algn="ctr"/>
            <a:endParaRPr lang="nl-NL" dirty="0"/>
          </a:p>
          <a:p>
            <a:pPr algn="ctr"/>
            <a:endParaRPr lang="nl-NL" dirty="0"/>
          </a:p>
          <a:p>
            <a:pPr algn="ctr"/>
            <a:endParaRPr lang="nl-NL" dirty="0"/>
          </a:p>
        </p:txBody>
      </p:sp>
      <p:sp>
        <p:nvSpPr>
          <p:cNvPr id="4" name="Tijdelijke aanduiding voor dianummer 3"/>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273244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248422C1-67D0-4B43-8815-045B7B69F59E}"/>
              </a:ext>
            </a:extLst>
          </p:cNvPr>
          <p:cNvSpPr>
            <a:spLocks noGrp="1"/>
          </p:cNvSpPr>
          <p:nvPr>
            <p:ph type="sldNum" sz="quarter" idx="11"/>
          </p:nvPr>
        </p:nvSpPr>
        <p:spPr/>
        <p:txBody>
          <a:bodyPr/>
          <a:lstStyle/>
          <a:p>
            <a:pPr>
              <a:defRPr/>
            </a:pPr>
            <a:endParaRPr lang="nl-NL"/>
          </a:p>
        </p:txBody>
      </p:sp>
      <p:sp>
        <p:nvSpPr>
          <p:cNvPr id="5" name="Rechthoek 4">
            <a:extLst>
              <a:ext uri="{FF2B5EF4-FFF2-40B4-BE49-F238E27FC236}">
                <a16:creationId xmlns:a16="http://schemas.microsoft.com/office/drawing/2014/main" id="{14C17E5D-493C-4BB8-B879-B1CC6CC4B556}"/>
              </a:ext>
            </a:extLst>
          </p:cNvPr>
          <p:cNvSpPr/>
          <p:nvPr/>
        </p:nvSpPr>
        <p:spPr>
          <a:xfrm>
            <a:off x="558053" y="961990"/>
            <a:ext cx="8585947" cy="4616007"/>
          </a:xfrm>
          <a:prstGeom prst="rect">
            <a:avLst/>
          </a:prstGeom>
        </p:spPr>
        <p:txBody>
          <a:bodyPr wrap="square">
            <a:spAutoFit/>
          </a:bodyPr>
          <a:lstStyle/>
          <a:p>
            <a:pPr>
              <a:lnSpc>
                <a:spcPct val="107000"/>
              </a:lnSpc>
              <a:spcAft>
                <a:spcPts val="800"/>
              </a:spcAft>
            </a:pPr>
            <a:r>
              <a:rPr lang="nl-NL" sz="2000" b="1" dirty="0">
                <a:latin typeface="Helvetica Neue"/>
                <a:ea typeface="Times New Roman" panose="02020603050405020304" pitchFamily="18" charset="0"/>
                <a:cs typeface="Times New Roman" panose="02020603050405020304" pitchFamily="18" charset="0"/>
              </a:rPr>
              <a:t>Wanneer is het “goed genoeg”? Min / max.</a:t>
            </a:r>
          </a:p>
          <a:p>
            <a:r>
              <a:rPr lang="nl-NL" dirty="0"/>
              <a:t>Als op je werk een gesprek organiseert waarin jij leiding hebt / initiatieven neemt is dit het vertrekpunt voor het verzamelen van bewijslast. De voorbereiding op het gesprek neem je mee als bewijslast (DROP-model).</a:t>
            </a:r>
          </a:p>
          <a:p>
            <a:endParaRPr lang="nl-NL" dirty="0"/>
          </a:p>
          <a:p>
            <a:r>
              <a:rPr lang="nl-NL" dirty="0"/>
              <a:t>Bijvoorbeeld:</a:t>
            </a:r>
          </a:p>
          <a:p>
            <a:pPr marL="285750" lvl="0" indent="-285750">
              <a:buFont typeface="Arial" panose="020B0604020202020204" pitchFamily="34" charset="0"/>
              <a:buChar char="•"/>
            </a:pPr>
            <a:r>
              <a:rPr lang="nl-NL" dirty="0"/>
              <a:t>zorg voor een situatie waarin jij het gesprek leidt (of een gedeelte ervan)</a:t>
            </a:r>
          </a:p>
          <a:p>
            <a:pPr marL="285750" lvl="0" indent="-285750">
              <a:buFont typeface="Arial" panose="020B0604020202020204" pitchFamily="34" charset="0"/>
              <a:buChar char="•"/>
            </a:pPr>
            <a:r>
              <a:rPr lang="nl-NL" dirty="0"/>
              <a:t>geef een presentatie / demo / rondleiding / voorzitter van een vergadering / enz.</a:t>
            </a:r>
          </a:p>
          <a:p>
            <a:pPr marL="285750" lvl="0" indent="-285750">
              <a:buFont typeface="Arial" panose="020B0604020202020204" pitchFamily="34" charset="0"/>
              <a:buChar char="•"/>
            </a:pPr>
            <a:endParaRPr lang="nl-NL" dirty="0"/>
          </a:p>
          <a:p>
            <a:r>
              <a:rPr lang="nl-NL" dirty="0"/>
              <a:t>Vervolgens reflecteer je op het gesprek (bv het verloop, het resultaat, de relatie, de voorbereiding). Vraag ook één of meerdere collega’s om feedback.</a:t>
            </a:r>
          </a:p>
          <a:p>
            <a:endParaRPr lang="nl-NL" dirty="0"/>
          </a:p>
          <a:p>
            <a:r>
              <a:rPr lang="nl-NL" dirty="0"/>
              <a:t>Tip: je kunt de bewijslast sterk maken als je het gesprek op video vastlegt en deze terugkijkt en voorziet van commentaar of vooraf een van de </a:t>
            </a:r>
            <a:r>
              <a:rPr lang="nl-NL" dirty="0" err="1"/>
              <a:t>checklisten</a:t>
            </a:r>
            <a:r>
              <a:rPr lang="nl-NL" dirty="0"/>
              <a:t> in te vullen en je collega’s één van de observatieformulieren in te laten vullen (bv Presenteren zie #OO).</a:t>
            </a:r>
          </a:p>
          <a:p>
            <a:pPr>
              <a:lnSpc>
                <a:spcPct val="107000"/>
              </a:lnSpc>
              <a:spcAft>
                <a:spcPts val="800"/>
              </a:spcAft>
            </a:pPr>
            <a:endParaRPr lang="nl-NL" sz="1400" dirty="0">
              <a:effectLst/>
              <a:latin typeface="Helvetica Neue"/>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0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inhoud 5">
            <a:extLst>
              <a:ext uri="{FF2B5EF4-FFF2-40B4-BE49-F238E27FC236}">
                <a16:creationId xmlns:a16="http://schemas.microsoft.com/office/drawing/2014/main" id="{4318F666-4ADE-4B5A-B726-B3BBB851DC2A}"/>
              </a:ext>
            </a:extLst>
          </p:cNvPr>
          <p:cNvPicPr>
            <a:picLocks noGrp="1" noChangeAspect="1"/>
          </p:cNvPicPr>
          <p:nvPr>
            <p:ph idx="1"/>
          </p:nvPr>
        </p:nvPicPr>
        <p:blipFill>
          <a:blip r:embed="rId2"/>
          <a:stretch>
            <a:fillRect/>
          </a:stretch>
        </p:blipFill>
        <p:spPr>
          <a:xfrm>
            <a:off x="1996888" y="1398494"/>
            <a:ext cx="5830021" cy="4981801"/>
          </a:xfrm>
        </p:spPr>
      </p:pic>
      <p:sp>
        <p:nvSpPr>
          <p:cNvPr id="4" name="Tijdelijke aanduiding voor dianummer 3">
            <a:extLst>
              <a:ext uri="{FF2B5EF4-FFF2-40B4-BE49-F238E27FC236}">
                <a16:creationId xmlns:a16="http://schemas.microsoft.com/office/drawing/2014/main" id="{386C3AE0-EE86-46BE-99DD-EFF337DE00BC}"/>
              </a:ext>
            </a:extLst>
          </p:cNvPr>
          <p:cNvSpPr>
            <a:spLocks noGrp="1"/>
          </p:cNvSpPr>
          <p:nvPr>
            <p:ph type="sldNum" sz="quarter" idx="11"/>
          </p:nvPr>
        </p:nvSpPr>
        <p:spPr/>
        <p:txBody>
          <a:bodyPr/>
          <a:lstStyle/>
          <a:p>
            <a:pPr>
              <a:defRPr/>
            </a:pPr>
            <a:endParaRPr lang="nl-NL"/>
          </a:p>
        </p:txBody>
      </p:sp>
    </p:spTree>
    <p:extLst>
      <p:ext uri="{BB962C8B-B14F-4D97-AF65-F5344CB8AC3E}">
        <p14:creationId xmlns:p14="http://schemas.microsoft.com/office/powerpoint/2010/main" val="178387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29342E016A034CB5134EDAE0DACF0C" ma:contentTypeVersion="0" ma:contentTypeDescription="Een nieuw document maken." ma:contentTypeScope="" ma:versionID="57fca92de505f3203a7c2bd0abfcaa91">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98FD450-314D-4D8A-B1BF-F5444E92E769}">
  <ds:schemaRefs>
    <ds:schemaRef ds:uri="http://schemas.microsoft.com/sharepoint/v3/contenttype/forms"/>
  </ds:schemaRefs>
</ds:datastoreItem>
</file>

<file path=customXml/itemProps2.xml><?xml version="1.0" encoding="utf-8"?>
<ds:datastoreItem xmlns:ds="http://schemas.openxmlformats.org/officeDocument/2006/customXml" ds:itemID="{0B2FBDCD-FD1E-4DE3-A085-2AAF279E2147}">
  <ds:schemaRefs>
    <ds:schemaRef ds:uri="http://schemas.microsoft.com/office/2006/documentManagement/types"/>
    <ds:schemaRef ds:uri="http://purl.org/dc/elements/1.1/"/>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3B51876-D003-4C48-9F90-B446E18A2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39</TotalTime>
  <Words>772</Words>
  <Application>Microsoft Office PowerPoint</Application>
  <PresentationFormat>Diavoorstelling (4:3)</PresentationFormat>
  <Paragraphs>102</Paragraphs>
  <Slides>16</Slides>
  <Notes>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16</vt:i4>
      </vt:variant>
    </vt:vector>
  </HeadingPairs>
  <TitlesOfParts>
    <vt:vector size="22" baseType="lpstr">
      <vt:lpstr>Arial</vt:lpstr>
      <vt:lpstr>Calibri</vt:lpstr>
      <vt:lpstr>Helvetica Neue</vt:lpstr>
      <vt:lpstr>Helvetica Neue Light</vt:lpstr>
      <vt:lpstr>Times New Roman</vt:lpstr>
      <vt:lpstr>Office Theme</vt:lpstr>
      <vt:lpstr>Welkom!</vt:lpstr>
      <vt:lpstr>3. Professioneel samenwerken</vt:lpstr>
      <vt:lpstr>Bewijslast: Professioneel samenwerken</vt:lpstr>
      <vt:lpstr>PowerPoint-presentatie</vt:lpstr>
      <vt:lpstr>Voorbeelden</vt:lpstr>
      <vt:lpstr>4.  Zakelijke mondelinge communicatie</vt:lpstr>
      <vt:lpstr>Bewijslast: zakelijke mondelinge communicatie:</vt:lpstr>
      <vt:lpstr>PowerPoint-presentatie</vt:lpstr>
      <vt:lpstr>PowerPoint-presentatie</vt:lpstr>
      <vt:lpstr>In je portfolio:</vt:lpstr>
      <vt:lpstr>PowerPoint-presentatie</vt:lpstr>
      <vt:lpstr>PowerPoint-presentatie</vt:lpstr>
      <vt:lpstr>Voorbeeld verwijzing en opnemen van informatie uit een bron</vt:lpstr>
      <vt:lpstr>PowerPoint-presentatie</vt:lpstr>
      <vt:lpstr>Hoe starten?</vt:lpstr>
      <vt:lpstr>Tip.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pim haenen</cp:lastModifiedBy>
  <cp:revision>208</cp:revision>
  <dcterms:created xsi:type="dcterms:W3CDTF">2015-07-08T04:47:01Z</dcterms:created>
  <dcterms:modified xsi:type="dcterms:W3CDTF">2019-02-07T13:22:35Z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0x0101005D29342E016A034CB5134EDAE0DACF0C</vt:lpwstr>
  </property>
</Properties>
</file>