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0"/>
  </p:notesMasterIdLst>
  <p:handoutMasterIdLst>
    <p:handoutMasterId r:id="rId21"/>
  </p:handoutMasterIdLst>
  <p:sldIdLst>
    <p:sldId id="257" r:id="rId2"/>
    <p:sldId id="259" r:id="rId3"/>
    <p:sldId id="273" r:id="rId4"/>
    <p:sldId id="271" r:id="rId5"/>
    <p:sldId id="272" r:id="rId6"/>
    <p:sldId id="264" r:id="rId7"/>
    <p:sldId id="265" r:id="rId8"/>
    <p:sldId id="268" r:id="rId9"/>
    <p:sldId id="270" r:id="rId10"/>
    <p:sldId id="263" r:id="rId11"/>
    <p:sldId id="262" r:id="rId12"/>
    <p:sldId id="260" r:id="rId13"/>
    <p:sldId id="261" r:id="rId14"/>
    <p:sldId id="269" r:id="rId15"/>
    <p:sldId id="266" r:id="rId16"/>
    <p:sldId id="267" r:id="rId17"/>
    <p:sldId id="274" r:id="rId18"/>
    <p:sldId id="275" r:id="rId19"/>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3">
          <p15:clr>
            <a:srgbClr val="A4A3A4"/>
          </p15:clr>
        </p15:guide>
        <p15:guide id="2" orient="horz" pos="1503">
          <p15:clr>
            <a:srgbClr val="A4A3A4"/>
          </p15:clr>
        </p15:guide>
        <p15:guide id="3" orient="horz" pos="3863">
          <p15:clr>
            <a:srgbClr val="A4A3A4"/>
          </p15:clr>
        </p15:guide>
        <p15:guide id="4" orient="horz" pos="1009">
          <p15:clr>
            <a:srgbClr val="A4A3A4"/>
          </p15:clr>
        </p15:guide>
        <p15:guide id="5" pos="5599">
          <p15:clr>
            <a:srgbClr val="A4A3A4"/>
          </p15:clr>
        </p15:guide>
        <p15:guide id="6" pos="1818">
          <p15:clr>
            <a:srgbClr val="A4A3A4"/>
          </p15:clr>
        </p15:guide>
        <p15:guide id="7" pos="153">
          <p15:clr>
            <a:srgbClr val="A4A3A4"/>
          </p15:clr>
        </p15:guide>
        <p15:guide id="8" pos="16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88657"/>
    <a:srgbClr val="A9976A"/>
    <a:srgbClr val="837752"/>
    <a:srgbClr val="AC9660"/>
    <a:srgbClr val="FFE411"/>
    <a:srgbClr val="FFFFFF"/>
    <a:srgbClr val="FED9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Stijl, gemiddeld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ijl, gemiddeld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Stijl, gemiddeld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7" autoAdjust="0"/>
    <p:restoredTop sz="71638" autoAdjust="0"/>
  </p:normalViewPr>
  <p:slideViewPr>
    <p:cSldViewPr snapToGrid="0" snapToObjects="1">
      <p:cViewPr varScale="1">
        <p:scale>
          <a:sx n="83" d="100"/>
          <a:sy n="83" d="100"/>
        </p:scale>
        <p:origin x="2232" y="68"/>
      </p:cViewPr>
      <p:guideLst>
        <p:guide orient="horz" pos="4003"/>
        <p:guide orient="horz" pos="1503"/>
        <p:guide orient="horz" pos="3863"/>
        <p:guide orient="horz" pos="1009"/>
        <p:guide pos="5599"/>
        <p:guide pos="1818"/>
        <p:guide pos="153"/>
        <p:guide pos="16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1" d="100"/>
          <a:sy n="81" d="100"/>
        </p:scale>
        <p:origin x="398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1ED7098F-87C7-3046-B8E1-0317C0D8D9C4}" type="datetimeFigureOut">
              <a:rPr lang="en-US" smtClean="0"/>
              <a:pPr/>
              <a:t>10/5/2017</a:t>
            </a:fld>
            <a:endParaRPr lang="en-US"/>
          </a:p>
        </p:txBody>
      </p:sp>
      <p:sp>
        <p:nvSpPr>
          <p:cNvPr id="4" name="Footer Placeholder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29E41DC2-B95D-474E-A103-7B49B8540033}" type="slidenum">
              <a:rPr lang="en-US" smtClean="0"/>
              <a:pPr/>
              <a:t>‹nr.›</a:t>
            </a:fld>
            <a:endParaRPr lang="en-US"/>
          </a:p>
        </p:txBody>
      </p:sp>
    </p:spTree>
    <p:extLst>
      <p:ext uri="{BB962C8B-B14F-4D97-AF65-F5344CB8AC3E}">
        <p14:creationId xmlns:p14="http://schemas.microsoft.com/office/powerpoint/2010/main" val="30679252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A83074A2-D88D-8F43-B619-246CA3905610}" type="datetimeFigureOut">
              <a:rPr lang="en-US" smtClean="0"/>
              <a:pPr/>
              <a:t>10/5/2017</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nl-NL"/>
              <a:t>Click to edit Master text styles</a:t>
            </a:r>
          </a:p>
          <a:p>
            <a:pPr lvl="1"/>
            <a:r>
              <a:rPr lang="nl-NL"/>
              <a:t>Second level</a:t>
            </a:r>
          </a:p>
          <a:p>
            <a:pPr lvl="2"/>
            <a:r>
              <a:rPr lang="nl-NL"/>
              <a:t>Third level</a:t>
            </a:r>
          </a:p>
          <a:p>
            <a:pPr lvl="3"/>
            <a:r>
              <a:rPr lang="nl-NL"/>
              <a:t>Fourth level</a:t>
            </a:r>
          </a:p>
          <a:p>
            <a:pPr lvl="4"/>
            <a:r>
              <a:rPr lang="nl-NL"/>
              <a:t>Fifth level</a:t>
            </a:r>
            <a:endParaRPr lang="en-US"/>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438542CC-6F26-A34B-8E15-4341DD4E0F8B}" type="slidenum">
              <a:rPr lang="en-US" smtClean="0"/>
              <a:pPr/>
              <a:t>‹nr.›</a:t>
            </a:fld>
            <a:endParaRPr lang="en-US"/>
          </a:p>
        </p:txBody>
      </p:sp>
    </p:spTree>
    <p:extLst>
      <p:ext uri="{BB962C8B-B14F-4D97-AF65-F5344CB8AC3E}">
        <p14:creationId xmlns:p14="http://schemas.microsoft.com/office/powerpoint/2010/main" val="365309983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1" dirty="0"/>
              <a:t>De amygdala en emoties</a:t>
            </a:r>
          </a:p>
          <a:p>
            <a:r>
              <a:rPr lang="nl-NL" dirty="0"/>
              <a:t>De amygdala is een hersenstructuur die betrekking heeft op de verwerking van cognitieve en emotionele informatie. De amygdala ontdekt snel gevaar en andere emotionele stimuli. Het speelt ook een belangrijke rol bij het vormen en opslaan van herinneringen, doordat de amygdala het geheugen versterkt door emoties te koppelen aan gebeurtenissen en herinneringen.</a:t>
            </a:r>
            <a:br>
              <a:rPr lang="nl-NL" dirty="0"/>
            </a:br>
            <a:br>
              <a:rPr lang="nl-NL" dirty="0"/>
            </a:br>
            <a:r>
              <a:rPr lang="nl-NL" dirty="0"/>
              <a:t>Doordat de amygdala en hippocampus een sterke wederkerige verbinding met elkaar vormen, zijn emoties en gevoelens dus sterk verbonden aan het geheugen en spelen ze een belangrijke rol bij het leren.</a:t>
            </a:r>
            <a:br>
              <a:rPr lang="nl-NL" dirty="0"/>
            </a:br>
            <a:br>
              <a:rPr lang="nl-NL" dirty="0"/>
            </a:br>
            <a:r>
              <a:rPr lang="nl-NL" b="1" dirty="0"/>
              <a:t>De amygdala en lichaamsfuncties</a:t>
            </a:r>
          </a:p>
          <a:p>
            <a:r>
              <a:rPr lang="nl-NL" dirty="0"/>
              <a:t>De amygdala zorgt ook voor de aansturing van het autonome zenuwstelsel, deze zorgt ervoor dat lichaamsfuncties geregeld worden. Dit gebeurt buiten het bewustzijn, maar kan wel beïnvloed worden door gevoelens, emoties of gedachtes. Het autonome zenuwstelsel bestaat uit de sympathicus, die zorgt voor activiteit van de organen, en de parasympathicus, die zorgt voor ontspanning van het lichaam na activiteit. In gezonde situaties zijn deze twee systemen altijd in balans en zorgen ze voor een goede balans tussen activatie en ontspanning.</a:t>
            </a:r>
            <a:br>
              <a:rPr lang="nl-NL" dirty="0"/>
            </a:br>
            <a:br>
              <a:rPr lang="nl-NL" dirty="0"/>
            </a:br>
            <a:r>
              <a:rPr lang="nl-NL" dirty="0"/>
              <a:t>Tijdens stresssituaties, zoals het geval is bij faalangst, werkt de sympathicus harder dan de parasympathicus. Spieren gaan harder werken en hebben meer energie nodig, de ademhaling neemt toe, het hart gaan sneller kloppen, de bloeddruk stijgt en je gaat zweten. Het lichaam wordt dus overactief. Door deze overactiviteit gaat het lichaam meer adrenaline aanmaken die ook een stimulerende werking heeft op je spieren en organen.</a:t>
            </a:r>
            <a:br>
              <a:rPr lang="nl-NL" dirty="0"/>
            </a:br>
            <a:br>
              <a:rPr lang="nl-NL" dirty="0"/>
            </a:br>
            <a:r>
              <a:rPr lang="nl-NL" b="1" dirty="0"/>
              <a:t>Negatieve emoties</a:t>
            </a:r>
          </a:p>
          <a:p>
            <a:r>
              <a:rPr lang="nl-NL" dirty="0"/>
              <a:t>Niet alle emoties zijn gelijk als het gaat om de invloed op leren. Er bestaat een disbalans voor negatieve emoties, met name voor angst. Een onbewuste angstreactie kan gemakkelijk controle krijgen over de cortex en ons bewuste denken beïnvloeden. Dit is aangetoond met </a:t>
            </a:r>
            <a:r>
              <a:rPr lang="nl-NL" dirty="0" err="1"/>
              <a:t>fMRI</a:t>
            </a:r>
            <a:r>
              <a:rPr lang="nl-NL" dirty="0"/>
              <a:t>-studies die laten zien dat de amygdala activeert bij het zien van plaatjes met angstige gezichten. In dit geval is er geen echte bedreiging, de bedreiging bestaat namelijk uit het zien van angstige gezichten.</a:t>
            </a:r>
            <a:br>
              <a:rPr lang="nl-NL" dirty="0"/>
            </a:br>
            <a:br>
              <a:rPr lang="nl-NL" dirty="0"/>
            </a:br>
            <a:r>
              <a:rPr lang="nl-NL" dirty="0"/>
              <a:t>Bij faalangst is er ook geen sprake van echte bedreiging. Faalangst is de angst om te falen, dus de leerling is bang voor iets dat er (nog) niet is. Angstreacties nemen echter wel de overhand en hebben invloed op aandacht en bewustzijn. Verminderde aandacht en een verminderd bewustzijn hebben vervolgens negatieve effecten op het leren.</a:t>
            </a:r>
            <a:br>
              <a:rPr lang="nl-NL" dirty="0"/>
            </a:br>
            <a:br>
              <a:rPr lang="nl-NL" dirty="0"/>
            </a:br>
            <a:r>
              <a:rPr lang="nl-NL" b="1" dirty="0"/>
              <a:t>Stresshormoon</a:t>
            </a:r>
          </a:p>
          <a:p>
            <a:r>
              <a:rPr lang="nl-NL" dirty="0"/>
              <a:t>Angst heeft ook invloed op het hormoon cortisol, dit is een stresshormoon en wordt meer afgegeven wanneer iemand angst ervaart. Leerlingen met faalangst geven dit hormoon dus meer af. Het verhogen van de afgifte van cortisol heeft een negatieve impact op het frontaal corticaal functioneren van de hersenen en ontwikkeling, en heeft daardoor invloed op aandacht en het werkgeheugen. Het voortdurend mentaal bezig zijn met “potentiële” bedreiging belast het werkgeheugen wat juist aandacht zou moeten hebben voor de lesstof en leren. </a:t>
            </a:r>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pPr/>
              <a:t>4</a:t>
            </a:fld>
            <a:endParaRPr lang="en-US"/>
          </a:p>
        </p:txBody>
      </p:sp>
    </p:spTree>
    <p:extLst>
      <p:ext uri="{BB962C8B-B14F-4D97-AF65-F5344CB8AC3E}">
        <p14:creationId xmlns:p14="http://schemas.microsoft.com/office/powerpoint/2010/main" val="384629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10"/>
          </p:nvPr>
        </p:nvSpPr>
        <p:spPr/>
        <p:txBody>
          <a:bodyPr/>
          <a:lstStyle/>
          <a:p>
            <a:fld id="{438542CC-6F26-A34B-8E15-4341DD4E0F8B}" type="slidenum">
              <a:rPr lang="en-US" smtClean="0"/>
              <a:pPr/>
              <a:t>17</a:t>
            </a:fld>
            <a:endParaRPr lang="en-US"/>
          </a:p>
        </p:txBody>
      </p:sp>
    </p:spTree>
    <p:extLst>
      <p:ext uri="{BB962C8B-B14F-4D97-AF65-F5344CB8AC3E}">
        <p14:creationId xmlns:p14="http://schemas.microsoft.com/office/powerpoint/2010/main" val="3498430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0" hasCustomPrompt="1"/>
          </p:nvPr>
        </p:nvSpPr>
        <p:spPr>
          <a:xfrm>
            <a:off x="0" y="863600"/>
            <a:ext cx="9144000" cy="5994400"/>
          </a:xfrm>
        </p:spPr>
        <p:txBody>
          <a:bodyPr anchor="t" anchorCtr="1"/>
          <a:lstStyle/>
          <a:p>
            <a:r>
              <a:rPr lang="nl-NL" dirty="0"/>
              <a:t>afbeelding toevoegen (optioneel)</a:t>
            </a:r>
          </a:p>
        </p:txBody>
      </p:sp>
      <p:sp>
        <p:nvSpPr>
          <p:cNvPr id="10" name="Rechthoek 9"/>
          <p:cNvSpPr/>
          <p:nvPr userDrawn="1"/>
        </p:nvSpPr>
        <p:spPr>
          <a:xfrm>
            <a:off x="2766703" y="2844800"/>
            <a:ext cx="6377297" cy="2032000"/>
          </a:xfrm>
          <a:prstGeom prst="rect">
            <a:avLst/>
          </a:prstGeom>
          <a:solidFill>
            <a:srgbClr val="98865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16" name="Title Placeholder 1"/>
          <p:cNvSpPr>
            <a:spLocks noGrp="1"/>
          </p:cNvSpPr>
          <p:nvPr>
            <p:ph type="title" hasCustomPrompt="1"/>
          </p:nvPr>
        </p:nvSpPr>
        <p:spPr>
          <a:xfrm>
            <a:off x="2766704" y="3420987"/>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17" name="Content Placeholder 2"/>
          <p:cNvSpPr>
            <a:spLocks noGrp="1"/>
          </p:cNvSpPr>
          <p:nvPr>
            <p:ph idx="16" hasCustomPrompt="1"/>
          </p:nvPr>
        </p:nvSpPr>
        <p:spPr>
          <a:xfrm>
            <a:off x="2766705" y="3984455"/>
            <a:ext cx="6102660" cy="393744"/>
          </a:xfrm>
        </p:spPr>
        <p:txBody>
          <a:bodyPr/>
          <a:lstStyle>
            <a:lvl1pPr marL="0" indent="0">
              <a:buFont typeface="Arial"/>
              <a:buNone/>
              <a:defRPr b="0" i="0">
                <a:solidFill>
                  <a:schemeClr val="bg1"/>
                </a:solidFill>
                <a:latin typeface="Helvetica Neue"/>
                <a:cs typeface="Helvetica Neue"/>
              </a:defRPr>
            </a:lvl1pPr>
          </a:lstStyle>
          <a:p>
            <a:r>
              <a:rPr lang="nl-NL" dirty="0"/>
              <a:t>titel in kleine letters</a:t>
            </a:r>
            <a:endParaRPr lang="en-US" dirty="0"/>
          </a:p>
        </p:txBody>
      </p:sp>
    </p:spTree>
    <p:extLst>
      <p:ext uri="{BB962C8B-B14F-4D97-AF65-F5344CB8AC3E}">
        <p14:creationId xmlns:p14="http://schemas.microsoft.com/office/powerpoint/2010/main" val="2452051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1210372" y="1206852"/>
            <a:ext cx="6102660" cy="650375"/>
          </a:xfrm>
          <a:prstGeom prst="rect">
            <a:avLst/>
          </a:prstGeom>
        </p:spPr>
        <p:txBody>
          <a:bodyPr vert="horz" lIns="91440" tIns="45720" rIns="91440" bIns="45720" rtlCol="0" anchor="t">
            <a:noAutofit/>
          </a:bodyPr>
          <a:lstStyle>
            <a:lvl1pPr>
              <a:defRPr b="1" i="0">
                <a:latin typeface="Helvetica Neue"/>
                <a:cs typeface="Helvetica Neue"/>
              </a:defRPr>
            </a:lvl1pPr>
          </a:lstStyle>
          <a:p>
            <a:r>
              <a:rPr lang="nl-NL" dirty="0"/>
              <a:t>titel in kleine letters</a:t>
            </a:r>
            <a:endParaRPr lang="en-US" dirty="0"/>
          </a:p>
        </p:txBody>
      </p:sp>
      <p:sp>
        <p:nvSpPr>
          <p:cNvPr id="9" name="Content Placeholder 2"/>
          <p:cNvSpPr>
            <a:spLocks noGrp="1"/>
          </p:cNvSpPr>
          <p:nvPr>
            <p:ph idx="13" hasCustomPrompt="1"/>
          </p:nvPr>
        </p:nvSpPr>
        <p:spPr>
          <a:xfrm>
            <a:off x="2766703" y="2384425"/>
            <a:ext cx="6102660" cy="3952875"/>
          </a:xfrm>
        </p:spPr>
        <p:txBody>
          <a:bodyPr/>
          <a:lstStyle>
            <a:lvl1pPr marL="0" indent="0">
              <a:buFontTx/>
              <a:buNone/>
              <a:defRPr b="1" i="0" baseline="0">
                <a:latin typeface="Helvetica Neue"/>
                <a:cs typeface="Helvetica Neue"/>
              </a:defRPr>
            </a:lvl1pPr>
          </a:lstStyle>
          <a:p>
            <a:r>
              <a:rPr lang="nl-NL" dirty="0"/>
              <a:t>Gebruik deze gehele 2/3-kolom voor de belangrijke gegevens of afbeeldingen.</a:t>
            </a:r>
          </a:p>
          <a:p>
            <a:endParaRPr lang="nl-NL" dirty="0"/>
          </a:p>
          <a:p>
            <a:pPr marL="342900" indent="-342900">
              <a:buFont typeface="Arial"/>
              <a:buChar char="•"/>
            </a:pPr>
            <a:r>
              <a:rPr lang="nl-NL" dirty="0"/>
              <a:t>of </a:t>
            </a:r>
            <a:r>
              <a:rPr lang="nl-NL" dirty="0" err="1"/>
              <a:t>bullets</a:t>
            </a:r>
            <a:endParaRPr lang="nl-NL" dirty="0"/>
          </a:p>
          <a:p>
            <a:pPr marL="342900" indent="-342900">
              <a:buFont typeface="Arial"/>
              <a:buChar char="•"/>
            </a:pPr>
            <a:r>
              <a:rPr lang="nl-NL" dirty="0"/>
              <a:t>en nog meer </a:t>
            </a:r>
            <a:r>
              <a:rPr lang="nl-NL" dirty="0" err="1"/>
              <a:t>bullets</a:t>
            </a:r>
            <a:endParaRPr lang="nl-NL" dirty="0"/>
          </a:p>
          <a:p>
            <a:pPr marL="342900" indent="-342900">
              <a:buFont typeface="Arial"/>
              <a:buChar char="•"/>
            </a:pPr>
            <a:r>
              <a:rPr lang="nl-NL" dirty="0"/>
              <a:t>einde</a:t>
            </a:r>
          </a:p>
        </p:txBody>
      </p:sp>
      <p:sp>
        <p:nvSpPr>
          <p:cNvPr id="16" name="Content Placeholder 2"/>
          <p:cNvSpPr>
            <a:spLocks noGrp="1"/>
          </p:cNvSpPr>
          <p:nvPr>
            <p:ph idx="16" hasCustomPrompt="1"/>
          </p:nvPr>
        </p:nvSpPr>
        <p:spPr>
          <a:xfrm>
            <a:off x="145143" y="1941863"/>
            <a:ext cx="6102660" cy="393744"/>
          </a:xfrm>
        </p:spPr>
        <p:txBody>
          <a:bodyPr/>
          <a:lstStyle>
            <a:lvl1pPr marL="0" indent="0">
              <a:buFont typeface="Arial"/>
              <a:buNone/>
              <a:defRPr b="0" i="0">
                <a:latin typeface="Helvetica Neue"/>
                <a:cs typeface="Helvetica Neue"/>
              </a:defRPr>
            </a:lvl1pPr>
          </a:lstStyle>
          <a:p>
            <a:r>
              <a:rPr lang="nl-NL" dirty="0"/>
              <a:t>titel in kleine letters</a:t>
            </a:r>
            <a:endParaRPr lang="en-US" dirty="0"/>
          </a:p>
        </p:txBody>
      </p:sp>
      <p:sp>
        <p:nvSpPr>
          <p:cNvPr id="8" name="Content Placeholder 2"/>
          <p:cNvSpPr>
            <a:spLocks noGrp="1"/>
          </p:cNvSpPr>
          <p:nvPr>
            <p:ph idx="17" hasCustomPrompt="1"/>
          </p:nvPr>
        </p:nvSpPr>
        <p:spPr>
          <a:xfrm>
            <a:off x="2766703" y="381569"/>
            <a:ext cx="6102659" cy="365125"/>
          </a:xfrm>
        </p:spPr>
        <p:txBody>
          <a:bodyPr>
            <a:normAutofit/>
          </a:bodyPr>
          <a:lstStyle>
            <a:lvl1pPr marL="0" indent="0" algn="r">
              <a:buFont typeface="Arial"/>
              <a:buNone/>
              <a:defRPr sz="1200" b="0" i="0">
                <a:solidFill>
                  <a:schemeClr val="bg1"/>
                </a:solidFill>
                <a:latin typeface="Helvetica Neue"/>
                <a:cs typeface="Helvetica Neue"/>
              </a:defRPr>
            </a:lvl1pPr>
          </a:lstStyle>
          <a:p>
            <a:fld id="{C39CD6CD-D22F-ED4D-A51C-BA6EDB5BCAE0}" type="slidenum">
              <a:rPr lang="en-US" smtClean="0"/>
              <a:pPr/>
              <a:t>‹nr.›</a:t>
            </a:fld>
            <a:r>
              <a:rPr lang="en-US" dirty="0"/>
              <a:t> van </a:t>
            </a:r>
          </a:p>
        </p:txBody>
      </p:sp>
      <p:sp>
        <p:nvSpPr>
          <p:cNvPr id="13" name="Content Placeholder 2"/>
          <p:cNvSpPr>
            <a:spLocks noGrp="1"/>
          </p:cNvSpPr>
          <p:nvPr>
            <p:ph idx="19" hasCustomPrompt="1"/>
          </p:nvPr>
        </p:nvSpPr>
        <p:spPr>
          <a:xfrm>
            <a:off x="145143" y="2384425"/>
            <a:ext cx="2458357" cy="3952875"/>
          </a:xfrm>
        </p:spPr>
        <p:txBody>
          <a:bodyPr>
            <a:normAutofit/>
          </a:bodyPr>
          <a:lstStyle>
            <a:lvl1pPr marL="0" indent="0">
              <a:buFont typeface="Arial"/>
              <a:buNone/>
              <a:defRPr sz="1400" b="0" i="0">
                <a:solidFill>
                  <a:schemeClr val="bg1">
                    <a:lumMod val="65000"/>
                  </a:schemeClr>
                </a:solidFill>
                <a:latin typeface="Helvetica Neue"/>
                <a:cs typeface="Helvetica Neue"/>
              </a:defRPr>
            </a:lvl1pPr>
          </a:lstStyle>
          <a:p>
            <a:r>
              <a:rPr lang="nl-NL" dirty="0"/>
              <a:t>Eventuele aantekeningen, verduidelijkingen of bronvermelding komen in deze 1/3-kolom.</a:t>
            </a:r>
          </a:p>
          <a:p>
            <a:endParaRPr lang="nl-NL" dirty="0"/>
          </a:p>
          <a:p>
            <a:r>
              <a:rPr lang="nl-NL" dirty="0"/>
              <a:t>hallo</a:t>
            </a:r>
          </a:p>
          <a:p>
            <a:endParaRPr lang="en-US" dirty="0"/>
          </a:p>
        </p:txBody>
      </p:sp>
    </p:spTree>
    <p:extLst>
      <p:ext uri="{BB962C8B-B14F-4D97-AF65-F5344CB8AC3E}">
        <p14:creationId xmlns:p14="http://schemas.microsoft.com/office/powerpoint/2010/main" val="124504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dia">
    <p:bg>
      <p:bgPr>
        <a:solidFill>
          <a:schemeClr val="bg1"/>
        </a:solidFill>
        <a:effectLst/>
      </p:bgPr>
    </p:bg>
    <p:spTree>
      <p:nvGrpSpPr>
        <p:cNvPr id="1" name=""/>
        <p:cNvGrpSpPr/>
        <p:nvPr/>
      </p:nvGrpSpPr>
      <p:grpSpPr>
        <a:xfrm>
          <a:off x="0" y="0"/>
          <a:ext cx="0" cy="0"/>
          <a:chOff x="0" y="0"/>
          <a:chExt cx="0" cy="0"/>
        </a:xfrm>
      </p:grpSpPr>
      <p:pic>
        <p:nvPicPr>
          <p:cNvPr id="9" name="Afbeelding 8" descr="titeldia MET FOTO SMAL NL.jpg"/>
          <p:cNvPicPr>
            <a:picLocks noChangeAspect="1"/>
          </p:cNvPicPr>
          <p:nvPr userDrawn="1"/>
        </p:nvPicPr>
        <p:blipFill>
          <a:blip r:embed="rId2" cstate="print"/>
          <a:stretch>
            <a:fillRect/>
          </a:stretch>
        </p:blipFill>
        <p:spPr>
          <a:xfrm>
            <a:off x="0" y="0"/>
            <a:ext cx="9144000" cy="6858000"/>
          </a:xfrm>
          <a:prstGeom prst="rect">
            <a:avLst/>
          </a:prstGeom>
        </p:spPr>
      </p:pic>
      <p:sp>
        <p:nvSpPr>
          <p:cNvPr id="89094" name="Rectangle 6"/>
          <p:cNvSpPr>
            <a:spLocks noGrp="1" noChangeArrowheads="1"/>
          </p:cNvSpPr>
          <p:nvPr>
            <p:ph type="ftr" sz="quarter" idx="3"/>
          </p:nvPr>
        </p:nvSpPr>
        <p:spPr>
          <a:xfrm>
            <a:off x="1422700" y="6377050"/>
            <a:ext cx="3279775" cy="215444"/>
          </a:xfrm>
          <a:prstGeom prst="rect">
            <a:avLst/>
          </a:prstGeom>
        </p:spPr>
        <p:txBody>
          <a:bodyPr anchor="b">
            <a:spAutoFit/>
          </a:bodyPr>
          <a:lstStyle>
            <a:lvl1pPr algn="l">
              <a:defRPr sz="800">
                <a:latin typeface="Arial" pitchFamily="34" charset="0"/>
                <a:cs typeface="Arial" pitchFamily="34" charset="0"/>
              </a:defRPr>
            </a:lvl1pPr>
          </a:lstStyle>
          <a:p>
            <a:endParaRPr lang="nl-NL"/>
          </a:p>
        </p:txBody>
      </p:sp>
      <p:sp>
        <p:nvSpPr>
          <p:cNvPr id="89104" name="Rectangle 16"/>
          <p:cNvSpPr>
            <a:spLocks noGrp="1" noChangeArrowheads="1"/>
          </p:cNvSpPr>
          <p:nvPr>
            <p:ph type="ctrTitle" sz="quarter" hasCustomPrompt="1"/>
          </p:nvPr>
        </p:nvSpPr>
        <p:spPr>
          <a:xfrm>
            <a:off x="1440000" y="1620000"/>
            <a:ext cx="7058300" cy="504255"/>
          </a:xfrm>
        </p:spPr>
        <p:txBody>
          <a:bodyPr anchor="t" anchorCtr="0"/>
          <a:lstStyle>
            <a:lvl1pPr algn="l">
              <a:lnSpc>
                <a:spcPct val="100000"/>
              </a:lnSpc>
              <a:defRPr sz="2300" b="1" baseline="0">
                <a:solidFill>
                  <a:srgbClr val="E11837"/>
                </a:solidFill>
                <a:latin typeface="Arial" pitchFamily="34" charset="0"/>
                <a:cs typeface="Arial" pitchFamily="34" charset="0"/>
              </a:defRPr>
            </a:lvl1pPr>
          </a:lstStyle>
          <a:p>
            <a:pPr lvl="0"/>
            <a:r>
              <a:rPr lang="nl-NL" noProof="0"/>
              <a:t>Klik om een titel te maken</a:t>
            </a:r>
          </a:p>
        </p:txBody>
      </p:sp>
      <p:cxnSp>
        <p:nvCxnSpPr>
          <p:cNvPr id="3" name="Rechte verbindingslijn 2"/>
          <p:cNvCxnSpPr/>
          <p:nvPr/>
        </p:nvCxnSpPr>
        <p:spPr bwMode="auto">
          <a:xfrm>
            <a:off x="-1" y="836712"/>
            <a:ext cx="0"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5" name="Subtitle 2"/>
          <p:cNvSpPr>
            <a:spLocks noGrp="1"/>
          </p:cNvSpPr>
          <p:nvPr>
            <p:ph type="subTitle" idx="4294967295" hasCustomPrompt="1"/>
          </p:nvPr>
        </p:nvSpPr>
        <p:spPr>
          <a:xfrm>
            <a:off x="6147175" y="3780000"/>
            <a:ext cx="2340259" cy="459090"/>
          </a:xfrm>
        </p:spPr>
        <p:txBody>
          <a:bodyPr/>
          <a:lstStyle>
            <a:lvl1pPr algn="ctr">
              <a:buNone/>
              <a:defRPr sz="1400"/>
            </a:lvl1pPr>
          </a:lstStyle>
          <a:p>
            <a:r>
              <a:rPr lang="en-US"/>
              <a:t>Klik om een ondertitel te maken</a:t>
            </a:r>
            <a:endParaRPr lang="nl-NL"/>
          </a:p>
        </p:txBody>
      </p:sp>
      <p:sp>
        <p:nvSpPr>
          <p:cNvPr id="10" name="Rechthoek 9"/>
          <p:cNvSpPr/>
          <p:nvPr userDrawn="1"/>
        </p:nvSpPr>
        <p:spPr bwMode="auto">
          <a:xfrm>
            <a:off x="6102170" y="278650"/>
            <a:ext cx="2475275" cy="360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nl-NL" sz="3600" b="1" i="0" u="none" strike="noStrike" cap="none" normalizeH="0" baseline="0">
              <a:ln>
                <a:noFill/>
              </a:ln>
              <a:solidFill>
                <a:srgbClr val="000000"/>
              </a:solidFill>
              <a:effectLst/>
              <a:latin typeface="Arial" charset="0"/>
            </a:endParaRPr>
          </a:p>
        </p:txBody>
      </p:sp>
      <p:pic>
        <p:nvPicPr>
          <p:cNvPr id="11" name="Afbeelding 10" descr="logoNLl-transparant.png"/>
          <p:cNvPicPr>
            <a:picLocks noChangeAspect="1"/>
          </p:cNvPicPr>
          <p:nvPr userDrawn="1"/>
        </p:nvPicPr>
        <p:blipFill>
          <a:blip r:embed="rId3" cstate="print"/>
          <a:stretch>
            <a:fillRect/>
          </a:stretch>
        </p:blipFill>
        <p:spPr>
          <a:xfrm>
            <a:off x="6048000" y="180000"/>
            <a:ext cx="2520280" cy="50542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cSld name="Titel en object">
    <p:bg>
      <p:bgPr>
        <a:solidFill>
          <a:srgbClr val="FFFFFF"/>
        </a:solidFill>
        <a:effectLst/>
      </p:bgPr>
    </p:bg>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1440000" y="900000"/>
            <a:ext cx="7127190" cy="504701"/>
          </a:xfrm>
        </p:spPr>
        <p:txBody>
          <a:bodyPr/>
          <a:lstStyle>
            <a:lvl1pPr>
              <a:defRPr baseline="0">
                <a:solidFill>
                  <a:srgbClr val="E11837"/>
                </a:solidFill>
              </a:defRPr>
            </a:lvl1pPr>
          </a:lstStyle>
          <a:p>
            <a:r>
              <a:rPr lang="en-US"/>
              <a:t>Klik om een titel te maken</a:t>
            </a:r>
            <a:endParaRPr lang="nl-NL"/>
          </a:p>
        </p:txBody>
      </p:sp>
      <p:sp>
        <p:nvSpPr>
          <p:cNvPr id="3" name="Tijdelijke aanduiding voor inhoud 2"/>
          <p:cNvSpPr>
            <a:spLocks noGrp="1"/>
          </p:cNvSpPr>
          <p:nvPr>
            <p:ph idx="1" hasCustomPrompt="1"/>
          </p:nvPr>
        </p:nvSpPr>
        <p:spPr>
          <a:xfrm>
            <a:off x="1440000" y="1620000"/>
            <a:ext cx="7110789" cy="3744215"/>
          </a:xfrm>
        </p:spPr>
        <p:txBody>
          <a:bodyPr/>
          <a:lstStyle>
            <a:lvl1pPr marL="355600" indent="-355600">
              <a:defRPr sz="2800">
                <a:latin typeface="Arial" pitchFamily="34" charset="0"/>
                <a:cs typeface="Arial" pitchFamily="34" charset="0"/>
              </a:defRPr>
            </a:lvl1pPr>
            <a:lvl2pPr marL="712788" indent="-357188">
              <a:defRPr sz="2400" b="0"/>
            </a:lvl2pPr>
            <a:lvl3pPr marL="985838" indent="-273050">
              <a:defRPr sz="2000" b="0"/>
            </a:lvl3pPr>
            <a:lvl4pPr marL="1341438" indent="-260350">
              <a:defRPr/>
            </a:lvl4pPr>
            <a:lvl5pPr marL="1614488" indent="-273050">
              <a:defRPr/>
            </a:lvl5pPr>
          </a:lstStyle>
          <a:p>
            <a:pPr lvl="0"/>
            <a:r>
              <a:rPr lang="en-US"/>
              <a:t>Klik om tekst toe te voegen</a:t>
            </a:r>
          </a:p>
          <a:p>
            <a:pPr lvl="1"/>
            <a:r>
              <a:rPr lang="en-US"/>
              <a:t>Second level</a:t>
            </a:r>
          </a:p>
          <a:p>
            <a:pPr lvl="2"/>
            <a:r>
              <a:rPr lang="en-US"/>
              <a:t>Third level</a:t>
            </a:r>
          </a:p>
          <a:p>
            <a:pPr lvl="3"/>
            <a:r>
              <a:rPr lang="en-US"/>
              <a:t>Fourth level</a:t>
            </a:r>
          </a:p>
          <a:p>
            <a:pPr lvl="4"/>
            <a:r>
              <a:rPr lang="en-US"/>
              <a:t>Fifth level</a:t>
            </a:r>
            <a:endParaRPr lang="nl-NL"/>
          </a:p>
        </p:txBody>
      </p:sp>
      <p:pic>
        <p:nvPicPr>
          <p:cNvPr id="7" name="Picture 2"/>
          <p:cNvPicPr>
            <a:picLocks noChangeAspect="1" noChangeArrowheads="1"/>
          </p:cNvPicPr>
          <p:nvPr userDrawn="1"/>
        </p:nvPicPr>
        <p:blipFill>
          <a:blip r:embed="rId2" cstate="print"/>
          <a:srcRect/>
          <a:stretch>
            <a:fillRect/>
          </a:stretch>
        </p:blipFill>
        <p:spPr bwMode="auto">
          <a:xfrm>
            <a:off x="0" y="5364215"/>
            <a:ext cx="1427163" cy="914400"/>
          </a:xfrm>
          <a:prstGeom prst="rect">
            <a:avLst/>
          </a:prstGeom>
          <a:noFill/>
          <a:ln w="9525">
            <a:noFill/>
            <a:miter lim="800000"/>
            <a:headEnd/>
            <a:tailEnd/>
          </a:ln>
        </p:spPr>
      </p:pic>
      <p:pic>
        <p:nvPicPr>
          <p:cNvPr id="10" name="Picture 2"/>
          <p:cNvPicPr>
            <a:picLocks noChangeAspect="1" noChangeArrowheads="1"/>
          </p:cNvPicPr>
          <p:nvPr userDrawn="1"/>
        </p:nvPicPr>
        <p:blipFill>
          <a:blip r:embed="rId3" cstate="print"/>
          <a:srcRect/>
          <a:stretch>
            <a:fillRect/>
          </a:stretch>
        </p:blipFill>
        <p:spPr bwMode="auto">
          <a:xfrm>
            <a:off x="1421650" y="773705"/>
            <a:ext cx="7181850" cy="109537"/>
          </a:xfrm>
          <a:prstGeom prst="rect">
            <a:avLst/>
          </a:prstGeom>
          <a:noFill/>
          <a:ln w="9525">
            <a:noFill/>
            <a:miter lim="800000"/>
            <a:headEnd/>
            <a:tailEnd/>
          </a:ln>
        </p:spPr>
      </p:pic>
      <p:pic>
        <p:nvPicPr>
          <p:cNvPr id="9" name="Afbeelding 8" descr="logoNLl-transparant.png"/>
          <p:cNvPicPr>
            <a:picLocks noChangeAspect="1"/>
          </p:cNvPicPr>
          <p:nvPr userDrawn="1"/>
        </p:nvPicPr>
        <p:blipFill>
          <a:blip r:embed="rId4" cstate="print"/>
          <a:stretch>
            <a:fillRect/>
          </a:stretch>
        </p:blipFill>
        <p:spPr>
          <a:xfrm>
            <a:off x="6048000" y="180000"/>
            <a:ext cx="2520280" cy="505422"/>
          </a:xfrm>
          <a:prstGeom prst="rect">
            <a:avLst/>
          </a:prstGeom>
        </p:spPr>
      </p:pic>
    </p:spTree>
    <p:extLst>
      <p:ext uri="{BB962C8B-B14F-4D97-AF65-F5344CB8AC3E}">
        <p14:creationId xmlns:p14="http://schemas.microsoft.com/office/powerpoint/2010/main" val="104565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00801" y="1096887"/>
            <a:ext cx="6087613" cy="692991"/>
          </a:xfrm>
          <a:prstGeom prst="rect">
            <a:avLst/>
          </a:prstGeom>
        </p:spPr>
        <p:txBody>
          <a:bodyPr vert="horz" lIns="91440" tIns="45720" rIns="91440" bIns="45720" rtlCol="0" anchor="t">
            <a:noAutofit/>
          </a:bodyPr>
          <a:lstStyle/>
          <a:p>
            <a:r>
              <a:rPr lang="nl-NL" dirty="0"/>
              <a:t>titels in kleine letters!</a:t>
            </a:r>
            <a:endParaRPr lang="en-US" dirty="0"/>
          </a:p>
        </p:txBody>
      </p:sp>
      <p:sp>
        <p:nvSpPr>
          <p:cNvPr id="3" name="Text Placeholder 2"/>
          <p:cNvSpPr>
            <a:spLocks noGrp="1"/>
          </p:cNvSpPr>
          <p:nvPr>
            <p:ph type="body" idx="1"/>
          </p:nvPr>
        </p:nvSpPr>
        <p:spPr>
          <a:xfrm>
            <a:off x="2800800" y="2384425"/>
            <a:ext cx="6068562" cy="3741739"/>
          </a:xfrm>
          <a:prstGeom prst="rect">
            <a:avLst/>
          </a:prstGeom>
        </p:spPr>
        <p:txBody>
          <a:bodyPr vert="horz" lIns="91440" tIns="45720" rIns="91440" bIns="45720" rtlCol="0">
            <a:normAutofit/>
          </a:bodyPr>
          <a:lstStyle/>
          <a:p>
            <a:pPr lvl="0"/>
            <a:r>
              <a:rPr lang="nl-NL" dirty="0"/>
              <a:t>Click </a:t>
            </a:r>
            <a:r>
              <a:rPr lang="nl-NL" dirty="0" err="1"/>
              <a:t>to</a:t>
            </a:r>
            <a:r>
              <a:rPr lang="nl-NL" dirty="0"/>
              <a:t> </a:t>
            </a:r>
            <a:r>
              <a:rPr lang="nl-NL" dirty="0" err="1"/>
              <a:t>edit</a:t>
            </a:r>
            <a:r>
              <a:rPr lang="nl-NL" dirty="0"/>
              <a:t> Master </a:t>
            </a:r>
            <a:r>
              <a:rPr lang="nl-NL" dirty="0" err="1"/>
              <a:t>text</a:t>
            </a:r>
            <a:r>
              <a:rPr lang="nl-NL" dirty="0"/>
              <a:t> </a:t>
            </a:r>
            <a:r>
              <a:rPr lang="nl-NL" dirty="0" err="1"/>
              <a:t>styles</a:t>
            </a:r>
            <a:endParaRPr lang="nl-NL" dirty="0"/>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endParaRPr lang="en-US" dirty="0"/>
          </a:p>
        </p:txBody>
      </p:sp>
      <p:pic>
        <p:nvPicPr>
          <p:cNvPr id="18" name="Afbeelding 17" descr="logooo.pdf"/>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54963" y="473870"/>
            <a:ext cx="1877156" cy="324326"/>
          </a:xfrm>
          <a:prstGeom prst="rect">
            <a:avLst/>
          </a:prstGeom>
        </p:spPr>
      </p:pic>
      <p:pic>
        <p:nvPicPr>
          <p:cNvPr id="20" name="Afbeelding 19" descr="logo_han.pdf"/>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pic>
        <p:nvPicPr>
          <p:cNvPr id="4" name="Afbeelding 3" descr="balkjekarton.pdf"/>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0"/>
            <a:ext cx="9144000" cy="870857"/>
          </a:xfrm>
          <a:prstGeom prst="rect">
            <a:avLst/>
          </a:prstGeom>
        </p:spPr>
      </p:pic>
    </p:spTree>
    <p:extLst>
      <p:ext uri="{BB962C8B-B14F-4D97-AF65-F5344CB8AC3E}">
        <p14:creationId xmlns:p14="http://schemas.microsoft.com/office/powerpoint/2010/main" val="1210867609"/>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Lst>
  <p:hf hdr="0" ftr="0" dt="0"/>
  <p:txStyles>
    <p:titleStyle>
      <a:lvl1pPr algn="l" defTabSz="457200" rtl="0" eaLnBrk="1" latinLnBrk="0" hangingPunct="1">
        <a:spcBef>
          <a:spcPct val="0"/>
        </a:spcBef>
        <a:buNone/>
        <a:defRPr sz="3600" b="1" i="0" kern="1200">
          <a:solidFill>
            <a:schemeClr val="tx1"/>
          </a:solidFill>
          <a:latin typeface="Helvetica Neue"/>
          <a:ea typeface="+mj-ea"/>
          <a:cs typeface="Helvetica Neue"/>
        </a:defRPr>
      </a:lvl1pPr>
    </p:titleStyle>
    <p:bodyStyle>
      <a:lvl1pPr marL="0" indent="0" algn="l" defTabSz="457200" rtl="0" eaLnBrk="1" latinLnBrk="0" hangingPunct="1">
        <a:spcBef>
          <a:spcPct val="20000"/>
        </a:spcBef>
        <a:buFont typeface="Arial"/>
        <a:buNone/>
        <a:defRPr sz="2000" b="1" i="0" kern="120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766702" y="201829"/>
            <a:ext cx="6102660" cy="650375"/>
          </a:xfrm>
        </p:spPr>
        <p:txBody>
          <a:bodyPr/>
          <a:lstStyle/>
          <a:p>
            <a:r>
              <a:rPr lang="nl-NL" sz="1800" dirty="0"/>
              <a:t>Over studierendement behalen tijdens jouw studie</a:t>
            </a:r>
            <a:br>
              <a:rPr lang="nl-NL" sz="2400" dirty="0"/>
            </a:br>
            <a:endParaRPr lang="nl-NL" sz="2400" dirty="0"/>
          </a:p>
        </p:txBody>
      </p:sp>
      <p:sp>
        <p:nvSpPr>
          <p:cNvPr id="4" name="Tijdelijke aanduiding voor inhoud 3"/>
          <p:cNvSpPr>
            <a:spLocks noGrp="1"/>
          </p:cNvSpPr>
          <p:nvPr>
            <p:ph idx="16"/>
          </p:nvPr>
        </p:nvSpPr>
        <p:spPr>
          <a:xfrm flipV="1">
            <a:off x="2766705" y="4698999"/>
            <a:ext cx="6102660" cy="482599"/>
          </a:xfrm>
        </p:spPr>
        <p:txBody>
          <a:bodyPr>
            <a:normAutofit/>
          </a:bodyPr>
          <a:lstStyle/>
          <a:p>
            <a:r>
              <a:rPr lang="nl-NL" dirty="0"/>
              <a:t>docent</a:t>
            </a:r>
          </a:p>
        </p:txBody>
      </p:sp>
      <p:pic>
        <p:nvPicPr>
          <p:cNvPr id="39" name="Afbeelding 38" descr="logo_ha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5671" y="6416822"/>
            <a:ext cx="653691" cy="161997"/>
          </a:xfrm>
          <a:prstGeom prst="rect">
            <a:avLst/>
          </a:prstGeom>
        </p:spPr>
      </p:pic>
      <p:sp>
        <p:nvSpPr>
          <p:cNvPr id="6" name="Rechthoek 5"/>
          <p:cNvSpPr/>
          <p:nvPr/>
        </p:nvSpPr>
        <p:spPr>
          <a:xfrm>
            <a:off x="8088198" y="2879000"/>
            <a:ext cx="2620652" cy="584775"/>
          </a:xfrm>
          <a:prstGeom prst="rect">
            <a:avLst/>
          </a:prstGeom>
        </p:spPr>
        <p:txBody>
          <a:bodyPr wrap="square">
            <a:spAutoFit/>
          </a:bodyPr>
          <a:lstStyle/>
          <a:p>
            <a:pPr>
              <a:buNone/>
            </a:pPr>
            <a:r>
              <a:rPr lang="nl-NL" sz="3200" dirty="0"/>
              <a:t>Tips</a:t>
            </a:r>
          </a:p>
        </p:txBody>
      </p:sp>
      <p:pic>
        <p:nvPicPr>
          <p:cNvPr id="8" name="Afbeelding 7" descr="Afbeelding met tekst&#10;&#10;Beschrijving is gegenereerd met hoge betrouwbaarheid">
            <a:extLst>
              <a:ext uri="{FF2B5EF4-FFF2-40B4-BE49-F238E27FC236}">
                <a16:creationId xmlns:a16="http://schemas.microsoft.com/office/drawing/2014/main" id="{28FE0242-6DC9-4AD0-99E0-5FA34A5059C9}"/>
              </a:ext>
            </a:extLst>
          </p:cNvPr>
          <p:cNvPicPr>
            <a:picLocks noChangeAspect="1"/>
          </p:cNvPicPr>
          <p:nvPr/>
        </p:nvPicPr>
        <p:blipFill>
          <a:blip r:embed="rId3"/>
          <a:stretch>
            <a:fillRect/>
          </a:stretch>
        </p:blipFill>
        <p:spPr>
          <a:xfrm>
            <a:off x="-106837" y="2805799"/>
            <a:ext cx="5245567" cy="3483057"/>
          </a:xfrm>
          <a:prstGeom prst="rect">
            <a:avLst/>
          </a:prstGeom>
        </p:spPr>
      </p:pic>
    </p:spTree>
    <p:extLst>
      <p:ext uri="{BB962C8B-B14F-4D97-AF65-F5344CB8AC3E}">
        <p14:creationId xmlns:p14="http://schemas.microsoft.com/office/powerpoint/2010/main" val="2148713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DBE309-44C8-4726-AE02-9A69167EFB42}"/>
              </a:ext>
            </a:extLst>
          </p:cNvPr>
          <p:cNvSpPr>
            <a:spLocks noGrp="1"/>
          </p:cNvSpPr>
          <p:nvPr>
            <p:ph type="title"/>
          </p:nvPr>
        </p:nvSpPr>
        <p:spPr>
          <a:xfrm>
            <a:off x="2766703" y="259213"/>
            <a:ext cx="6102660" cy="650375"/>
          </a:xfrm>
        </p:spPr>
        <p:txBody>
          <a:bodyPr/>
          <a:lstStyle/>
          <a:p>
            <a:r>
              <a:rPr lang="nl-NL" dirty="0"/>
              <a:t>Plannen</a:t>
            </a:r>
          </a:p>
        </p:txBody>
      </p:sp>
      <p:sp>
        <p:nvSpPr>
          <p:cNvPr id="3" name="Tijdelijke aanduiding voor inhoud 2">
            <a:extLst>
              <a:ext uri="{FF2B5EF4-FFF2-40B4-BE49-F238E27FC236}">
                <a16:creationId xmlns:a16="http://schemas.microsoft.com/office/drawing/2014/main" id="{0DBC28D9-4E18-4DD4-8391-3A7106E08B25}"/>
              </a:ext>
            </a:extLst>
          </p:cNvPr>
          <p:cNvSpPr>
            <a:spLocks noGrp="1"/>
          </p:cNvSpPr>
          <p:nvPr>
            <p:ph idx="13"/>
          </p:nvPr>
        </p:nvSpPr>
        <p:spPr>
          <a:xfrm>
            <a:off x="725864" y="1272620"/>
            <a:ext cx="8143499" cy="3489880"/>
          </a:xfrm>
        </p:spPr>
        <p:txBody>
          <a:bodyPr>
            <a:normAutofit lnSpcReduction="10000"/>
          </a:bodyPr>
          <a:lstStyle/>
          <a:p>
            <a:r>
              <a:rPr lang="nl-NL" sz="1900" b="0" dirty="0">
                <a:latin typeface="+mn-lt"/>
                <a:cs typeface="+mn-cs"/>
              </a:rPr>
              <a:t>Voorbeeld: Je hebt een toets op 1 juli. </a:t>
            </a:r>
          </a:p>
          <a:p>
            <a:r>
              <a:rPr lang="nl-NL" sz="1900" b="0" dirty="0">
                <a:latin typeface="+mn-lt"/>
                <a:cs typeface="+mn-cs"/>
              </a:rPr>
              <a:t>Hiervoor moet je hoofdstuk 1 t/m 4 kennen. Ook wil je voor de toets nog 2 oefententamens uitwerken. Vandaag is het 12 </a:t>
            </a:r>
            <a:r>
              <a:rPr lang="nl-NL" sz="1900" b="0" dirty="0" err="1">
                <a:latin typeface="+mn-lt"/>
                <a:cs typeface="+mn-cs"/>
              </a:rPr>
              <a:t>october</a:t>
            </a:r>
            <a:r>
              <a:rPr lang="nl-NL" sz="1900" b="0" dirty="0">
                <a:latin typeface="+mn-lt"/>
                <a:cs typeface="+mn-cs"/>
              </a:rPr>
              <a:t>. Je hebt dus nog 4 ½ week.</a:t>
            </a:r>
            <a:br>
              <a:rPr lang="nl-NL" sz="1900" b="0" dirty="0">
                <a:latin typeface="+mn-lt"/>
                <a:cs typeface="+mn-cs"/>
              </a:rPr>
            </a:br>
            <a:br>
              <a:rPr lang="nl-NL" sz="1900" b="0" dirty="0">
                <a:latin typeface="+mn-lt"/>
                <a:cs typeface="+mn-cs"/>
              </a:rPr>
            </a:br>
            <a:r>
              <a:rPr lang="nl-NL" sz="1900" b="0" dirty="0">
                <a:latin typeface="+mn-lt"/>
                <a:cs typeface="+mn-cs"/>
              </a:rPr>
              <a:t>Je planning:</a:t>
            </a:r>
            <a:br>
              <a:rPr lang="nl-NL" sz="1900" b="0" dirty="0">
                <a:latin typeface="+mn-lt"/>
                <a:cs typeface="+mn-cs"/>
              </a:rPr>
            </a:br>
            <a:r>
              <a:rPr lang="nl-NL" sz="1900" b="0" dirty="0">
                <a:latin typeface="+mn-lt"/>
                <a:cs typeface="+mn-cs"/>
              </a:rPr>
              <a:t>Week 1: hoofdstuk 1 + 1e helft hoofdstuk 2</a:t>
            </a:r>
            <a:br>
              <a:rPr lang="nl-NL" sz="1900" b="0" dirty="0">
                <a:latin typeface="+mn-lt"/>
                <a:cs typeface="+mn-cs"/>
              </a:rPr>
            </a:br>
            <a:r>
              <a:rPr lang="nl-NL" sz="1900" b="0" dirty="0">
                <a:latin typeface="+mn-lt"/>
                <a:cs typeface="+mn-cs"/>
              </a:rPr>
              <a:t>Week 2: 2e helft hoofdstuk 2 + hoofdstuk 3</a:t>
            </a:r>
            <a:br>
              <a:rPr lang="nl-NL" sz="1900" b="0" dirty="0">
                <a:latin typeface="+mn-lt"/>
                <a:cs typeface="+mn-cs"/>
              </a:rPr>
            </a:br>
            <a:r>
              <a:rPr lang="nl-NL" sz="1900" b="0" dirty="0">
                <a:latin typeface="+mn-lt"/>
                <a:cs typeface="+mn-cs"/>
              </a:rPr>
              <a:t>Week 3: 1e helft hoofdstuk 4</a:t>
            </a:r>
            <a:br>
              <a:rPr lang="nl-NL" sz="1900" b="0" dirty="0">
                <a:latin typeface="+mn-lt"/>
                <a:cs typeface="+mn-cs"/>
              </a:rPr>
            </a:br>
            <a:r>
              <a:rPr lang="nl-NL" sz="1900" b="0" dirty="0">
                <a:latin typeface="+mn-lt"/>
                <a:cs typeface="+mn-cs"/>
              </a:rPr>
              <a:t>Week 4: 2e helft hoofdstuk 4 + 1 oefententamen</a:t>
            </a:r>
            <a:br>
              <a:rPr lang="nl-NL" sz="1900" b="0" dirty="0">
                <a:latin typeface="+mn-lt"/>
                <a:cs typeface="+mn-cs"/>
              </a:rPr>
            </a:br>
            <a:r>
              <a:rPr lang="nl-NL" sz="1900" b="0" dirty="0">
                <a:latin typeface="+mn-lt"/>
                <a:cs typeface="+mn-cs"/>
              </a:rPr>
              <a:t>Week 4 ½: 1 oefententamen + korte herhaling hoofdstuk 1 t/m 4</a:t>
            </a:r>
            <a:br>
              <a:rPr lang="nl-NL" dirty="0"/>
            </a:br>
            <a:br>
              <a:rPr lang="nl-NL" dirty="0"/>
            </a:br>
            <a:endParaRPr lang="nl-NL" dirty="0"/>
          </a:p>
        </p:txBody>
      </p:sp>
      <p:pic>
        <p:nvPicPr>
          <p:cNvPr id="12" name="Afbeelding 11" descr="Afbeelding met tekst&#10;&#10;Beschrijving is gegenereerd met zeer hoge betrouwbaarheid">
            <a:extLst>
              <a:ext uri="{FF2B5EF4-FFF2-40B4-BE49-F238E27FC236}">
                <a16:creationId xmlns:a16="http://schemas.microsoft.com/office/drawing/2014/main" id="{4AA314BC-737F-4964-9595-EA846502C08C}"/>
              </a:ext>
            </a:extLst>
          </p:cNvPr>
          <p:cNvPicPr>
            <a:picLocks noChangeAspect="1"/>
          </p:cNvPicPr>
          <p:nvPr/>
        </p:nvPicPr>
        <p:blipFill>
          <a:blip r:embed="rId2"/>
          <a:stretch>
            <a:fillRect/>
          </a:stretch>
        </p:blipFill>
        <p:spPr>
          <a:xfrm>
            <a:off x="0" y="5269366"/>
            <a:ext cx="1588634" cy="1588634"/>
          </a:xfrm>
          <a:prstGeom prst="rect">
            <a:avLst/>
          </a:prstGeom>
        </p:spPr>
      </p:pic>
      <p:sp>
        <p:nvSpPr>
          <p:cNvPr id="13" name="Tekstvak 12">
            <a:extLst>
              <a:ext uri="{FF2B5EF4-FFF2-40B4-BE49-F238E27FC236}">
                <a16:creationId xmlns:a16="http://schemas.microsoft.com/office/drawing/2014/main" id="{BA926068-3EC0-4AF6-AA7E-24818DDC71B9}"/>
              </a:ext>
            </a:extLst>
          </p:cNvPr>
          <p:cNvSpPr txBox="1"/>
          <p:nvPr/>
        </p:nvSpPr>
        <p:spPr>
          <a:xfrm>
            <a:off x="2019301" y="4465864"/>
            <a:ext cx="7124699" cy="1754326"/>
          </a:xfrm>
          <a:prstGeom prst="rect">
            <a:avLst/>
          </a:prstGeom>
          <a:noFill/>
        </p:spPr>
        <p:txBody>
          <a:bodyPr wrap="square" rtlCol="0">
            <a:spAutoFit/>
          </a:bodyPr>
          <a:lstStyle/>
          <a:p>
            <a:r>
              <a:rPr lang="nl-NL" dirty="0"/>
              <a:t>Belangrijk!</a:t>
            </a:r>
            <a:br>
              <a:rPr lang="nl-NL" dirty="0"/>
            </a:br>
            <a:r>
              <a:rPr lang="nl-NL" dirty="0"/>
              <a:t>Plan ‘buffers’ in. Een ‘buffer’ is extra studietijd die je in je agenda inplant. Mocht er een hoofdstuk onverhoopt langer duren dan gepland dan kan deze extra tijd gebruikt worden. Lukt het je om alles binnen de geplande tijd te doen dan kun je je ‘buffer’ gebruiken om iets leuks te gaan doen of om alvast vooruit te werken.</a:t>
            </a:r>
          </a:p>
        </p:txBody>
      </p:sp>
    </p:spTree>
    <p:extLst>
      <p:ext uri="{BB962C8B-B14F-4D97-AF65-F5344CB8AC3E}">
        <p14:creationId xmlns:p14="http://schemas.microsoft.com/office/powerpoint/2010/main" val="3480702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62DE1C-4C6C-43D2-9E33-BCCB19D24941}"/>
              </a:ext>
            </a:extLst>
          </p:cNvPr>
          <p:cNvSpPr>
            <a:spLocks noGrp="1"/>
          </p:cNvSpPr>
          <p:nvPr>
            <p:ph type="title"/>
          </p:nvPr>
        </p:nvSpPr>
        <p:spPr>
          <a:xfrm>
            <a:off x="2766702" y="238943"/>
            <a:ext cx="6102660" cy="650375"/>
          </a:xfrm>
        </p:spPr>
        <p:txBody>
          <a:bodyPr/>
          <a:lstStyle/>
          <a:p>
            <a:r>
              <a:rPr lang="nl-NL" dirty="0">
                <a:solidFill>
                  <a:srgbClr val="000000"/>
                </a:solidFill>
              </a:rPr>
              <a:t>Ordenen informatie</a:t>
            </a:r>
            <a:br>
              <a:rPr lang="nl-NL" dirty="0">
                <a:solidFill>
                  <a:srgbClr val="000000"/>
                </a:solidFill>
              </a:rPr>
            </a:br>
            <a:br>
              <a:rPr lang="nl-NL" dirty="0">
                <a:solidFill>
                  <a:srgbClr val="000000"/>
                </a:solidFill>
              </a:rPr>
            </a:br>
            <a:endParaRPr lang="nl-NL" dirty="0"/>
          </a:p>
        </p:txBody>
      </p:sp>
      <p:sp>
        <p:nvSpPr>
          <p:cNvPr id="3" name="Tijdelijke aanduiding voor inhoud 2">
            <a:extLst>
              <a:ext uri="{FF2B5EF4-FFF2-40B4-BE49-F238E27FC236}">
                <a16:creationId xmlns:a16="http://schemas.microsoft.com/office/drawing/2014/main" id="{F9530E1B-E12C-432D-8271-4EB97D67719D}"/>
              </a:ext>
            </a:extLst>
          </p:cNvPr>
          <p:cNvSpPr>
            <a:spLocks noGrp="1"/>
          </p:cNvSpPr>
          <p:nvPr>
            <p:ph idx="13"/>
          </p:nvPr>
        </p:nvSpPr>
        <p:spPr>
          <a:xfrm>
            <a:off x="218518" y="2163276"/>
            <a:ext cx="1817672" cy="349955"/>
          </a:xfrm>
        </p:spPr>
        <p:txBody>
          <a:bodyPr>
            <a:normAutofit fontScale="92500" lnSpcReduction="20000"/>
          </a:bodyPr>
          <a:lstStyle/>
          <a:p>
            <a:r>
              <a:rPr lang="nl-NL" dirty="0" err="1"/>
              <a:t>Mindmappen</a:t>
            </a:r>
            <a:r>
              <a:rPr lang="nl-NL" dirty="0"/>
              <a:t>:</a:t>
            </a:r>
          </a:p>
        </p:txBody>
      </p:sp>
      <p:sp>
        <p:nvSpPr>
          <p:cNvPr id="5" name="Tijdelijke aanduiding voor inhoud 4">
            <a:extLst>
              <a:ext uri="{FF2B5EF4-FFF2-40B4-BE49-F238E27FC236}">
                <a16:creationId xmlns:a16="http://schemas.microsoft.com/office/drawing/2014/main" id="{5B280F21-AFA0-4FE7-8B5B-E40B76016400}"/>
              </a:ext>
            </a:extLst>
          </p:cNvPr>
          <p:cNvSpPr>
            <a:spLocks noGrp="1"/>
          </p:cNvSpPr>
          <p:nvPr>
            <p:ph idx="17"/>
          </p:nvPr>
        </p:nvSpPr>
        <p:spPr/>
        <p:txBody>
          <a:bodyPr/>
          <a:lstStyle/>
          <a:p>
            <a:endParaRPr lang="nl-NL"/>
          </a:p>
        </p:txBody>
      </p:sp>
      <p:pic>
        <p:nvPicPr>
          <p:cNvPr id="7" name="Afbeelding 6">
            <a:extLst>
              <a:ext uri="{FF2B5EF4-FFF2-40B4-BE49-F238E27FC236}">
                <a16:creationId xmlns:a16="http://schemas.microsoft.com/office/drawing/2014/main" id="{BD8A1B68-10B7-47C4-BEEA-19DE8F506725}"/>
              </a:ext>
            </a:extLst>
          </p:cNvPr>
          <p:cNvPicPr>
            <a:picLocks noChangeAspect="1"/>
          </p:cNvPicPr>
          <p:nvPr/>
        </p:nvPicPr>
        <p:blipFill>
          <a:blip r:embed="rId2"/>
          <a:stretch>
            <a:fillRect/>
          </a:stretch>
        </p:blipFill>
        <p:spPr>
          <a:xfrm>
            <a:off x="2231077" y="1995138"/>
            <a:ext cx="5319479" cy="2166130"/>
          </a:xfrm>
          <a:prstGeom prst="rect">
            <a:avLst/>
          </a:prstGeom>
        </p:spPr>
      </p:pic>
      <p:sp>
        <p:nvSpPr>
          <p:cNvPr id="8" name="Tijdelijke aanduiding voor inhoud 2">
            <a:extLst>
              <a:ext uri="{FF2B5EF4-FFF2-40B4-BE49-F238E27FC236}">
                <a16:creationId xmlns:a16="http://schemas.microsoft.com/office/drawing/2014/main" id="{0AF6B7E4-5549-404C-BF4A-B116DF435500}"/>
              </a:ext>
            </a:extLst>
          </p:cNvPr>
          <p:cNvSpPr txBox="1">
            <a:spLocks/>
          </p:cNvSpPr>
          <p:nvPr/>
        </p:nvSpPr>
        <p:spPr>
          <a:xfrm>
            <a:off x="218518" y="4661234"/>
            <a:ext cx="2883342" cy="349955"/>
          </a:xfrm>
          <a:prstGeom prst="rect">
            <a:avLst/>
          </a:prstGeom>
        </p:spPr>
        <p:txBody>
          <a:bodyPr vert="horz" lIns="91440" tIns="45720" rIns="91440" bIns="45720" rtlCol="0">
            <a:normAutofit fontScale="92500" lnSpcReduction="20000"/>
          </a:bodyPr>
          <a:lstStyle>
            <a:lvl1pPr marL="0" indent="0" algn="l" defTabSz="457200" rtl="0" eaLnBrk="1" latinLnBrk="0" hangingPunct="1">
              <a:spcBef>
                <a:spcPct val="20000"/>
              </a:spcBef>
              <a:buFontTx/>
              <a:buNone/>
              <a:defRPr sz="2000" b="1" i="0" kern="1200" baseline="0">
                <a:solidFill>
                  <a:schemeClr val="tx1"/>
                </a:solidFill>
                <a:latin typeface="Helvetica Neue"/>
                <a:ea typeface="+mn-ea"/>
                <a:cs typeface="Helvetica Neue"/>
              </a:defRPr>
            </a:lvl1pPr>
            <a:lvl2pPr marL="742950" indent="-285750" algn="l" defTabSz="457200" rtl="0" eaLnBrk="1" latinLnBrk="0" hangingPunct="1">
              <a:spcBef>
                <a:spcPct val="20000"/>
              </a:spcBef>
              <a:buFont typeface="Arial"/>
              <a:buChar char="–"/>
              <a:defRPr sz="2000" b="0" i="0" kern="1200">
                <a:solidFill>
                  <a:schemeClr val="tx1"/>
                </a:solidFill>
                <a:latin typeface="Helvetica Neue"/>
                <a:ea typeface="+mn-ea"/>
                <a:cs typeface="Helvetica Neue"/>
              </a:defRPr>
            </a:lvl2pPr>
            <a:lvl3pPr marL="1143000" indent="-228600" algn="l" defTabSz="457200" rtl="0" eaLnBrk="1" latinLnBrk="0" hangingPunct="1">
              <a:spcBef>
                <a:spcPct val="20000"/>
              </a:spcBef>
              <a:buFont typeface="Arial"/>
              <a:buChar char="•"/>
              <a:defRPr sz="1600" b="0" i="0" kern="1200">
                <a:solidFill>
                  <a:schemeClr val="tx1"/>
                </a:solidFill>
                <a:latin typeface="Helvetica Neue"/>
                <a:ea typeface="+mn-ea"/>
                <a:cs typeface="Helvetica Neue"/>
              </a:defRPr>
            </a:lvl3pPr>
            <a:lvl4pPr marL="16002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4pPr>
            <a:lvl5pPr marL="2057400" indent="-228600" algn="l" defTabSz="457200" rtl="0" eaLnBrk="1" latinLnBrk="0" hangingPunct="1">
              <a:spcBef>
                <a:spcPct val="20000"/>
              </a:spcBef>
              <a:buFont typeface="Arial"/>
              <a:buChar char="»"/>
              <a:defRPr sz="1200" b="1" i="1"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nl-NL" dirty="0"/>
              <a:t>Tabel:</a:t>
            </a:r>
          </a:p>
        </p:txBody>
      </p:sp>
      <p:pic>
        <p:nvPicPr>
          <p:cNvPr id="9" name="Afbeelding 8">
            <a:extLst>
              <a:ext uri="{FF2B5EF4-FFF2-40B4-BE49-F238E27FC236}">
                <a16:creationId xmlns:a16="http://schemas.microsoft.com/office/drawing/2014/main" id="{5DA063B7-A986-4C3F-9ABB-FA0FA71E755B}"/>
              </a:ext>
            </a:extLst>
          </p:cNvPr>
          <p:cNvPicPr>
            <a:picLocks noChangeAspect="1"/>
          </p:cNvPicPr>
          <p:nvPr/>
        </p:nvPicPr>
        <p:blipFill>
          <a:blip r:embed="rId3"/>
          <a:stretch>
            <a:fillRect/>
          </a:stretch>
        </p:blipFill>
        <p:spPr>
          <a:xfrm>
            <a:off x="2130144" y="4661234"/>
            <a:ext cx="5929460" cy="1889868"/>
          </a:xfrm>
          <a:prstGeom prst="rect">
            <a:avLst/>
          </a:prstGeom>
        </p:spPr>
      </p:pic>
    </p:spTree>
    <p:extLst>
      <p:ext uri="{BB962C8B-B14F-4D97-AF65-F5344CB8AC3E}">
        <p14:creationId xmlns:p14="http://schemas.microsoft.com/office/powerpoint/2010/main" val="3325112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4E675A-0303-4D9D-B2CA-F0ACF111A667}"/>
              </a:ext>
            </a:extLst>
          </p:cNvPr>
          <p:cNvSpPr>
            <a:spLocks noGrp="1"/>
          </p:cNvSpPr>
          <p:nvPr>
            <p:ph type="title"/>
          </p:nvPr>
        </p:nvSpPr>
        <p:spPr>
          <a:xfrm>
            <a:off x="2677213" y="238943"/>
            <a:ext cx="6102660" cy="650375"/>
          </a:xfrm>
        </p:spPr>
        <p:txBody>
          <a:bodyPr/>
          <a:lstStyle/>
          <a:p>
            <a:r>
              <a:rPr lang="nl-NL" dirty="0">
                <a:solidFill>
                  <a:srgbClr val="000000"/>
                </a:solidFill>
              </a:rPr>
              <a:t>Tips maken van notities (1)</a:t>
            </a:r>
            <a:endParaRPr lang="nl-NL" dirty="0"/>
          </a:p>
        </p:txBody>
      </p:sp>
      <p:sp>
        <p:nvSpPr>
          <p:cNvPr id="3" name="Tijdelijke aanduiding voor inhoud 2">
            <a:extLst>
              <a:ext uri="{FF2B5EF4-FFF2-40B4-BE49-F238E27FC236}">
                <a16:creationId xmlns:a16="http://schemas.microsoft.com/office/drawing/2014/main" id="{32AE6079-3941-4D9C-8D8B-F0D3A50111DE}"/>
              </a:ext>
            </a:extLst>
          </p:cNvPr>
          <p:cNvSpPr>
            <a:spLocks noGrp="1"/>
          </p:cNvSpPr>
          <p:nvPr>
            <p:ph idx="13"/>
          </p:nvPr>
        </p:nvSpPr>
        <p:spPr>
          <a:xfrm>
            <a:off x="461914" y="1366331"/>
            <a:ext cx="8529998" cy="3952875"/>
          </a:xfrm>
        </p:spPr>
        <p:txBody>
          <a:bodyPr>
            <a:normAutofit/>
          </a:bodyPr>
          <a:lstStyle/>
          <a:p>
            <a:r>
              <a:rPr lang="nl-NL" dirty="0"/>
              <a:t>Tijdens de les:</a:t>
            </a:r>
          </a:p>
          <a:p>
            <a:pPr marL="342900" indent="-342900">
              <a:buFont typeface="Arial" panose="020B0604020202020204" pitchFamily="34" charset="0"/>
              <a:buChar char="•"/>
            </a:pPr>
            <a:r>
              <a:rPr lang="nl-NL" dirty="0"/>
              <a:t>Denk kritisch na over wat er wordt verteld. </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Vraag extra uitleg als er iets onduidelijk is. </a:t>
            </a:r>
          </a:p>
          <a:p>
            <a:r>
              <a:rPr lang="nl-NL" dirty="0"/>
              <a:t>	Domme vragen bestaan niet. Als je een vraag stelt, bewijs je dat 	je het college actief  bijwoont. </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Stel open vragen (bv. ‘Waarom zijn alle bananen krom?’). Dat geeft de docent de kans om de essentie te herhalen. Op een gesloten vraag (bv. ‘Zijn alle bananen krom?’) krijg je  misschien enkel ‘ja’ of ‘neen’ als antwoord. </a:t>
            </a:r>
          </a:p>
          <a:p>
            <a:endParaRPr lang="nl-NL" dirty="0"/>
          </a:p>
          <a:p>
            <a:endParaRPr lang="nl-NL" dirty="0"/>
          </a:p>
        </p:txBody>
      </p:sp>
      <p:sp>
        <p:nvSpPr>
          <p:cNvPr id="5" name="Tijdelijke aanduiding voor inhoud 4">
            <a:extLst>
              <a:ext uri="{FF2B5EF4-FFF2-40B4-BE49-F238E27FC236}">
                <a16:creationId xmlns:a16="http://schemas.microsoft.com/office/drawing/2014/main" id="{6F795115-2C4A-4DA8-A616-957D568F6A33}"/>
              </a:ext>
            </a:extLst>
          </p:cNvPr>
          <p:cNvSpPr>
            <a:spLocks noGrp="1"/>
          </p:cNvSpPr>
          <p:nvPr>
            <p:ph idx="17"/>
          </p:nvPr>
        </p:nvSpPr>
        <p:spPr/>
        <p:txBody>
          <a:bodyPr/>
          <a:lstStyle/>
          <a:p>
            <a:endParaRPr lang="nl-NL"/>
          </a:p>
        </p:txBody>
      </p:sp>
      <p:pic>
        <p:nvPicPr>
          <p:cNvPr id="7" name="Afbeelding 6">
            <a:extLst>
              <a:ext uri="{FF2B5EF4-FFF2-40B4-BE49-F238E27FC236}">
                <a16:creationId xmlns:a16="http://schemas.microsoft.com/office/drawing/2014/main" id="{AE940E70-B5B6-4251-B304-54F4491963C7}"/>
              </a:ext>
            </a:extLst>
          </p:cNvPr>
          <p:cNvPicPr>
            <a:picLocks noChangeAspect="1"/>
          </p:cNvPicPr>
          <p:nvPr/>
        </p:nvPicPr>
        <p:blipFill>
          <a:blip r:embed="rId2"/>
          <a:stretch>
            <a:fillRect/>
          </a:stretch>
        </p:blipFill>
        <p:spPr>
          <a:xfrm>
            <a:off x="47625" y="5604672"/>
            <a:ext cx="3421440" cy="1253327"/>
          </a:xfrm>
          <a:prstGeom prst="rect">
            <a:avLst/>
          </a:prstGeom>
        </p:spPr>
      </p:pic>
    </p:spTree>
    <p:extLst>
      <p:ext uri="{BB962C8B-B14F-4D97-AF65-F5344CB8AC3E}">
        <p14:creationId xmlns:p14="http://schemas.microsoft.com/office/powerpoint/2010/main" val="137591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800C1-AD7F-4494-A24B-105DAB4AAA6D}"/>
              </a:ext>
            </a:extLst>
          </p:cNvPr>
          <p:cNvSpPr>
            <a:spLocks noGrp="1"/>
          </p:cNvSpPr>
          <p:nvPr>
            <p:ph type="title"/>
          </p:nvPr>
        </p:nvSpPr>
        <p:spPr>
          <a:xfrm>
            <a:off x="2766702" y="238943"/>
            <a:ext cx="6102660" cy="650375"/>
          </a:xfrm>
        </p:spPr>
        <p:txBody>
          <a:bodyPr/>
          <a:lstStyle/>
          <a:p>
            <a:r>
              <a:rPr lang="nl-NL" dirty="0">
                <a:solidFill>
                  <a:srgbClr val="000000"/>
                </a:solidFill>
              </a:rPr>
              <a:t>Tips maken van notities (2)</a:t>
            </a:r>
          </a:p>
        </p:txBody>
      </p:sp>
      <p:sp>
        <p:nvSpPr>
          <p:cNvPr id="3" name="Tijdelijke aanduiding voor inhoud 2">
            <a:extLst>
              <a:ext uri="{FF2B5EF4-FFF2-40B4-BE49-F238E27FC236}">
                <a16:creationId xmlns:a16="http://schemas.microsoft.com/office/drawing/2014/main" id="{5AA6DC67-9D82-448B-8137-9AAA9D0E88FE}"/>
              </a:ext>
            </a:extLst>
          </p:cNvPr>
          <p:cNvSpPr>
            <a:spLocks noGrp="1"/>
          </p:cNvSpPr>
          <p:nvPr>
            <p:ph idx="13"/>
          </p:nvPr>
        </p:nvSpPr>
        <p:spPr>
          <a:xfrm>
            <a:off x="482170" y="1319197"/>
            <a:ext cx="8661830" cy="3658155"/>
          </a:xfrm>
        </p:spPr>
        <p:txBody>
          <a:bodyPr>
            <a:normAutofit lnSpcReduction="10000"/>
          </a:bodyPr>
          <a:lstStyle/>
          <a:p>
            <a:endParaRPr lang="nl-NL" dirty="0"/>
          </a:p>
          <a:p>
            <a:pPr marL="342900" indent="-342900">
              <a:buFont typeface="Arial" panose="020B0604020202020204" pitchFamily="34" charset="0"/>
              <a:buChar char="•"/>
            </a:pPr>
            <a:r>
              <a:rPr lang="nl-NL" dirty="0"/>
              <a:t>Dateer en nummer elk notitieblad </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Laat ruimte voor eventuele aanvullingen achteraf </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Neem de structuur van de slides over of voeg toe aan de slide</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Noteer liefst in eigen woorden </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Vermeng je eigen mening niet met die van de docent </a:t>
            </a:r>
          </a:p>
          <a:p>
            <a:endParaRPr lang="nl-NL" dirty="0"/>
          </a:p>
          <a:p>
            <a:pPr marL="342900" indent="-342900">
              <a:buFont typeface="Arial" panose="020B0604020202020204" pitchFamily="34" charset="0"/>
              <a:buChar char="•"/>
            </a:pPr>
            <a:endParaRPr lang="nl-NL" dirty="0"/>
          </a:p>
          <a:p>
            <a:endParaRPr lang="nl-NL" dirty="0"/>
          </a:p>
          <a:p>
            <a:endParaRPr lang="nl-NL" dirty="0"/>
          </a:p>
        </p:txBody>
      </p:sp>
      <p:sp>
        <p:nvSpPr>
          <p:cNvPr id="5" name="Tijdelijke aanduiding voor inhoud 4">
            <a:extLst>
              <a:ext uri="{FF2B5EF4-FFF2-40B4-BE49-F238E27FC236}">
                <a16:creationId xmlns:a16="http://schemas.microsoft.com/office/drawing/2014/main" id="{B5A4A4D6-5383-49DF-9145-B0FB92CBBBA1}"/>
              </a:ext>
            </a:extLst>
          </p:cNvPr>
          <p:cNvSpPr>
            <a:spLocks noGrp="1"/>
          </p:cNvSpPr>
          <p:nvPr>
            <p:ph idx="17"/>
          </p:nvPr>
        </p:nvSpPr>
        <p:spPr/>
        <p:txBody>
          <a:bodyPr/>
          <a:lstStyle/>
          <a:p>
            <a:endParaRPr lang="nl-NL"/>
          </a:p>
        </p:txBody>
      </p:sp>
      <p:pic>
        <p:nvPicPr>
          <p:cNvPr id="8" name="Afbeelding 7">
            <a:extLst>
              <a:ext uri="{FF2B5EF4-FFF2-40B4-BE49-F238E27FC236}">
                <a16:creationId xmlns:a16="http://schemas.microsoft.com/office/drawing/2014/main" id="{DD670859-6F98-46C3-B4E4-21E31E074299}"/>
              </a:ext>
            </a:extLst>
          </p:cNvPr>
          <p:cNvPicPr>
            <a:picLocks noChangeAspect="1"/>
          </p:cNvPicPr>
          <p:nvPr/>
        </p:nvPicPr>
        <p:blipFill>
          <a:blip r:embed="rId2"/>
          <a:stretch>
            <a:fillRect/>
          </a:stretch>
        </p:blipFill>
        <p:spPr>
          <a:xfrm>
            <a:off x="0" y="5532856"/>
            <a:ext cx="3780148" cy="1325144"/>
          </a:xfrm>
          <a:prstGeom prst="rect">
            <a:avLst/>
          </a:prstGeom>
        </p:spPr>
      </p:pic>
    </p:spTree>
    <p:extLst>
      <p:ext uri="{BB962C8B-B14F-4D97-AF65-F5344CB8AC3E}">
        <p14:creationId xmlns:p14="http://schemas.microsoft.com/office/powerpoint/2010/main" val="263574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4E6907-4FC8-4E56-B90B-8E169C5DBF27}"/>
              </a:ext>
            </a:extLst>
          </p:cNvPr>
          <p:cNvSpPr>
            <a:spLocks noGrp="1"/>
          </p:cNvSpPr>
          <p:nvPr>
            <p:ph type="title"/>
          </p:nvPr>
        </p:nvSpPr>
        <p:spPr>
          <a:xfrm>
            <a:off x="2766701" y="225717"/>
            <a:ext cx="6102660" cy="650375"/>
          </a:xfrm>
        </p:spPr>
        <p:txBody>
          <a:bodyPr/>
          <a:lstStyle/>
          <a:p>
            <a:r>
              <a:rPr lang="nl-NL" dirty="0">
                <a:solidFill>
                  <a:srgbClr val="000000"/>
                </a:solidFill>
              </a:rPr>
              <a:t>Herlezen van notities</a:t>
            </a:r>
            <a:endParaRPr lang="nl-NL" dirty="0"/>
          </a:p>
        </p:txBody>
      </p:sp>
      <p:pic>
        <p:nvPicPr>
          <p:cNvPr id="9" name="Tijdelijke aanduiding voor inhoud 8">
            <a:extLst>
              <a:ext uri="{FF2B5EF4-FFF2-40B4-BE49-F238E27FC236}">
                <a16:creationId xmlns:a16="http://schemas.microsoft.com/office/drawing/2014/main" id="{361B806A-15C9-42AA-BA8C-AFC0A6C8230F}"/>
              </a:ext>
            </a:extLst>
          </p:cNvPr>
          <p:cNvPicPr>
            <a:picLocks noGrp="1" noChangeAspect="1"/>
          </p:cNvPicPr>
          <p:nvPr>
            <p:ph idx="17"/>
          </p:nvPr>
        </p:nvPicPr>
        <p:blipFill>
          <a:blip r:embed="rId2"/>
          <a:stretch>
            <a:fillRect/>
          </a:stretch>
        </p:blipFill>
        <p:spPr>
          <a:xfrm>
            <a:off x="-1" y="5722924"/>
            <a:ext cx="2019301" cy="1130810"/>
          </a:xfrm>
        </p:spPr>
      </p:pic>
      <p:sp>
        <p:nvSpPr>
          <p:cNvPr id="7" name="Tijdelijke aanduiding voor inhoud 6">
            <a:extLst>
              <a:ext uri="{FF2B5EF4-FFF2-40B4-BE49-F238E27FC236}">
                <a16:creationId xmlns:a16="http://schemas.microsoft.com/office/drawing/2014/main" id="{0E92000D-7EC5-42AC-BA07-3B09B4067221}"/>
              </a:ext>
            </a:extLst>
          </p:cNvPr>
          <p:cNvSpPr txBox="1">
            <a:spLocks noGrp="1"/>
          </p:cNvSpPr>
          <p:nvPr>
            <p:ph idx="13"/>
          </p:nvPr>
        </p:nvSpPr>
        <p:spPr>
          <a:xfrm>
            <a:off x="762890" y="1038345"/>
            <a:ext cx="8242543" cy="4425827"/>
          </a:xfrm>
          <a:prstGeom prst="rect">
            <a:avLst/>
          </a:prstGeom>
          <a:noFill/>
        </p:spPr>
        <p:txBody>
          <a:bodyPr wrap="square" rtlCol="0">
            <a:spAutoFit/>
          </a:bodyPr>
          <a:lstStyle/>
          <a:p>
            <a:pPr marL="342900" indent="-342900">
              <a:buFont typeface="Arial" panose="020B0604020202020204" pitchFamily="34" charset="0"/>
              <a:buChar char="•"/>
            </a:pPr>
            <a:r>
              <a:rPr lang="nl-NL" sz="1600" b="1" dirty="0">
                <a:latin typeface="Helvetica Neue"/>
              </a:rPr>
              <a:t>Denk na over de leerstof. Stel jezelf vragen terwijl je leest. Bv. Wat betekent dit? Klopt het wat hier staat? Komt dit overeen met wat ik al wist over het onderwerp? </a:t>
            </a:r>
          </a:p>
          <a:p>
            <a:pPr marL="342900" indent="-342900">
              <a:buFont typeface="Arial" panose="020B0604020202020204" pitchFamily="34" charset="0"/>
              <a:buChar char="•"/>
            </a:pPr>
            <a:endParaRPr lang="nl-NL" sz="1600" b="1" dirty="0">
              <a:latin typeface="Helvetica Neue"/>
            </a:endParaRPr>
          </a:p>
          <a:p>
            <a:pPr marL="342900" indent="-342900">
              <a:buFont typeface="Arial" panose="020B0604020202020204" pitchFamily="34" charset="0"/>
              <a:buChar char="•"/>
            </a:pPr>
            <a:r>
              <a:rPr lang="nl-NL" sz="1600" b="1" dirty="0">
                <a:latin typeface="Helvetica Neue"/>
              </a:rPr>
              <a:t>Ga op zoek naar verbanden. Je kent het volledige verhaal en weet welke informatie belangrijk is. Je kan de verschillende delen van de puzzel al beter in elkaar passen. </a:t>
            </a:r>
          </a:p>
          <a:p>
            <a:pPr marL="342900" indent="-342900">
              <a:buFont typeface="Arial" panose="020B0604020202020204" pitchFamily="34" charset="0"/>
              <a:buChar char="•"/>
            </a:pPr>
            <a:endParaRPr lang="nl-NL" sz="1600" b="1" dirty="0">
              <a:latin typeface="Helvetica Neue"/>
            </a:endParaRPr>
          </a:p>
          <a:p>
            <a:pPr marL="342900" indent="-342900">
              <a:buFont typeface="Arial" panose="020B0604020202020204" pitchFamily="34" charset="0"/>
              <a:buChar char="•"/>
            </a:pPr>
            <a:r>
              <a:rPr lang="nl-NL" sz="1600" b="1" dirty="0">
                <a:latin typeface="Helvetica Neue"/>
              </a:rPr>
              <a:t>Duid de passages aan die nog steeds niet helemaal duidelijk zijn en ga op zoek naar een antwoord. </a:t>
            </a:r>
          </a:p>
          <a:p>
            <a:pPr marL="342900" indent="-342900">
              <a:buFont typeface="Arial" panose="020B0604020202020204" pitchFamily="34" charset="0"/>
              <a:buChar char="•"/>
            </a:pPr>
            <a:endParaRPr lang="nl-NL" sz="1600" b="1" dirty="0">
              <a:latin typeface="Helvetica Neue"/>
            </a:endParaRPr>
          </a:p>
          <a:p>
            <a:pPr marL="342900" indent="-342900">
              <a:buFont typeface="Arial" panose="020B0604020202020204" pitchFamily="34" charset="0"/>
              <a:buChar char="•"/>
            </a:pPr>
            <a:r>
              <a:rPr lang="nl-NL" sz="1600" b="1" dirty="0">
                <a:latin typeface="Helvetica Neue"/>
              </a:rPr>
              <a:t>Voordat je bij de docent aanklopt, kan je zelf op zoek in je handboek, de bieb of op het internet. </a:t>
            </a:r>
          </a:p>
          <a:p>
            <a:pPr marL="342900" indent="-342900">
              <a:buFont typeface="Arial" panose="020B0604020202020204" pitchFamily="34" charset="0"/>
              <a:buChar char="•"/>
            </a:pPr>
            <a:endParaRPr lang="nl-NL" sz="1600" b="1" dirty="0">
              <a:latin typeface="Helvetica Neue"/>
            </a:endParaRPr>
          </a:p>
          <a:p>
            <a:pPr marL="342900" indent="-342900">
              <a:buFont typeface="Arial" panose="020B0604020202020204" pitchFamily="34" charset="0"/>
              <a:buChar char="•"/>
            </a:pPr>
            <a:r>
              <a:rPr lang="nl-NL" sz="1600" b="1" dirty="0">
                <a:latin typeface="Helvetica Neue"/>
              </a:rPr>
              <a:t>Om er zeker van te zijn dat je alle essentiële informatie hebt, kan je de notities vergelijken met die van een medestudent. </a:t>
            </a:r>
          </a:p>
        </p:txBody>
      </p:sp>
    </p:spTree>
    <p:extLst>
      <p:ext uri="{BB962C8B-B14F-4D97-AF65-F5344CB8AC3E}">
        <p14:creationId xmlns:p14="http://schemas.microsoft.com/office/powerpoint/2010/main" val="1213773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3EC18D-9F43-40A4-8133-54DAEB9CD63A}"/>
              </a:ext>
            </a:extLst>
          </p:cNvPr>
          <p:cNvSpPr>
            <a:spLocks noGrp="1"/>
          </p:cNvSpPr>
          <p:nvPr>
            <p:ph type="title"/>
          </p:nvPr>
        </p:nvSpPr>
        <p:spPr>
          <a:xfrm>
            <a:off x="3728237" y="56381"/>
            <a:ext cx="4576777" cy="650375"/>
          </a:xfrm>
        </p:spPr>
        <p:txBody>
          <a:bodyPr/>
          <a:lstStyle/>
          <a:p>
            <a:r>
              <a:rPr lang="nl-NL" dirty="0"/>
              <a:t>Uitstelgedrag….</a:t>
            </a:r>
          </a:p>
        </p:txBody>
      </p:sp>
      <p:graphicFrame>
        <p:nvGraphicFramePr>
          <p:cNvPr id="7" name="Tijdelijke aanduiding voor inhoud 6">
            <a:extLst>
              <a:ext uri="{FF2B5EF4-FFF2-40B4-BE49-F238E27FC236}">
                <a16:creationId xmlns:a16="http://schemas.microsoft.com/office/drawing/2014/main" id="{EEDD91BB-F57D-4D3E-8CD9-5CFF878135BF}"/>
              </a:ext>
            </a:extLst>
          </p:cNvPr>
          <p:cNvGraphicFramePr>
            <a:graphicFrameLocks noGrp="1"/>
          </p:cNvGraphicFramePr>
          <p:nvPr>
            <p:ph idx="13"/>
            <p:extLst>
              <p:ext uri="{D42A27DB-BD31-4B8C-83A1-F6EECF244321}">
                <p14:modId xmlns:p14="http://schemas.microsoft.com/office/powerpoint/2010/main" val="2811062898"/>
              </p:ext>
            </p:extLst>
          </p:nvPr>
        </p:nvGraphicFramePr>
        <p:xfrm>
          <a:off x="2540243" y="1137310"/>
          <a:ext cx="6231118" cy="5766961"/>
        </p:xfrm>
        <a:graphic>
          <a:graphicData uri="http://schemas.openxmlformats.org/drawingml/2006/table">
            <a:tbl>
              <a:tblPr/>
              <a:tblGrid>
                <a:gridCol w="3115559">
                  <a:extLst>
                    <a:ext uri="{9D8B030D-6E8A-4147-A177-3AD203B41FA5}">
                      <a16:colId xmlns:a16="http://schemas.microsoft.com/office/drawing/2014/main" val="1970225238"/>
                    </a:ext>
                  </a:extLst>
                </a:gridCol>
                <a:gridCol w="3115559">
                  <a:extLst>
                    <a:ext uri="{9D8B030D-6E8A-4147-A177-3AD203B41FA5}">
                      <a16:colId xmlns:a16="http://schemas.microsoft.com/office/drawing/2014/main" val="3628616753"/>
                    </a:ext>
                  </a:extLst>
                </a:gridCol>
              </a:tblGrid>
              <a:tr h="190434">
                <a:tc>
                  <a:txBody>
                    <a:bodyPr/>
                    <a:lstStyle/>
                    <a:p>
                      <a:r>
                        <a:rPr lang="nl-NL" sz="1100" b="1"/>
                        <a:t>Doen </a:t>
                      </a:r>
                    </a:p>
                  </a:txBody>
                  <a:tcPr marL="13243" marR="13243" marT="13243" marB="13243" anchor="ctr">
                    <a:lnL>
                      <a:noFill/>
                    </a:lnL>
                    <a:lnR>
                      <a:noFill/>
                    </a:lnR>
                    <a:lnT>
                      <a:noFill/>
                    </a:lnT>
                    <a:lnB>
                      <a:noFill/>
                    </a:lnB>
                  </a:tcPr>
                </a:tc>
                <a:tc>
                  <a:txBody>
                    <a:bodyPr/>
                    <a:lstStyle/>
                    <a:p>
                      <a:r>
                        <a:rPr lang="nl-NL" sz="1100" b="1"/>
                        <a:t>Niet doen </a:t>
                      </a:r>
                    </a:p>
                  </a:txBody>
                  <a:tcPr marL="13243" marR="13243" marT="13243" marB="13243" anchor="ctr">
                    <a:lnL>
                      <a:noFill/>
                    </a:lnL>
                    <a:lnR>
                      <a:noFill/>
                    </a:lnR>
                    <a:lnT>
                      <a:noFill/>
                    </a:lnT>
                    <a:lnB>
                      <a:noFill/>
                    </a:lnB>
                  </a:tcPr>
                </a:tc>
                <a:extLst>
                  <a:ext uri="{0D108BD9-81ED-4DB2-BD59-A6C34878D82A}">
                    <a16:rowId xmlns:a16="http://schemas.microsoft.com/office/drawing/2014/main" val="1132678095"/>
                  </a:ext>
                </a:extLst>
              </a:tr>
              <a:tr h="659775">
                <a:tc>
                  <a:txBody>
                    <a:bodyPr/>
                    <a:lstStyle/>
                    <a:p>
                      <a:r>
                        <a:rPr lang="nl-NL" sz="1100" b="1"/>
                        <a:t>1. Maak een duidelijk schriftelijk plan met een overzicht van alle studie- en andere activiteiten</a:t>
                      </a:r>
                    </a:p>
                  </a:txBody>
                  <a:tcPr marL="13243" marR="13243" marT="13243" marB="13243">
                    <a:lnL>
                      <a:noFill/>
                    </a:lnL>
                    <a:lnR>
                      <a:noFill/>
                    </a:lnR>
                    <a:lnT>
                      <a:noFill/>
                    </a:lnT>
                    <a:lnB>
                      <a:noFill/>
                    </a:lnB>
                  </a:tcPr>
                </a:tc>
                <a:tc>
                  <a:txBody>
                    <a:bodyPr/>
                    <a:lstStyle/>
                    <a:p>
                      <a:r>
                        <a:rPr lang="nl-NL" sz="1100" b="1"/>
                        <a:t>1. Vage plannen als 'Ik moet het tentamen halen', of 'Ik zie wel hoe het gaat'.</a:t>
                      </a:r>
                    </a:p>
                  </a:txBody>
                  <a:tcPr marL="13243" marR="13243" marT="13243" marB="13243">
                    <a:lnL>
                      <a:noFill/>
                    </a:lnL>
                    <a:lnR>
                      <a:noFill/>
                    </a:lnR>
                    <a:lnT>
                      <a:noFill/>
                    </a:lnT>
                    <a:lnB>
                      <a:noFill/>
                    </a:lnB>
                  </a:tcPr>
                </a:tc>
                <a:extLst>
                  <a:ext uri="{0D108BD9-81ED-4DB2-BD59-A6C34878D82A}">
                    <a16:rowId xmlns:a16="http://schemas.microsoft.com/office/drawing/2014/main" val="1928082440"/>
                  </a:ext>
                </a:extLst>
              </a:tr>
              <a:tr h="659775">
                <a:tc>
                  <a:txBody>
                    <a:bodyPr/>
                    <a:lstStyle/>
                    <a:p>
                      <a:r>
                        <a:rPr lang="nl-NL" sz="1100" b="1" dirty="0"/>
                        <a:t>2. Bepaal prioriteiten in je studie en andere activiteiten</a:t>
                      </a:r>
                    </a:p>
                  </a:txBody>
                  <a:tcPr marL="13243" marR="13243" marT="13243" marB="13243">
                    <a:lnL>
                      <a:noFill/>
                    </a:lnL>
                    <a:lnR>
                      <a:noFill/>
                    </a:lnR>
                    <a:lnT>
                      <a:noFill/>
                    </a:lnT>
                    <a:lnB>
                      <a:noFill/>
                    </a:lnB>
                  </a:tcPr>
                </a:tc>
                <a:tc>
                  <a:txBody>
                    <a:bodyPr/>
                    <a:lstStyle/>
                    <a:p>
                      <a:r>
                        <a:rPr lang="nl-NL" sz="1100" b="1"/>
                        <a:t>2. Onduidelijke en onhaalbare plannen als 'alleen maar studeren' en 'alles inhalen'</a:t>
                      </a:r>
                    </a:p>
                  </a:txBody>
                  <a:tcPr marL="13243" marR="13243" marT="13243" marB="13243">
                    <a:lnL>
                      <a:noFill/>
                    </a:lnL>
                    <a:lnR>
                      <a:noFill/>
                    </a:lnR>
                    <a:lnT>
                      <a:noFill/>
                    </a:lnT>
                    <a:lnB>
                      <a:noFill/>
                    </a:lnB>
                  </a:tcPr>
                </a:tc>
                <a:extLst>
                  <a:ext uri="{0D108BD9-81ED-4DB2-BD59-A6C34878D82A}">
                    <a16:rowId xmlns:a16="http://schemas.microsoft.com/office/drawing/2014/main" val="2219268681"/>
                  </a:ext>
                </a:extLst>
              </a:tr>
              <a:tr h="659775">
                <a:tc>
                  <a:txBody>
                    <a:bodyPr/>
                    <a:lstStyle/>
                    <a:p>
                      <a:r>
                        <a:rPr lang="nl-NL" sz="1100" b="1"/>
                        <a:t>3. Bepaal de hoeveelheid tijd die je hebt en die je nodig hebt. Maak daarna een realistische tijdsplanning</a:t>
                      </a:r>
                    </a:p>
                  </a:txBody>
                  <a:tcPr marL="13243" marR="13243" marT="13243" marB="13243">
                    <a:lnL>
                      <a:noFill/>
                    </a:lnL>
                    <a:lnR>
                      <a:noFill/>
                    </a:lnR>
                    <a:lnT>
                      <a:noFill/>
                    </a:lnT>
                    <a:lnB>
                      <a:noFill/>
                    </a:lnB>
                  </a:tcPr>
                </a:tc>
                <a:tc>
                  <a:txBody>
                    <a:bodyPr/>
                    <a:lstStyle/>
                    <a:p>
                      <a:r>
                        <a:rPr lang="nl-NL" sz="1100" b="1"/>
                        <a:t>3. Zonder analyse stellen 'Ik heb tijd genoeg' en 'Dat gaat gemakkelijk in deze (korte) tijd'.</a:t>
                      </a:r>
                    </a:p>
                  </a:txBody>
                  <a:tcPr marL="13243" marR="13243" marT="13243" marB="13243">
                    <a:lnL>
                      <a:noFill/>
                    </a:lnL>
                    <a:lnR>
                      <a:noFill/>
                    </a:lnR>
                    <a:lnT>
                      <a:noFill/>
                    </a:lnT>
                    <a:lnB>
                      <a:noFill/>
                    </a:lnB>
                  </a:tcPr>
                </a:tc>
                <a:extLst>
                  <a:ext uri="{0D108BD9-81ED-4DB2-BD59-A6C34878D82A}">
                    <a16:rowId xmlns:a16="http://schemas.microsoft.com/office/drawing/2014/main" val="2767877144"/>
                  </a:ext>
                </a:extLst>
              </a:tr>
              <a:tr h="503328">
                <a:tc>
                  <a:txBody>
                    <a:bodyPr/>
                    <a:lstStyle/>
                    <a:p>
                      <a:r>
                        <a:rPr lang="nl-NL" sz="1100" b="1"/>
                        <a:t>4. Denk realistisch na over je eigen prestaties: wat werkt? Doe daar meer van!</a:t>
                      </a:r>
                    </a:p>
                  </a:txBody>
                  <a:tcPr marL="13243" marR="13243" marT="13243" marB="13243">
                    <a:lnL>
                      <a:noFill/>
                    </a:lnL>
                    <a:lnR>
                      <a:noFill/>
                    </a:lnR>
                    <a:lnT>
                      <a:noFill/>
                    </a:lnT>
                    <a:lnB>
                      <a:noFill/>
                    </a:lnB>
                  </a:tcPr>
                </a:tc>
                <a:tc>
                  <a:txBody>
                    <a:bodyPr/>
                    <a:lstStyle/>
                    <a:p>
                      <a:r>
                        <a:rPr lang="nl-NL" sz="1100" b="1"/>
                        <a:t>4. Prestaties toeschrijven aan geluk, hulp van anderen, enz.</a:t>
                      </a:r>
                    </a:p>
                  </a:txBody>
                  <a:tcPr marL="13243" marR="13243" marT="13243" marB="13243">
                    <a:lnL>
                      <a:noFill/>
                    </a:lnL>
                    <a:lnR>
                      <a:noFill/>
                    </a:lnR>
                    <a:lnT>
                      <a:noFill/>
                    </a:lnT>
                    <a:lnB>
                      <a:noFill/>
                    </a:lnB>
                  </a:tcPr>
                </a:tc>
                <a:extLst>
                  <a:ext uri="{0D108BD9-81ED-4DB2-BD59-A6C34878D82A}">
                    <a16:rowId xmlns:a16="http://schemas.microsoft.com/office/drawing/2014/main" val="1004575030"/>
                  </a:ext>
                </a:extLst>
              </a:tr>
              <a:tr h="729989">
                <a:tc>
                  <a:txBody>
                    <a:bodyPr/>
                    <a:lstStyle/>
                    <a:p>
                      <a:r>
                        <a:rPr lang="nl-NL" sz="1100" b="1" dirty="0"/>
                        <a:t>5. Bouw zelfvertrouwen gebaseerd op feiten op; wees tevreden met successen en bouw erop voort</a:t>
                      </a:r>
                    </a:p>
                  </a:txBody>
                  <a:tcPr marL="13243" marR="13243" marT="13243" marB="13243">
                    <a:lnL>
                      <a:noFill/>
                    </a:lnL>
                    <a:lnR>
                      <a:noFill/>
                    </a:lnR>
                    <a:lnT>
                      <a:noFill/>
                    </a:lnT>
                    <a:lnB>
                      <a:noFill/>
                    </a:lnB>
                  </a:tcPr>
                </a:tc>
                <a:tc>
                  <a:txBody>
                    <a:bodyPr/>
                    <a:lstStyle/>
                    <a:p>
                      <a:r>
                        <a:rPr lang="nl-NL" sz="1100" b="1" dirty="0"/>
                        <a:t>5 Voortdurend twijfelen of je dit wel kunt en bevestiging bij anderen zoeken</a:t>
                      </a:r>
                    </a:p>
                  </a:txBody>
                  <a:tcPr marL="13243" marR="13243" marT="13243" marB="13243">
                    <a:lnL>
                      <a:noFill/>
                    </a:lnL>
                    <a:lnR>
                      <a:noFill/>
                    </a:lnR>
                    <a:lnT>
                      <a:noFill/>
                    </a:lnT>
                    <a:lnB>
                      <a:noFill/>
                    </a:lnB>
                  </a:tcPr>
                </a:tc>
                <a:extLst>
                  <a:ext uri="{0D108BD9-81ED-4DB2-BD59-A6C34878D82A}">
                    <a16:rowId xmlns:a16="http://schemas.microsoft.com/office/drawing/2014/main" val="3662947907"/>
                  </a:ext>
                </a:extLst>
              </a:tr>
              <a:tr h="503328">
                <a:tc>
                  <a:txBody>
                    <a:bodyPr/>
                    <a:lstStyle/>
                    <a:p>
                      <a:r>
                        <a:rPr lang="nl-NL" sz="1100" b="1" dirty="0"/>
                        <a:t>6. Stel een tijdstip vast en begin (als een werknemer) met je taak van dat moment</a:t>
                      </a:r>
                    </a:p>
                  </a:txBody>
                  <a:tcPr marL="13243" marR="13243" marT="13243" marB="13243">
                    <a:lnL>
                      <a:noFill/>
                    </a:lnL>
                    <a:lnR>
                      <a:noFill/>
                    </a:lnR>
                    <a:lnT>
                      <a:noFill/>
                    </a:lnT>
                    <a:lnB>
                      <a:noFill/>
                    </a:lnB>
                  </a:tcPr>
                </a:tc>
                <a:tc>
                  <a:txBody>
                    <a:bodyPr/>
                    <a:lstStyle/>
                    <a:p>
                      <a:r>
                        <a:rPr lang="nl-NL" sz="1100" b="1" dirty="0"/>
                        <a:t>6. Morgen begin ik</a:t>
                      </a:r>
                    </a:p>
                  </a:txBody>
                  <a:tcPr marL="13243" marR="13243" marT="13243" marB="13243">
                    <a:lnL>
                      <a:noFill/>
                    </a:lnL>
                    <a:lnR>
                      <a:noFill/>
                    </a:lnR>
                    <a:lnT>
                      <a:noFill/>
                    </a:lnT>
                    <a:lnB>
                      <a:noFill/>
                    </a:lnB>
                  </a:tcPr>
                </a:tc>
                <a:extLst>
                  <a:ext uri="{0D108BD9-81ED-4DB2-BD59-A6C34878D82A}">
                    <a16:rowId xmlns:a16="http://schemas.microsoft.com/office/drawing/2014/main" val="4082078959"/>
                  </a:ext>
                </a:extLst>
              </a:tr>
              <a:tr h="346881">
                <a:tc>
                  <a:txBody>
                    <a:bodyPr/>
                    <a:lstStyle/>
                    <a:p>
                      <a:r>
                        <a:rPr lang="nl-NL" sz="1100" b="1"/>
                        <a:t>7. Ga aan het werk, hoe je je ook daarbij voelt</a:t>
                      </a:r>
                    </a:p>
                  </a:txBody>
                  <a:tcPr marL="13243" marR="13243" marT="13243" marB="13243">
                    <a:lnL>
                      <a:noFill/>
                    </a:lnL>
                    <a:lnR>
                      <a:noFill/>
                    </a:lnR>
                    <a:lnT>
                      <a:noFill/>
                    </a:lnT>
                    <a:lnB>
                      <a:noFill/>
                    </a:lnB>
                  </a:tcPr>
                </a:tc>
                <a:tc>
                  <a:txBody>
                    <a:bodyPr/>
                    <a:lstStyle/>
                    <a:p>
                      <a:r>
                        <a:rPr lang="nl-NL" sz="1100" b="1"/>
                        <a:t>7.  Wachten op inspiratie of “zin”</a:t>
                      </a:r>
                    </a:p>
                  </a:txBody>
                  <a:tcPr marL="13243" marR="13243" marT="13243" marB="13243">
                    <a:lnL>
                      <a:noFill/>
                    </a:lnL>
                    <a:lnR>
                      <a:noFill/>
                    </a:lnR>
                    <a:lnT>
                      <a:noFill/>
                    </a:lnT>
                    <a:lnB>
                      <a:noFill/>
                    </a:lnB>
                  </a:tcPr>
                </a:tc>
                <a:extLst>
                  <a:ext uri="{0D108BD9-81ED-4DB2-BD59-A6C34878D82A}">
                    <a16:rowId xmlns:a16="http://schemas.microsoft.com/office/drawing/2014/main" val="2357676388"/>
                  </a:ext>
                </a:extLst>
              </a:tr>
              <a:tr h="346881">
                <a:tc>
                  <a:txBody>
                    <a:bodyPr/>
                    <a:lstStyle/>
                    <a:p>
                      <a:r>
                        <a:rPr lang="nl-NL" sz="1100" b="1" dirty="0"/>
                        <a:t>8. Zie fouten onder ogen en leer daarvan</a:t>
                      </a:r>
                    </a:p>
                  </a:txBody>
                  <a:tcPr marL="13243" marR="13243" marT="13243" marB="13243">
                    <a:lnL>
                      <a:noFill/>
                    </a:lnL>
                    <a:lnR>
                      <a:noFill/>
                    </a:lnR>
                    <a:lnT>
                      <a:noFill/>
                    </a:lnT>
                    <a:lnB>
                      <a:noFill/>
                    </a:lnB>
                  </a:tcPr>
                </a:tc>
                <a:tc>
                  <a:txBody>
                    <a:bodyPr/>
                    <a:lstStyle/>
                    <a:p>
                      <a:r>
                        <a:rPr lang="nl-NL" sz="1100" b="1"/>
                        <a:t>8.  Jezelf verwijten maken als het niet meteen lukt</a:t>
                      </a:r>
                    </a:p>
                  </a:txBody>
                  <a:tcPr marL="13243" marR="13243" marT="13243" marB="13243">
                    <a:lnL>
                      <a:noFill/>
                    </a:lnL>
                    <a:lnR>
                      <a:noFill/>
                    </a:lnR>
                    <a:lnT>
                      <a:noFill/>
                    </a:lnT>
                    <a:lnB>
                      <a:noFill/>
                    </a:lnB>
                  </a:tcPr>
                </a:tc>
                <a:extLst>
                  <a:ext uri="{0D108BD9-81ED-4DB2-BD59-A6C34878D82A}">
                    <a16:rowId xmlns:a16="http://schemas.microsoft.com/office/drawing/2014/main" val="1878589817"/>
                  </a:ext>
                </a:extLst>
              </a:tr>
              <a:tr h="816222">
                <a:tc>
                  <a:txBody>
                    <a:bodyPr/>
                    <a:lstStyle/>
                    <a:p>
                      <a:r>
                        <a:rPr lang="nl-NL" sz="1100" b="1"/>
                        <a:t>9. Doorbreek (angstige) vermijding en ga aan de slag. Zo leer je dat de spanning afneemt en dat je de studie aan kunt</a:t>
                      </a:r>
                    </a:p>
                  </a:txBody>
                  <a:tcPr marL="13243" marR="13243" marT="13243" marB="13243">
                    <a:lnL>
                      <a:noFill/>
                    </a:lnL>
                    <a:lnR>
                      <a:noFill/>
                    </a:lnR>
                    <a:lnT>
                      <a:noFill/>
                    </a:lnT>
                    <a:lnB>
                      <a:noFill/>
                    </a:lnB>
                  </a:tcPr>
                </a:tc>
                <a:tc>
                  <a:txBody>
                    <a:bodyPr/>
                    <a:lstStyle/>
                    <a:p>
                      <a:r>
                        <a:rPr lang="nl-NL" sz="1100" b="1"/>
                        <a:t>9. Vermijden aan de slag te gaan omdat je bang bent te falen</a:t>
                      </a:r>
                    </a:p>
                  </a:txBody>
                  <a:tcPr marL="13243" marR="13243" marT="13243" marB="13243">
                    <a:lnL>
                      <a:noFill/>
                    </a:lnL>
                    <a:lnR>
                      <a:noFill/>
                    </a:lnR>
                    <a:lnT>
                      <a:noFill/>
                    </a:lnT>
                    <a:lnB>
                      <a:noFill/>
                    </a:lnB>
                  </a:tcPr>
                </a:tc>
                <a:extLst>
                  <a:ext uri="{0D108BD9-81ED-4DB2-BD59-A6C34878D82A}">
                    <a16:rowId xmlns:a16="http://schemas.microsoft.com/office/drawing/2014/main" val="2228818413"/>
                  </a:ext>
                </a:extLst>
              </a:tr>
              <a:tr h="346881">
                <a:tc>
                  <a:txBody>
                    <a:bodyPr/>
                    <a:lstStyle/>
                    <a:p>
                      <a:r>
                        <a:rPr lang="nl-NL" sz="1100" b="1"/>
                        <a:t>10. Beloon jezelf als je op de goede weg bent</a:t>
                      </a:r>
                    </a:p>
                  </a:txBody>
                  <a:tcPr marL="13243" marR="13243" marT="13243" marB="13243">
                    <a:lnL>
                      <a:noFill/>
                    </a:lnL>
                    <a:lnR>
                      <a:noFill/>
                    </a:lnR>
                    <a:lnT>
                      <a:noFill/>
                    </a:lnT>
                    <a:lnB>
                      <a:noFill/>
                    </a:lnB>
                  </a:tcPr>
                </a:tc>
                <a:tc>
                  <a:txBody>
                    <a:bodyPr/>
                    <a:lstStyle/>
                    <a:p>
                      <a:r>
                        <a:rPr lang="nl-NL" sz="1100" b="1" dirty="0"/>
                        <a:t>10. Ontevreden blijven, want 'Ik moet nog zoveel'</a:t>
                      </a:r>
                    </a:p>
                  </a:txBody>
                  <a:tcPr marL="13243" marR="13243" marT="13243" marB="13243">
                    <a:lnL>
                      <a:noFill/>
                    </a:lnL>
                    <a:lnR>
                      <a:noFill/>
                    </a:lnR>
                    <a:lnT>
                      <a:noFill/>
                    </a:lnT>
                    <a:lnB>
                      <a:noFill/>
                    </a:lnB>
                  </a:tcPr>
                </a:tc>
                <a:extLst>
                  <a:ext uri="{0D108BD9-81ED-4DB2-BD59-A6C34878D82A}">
                    <a16:rowId xmlns:a16="http://schemas.microsoft.com/office/drawing/2014/main" val="3272865935"/>
                  </a:ext>
                </a:extLst>
              </a:tr>
            </a:tbl>
          </a:graphicData>
        </a:graphic>
      </p:graphicFrame>
      <p:sp>
        <p:nvSpPr>
          <p:cNvPr id="8" name="Rectangle 1">
            <a:extLst>
              <a:ext uri="{FF2B5EF4-FFF2-40B4-BE49-F238E27FC236}">
                <a16:creationId xmlns:a16="http://schemas.microsoft.com/office/drawing/2014/main" id="{F80D96B7-17F7-4E86-A9BB-6CA8178B536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nl-NL" altLang="nl-NL" sz="1800" b="0" i="0" u="none" strike="noStrike" cap="none" normalizeH="0" baseline="0">
                <a:ln>
                  <a:noFill/>
                </a:ln>
                <a:solidFill>
                  <a:schemeClr val="tx1"/>
                </a:solidFill>
                <a:effectLst/>
                <a:latin typeface="Arial" panose="020B0604020202020204" pitchFamily="34" charset="0"/>
              </a:rPr>
            </a:br>
            <a:endParaRPr kumimoji="0" lang="nl-NL" altLang="nl-NL"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l-NL" altLang="nl-NL" sz="1800" b="0" i="0" u="none" strike="noStrike" cap="none" normalizeH="0" baseline="0">
              <a:ln>
                <a:noFill/>
              </a:ln>
              <a:solidFill>
                <a:schemeClr val="tx1"/>
              </a:solidFill>
              <a:effectLst/>
              <a:latin typeface="Arial" panose="020B0604020202020204" pitchFamily="34" charset="0"/>
            </a:endParaRPr>
          </a:p>
        </p:txBody>
      </p:sp>
      <p:sp>
        <p:nvSpPr>
          <p:cNvPr id="9" name="Tekstvak 8">
            <a:extLst>
              <a:ext uri="{FF2B5EF4-FFF2-40B4-BE49-F238E27FC236}">
                <a16:creationId xmlns:a16="http://schemas.microsoft.com/office/drawing/2014/main" id="{3A9E28B6-ED3C-488B-8846-6E54C3C70847}"/>
              </a:ext>
            </a:extLst>
          </p:cNvPr>
          <p:cNvSpPr txBox="1"/>
          <p:nvPr/>
        </p:nvSpPr>
        <p:spPr>
          <a:xfrm rot="16200000">
            <a:off x="7396843" y="3402996"/>
            <a:ext cx="2945037" cy="253916"/>
          </a:xfrm>
          <a:prstGeom prst="rect">
            <a:avLst/>
          </a:prstGeom>
          <a:noFill/>
        </p:spPr>
        <p:txBody>
          <a:bodyPr wrap="none" rtlCol="0">
            <a:spAutoFit/>
          </a:bodyPr>
          <a:lstStyle/>
          <a:p>
            <a:r>
              <a:rPr lang="nl-NL" sz="1050" dirty="0"/>
              <a:t>http://www.studietips.leidenuniv.nl/stressdo.html</a:t>
            </a:r>
          </a:p>
        </p:txBody>
      </p:sp>
      <p:pic>
        <p:nvPicPr>
          <p:cNvPr id="11" name="Afbeelding 10">
            <a:extLst>
              <a:ext uri="{FF2B5EF4-FFF2-40B4-BE49-F238E27FC236}">
                <a16:creationId xmlns:a16="http://schemas.microsoft.com/office/drawing/2014/main" id="{790DAED6-2054-4CD1-A7E7-F1AA686297DF}"/>
              </a:ext>
            </a:extLst>
          </p:cNvPr>
          <p:cNvPicPr>
            <a:picLocks noChangeAspect="1"/>
          </p:cNvPicPr>
          <p:nvPr/>
        </p:nvPicPr>
        <p:blipFill>
          <a:blip r:embed="rId2"/>
          <a:stretch>
            <a:fillRect/>
          </a:stretch>
        </p:blipFill>
        <p:spPr>
          <a:xfrm>
            <a:off x="1" y="4844845"/>
            <a:ext cx="2315284" cy="2010439"/>
          </a:xfrm>
          <a:prstGeom prst="rect">
            <a:avLst/>
          </a:prstGeom>
        </p:spPr>
      </p:pic>
    </p:spTree>
    <p:extLst>
      <p:ext uri="{BB962C8B-B14F-4D97-AF65-F5344CB8AC3E}">
        <p14:creationId xmlns:p14="http://schemas.microsoft.com/office/powerpoint/2010/main" val="3139334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4E71A6-FE2B-423D-AD65-FE91E92B71F3}"/>
              </a:ext>
            </a:extLst>
          </p:cNvPr>
          <p:cNvSpPr>
            <a:spLocks noGrp="1"/>
          </p:cNvSpPr>
          <p:nvPr>
            <p:ph type="title"/>
          </p:nvPr>
        </p:nvSpPr>
        <p:spPr>
          <a:xfrm>
            <a:off x="3907345" y="174764"/>
            <a:ext cx="3191039" cy="650375"/>
          </a:xfrm>
        </p:spPr>
        <p:txBody>
          <a:bodyPr/>
          <a:lstStyle/>
          <a:p>
            <a:r>
              <a:rPr lang="nl-NL" dirty="0"/>
              <a:t>Concentratie</a:t>
            </a:r>
          </a:p>
        </p:txBody>
      </p:sp>
      <p:graphicFrame>
        <p:nvGraphicFramePr>
          <p:cNvPr id="7" name="Tijdelijke aanduiding voor inhoud 6">
            <a:extLst>
              <a:ext uri="{FF2B5EF4-FFF2-40B4-BE49-F238E27FC236}">
                <a16:creationId xmlns:a16="http://schemas.microsoft.com/office/drawing/2014/main" id="{E4B59594-971B-44C7-8DE2-F1481A59D543}"/>
              </a:ext>
            </a:extLst>
          </p:cNvPr>
          <p:cNvGraphicFramePr>
            <a:graphicFrameLocks noGrp="1"/>
          </p:cNvGraphicFramePr>
          <p:nvPr>
            <p:ph idx="13"/>
            <p:extLst>
              <p:ext uri="{D42A27DB-BD31-4B8C-83A1-F6EECF244321}">
                <p14:modId xmlns:p14="http://schemas.microsoft.com/office/powerpoint/2010/main" val="781733450"/>
              </p:ext>
            </p:extLst>
          </p:nvPr>
        </p:nvGraphicFramePr>
        <p:xfrm>
          <a:off x="452486" y="937149"/>
          <a:ext cx="7541444" cy="5957182"/>
        </p:xfrm>
        <a:graphic>
          <a:graphicData uri="http://schemas.openxmlformats.org/drawingml/2006/table">
            <a:tbl>
              <a:tblPr/>
              <a:tblGrid>
                <a:gridCol w="3770722">
                  <a:extLst>
                    <a:ext uri="{9D8B030D-6E8A-4147-A177-3AD203B41FA5}">
                      <a16:colId xmlns:a16="http://schemas.microsoft.com/office/drawing/2014/main" val="4132204166"/>
                    </a:ext>
                  </a:extLst>
                </a:gridCol>
                <a:gridCol w="3770722">
                  <a:extLst>
                    <a:ext uri="{9D8B030D-6E8A-4147-A177-3AD203B41FA5}">
                      <a16:colId xmlns:a16="http://schemas.microsoft.com/office/drawing/2014/main" val="2108507727"/>
                    </a:ext>
                  </a:extLst>
                </a:gridCol>
              </a:tblGrid>
              <a:tr h="139815">
                <a:tc>
                  <a:txBody>
                    <a:bodyPr/>
                    <a:lstStyle/>
                    <a:p>
                      <a:r>
                        <a:rPr lang="nl-NL" sz="1200" b="1" u="sng" dirty="0"/>
                        <a:t>Doen </a:t>
                      </a:r>
                    </a:p>
                  </a:txBody>
                  <a:tcPr marL="9829" marR="9829" marT="9829" marB="9829" anchor="ctr">
                    <a:lnL>
                      <a:noFill/>
                    </a:lnL>
                    <a:lnR>
                      <a:noFill/>
                    </a:lnR>
                    <a:lnT>
                      <a:noFill/>
                    </a:lnT>
                    <a:lnB>
                      <a:noFill/>
                    </a:lnB>
                  </a:tcPr>
                </a:tc>
                <a:tc>
                  <a:txBody>
                    <a:bodyPr/>
                    <a:lstStyle/>
                    <a:p>
                      <a:r>
                        <a:rPr lang="nl-NL" sz="1200" b="1" u="sng" dirty="0"/>
                        <a:t>Niet doen </a:t>
                      </a:r>
                    </a:p>
                  </a:txBody>
                  <a:tcPr marL="9829" marR="9829" marT="9829" marB="9829" anchor="ctr">
                    <a:lnL>
                      <a:noFill/>
                    </a:lnL>
                    <a:lnR>
                      <a:noFill/>
                    </a:lnR>
                    <a:lnT>
                      <a:noFill/>
                    </a:lnT>
                    <a:lnB>
                      <a:noFill/>
                    </a:lnB>
                  </a:tcPr>
                </a:tc>
                <a:extLst>
                  <a:ext uri="{0D108BD9-81ED-4DB2-BD59-A6C34878D82A}">
                    <a16:rowId xmlns:a16="http://schemas.microsoft.com/office/drawing/2014/main" val="3292034488"/>
                  </a:ext>
                </a:extLst>
              </a:tr>
              <a:tr h="830267">
                <a:tc>
                  <a:txBody>
                    <a:bodyPr/>
                    <a:lstStyle/>
                    <a:p>
                      <a:r>
                        <a:rPr lang="nl-NL" sz="1200" b="1" dirty="0"/>
                        <a:t>1. Houd rekening met je concentratieboog. Bij de meeste gezonde mensen is deze zo rond de drie kwartier. Zorg dat je steeds na deze tijd een korte pauze houdt van 10 minuten.</a:t>
                      </a:r>
                    </a:p>
                  </a:txBody>
                  <a:tcPr marL="9829" marR="9829" marT="9829" marB="9829">
                    <a:lnL>
                      <a:noFill/>
                    </a:lnL>
                    <a:lnR>
                      <a:noFill/>
                    </a:lnR>
                    <a:lnT>
                      <a:noFill/>
                    </a:lnT>
                    <a:lnB>
                      <a:noFill/>
                    </a:lnB>
                  </a:tcPr>
                </a:tc>
                <a:tc>
                  <a:txBody>
                    <a:bodyPr/>
                    <a:lstStyle/>
                    <a:p>
                      <a:r>
                        <a:rPr lang="nl-NL" sz="1200" b="1" dirty="0"/>
                        <a:t>1. Je concentratieboog overspannen. Doorgaan tot je niet meer kunt</a:t>
                      </a:r>
                    </a:p>
                  </a:txBody>
                  <a:tcPr marL="9829" marR="9829" marT="9829" marB="9829">
                    <a:lnL>
                      <a:noFill/>
                    </a:lnL>
                    <a:lnR>
                      <a:noFill/>
                    </a:lnR>
                    <a:lnT>
                      <a:noFill/>
                    </a:lnT>
                    <a:lnB>
                      <a:noFill/>
                    </a:lnB>
                  </a:tcPr>
                </a:tc>
                <a:extLst>
                  <a:ext uri="{0D108BD9-81ED-4DB2-BD59-A6C34878D82A}">
                    <a16:rowId xmlns:a16="http://schemas.microsoft.com/office/drawing/2014/main" val="111628763"/>
                  </a:ext>
                </a:extLst>
              </a:tr>
              <a:tr h="600116">
                <a:tc>
                  <a:txBody>
                    <a:bodyPr/>
                    <a:lstStyle/>
                    <a:p>
                      <a:r>
                        <a:rPr lang="nl-NL" sz="1200" b="1"/>
                        <a:t>2. Zorg voor ritme en regelmaat in je leven. Hoe meer regelmaat in slapen, voeding, studieschema, hoe beter je functioneert</a:t>
                      </a:r>
                    </a:p>
                  </a:txBody>
                  <a:tcPr marL="9829" marR="9829" marT="9829" marB="9829">
                    <a:lnL>
                      <a:noFill/>
                    </a:lnL>
                    <a:lnR>
                      <a:noFill/>
                    </a:lnR>
                    <a:lnT>
                      <a:noFill/>
                    </a:lnT>
                    <a:lnB>
                      <a:noFill/>
                    </a:lnB>
                  </a:tcPr>
                </a:tc>
                <a:tc>
                  <a:txBody>
                    <a:bodyPr/>
                    <a:lstStyle/>
                    <a:p>
                      <a:r>
                        <a:rPr lang="nl-NL" sz="1200" b="1" dirty="0"/>
                        <a:t>2. Je bioritme omdraaien, vergeten tijdig te eten, te weinig slapen</a:t>
                      </a:r>
                    </a:p>
                  </a:txBody>
                  <a:tcPr marL="9829" marR="9829" marT="9829" marB="9829">
                    <a:lnL>
                      <a:noFill/>
                    </a:lnL>
                    <a:lnR>
                      <a:noFill/>
                    </a:lnR>
                    <a:lnT>
                      <a:noFill/>
                    </a:lnT>
                    <a:lnB>
                      <a:noFill/>
                    </a:lnB>
                  </a:tcPr>
                </a:tc>
                <a:extLst>
                  <a:ext uri="{0D108BD9-81ED-4DB2-BD59-A6C34878D82A}">
                    <a16:rowId xmlns:a16="http://schemas.microsoft.com/office/drawing/2014/main" val="1842627199"/>
                  </a:ext>
                </a:extLst>
              </a:tr>
              <a:tr h="715191">
                <a:tc>
                  <a:txBody>
                    <a:bodyPr/>
                    <a:lstStyle/>
                    <a:p>
                      <a:r>
                        <a:rPr lang="nl-NL" sz="1200" b="1" dirty="0"/>
                        <a:t>3. Studeer actief: stel jezelf vragen over de stof ('Waar gaat het over?', 'Wat begrijp ik ervan'), maak aantekeningen, onderstreep en vat samen.</a:t>
                      </a:r>
                    </a:p>
                  </a:txBody>
                  <a:tcPr marL="9829" marR="9829" marT="9829" marB="9829">
                    <a:lnL>
                      <a:noFill/>
                    </a:lnL>
                    <a:lnR>
                      <a:noFill/>
                    </a:lnR>
                    <a:lnT>
                      <a:noFill/>
                    </a:lnT>
                    <a:lnB>
                      <a:noFill/>
                    </a:lnB>
                  </a:tcPr>
                </a:tc>
                <a:tc>
                  <a:txBody>
                    <a:bodyPr/>
                    <a:lstStyle/>
                    <a:p>
                      <a:r>
                        <a:rPr lang="nl-NL" sz="1200" b="1" dirty="0"/>
                        <a:t>3. Studiestof een beetje doorkijken en geen idee hebben wat op het tentamen gevraagd gaat worden</a:t>
                      </a:r>
                    </a:p>
                  </a:txBody>
                  <a:tcPr marL="9829" marR="9829" marT="9829" marB="9829">
                    <a:lnL>
                      <a:noFill/>
                    </a:lnL>
                    <a:lnR>
                      <a:noFill/>
                    </a:lnR>
                    <a:lnT>
                      <a:noFill/>
                    </a:lnT>
                    <a:lnB>
                      <a:noFill/>
                    </a:lnB>
                  </a:tcPr>
                </a:tc>
                <a:extLst>
                  <a:ext uri="{0D108BD9-81ED-4DB2-BD59-A6C34878D82A}">
                    <a16:rowId xmlns:a16="http://schemas.microsoft.com/office/drawing/2014/main" val="1204048796"/>
                  </a:ext>
                </a:extLst>
              </a:tr>
              <a:tr h="600116">
                <a:tc>
                  <a:txBody>
                    <a:bodyPr/>
                    <a:lstStyle/>
                    <a:p>
                      <a:r>
                        <a:rPr lang="nl-NL" sz="1200" b="1"/>
                        <a:t>4. Bevorder aandacht voor de studiestof: maak schema's, doe oude tentamens, maak vragen, bespreek de stof met medestudenten</a:t>
                      </a:r>
                    </a:p>
                  </a:txBody>
                  <a:tcPr marL="9829" marR="9829" marT="9829" marB="9829">
                    <a:lnL>
                      <a:noFill/>
                    </a:lnL>
                    <a:lnR>
                      <a:noFill/>
                    </a:lnR>
                    <a:lnT>
                      <a:noFill/>
                    </a:lnT>
                    <a:lnB>
                      <a:noFill/>
                    </a:lnB>
                  </a:tcPr>
                </a:tc>
                <a:tc>
                  <a:txBody>
                    <a:bodyPr/>
                    <a:lstStyle/>
                    <a:p>
                      <a:r>
                        <a:rPr lang="nl-NL" sz="1200" b="1" dirty="0"/>
                        <a:t>4. Niet verdiepen in de stof (niet durven of niet nodig vinden) en studeren uitstellen </a:t>
                      </a:r>
                    </a:p>
                  </a:txBody>
                  <a:tcPr marL="9829" marR="9829" marT="9829" marB="9829">
                    <a:lnL>
                      <a:noFill/>
                    </a:lnL>
                    <a:lnR>
                      <a:noFill/>
                    </a:lnR>
                    <a:lnT>
                      <a:noFill/>
                    </a:lnT>
                    <a:lnB>
                      <a:noFill/>
                    </a:lnB>
                  </a:tcPr>
                </a:tc>
                <a:extLst>
                  <a:ext uri="{0D108BD9-81ED-4DB2-BD59-A6C34878D82A}">
                    <a16:rowId xmlns:a16="http://schemas.microsoft.com/office/drawing/2014/main" val="2745295917"/>
                  </a:ext>
                </a:extLst>
              </a:tr>
              <a:tr h="369965">
                <a:tc>
                  <a:txBody>
                    <a:bodyPr/>
                    <a:lstStyle/>
                    <a:p>
                      <a:r>
                        <a:rPr lang="nl-NL" sz="1200" b="1"/>
                        <a:t>5. Vind een werkplek die studeren ondersteunt</a:t>
                      </a:r>
                    </a:p>
                  </a:txBody>
                  <a:tcPr marL="9829" marR="9829" marT="9829" marB="9829">
                    <a:lnL>
                      <a:noFill/>
                    </a:lnL>
                    <a:lnR>
                      <a:noFill/>
                    </a:lnR>
                    <a:lnT>
                      <a:noFill/>
                    </a:lnT>
                    <a:lnB>
                      <a:noFill/>
                    </a:lnB>
                  </a:tcPr>
                </a:tc>
                <a:tc>
                  <a:txBody>
                    <a:bodyPr/>
                    <a:lstStyle/>
                    <a:p>
                      <a:r>
                        <a:rPr lang="nl-NL" sz="1200" b="1" dirty="0"/>
                        <a:t>5. Plek met veel lawaai / afleiding of zo stil dat je insuft</a:t>
                      </a:r>
                    </a:p>
                  </a:txBody>
                  <a:tcPr marL="9829" marR="9829" marT="9829" marB="9829">
                    <a:lnL>
                      <a:noFill/>
                    </a:lnL>
                    <a:lnR>
                      <a:noFill/>
                    </a:lnR>
                    <a:lnT>
                      <a:noFill/>
                    </a:lnT>
                    <a:lnB>
                      <a:noFill/>
                    </a:lnB>
                  </a:tcPr>
                </a:tc>
                <a:extLst>
                  <a:ext uri="{0D108BD9-81ED-4DB2-BD59-A6C34878D82A}">
                    <a16:rowId xmlns:a16="http://schemas.microsoft.com/office/drawing/2014/main" val="3702593494"/>
                  </a:ext>
                </a:extLst>
              </a:tr>
              <a:tr h="485041">
                <a:tc>
                  <a:txBody>
                    <a:bodyPr/>
                    <a:lstStyle/>
                    <a:p>
                      <a:r>
                        <a:rPr lang="nl-NL" sz="1200" b="1"/>
                        <a:t>6. Beperk afleiding (ruim op, alleen studiespullen in de buurt, 'niet storen' bordje, telefoon uit, enz.)</a:t>
                      </a:r>
                    </a:p>
                  </a:txBody>
                  <a:tcPr marL="9829" marR="9829" marT="9829" marB="9829">
                    <a:lnL>
                      <a:noFill/>
                    </a:lnL>
                    <a:lnR>
                      <a:noFill/>
                    </a:lnR>
                    <a:lnT>
                      <a:noFill/>
                    </a:lnT>
                    <a:lnB>
                      <a:noFill/>
                    </a:lnB>
                  </a:tcPr>
                </a:tc>
                <a:tc>
                  <a:txBody>
                    <a:bodyPr/>
                    <a:lstStyle/>
                    <a:p>
                      <a:r>
                        <a:rPr lang="nl-NL" sz="1200" b="1" dirty="0"/>
                        <a:t>6. Passief afwachten op wat zich aandient (telefoon, email, buurman/vrouw)</a:t>
                      </a:r>
                    </a:p>
                  </a:txBody>
                  <a:tcPr marL="9829" marR="9829" marT="9829" marB="9829">
                    <a:lnL>
                      <a:noFill/>
                    </a:lnL>
                    <a:lnR>
                      <a:noFill/>
                    </a:lnR>
                    <a:lnT>
                      <a:noFill/>
                    </a:lnT>
                    <a:lnB>
                      <a:noFill/>
                    </a:lnB>
                  </a:tcPr>
                </a:tc>
                <a:extLst>
                  <a:ext uri="{0D108BD9-81ED-4DB2-BD59-A6C34878D82A}">
                    <a16:rowId xmlns:a16="http://schemas.microsoft.com/office/drawing/2014/main" val="1028986222"/>
                  </a:ext>
                </a:extLst>
              </a:tr>
              <a:tr h="369965">
                <a:tc>
                  <a:txBody>
                    <a:bodyPr/>
                    <a:lstStyle/>
                    <a:p>
                      <a:r>
                        <a:rPr lang="nl-NL" sz="1200" b="1" dirty="0"/>
                        <a:t>7. Werk met een duidelijke en haalbare taakstelling</a:t>
                      </a:r>
                    </a:p>
                  </a:txBody>
                  <a:tcPr marL="9829" marR="9829" marT="9829" marB="9829">
                    <a:lnL>
                      <a:noFill/>
                    </a:lnL>
                    <a:lnR>
                      <a:noFill/>
                    </a:lnR>
                    <a:lnT>
                      <a:noFill/>
                    </a:lnT>
                    <a:lnB>
                      <a:noFill/>
                    </a:lnB>
                  </a:tcPr>
                </a:tc>
                <a:tc>
                  <a:txBody>
                    <a:bodyPr/>
                    <a:lstStyle/>
                    <a:p>
                      <a:r>
                        <a:rPr lang="nl-NL" sz="1200" b="1" dirty="0"/>
                        <a:t>7. Het beste er van hopen of de spanning laten oplopen en maar zien waar je uitkomt</a:t>
                      </a:r>
                    </a:p>
                  </a:txBody>
                  <a:tcPr marL="9829" marR="9829" marT="9829" marB="9829">
                    <a:lnL>
                      <a:noFill/>
                    </a:lnL>
                    <a:lnR>
                      <a:noFill/>
                    </a:lnR>
                    <a:lnT>
                      <a:noFill/>
                    </a:lnT>
                    <a:lnB>
                      <a:noFill/>
                    </a:lnB>
                  </a:tcPr>
                </a:tc>
                <a:extLst>
                  <a:ext uri="{0D108BD9-81ED-4DB2-BD59-A6C34878D82A}">
                    <a16:rowId xmlns:a16="http://schemas.microsoft.com/office/drawing/2014/main" val="2947243194"/>
                  </a:ext>
                </a:extLst>
              </a:tr>
              <a:tr h="369965">
                <a:tc>
                  <a:txBody>
                    <a:bodyPr/>
                    <a:lstStyle/>
                    <a:p>
                      <a:r>
                        <a:rPr lang="nl-NL" sz="1200" b="1" dirty="0"/>
                        <a:t>8 Wissel studietijd en vrije tijd af: zo hou je het beter vol en laad je weer op</a:t>
                      </a:r>
                    </a:p>
                    <a:p>
                      <a:endParaRPr lang="nl-NL" sz="1200" b="1" dirty="0"/>
                    </a:p>
                  </a:txBody>
                  <a:tcPr marL="9829" marR="9829" marT="9829" marB="9829">
                    <a:lnL>
                      <a:noFill/>
                    </a:lnL>
                    <a:lnR>
                      <a:noFill/>
                    </a:lnR>
                    <a:lnT>
                      <a:noFill/>
                    </a:lnT>
                    <a:lnB>
                      <a:noFill/>
                    </a:lnB>
                  </a:tcPr>
                </a:tc>
                <a:tc>
                  <a:txBody>
                    <a:bodyPr/>
                    <a:lstStyle/>
                    <a:p>
                      <a:r>
                        <a:rPr lang="nl-NL" sz="1200" b="1" dirty="0"/>
                        <a:t>8.  Stuurloos zijn: aan vrije tijd denken tijdens het studeren en andersom</a:t>
                      </a:r>
                    </a:p>
                  </a:txBody>
                  <a:tcPr marL="9829" marR="9829" marT="9829" marB="9829">
                    <a:lnL>
                      <a:noFill/>
                    </a:lnL>
                    <a:lnR>
                      <a:noFill/>
                    </a:lnR>
                    <a:lnT>
                      <a:noFill/>
                    </a:lnT>
                    <a:lnB>
                      <a:noFill/>
                    </a:lnB>
                  </a:tcPr>
                </a:tc>
                <a:extLst>
                  <a:ext uri="{0D108BD9-81ED-4DB2-BD59-A6C34878D82A}">
                    <a16:rowId xmlns:a16="http://schemas.microsoft.com/office/drawing/2014/main" val="541031744"/>
                  </a:ext>
                </a:extLst>
              </a:tr>
              <a:tr h="715191">
                <a:tc>
                  <a:txBody>
                    <a:bodyPr/>
                    <a:lstStyle/>
                    <a:p>
                      <a:r>
                        <a:rPr lang="nl-NL" sz="1200" b="1" dirty="0"/>
                        <a:t>9 Stuur jezelf bij afdwalen tactvol weer terug naar wat je doet. Als je aan andere dingen denkt, schrijf ze dan kort op en breng je aandacht weer terug naar je stof.</a:t>
                      </a:r>
                    </a:p>
                  </a:txBody>
                  <a:tcPr marL="9829" marR="9829" marT="9829" marB="9829">
                    <a:lnL>
                      <a:noFill/>
                    </a:lnL>
                    <a:lnR>
                      <a:noFill/>
                    </a:lnR>
                    <a:lnT>
                      <a:noFill/>
                    </a:lnT>
                    <a:lnB>
                      <a:noFill/>
                    </a:lnB>
                  </a:tcPr>
                </a:tc>
                <a:tc>
                  <a:txBody>
                    <a:bodyPr/>
                    <a:lstStyle/>
                    <a:p>
                      <a:r>
                        <a:rPr lang="nl-NL" sz="1200" b="1" dirty="0"/>
                        <a:t>9. Piekeren dat je je </a:t>
                      </a:r>
                      <a:r>
                        <a:rPr lang="nl-NL" sz="1200" b="1" i="1" dirty="0"/>
                        <a:t>MOET </a:t>
                      </a:r>
                      <a:r>
                        <a:rPr lang="nl-NL" sz="1200" b="1" dirty="0"/>
                        <a:t>mij concentreren: door te piekeren is je aandacht niet bij je taak</a:t>
                      </a:r>
                    </a:p>
                  </a:txBody>
                  <a:tcPr marL="9829" marR="9829" marT="9829" marB="9829">
                    <a:lnL>
                      <a:noFill/>
                    </a:lnL>
                    <a:lnR>
                      <a:noFill/>
                    </a:lnR>
                    <a:lnT>
                      <a:noFill/>
                    </a:lnT>
                    <a:lnB>
                      <a:noFill/>
                    </a:lnB>
                  </a:tcPr>
                </a:tc>
                <a:extLst>
                  <a:ext uri="{0D108BD9-81ED-4DB2-BD59-A6C34878D82A}">
                    <a16:rowId xmlns:a16="http://schemas.microsoft.com/office/drawing/2014/main" val="3156270835"/>
                  </a:ext>
                </a:extLst>
              </a:tr>
              <a:tr h="485041">
                <a:tc>
                  <a:txBody>
                    <a:bodyPr/>
                    <a:lstStyle/>
                    <a:p>
                      <a:r>
                        <a:rPr lang="nl-NL" sz="1200" b="1" dirty="0"/>
                        <a:t>10. Geef </a:t>
                      </a:r>
                      <a:r>
                        <a:rPr lang="nl-NL" sz="1200" b="1" i="1" dirty="0"/>
                        <a:t>op het juiste moment </a:t>
                      </a:r>
                      <a:r>
                        <a:rPr lang="nl-NL" sz="1200" b="1" dirty="0"/>
                        <a:t>aandacht aan afleidende gedachten of personen</a:t>
                      </a:r>
                    </a:p>
                  </a:txBody>
                  <a:tcPr marL="9829" marR="9829" marT="9829" marB="9829">
                    <a:lnL>
                      <a:noFill/>
                    </a:lnL>
                    <a:lnR>
                      <a:noFill/>
                    </a:lnR>
                    <a:lnT>
                      <a:noFill/>
                    </a:lnT>
                    <a:lnB>
                      <a:noFill/>
                    </a:lnB>
                  </a:tcPr>
                </a:tc>
                <a:tc>
                  <a:txBody>
                    <a:bodyPr/>
                    <a:lstStyle/>
                    <a:p>
                      <a:r>
                        <a:rPr lang="nl-NL" sz="1200" b="1" dirty="0"/>
                        <a:t>10. Op ieder moment en altijd ingaan op afleidende gedachten of personen</a:t>
                      </a:r>
                    </a:p>
                  </a:txBody>
                  <a:tcPr marL="9829" marR="9829" marT="9829" marB="9829">
                    <a:lnL>
                      <a:noFill/>
                    </a:lnL>
                    <a:lnR>
                      <a:noFill/>
                    </a:lnR>
                    <a:lnT>
                      <a:noFill/>
                    </a:lnT>
                    <a:lnB>
                      <a:noFill/>
                    </a:lnB>
                  </a:tcPr>
                </a:tc>
                <a:extLst>
                  <a:ext uri="{0D108BD9-81ED-4DB2-BD59-A6C34878D82A}">
                    <a16:rowId xmlns:a16="http://schemas.microsoft.com/office/drawing/2014/main" val="1696627350"/>
                  </a:ext>
                </a:extLst>
              </a:tr>
            </a:tbl>
          </a:graphicData>
        </a:graphic>
      </p:graphicFrame>
      <p:sp>
        <p:nvSpPr>
          <p:cNvPr id="5" name="Tijdelijke aanduiding voor inhoud 4">
            <a:extLst>
              <a:ext uri="{FF2B5EF4-FFF2-40B4-BE49-F238E27FC236}">
                <a16:creationId xmlns:a16="http://schemas.microsoft.com/office/drawing/2014/main" id="{EF3583C4-B208-46F8-8F88-1576721BB9B4}"/>
              </a:ext>
            </a:extLst>
          </p:cNvPr>
          <p:cNvSpPr>
            <a:spLocks noGrp="1"/>
          </p:cNvSpPr>
          <p:nvPr>
            <p:ph idx="17"/>
          </p:nvPr>
        </p:nvSpPr>
        <p:spPr>
          <a:xfrm>
            <a:off x="3483141" y="1022592"/>
            <a:ext cx="6102659" cy="365125"/>
          </a:xfrm>
        </p:spPr>
        <p:txBody>
          <a:bodyPr/>
          <a:lstStyle/>
          <a:p>
            <a:r>
              <a:rPr lang="nl-NL" dirty="0"/>
              <a:t>Co</a:t>
            </a:r>
          </a:p>
        </p:txBody>
      </p:sp>
      <p:sp>
        <p:nvSpPr>
          <p:cNvPr id="9" name="Tekstvak 8">
            <a:extLst>
              <a:ext uri="{FF2B5EF4-FFF2-40B4-BE49-F238E27FC236}">
                <a16:creationId xmlns:a16="http://schemas.microsoft.com/office/drawing/2014/main" id="{9E715C00-9E61-4ECD-BE15-8E02B683278C}"/>
              </a:ext>
            </a:extLst>
          </p:cNvPr>
          <p:cNvSpPr txBox="1"/>
          <p:nvPr/>
        </p:nvSpPr>
        <p:spPr>
          <a:xfrm rot="16200000">
            <a:off x="7396843" y="3402996"/>
            <a:ext cx="2945037" cy="253916"/>
          </a:xfrm>
          <a:prstGeom prst="rect">
            <a:avLst/>
          </a:prstGeom>
          <a:noFill/>
        </p:spPr>
        <p:txBody>
          <a:bodyPr wrap="none" rtlCol="0">
            <a:spAutoFit/>
          </a:bodyPr>
          <a:lstStyle/>
          <a:p>
            <a:r>
              <a:rPr lang="nl-NL" sz="1050" dirty="0"/>
              <a:t>http://www.studietips.leidenuniv.nl/stressdo.html</a:t>
            </a:r>
          </a:p>
        </p:txBody>
      </p:sp>
    </p:spTree>
    <p:extLst>
      <p:ext uri="{BB962C8B-B14F-4D97-AF65-F5344CB8AC3E}">
        <p14:creationId xmlns:p14="http://schemas.microsoft.com/office/powerpoint/2010/main" val="4103014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983E05-1D33-4978-8AC9-8DC2C1ABAE77}"/>
              </a:ext>
            </a:extLst>
          </p:cNvPr>
          <p:cNvSpPr>
            <a:spLocks noGrp="1"/>
          </p:cNvSpPr>
          <p:nvPr>
            <p:ph type="title"/>
          </p:nvPr>
        </p:nvSpPr>
        <p:spPr>
          <a:xfrm>
            <a:off x="2766703" y="192560"/>
            <a:ext cx="6102660" cy="650375"/>
          </a:xfrm>
        </p:spPr>
        <p:txBody>
          <a:bodyPr/>
          <a:lstStyle/>
          <a:p>
            <a:r>
              <a:rPr lang="nl-NL" dirty="0"/>
              <a:t>Plannen</a:t>
            </a:r>
          </a:p>
        </p:txBody>
      </p:sp>
      <p:sp>
        <p:nvSpPr>
          <p:cNvPr id="3" name="Tijdelijke aanduiding voor inhoud 2">
            <a:extLst>
              <a:ext uri="{FF2B5EF4-FFF2-40B4-BE49-F238E27FC236}">
                <a16:creationId xmlns:a16="http://schemas.microsoft.com/office/drawing/2014/main" id="{DFA63893-087E-4DCF-B3FC-40921E0F9240}"/>
              </a:ext>
            </a:extLst>
          </p:cNvPr>
          <p:cNvSpPr>
            <a:spLocks noGrp="1"/>
          </p:cNvSpPr>
          <p:nvPr>
            <p:ph idx="13"/>
          </p:nvPr>
        </p:nvSpPr>
        <p:spPr>
          <a:xfrm>
            <a:off x="1498838" y="1477709"/>
            <a:ext cx="6102660" cy="3952875"/>
          </a:xfrm>
        </p:spPr>
        <p:txBody>
          <a:bodyPr/>
          <a:lstStyle/>
          <a:p>
            <a:r>
              <a:rPr lang="nl-NL" dirty="0"/>
              <a:t>In tweetallen:</a:t>
            </a:r>
          </a:p>
          <a:p>
            <a:endParaRPr lang="nl-NL" dirty="0"/>
          </a:p>
          <a:p>
            <a:r>
              <a:rPr lang="nl-NL" dirty="0"/>
              <a:t>Maak een schets hoe je het komende blok van 6 weken gaat inplannen. Neem je ervaringen tot nu toe hier in mee.</a:t>
            </a:r>
          </a:p>
          <a:p>
            <a:endParaRPr lang="nl-NL" dirty="0"/>
          </a:p>
          <a:p>
            <a:endParaRPr lang="nl-NL" dirty="0"/>
          </a:p>
        </p:txBody>
      </p:sp>
      <p:pic>
        <p:nvPicPr>
          <p:cNvPr id="8" name="Afbeelding 7" descr="Afbeelding met gebouw&#10;&#10;Beschrijving is gegenereerd met zeer hoge betrouwbaarheid">
            <a:extLst>
              <a:ext uri="{FF2B5EF4-FFF2-40B4-BE49-F238E27FC236}">
                <a16:creationId xmlns:a16="http://schemas.microsoft.com/office/drawing/2014/main" id="{7826C3C3-B4F7-4CC0-913F-1657EF8D03BA}"/>
              </a:ext>
            </a:extLst>
          </p:cNvPr>
          <p:cNvPicPr>
            <a:picLocks noChangeAspect="1"/>
          </p:cNvPicPr>
          <p:nvPr/>
        </p:nvPicPr>
        <p:blipFill>
          <a:blip r:embed="rId3"/>
          <a:stretch>
            <a:fillRect/>
          </a:stretch>
        </p:blipFill>
        <p:spPr>
          <a:xfrm>
            <a:off x="0" y="4313894"/>
            <a:ext cx="2428155" cy="2525281"/>
          </a:xfrm>
          <a:prstGeom prst="rect">
            <a:avLst/>
          </a:prstGeom>
        </p:spPr>
      </p:pic>
    </p:spTree>
    <p:extLst>
      <p:ext uri="{BB962C8B-B14F-4D97-AF65-F5344CB8AC3E}">
        <p14:creationId xmlns:p14="http://schemas.microsoft.com/office/powerpoint/2010/main" val="2537708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65F31C-89CF-4DB2-BFC0-374C3762A6BE}"/>
              </a:ext>
            </a:extLst>
          </p:cNvPr>
          <p:cNvSpPr>
            <a:spLocks noGrp="1"/>
          </p:cNvSpPr>
          <p:nvPr>
            <p:ph type="title"/>
          </p:nvPr>
        </p:nvSpPr>
        <p:spPr>
          <a:xfrm>
            <a:off x="2766702" y="96319"/>
            <a:ext cx="6102660" cy="650375"/>
          </a:xfrm>
        </p:spPr>
        <p:txBody>
          <a:bodyPr/>
          <a:lstStyle/>
          <a:p>
            <a:r>
              <a:rPr lang="nl-NL" dirty="0"/>
              <a:t>The end</a:t>
            </a:r>
          </a:p>
        </p:txBody>
      </p:sp>
      <p:sp>
        <p:nvSpPr>
          <p:cNvPr id="4" name="Tijdelijke aanduiding voor inhoud 3">
            <a:extLst>
              <a:ext uri="{FF2B5EF4-FFF2-40B4-BE49-F238E27FC236}">
                <a16:creationId xmlns:a16="http://schemas.microsoft.com/office/drawing/2014/main" id="{47CD02C0-01CD-4A6C-945B-824EDEE4C675}"/>
              </a:ext>
            </a:extLst>
          </p:cNvPr>
          <p:cNvSpPr>
            <a:spLocks noGrp="1"/>
          </p:cNvSpPr>
          <p:nvPr>
            <p:ph idx="16"/>
          </p:nvPr>
        </p:nvSpPr>
        <p:spPr>
          <a:xfrm>
            <a:off x="4102420" y="3716875"/>
            <a:ext cx="1030514" cy="393744"/>
          </a:xfrm>
        </p:spPr>
        <p:txBody>
          <a:bodyPr>
            <a:normAutofit lnSpcReduction="10000"/>
          </a:bodyPr>
          <a:lstStyle/>
          <a:p>
            <a:r>
              <a:rPr lang="nl-NL" dirty="0"/>
              <a:t>Q?</a:t>
            </a:r>
          </a:p>
        </p:txBody>
      </p:sp>
      <p:sp>
        <p:nvSpPr>
          <p:cNvPr id="5" name="Tijdelijke aanduiding voor inhoud 4">
            <a:extLst>
              <a:ext uri="{FF2B5EF4-FFF2-40B4-BE49-F238E27FC236}">
                <a16:creationId xmlns:a16="http://schemas.microsoft.com/office/drawing/2014/main" id="{89B7B8BD-82AF-4825-8E7B-9A0E30D50E15}"/>
              </a:ext>
            </a:extLst>
          </p:cNvPr>
          <p:cNvSpPr>
            <a:spLocks noGrp="1"/>
          </p:cNvSpPr>
          <p:nvPr>
            <p:ph idx="17"/>
          </p:nvPr>
        </p:nvSpPr>
        <p:spPr/>
        <p:txBody>
          <a:bodyPr/>
          <a:lstStyle/>
          <a:p>
            <a:endParaRPr lang="nl-NL"/>
          </a:p>
        </p:txBody>
      </p:sp>
      <p:sp>
        <p:nvSpPr>
          <p:cNvPr id="6" name="Tijdelijke aanduiding voor inhoud 5">
            <a:extLst>
              <a:ext uri="{FF2B5EF4-FFF2-40B4-BE49-F238E27FC236}">
                <a16:creationId xmlns:a16="http://schemas.microsoft.com/office/drawing/2014/main" id="{4C9A5E7A-B5D4-4FBC-AA9F-8950534207B2}"/>
              </a:ext>
            </a:extLst>
          </p:cNvPr>
          <p:cNvSpPr>
            <a:spLocks noGrp="1"/>
          </p:cNvSpPr>
          <p:nvPr>
            <p:ph idx="19"/>
          </p:nvPr>
        </p:nvSpPr>
        <p:spPr/>
        <p:txBody>
          <a:bodyPr/>
          <a:lstStyle/>
          <a:p>
            <a:endParaRPr lang="nl-NL"/>
          </a:p>
        </p:txBody>
      </p:sp>
    </p:spTree>
    <p:extLst>
      <p:ext uri="{BB962C8B-B14F-4D97-AF65-F5344CB8AC3E}">
        <p14:creationId xmlns:p14="http://schemas.microsoft.com/office/powerpoint/2010/main" val="23329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3197015" y="194480"/>
            <a:ext cx="6102660" cy="650375"/>
          </a:xfrm>
        </p:spPr>
        <p:txBody>
          <a:bodyPr/>
          <a:lstStyle/>
          <a:p>
            <a:r>
              <a:rPr lang="nl-NL" dirty="0">
                <a:solidFill>
                  <a:srgbClr val="000000"/>
                </a:solidFill>
              </a:rPr>
              <a:t>Doel</a:t>
            </a:r>
          </a:p>
        </p:txBody>
      </p:sp>
      <p:sp>
        <p:nvSpPr>
          <p:cNvPr id="4099" name="Content Placeholder 2"/>
          <p:cNvSpPr>
            <a:spLocks noGrp="1"/>
          </p:cNvSpPr>
          <p:nvPr>
            <p:ph idx="13"/>
          </p:nvPr>
        </p:nvSpPr>
        <p:spPr>
          <a:xfrm>
            <a:off x="2864674" y="1442810"/>
            <a:ext cx="6102660" cy="2541361"/>
          </a:xfrm>
        </p:spPr>
        <p:txBody>
          <a:bodyPr/>
          <a:lstStyle/>
          <a:p>
            <a:pPr>
              <a:buNone/>
            </a:pPr>
            <a:r>
              <a:rPr lang="nl-NL" dirty="0">
                <a:solidFill>
                  <a:srgbClr val="000000"/>
                </a:solidFill>
              </a:rPr>
              <a:t>Je krijgt informatie over:</a:t>
            </a:r>
          </a:p>
          <a:p>
            <a:pPr marL="342900" indent="-342900">
              <a:buFontTx/>
              <a:buChar char="-"/>
            </a:pPr>
            <a:r>
              <a:rPr lang="nl-NL" dirty="0">
                <a:solidFill>
                  <a:srgbClr val="000000"/>
                </a:solidFill>
              </a:rPr>
              <a:t>Ons brein</a:t>
            </a:r>
          </a:p>
          <a:p>
            <a:pPr marL="342900" indent="-342900">
              <a:buFontTx/>
              <a:buChar char="-"/>
            </a:pPr>
            <a:r>
              <a:rPr lang="nl-NL" dirty="0">
                <a:solidFill>
                  <a:srgbClr val="000000"/>
                </a:solidFill>
              </a:rPr>
              <a:t>Eigen voorkeuren </a:t>
            </a:r>
          </a:p>
          <a:p>
            <a:pPr marL="342900" indent="-342900">
              <a:buFontTx/>
              <a:buChar char="-"/>
            </a:pPr>
            <a:r>
              <a:rPr lang="nl-NL" dirty="0">
                <a:solidFill>
                  <a:srgbClr val="000000"/>
                </a:solidFill>
              </a:rPr>
              <a:t>Plannen (strategie)</a:t>
            </a:r>
          </a:p>
          <a:p>
            <a:pPr marL="342900" indent="-342900">
              <a:buFontTx/>
              <a:buChar char="-"/>
            </a:pPr>
            <a:r>
              <a:rPr lang="nl-NL" dirty="0">
                <a:solidFill>
                  <a:srgbClr val="000000"/>
                </a:solidFill>
              </a:rPr>
              <a:t>Maken van notities</a:t>
            </a:r>
          </a:p>
          <a:p>
            <a:pPr marL="342900" indent="-342900">
              <a:buFontTx/>
              <a:buChar char="-"/>
            </a:pPr>
            <a:r>
              <a:rPr lang="nl-NL" dirty="0">
                <a:solidFill>
                  <a:srgbClr val="000000"/>
                </a:solidFill>
              </a:rPr>
              <a:t>Ordenen informatie</a:t>
            </a:r>
          </a:p>
          <a:p>
            <a:pPr marL="342900" indent="-342900">
              <a:buFontTx/>
              <a:buChar char="-"/>
            </a:pPr>
            <a:endParaRPr lang="nl-NL" dirty="0">
              <a:solidFill>
                <a:srgbClr val="000000"/>
              </a:solidFill>
            </a:endParaRPr>
          </a:p>
        </p:txBody>
      </p:sp>
      <p:pic>
        <p:nvPicPr>
          <p:cNvPr id="3" name="Tijdelijke aanduiding voor inhoud 2" descr="Afbeelding met buiten, boom, gebouw, teken&#10;&#10;Beschrijving is gegenereerd met zeer hoge betrouwbaarheid">
            <a:extLst>
              <a:ext uri="{FF2B5EF4-FFF2-40B4-BE49-F238E27FC236}">
                <a16:creationId xmlns:a16="http://schemas.microsoft.com/office/drawing/2014/main" id="{0ADB5AF0-B565-4D8B-9D4E-13F36E7B5542}"/>
              </a:ext>
            </a:extLst>
          </p:cNvPr>
          <p:cNvPicPr>
            <a:picLocks noGrp="1" noChangeAspect="1"/>
          </p:cNvPicPr>
          <p:nvPr>
            <p:ph idx="17"/>
          </p:nvPr>
        </p:nvPicPr>
        <p:blipFill>
          <a:blip r:embed="rId2"/>
          <a:stretch>
            <a:fillRect/>
          </a:stretch>
        </p:blipFill>
        <p:spPr>
          <a:xfrm>
            <a:off x="0" y="4800598"/>
            <a:ext cx="2906486" cy="2057402"/>
          </a:xfrm>
        </p:spPr>
      </p:pic>
      <p:sp>
        <p:nvSpPr>
          <p:cNvPr id="4100" name="Slide Number Placeholder 3"/>
          <p:cNvSpPr>
            <a:spLocks noGrp="1"/>
          </p:cNvSpPr>
          <p:nvPr>
            <p:ph type="sldNum" sz="quarter" idx="4294967295"/>
          </p:nvPr>
        </p:nvSpPr>
        <p:spPr>
          <a:xfrm>
            <a:off x="7315200" y="6400800"/>
            <a:ext cx="1828800" cy="274638"/>
          </a:xfrm>
          <a:prstGeom prst="rect">
            <a:avLst/>
          </a:prstGeom>
        </p:spPr>
        <p:txBody>
          <a:bodyPr/>
          <a:lstStyle/>
          <a:p>
            <a:pPr>
              <a:defRPr/>
            </a:pPr>
            <a:fld id="{E1F53F51-CAB6-4260-ADCF-58D7EB2BC312}" type="slidenum">
              <a:rPr lang="en-GB" smtClean="0"/>
              <a:pPr>
                <a:defRPr/>
              </a:pPr>
              <a:t>2</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FC713B-908A-4380-B2CA-883FB84EE392}"/>
              </a:ext>
            </a:extLst>
          </p:cNvPr>
          <p:cNvSpPr>
            <a:spLocks noGrp="1"/>
          </p:cNvSpPr>
          <p:nvPr>
            <p:ph type="title"/>
          </p:nvPr>
        </p:nvSpPr>
        <p:spPr>
          <a:xfrm>
            <a:off x="2788800" y="199924"/>
            <a:ext cx="6102660" cy="650375"/>
          </a:xfrm>
        </p:spPr>
        <p:txBody>
          <a:bodyPr/>
          <a:lstStyle/>
          <a:p>
            <a:r>
              <a:rPr lang="nl-NL" sz="2800" dirty="0"/>
              <a:t>Ga met z'n vieren in gesprek</a:t>
            </a:r>
          </a:p>
        </p:txBody>
      </p:sp>
      <p:sp>
        <p:nvSpPr>
          <p:cNvPr id="3" name="Tijdelijke aanduiding voor inhoud 2">
            <a:extLst>
              <a:ext uri="{FF2B5EF4-FFF2-40B4-BE49-F238E27FC236}">
                <a16:creationId xmlns:a16="http://schemas.microsoft.com/office/drawing/2014/main" id="{CB1AE606-6B38-40C2-85C5-760AD2C9AA26}"/>
              </a:ext>
            </a:extLst>
          </p:cNvPr>
          <p:cNvSpPr>
            <a:spLocks noGrp="1"/>
          </p:cNvSpPr>
          <p:nvPr>
            <p:ph idx="13"/>
          </p:nvPr>
        </p:nvSpPr>
        <p:spPr>
          <a:xfrm>
            <a:off x="1102039" y="1568994"/>
            <a:ext cx="7938548" cy="2398849"/>
          </a:xfrm>
        </p:spPr>
        <p:txBody>
          <a:bodyPr>
            <a:normAutofit/>
          </a:bodyPr>
          <a:lstStyle/>
          <a:p>
            <a:pPr marL="342900" indent="-342900">
              <a:buFont typeface="Arial" panose="020B0604020202020204" pitchFamily="34" charset="0"/>
              <a:buChar char="•"/>
            </a:pPr>
            <a:r>
              <a:rPr lang="nl-NL" b="0" dirty="0"/>
              <a:t>Wat helpt jou (het best) om aan de slag te gaan?</a:t>
            </a:r>
          </a:p>
          <a:p>
            <a:pPr marL="342900" indent="-342900">
              <a:buFont typeface="Arial" panose="020B0604020202020204" pitchFamily="34" charset="0"/>
              <a:buChar char="•"/>
            </a:pPr>
            <a:r>
              <a:rPr lang="nl-NL" b="0" dirty="0"/>
              <a:t>Wat is voor jou de grootste dwarsligger in je studie </a:t>
            </a:r>
            <a:r>
              <a:rPr lang="nl-NL" b="0" dirty="0" err="1"/>
              <a:t>so</a:t>
            </a:r>
            <a:r>
              <a:rPr lang="nl-NL" b="0" dirty="0"/>
              <a:t> far?</a:t>
            </a:r>
          </a:p>
          <a:p>
            <a:pPr marL="342900" indent="-342900">
              <a:buFont typeface="Arial" panose="020B0604020202020204" pitchFamily="34" charset="0"/>
              <a:buChar char="•"/>
            </a:pPr>
            <a:r>
              <a:rPr lang="nl-NL" b="0" dirty="0"/>
              <a:t>Wat is jouw favoriete smoes om (even) uit te stellen?</a:t>
            </a:r>
          </a:p>
          <a:p>
            <a:pPr marL="342900" indent="-342900">
              <a:buFont typeface="Arial" panose="020B0604020202020204" pitchFamily="34" charset="0"/>
              <a:buChar char="•"/>
            </a:pPr>
            <a:r>
              <a:rPr lang="nl-NL" b="0" dirty="0"/>
              <a:t>Wat is voor jouw de grootste verleiding om niet aan de slag te gaan?</a:t>
            </a:r>
          </a:p>
          <a:p>
            <a:pPr marL="342900" indent="-342900">
              <a:buFont typeface="Arial" panose="020B0604020202020204" pitchFamily="34" charset="0"/>
              <a:buChar char="•"/>
            </a:pPr>
            <a:r>
              <a:rPr lang="nl-NL" b="0" dirty="0"/>
              <a:t>Wat ervaar jij als het meest belastend tot nu toe? </a:t>
            </a:r>
          </a:p>
          <a:p>
            <a:endParaRPr lang="nl-NL" b="0" dirty="0"/>
          </a:p>
          <a:p>
            <a:endParaRPr lang="nl-NL" b="0" dirty="0"/>
          </a:p>
        </p:txBody>
      </p:sp>
      <p:pic>
        <p:nvPicPr>
          <p:cNvPr id="8" name="Tijdelijke aanduiding voor inhoud 7" descr="Afbeelding met sport, binnen&#10;&#10;Beschrijving is gegenereerd met hoge betrouwbaarheid">
            <a:extLst>
              <a:ext uri="{FF2B5EF4-FFF2-40B4-BE49-F238E27FC236}">
                <a16:creationId xmlns:a16="http://schemas.microsoft.com/office/drawing/2014/main" id="{F573B6F9-A7DE-409D-B7F9-2407CFAB5A21}"/>
              </a:ext>
            </a:extLst>
          </p:cNvPr>
          <p:cNvPicPr>
            <a:picLocks noGrp="1" noChangeAspect="1"/>
          </p:cNvPicPr>
          <p:nvPr>
            <p:ph idx="17"/>
          </p:nvPr>
        </p:nvPicPr>
        <p:blipFill>
          <a:blip r:embed="rId2"/>
          <a:stretch>
            <a:fillRect/>
          </a:stretch>
        </p:blipFill>
        <p:spPr>
          <a:xfrm>
            <a:off x="51566" y="5689027"/>
            <a:ext cx="1296093" cy="1094481"/>
          </a:xfrm>
        </p:spPr>
      </p:pic>
      <p:sp>
        <p:nvSpPr>
          <p:cNvPr id="9" name="Tekstvak 8">
            <a:extLst>
              <a:ext uri="{FF2B5EF4-FFF2-40B4-BE49-F238E27FC236}">
                <a16:creationId xmlns:a16="http://schemas.microsoft.com/office/drawing/2014/main" id="{768E1D92-7069-4F78-B0F5-7E2F756410A7}"/>
              </a:ext>
            </a:extLst>
          </p:cNvPr>
          <p:cNvSpPr txBox="1"/>
          <p:nvPr/>
        </p:nvSpPr>
        <p:spPr>
          <a:xfrm>
            <a:off x="2530928" y="4678612"/>
            <a:ext cx="5633358" cy="923330"/>
          </a:xfrm>
          <a:prstGeom prst="rect">
            <a:avLst/>
          </a:prstGeom>
          <a:noFill/>
        </p:spPr>
        <p:txBody>
          <a:bodyPr wrap="square" rtlCol="0">
            <a:spAutoFit/>
          </a:bodyPr>
          <a:lstStyle/>
          <a:p>
            <a:r>
              <a:rPr lang="nl-NL" dirty="0" err="1"/>
              <a:t>Wisdom</a:t>
            </a:r>
            <a:r>
              <a:rPr lang="nl-NL" dirty="0"/>
              <a:t> of </a:t>
            </a:r>
            <a:r>
              <a:rPr lang="nl-NL" dirty="0" err="1"/>
              <a:t>the</a:t>
            </a:r>
            <a:r>
              <a:rPr lang="nl-NL" dirty="0"/>
              <a:t> </a:t>
            </a:r>
            <a:r>
              <a:rPr lang="nl-NL" dirty="0" err="1"/>
              <a:t>crowd</a:t>
            </a:r>
            <a:r>
              <a:rPr lang="nl-NL" dirty="0"/>
              <a:t>: </a:t>
            </a:r>
          </a:p>
          <a:p>
            <a:endParaRPr lang="nl-NL" dirty="0"/>
          </a:p>
          <a:p>
            <a:r>
              <a:rPr lang="nl-NL" dirty="0"/>
              <a:t>Haal uit het gesprek 3 tips die ons verder kunnen helpen.</a:t>
            </a:r>
          </a:p>
        </p:txBody>
      </p:sp>
      <p:sp>
        <p:nvSpPr>
          <p:cNvPr id="10" name="Pijl: omlaag 9">
            <a:extLst>
              <a:ext uri="{FF2B5EF4-FFF2-40B4-BE49-F238E27FC236}">
                <a16:creationId xmlns:a16="http://schemas.microsoft.com/office/drawing/2014/main" id="{2B6A0C10-74D2-46F6-B94D-0FE8EB9A474A}"/>
              </a:ext>
            </a:extLst>
          </p:cNvPr>
          <p:cNvSpPr/>
          <p:nvPr/>
        </p:nvSpPr>
        <p:spPr>
          <a:xfrm>
            <a:off x="4403271" y="3880757"/>
            <a:ext cx="348343" cy="73478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659985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785BE2-566E-4359-A0E8-601FDAB3C43A}"/>
              </a:ext>
            </a:extLst>
          </p:cNvPr>
          <p:cNvSpPr>
            <a:spLocks noGrp="1"/>
          </p:cNvSpPr>
          <p:nvPr>
            <p:ph type="title"/>
          </p:nvPr>
        </p:nvSpPr>
        <p:spPr>
          <a:xfrm>
            <a:off x="2670288" y="238943"/>
            <a:ext cx="6102660" cy="650375"/>
          </a:xfrm>
        </p:spPr>
        <p:txBody>
          <a:bodyPr/>
          <a:lstStyle/>
          <a:p>
            <a:r>
              <a:rPr lang="nl-NL" dirty="0"/>
              <a:t>Leren en Brein </a:t>
            </a:r>
          </a:p>
        </p:txBody>
      </p:sp>
      <p:pic>
        <p:nvPicPr>
          <p:cNvPr id="10" name="Tijdelijke aanduiding voor inhoud 9">
            <a:extLst>
              <a:ext uri="{FF2B5EF4-FFF2-40B4-BE49-F238E27FC236}">
                <a16:creationId xmlns:a16="http://schemas.microsoft.com/office/drawing/2014/main" id="{8A7BD7E2-6632-4844-ADCB-3DAF9167A449}"/>
              </a:ext>
            </a:extLst>
          </p:cNvPr>
          <p:cNvPicPr>
            <a:picLocks noGrp="1" noChangeAspect="1"/>
          </p:cNvPicPr>
          <p:nvPr>
            <p:ph idx="17"/>
          </p:nvPr>
        </p:nvPicPr>
        <p:blipFill>
          <a:blip r:embed="rId3"/>
          <a:stretch>
            <a:fillRect/>
          </a:stretch>
        </p:blipFill>
        <p:spPr>
          <a:xfrm>
            <a:off x="-21772" y="5540828"/>
            <a:ext cx="876518" cy="1317172"/>
          </a:xfrm>
        </p:spPr>
      </p:pic>
      <p:pic>
        <p:nvPicPr>
          <p:cNvPr id="14" name="Tijdelijke aanduiding voor inhoud 13">
            <a:extLst>
              <a:ext uri="{FF2B5EF4-FFF2-40B4-BE49-F238E27FC236}">
                <a16:creationId xmlns:a16="http://schemas.microsoft.com/office/drawing/2014/main" id="{1853CC39-D2D7-4705-B833-5EFFAA237888}"/>
              </a:ext>
            </a:extLst>
          </p:cNvPr>
          <p:cNvPicPr>
            <a:picLocks noGrp="1" noChangeAspect="1"/>
          </p:cNvPicPr>
          <p:nvPr>
            <p:ph idx="16"/>
          </p:nvPr>
        </p:nvPicPr>
        <p:blipFill>
          <a:blip r:embed="rId4"/>
          <a:stretch>
            <a:fillRect/>
          </a:stretch>
        </p:blipFill>
        <p:spPr>
          <a:xfrm>
            <a:off x="5861411" y="889319"/>
            <a:ext cx="3659262" cy="4752742"/>
          </a:xfrm>
        </p:spPr>
      </p:pic>
      <p:pic>
        <p:nvPicPr>
          <p:cNvPr id="16" name="Afbeelding 15" descr="Afbeelding met tekst&#10;&#10;Beschrijving is gegenereerd met hoge betrouwbaarheid">
            <a:extLst>
              <a:ext uri="{FF2B5EF4-FFF2-40B4-BE49-F238E27FC236}">
                <a16:creationId xmlns:a16="http://schemas.microsoft.com/office/drawing/2014/main" id="{4293278F-22C4-416F-B5ED-06DD5774A51C}"/>
              </a:ext>
            </a:extLst>
          </p:cNvPr>
          <p:cNvPicPr>
            <a:picLocks noChangeAspect="1"/>
          </p:cNvPicPr>
          <p:nvPr/>
        </p:nvPicPr>
        <p:blipFill>
          <a:blip r:embed="rId5"/>
          <a:stretch>
            <a:fillRect/>
          </a:stretch>
        </p:blipFill>
        <p:spPr>
          <a:xfrm>
            <a:off x="2076139" y="889318"/>
            <a:ext cx="3346759" cy="4752743"/>
          </a:xfrm>
          <a:prstGeom prst="rect">
            <a:avLst/>
          </a:prstGeom>
        </p:spPr>
      </p:pic>
    </p:spTree>
    <p:extLst>
      <p:ext uri="{BB962C8B-B14F-4D97-AF65-F5344CB8AC3E}">
        <p14:creationId xmlns:p14="http://schemas.microsoft.com/office/powerpoint/2010/main" val="2879211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634700-197A-49AB-84A7-53B0D4CF27EC}"/>
              </a:ext>
            </a:extLst>
          </p:cNvPr>
          <p:cNvSpPr>
            <a:spLocks noGrp="1"/>
          </p:cNvSpPr>
          <p:nvPr>
            <p:ph type="title"/>
          </p:nvPr>
        </p:nvSpPr>
        <p:spPr>
          <a:xfrm>
            <a:off x="2680953" y="238943"/>
            <a:ext cx="6102660" cy="650375"/>
          </a:xfrm>
        </p:spPr>
        <p:txBody>
          <a:bodyPr/>
          <a:lstStyle/>
          <a:p>
            <a:r>
              <a:rPr lang="nl-NL" sz="2800" dirty="0"/>
              <a:t>Hier moeten we het mee doen…</a:t>
            </a:r>
          </a:p>
        </p:txBody>
      </p:sp>
      <p:pic>
        <p:nvPicPr>
          <p:cNvPr id="9" name="Tijdelijke aanduiding voor inhoud 8">
            <a:extLst>
              <a:ext uri="{FF2B5EF4-FFF2-40B4-BE49-F238E27FC236}">
                <a16:creationId xmlns:a16="http://schemas.microsoft.com/office/drawing/2014/main" id="{92EB0288-AD96-43F8-93DA-7D47B3886B4C}"/>
              </a:ext>
            </a:extLst>
          </p:cNvPr>
          <p:cNvPicPr>
            <a:picLocks noGrp="1" noChangeAspect="1"/>
          </p:cNvPicPr>
          <p:nvPr>
            <p:ph idx="17"/>
          </p:nvPr>
        </p:nvPicPr>
        <p:blipFill>
          <a:blip r:embed="rId2"/>
          <a:stretch>
            <a:fillRect/>
          </a:stretch>
        </p:blipFill>
        <p:spPr>
          <a:xfrm>
            <a:off x="6226628" y="1099685"/>
            <a:ext cx="2841157" cy="1600654"/>
          </a:xfrm>
        </p:spPr>
      </p:pic>
      <p:pic>
        <p:nvPicPr>
          <p:cNvPr id="7" name="Tijdelijke aanduiding voor inhoud 7" descr="Afbeelding met tekst, kaart&#10;&#10;Beschrijving is gegenereerd met zeer hoge betrouwbaarheid">
            <a:extLst>
              <a:ext uri="{FF2B5EF4-FFF2-40B4-BE49-F238E27FC236}">
                <a16:creationId xmlns:a16="http://schemas.microsoft.com/office/drawing/2014/main" id="{B17FB0D1-D9C6-4B5F-89CE-4388C3A01ACB}"/>
              </a:ext>
            </a:extLst>
          </p:cNvPr>
          <p:cNvPicPr>
            <a:picLocks noGrp="1" noChangeAspect="1"/>
          </p:cNvPicPr>
          <p:nvPr>
            <p:ph idx="13"/>
          </p:nvPr>
        </p:nvPicPr>
        <p:blipFill>
          <a:blip r:embed="rId3"/>
          <a:stretch>
            <a:fillRect/>
          </a:stretch>
        </p:blipFill>
        <p:spPr>
          <a:xfrm>
            <a:off x="2604753" y="4046799"/>
            <a:ext cx="4106290" cy="2701860"/>
          </a:xfrm>
        </p:spPr>
      </p:pic>
      <p:pic>
        <p:nvPicPr>
          <p:cNvPr id="10" name="Afbeelding 9">
            <a:extLst>
              <a:ext uri="{FF2B5EF4-FFF2-40B4-BE49-F238E27FC236}">
                <a16:creationId xmlns:a16="http://schemas.microsoft.com/office/drawing/2014/main" id="{8A50DCD2-49A0-4FB0-AA5A-F84009E32D66}"/>
              </a:ext>
            </a:extLst>
          </p:cNvPr>
          <p:cNvPicPr>
            <a:picLocks noChangeAspect="1"/>
          </p:cNvPicPr>
          <p:nvPr/>
        </p:nvPicPr>
        <p:blipFill>
          <a:blip r:embed="rId4"/>
          <a:stretch>
            <a:fillRect/>
          </a:stretch>
        </p:blipFill>
        <p:spPr>
          <a:xfrm>
            <a:off x="210911" y="1282473"/>
            <a:ext cx="5086350" cy="1114425"/>
          </a:xfrm>
          <a:prstGeom prst="rect">
            <a:avLst/>
          </a:prstGeom>
        </p:spPr>
      </p:pic>
      <p:pic>
        <p:nvPicPr>
          <p:cNvPr id="11" name="Afbeelding 10">
            <a:extLst>
              <a:ext uri="{FF2B5EF4-FFF2-40B4-BE49-F238E27FC236}">
                <a16:creationId xmlns:a16="http://schemas.microsoft.com/office/drawing/2014/main" id="{78FA682B-AD7A-4F4E-A9E4-FE742E087CF4}"/>
              </a:ext>
            </a:extLst>
          </p:cNvPr>
          <p:cNvPicPr>
            <a:picLocks noChangeAspect="1"/>
          </p:cNvPicPr>
          <p:nvPr/>
        </p:nvPicPr>
        <p:blipFill>
          <a:blip r:embed="rId5"/>
          <a:stretch>
            <a:fillRect/>
          </a:stretch>
        </p:blipFill>
        <p:spPr>
          <a:xfrm>
            <a:off x="328613" y="2462893"/>
            <a:ext cx="4842102" cy="1473293"/>
          </a:xfrm>
          <a:prstGeom prst="rect">
            <a:avLst/>
          </a:prstGeom>
        </p:spPr>
      </p:pic>
    </p:spTree>
    <p:extLst>
      <p:ext uri="{BB962C8B-B14F-4D97-AF65-F5344CB8AC3E}">
        <p14:creationId xmlns:p14="http://schemas.microsoft.com/office/powerpoint/2010/main" val="397880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B7D41A-FD0D-4D14-BBA6-409CDAF7253C}"/>
              </a:ext>
            </a:extLst>
          </p:cNvPr>
          <p:cNvSpPr>
            <a:spLocks noGrp="1"/>
          </p:cNvSpPr>
          <p:nvPr>
            <p:ph type="title"/>
          </p:nvPr>
        </p:nvSpPr>
        <p:spPr>
          <a:xfrm>
            <a:off x="2875176" y="238943"/>
            <a:ext cx="6102660" cy="650375"/>
          </a:xfrm>
        </p:spPr>
        <p:txBody>
          <a:bodyPr/>
          <a:lstStyle/>
          <a:p>
            <a:r>
              <a:rPr lang="nl-NL" dirty="0"/>
              <a:t>Tip: kijk naar jezelf</a:t>
            </a:r>
            <a:br>
              <a:rPr lang="nl-NL" dirty="0"/>
            </a:br>
            <a:endParaRPr lang="nl-NL" dirty="0"/>
          </a:p>
        </p:txBody>
      </p:sp>
      <p:sp>
        <p:nvSpPr>
          <p:cNvPr id="3" name="Tijdelijke aanduiding voor inhoud 2">
            <a:extLst>
              <a:ext uri="{FF2B5EF4-FFF2-40B4-BE49-F238E27FC236}">
                <a16:creationId xmlns:a16="http://schemas.microsoft.com/office/drawing/2014/main" id="{95EBBB25-4D24-45EC-A756-CD977C1CE6A4}"/>
              </a:ext>
            </a:extLst>
          </p:cNvPr>
          <p:cNvSpPr>
            <a:spLocks noGrp="1"/>
          </p:cNvSpPr>
          <p:nvPr>
            <p:ph idx="13"/>
          </p:nvPr>
        </p:nvSpPr>
        <p:spPr>
          <a:xfrm>
            <a:off x="1008668" y="1059705"/>
            <a:ext cx="7860695" cy="3952875"/>
          </a:xfrm>
        </p:spPr>
        <p:txBody>
          <a:bodyPr>
            <a:normAutofit lnSpcReduction="10000"/>
          </a:bodyPr>
          <a:lstStyle/>
          <a:p>
            <a:pPr marL="342900" indent="-342900">
              <a:buFont typeface="Arial" panose="020B0604020202020204" pitchFamily="34" charset="0"/>
              <a:buChar char="•"/>
            </a:pPr>
            <a:r>
              <a:rPr lang="nl-NL" dirty="0"/>
              <a:t>Ben jij een echt ochtendmens of ben je ’s avonds het meest energiek? </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Vind jij het prettig om voor langere tijd achter elkaar met je studie bezig te zijn of ben je na een uurtje al afgeleid? </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Als je dit weet van jezelf kun je de planning hierop aanpassen. </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Zo kan het dus zijn dat je bijvoorbeeld inplant om zaterdag- en zondagochtend totaal 8 uur te besteden aan studeren en 2 avonden in de week 2 uur.  </a:t>
            </a:r>
          </a:p>
          <a:p>
            <a:endParaRPr lang="nl-NL" dirty="0"/>
          </a:p>
        </p:txBody>
      </p:sp>
      <p:pic>
        <p:nvPicPr>
          <p:cNvPr id="8" name="Tijdelijke aanduiding voor inhoud 7" descr="Afbeelding met schermafbeelding&#10;&#10;Beschrijving is gegenereerd met zeer hoge betrouwbaarheid">
            <a:extLst>
              <a:ext uri="{FF2B5EF4-FFF2-40B4-BE49-F238E27FC236}">
                <a16:creationId xmlns:a16="http://schemas.microsoft.com/office/drawing/2014/main" id="{14E401EC-DF64-46C3-B1C7-1D8818C51BE3}"/>
              </a:ext>
            </a:extLst>
          </p:cNvPr>
          <p:cNvPicPr>
            <a:picLocks noGrp="1" noChangeAspect="1"/>
          </p:cNvPicPr>
          <p:nvPr>
            <p:ph idx="16"/>
          </p:nvPr>
        </p:nvPicPr>
        <p:blipFill>
          <a:blip r:embed="rId2"/>
          <a:stretch>
            <a:fillRect/>
          </a:stretch>
        </p:blipFill>
        <p:spPr>
          <a:xfrm>
            <a:off x="0" y="4856552"/>
            <a:ext cx="2875176" cy="2158637"/>
          </a:xfrm>
        </p:spPr>
      </p:pic>
      <p:sp>
        <p:nvSpPr>
          <p:cNvPr id="5" name="Tijdelijke aanduiding voor inhoud 4">
            <a:extLst>
              <a:ext uri="{FF2B5EF4-FFF2-40B4-BE49-F238E27FC236}">
                <a16:creationId xmlns:a16="http://schemas.microsoft.com/office/drawing/2014/main" id="{060BFB5A-F66A-4BB9-82DA-F54936E096B2}"/>
              </a:ext>
            </a:extLst>
          </p:cNvPr>
          <p:cNvSpPr>
            <a:spLocks noGrp="1"/>
          </p:cNvSpPr>
          <p:nvPr>
            <p:ph idx="17"/>
          </p:nvPr>
        </p:nvSpPr>
        <p:spPr/>
        <p:txBody>
          <a:bodyPr/>
          <a:lstStyle/>
          <a:p>
            <a:endParaRPr lang="nl-NL"/>
          </a:p>
        </p:txBody>
      </p:sp>
    </p:spTree>
    <p:extLst>
      <p:ext uri="{BB962C8B-B14F-4D97-AF65-F5344CB8AC3E}">
        <p14:creationId xmlns:p14="http://schemas.microsoft.com/office/powerpoint/2010/main" val="124833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387484-532F-461A-BDF8-A10709BCC1F8}"/>
              </a:ext>
            </a:extLst>
          </p:cNvPr>
          <p:cNvSpPr>
            <a:spLocks noGrp="1"/>
          </p:cNvSpPr>
          <p:nvPr>
            <p:ph type="title"/>
          </p:nvPr>
        </p:nvSpPr>
        <p:spPr>
          <a:xfrm>
            <a:off x="2651494" y="134609"/>
            <a:ext cx="6102660" cy="650375"/>
          </a:xfrm>
        </p:spPr>
        <p:txBody>
          <a:bodyPr/>
          <a:lstStyle/>
          <a:p>
            <a:r>
              <a:rPr lang="nl-NL" dirty="0" err="1"/>
              <a:t>rrrrrrregelmaat</a:t>
            </a:r>
            <a:endParaRPr lang="nl-NL" dirty="0"/>
          </a:p>
        </p:txBody>
      </p:sp>
      <p:sp>
        <p:nvSpPr>
          <p:cNvPr id="3" name="Tijdelijke aanduiding voor inhoud 2">
            <a:extLst>
              <a:ext uri="{FF2B5EF4-FFF2-40B4-BE49-F238E27FC236}">
                <a16:creationId xmlns:a16="http://schemas.microsoft.com/office/drawing/2014/main" id="{ACE64494-C05E-4A45-8A2F-2BC8248BAA6F}"/>
              </a:ext>
            </a:extLst>
          </p:cNvPr>
          <p:cNvSpPr>
            <a:spLocks noGrp="1"/>
          </p:cNvSpPr>
          <p:nvPr>
            <p:ph idx="13"/>
          </p:nvPr>
        </p:nvSpPr>
        <p:spPr>
          <a:xfrm>
            <a:off x="663298" y="1438279"/>
            <a:ext cx="7822116" cy="2976789"/>
          </a:xfrm>
        </p:spPr>
        <p:txBody>
          <a:bodyPr/>
          <a:lstStyle/>
          <a:p>
            <a:pPr marL="342900" indent="-342900">
              <a:buFont typeface="Arial" panose="020B0604020202020204" pitchFamily="34" charset="0"/>
              <a:buChar char="•"/>
            </a:pPr>
            <a:r>
              <a:rPr lang="nl-NL" dirty="0"/>
              <a:t>Als je iedere dag iets aan je studie doet dan houd je alles goed bij. Dit voorkomt het ‘bulldozer-effect’. Hierbij schuif je alles voor je uit en dan wordt de berg zo hoog dat je deze niet meer </a:t>
            </a:r>
            <a:r>
              <a:rPr lang="nl-NL" dirty="0" err="1"/>
              <a:t>weggeschept</a:t>
            </a:r>
            <a:r>
              <a:rPr lang="nl-NL" dirty="0"/>
              <a:t> krijgt. </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r>
              <a:rPr lang="nl-NL" dirty="0"/>
              <a:t>Regelmatig aandacht aan je studie besteden zorgt ervoor dat je steeds kleine beetjes ‘weg schept’ en je er dus niet als een berg tegenop hoeft te zien. </a:t>
            </a:r>
          </a:p>
          <a:p>
            <a:endParaRPr lang="nl-NL" dirty="0"/>
          </a:p>
        </p:txBody>
      </p:sp>
      <p:pic>
        <p:nvPicPr>
          <p:cNvPr id="12" name="Afbeelding 11">
            <a:extLst>
              <a:ext uri="{FF2B5EF4-FFF2-40B4-BE49-F238E27FC236}">
                <a16:creationId xmlns:a16="http://schemas.microsoft.com/office/drawing/2014/main" id="{A4BF9FB4-0F87-4E50-B8FC-1FB598B1BB0F}"/>
              </a:ext>
            </a:extLst>
          </p:cNvPr>
          <p:cNvPicPr>
            <a:picLocks noChangeAspect="1"/>
          </p:cNvPicPr>
          <p:nvPr/>
        </p:nvPicPr>
        <p:blipFill>
          <a:blip r:embed="rId2"/>
          <a:stretch>
            <a:fillRect/>
          </a:stretch>
        </p:blipFill>
        <p:spPr>
          <a:xfrm>
            <a:off x="0" y="4295775"/>
            <a:ext cx="1781175" cy="2562225"/>
          </a:xfrm>
          <a:prstGeom prst="rect">
            <a:avLst/>
          </a:prstGeom>
        </p:spPr>
      </p:pic>
    </p:spTree>
    <p:extLst>
      <p:ext uri="{BB962C8B-B14F-4D97-AF65-F5344CB8AC3E}">
        <p14:creationId xmlns:p14="http://schemas.microsoft.com/office/powerpoint/2010/main" val="2111380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B8779C-9B45-469C-B55A-373FF2C926B3}"/>
              </a:ext>
            </a:extLst>
          </p:cNvPr>
          <p:cNvSpPr>
            <a:spLocks noGrp="1"/>
          </p:cNvSpPr>
          <p:nvPr>
            <p:ph type="title"/>
          </p:nvPr>
        </p:nvSpPr>
        <p:spPr>
          <a:xfrm>
            <a:off x="2766703" y="271416"/>
            <a:ext cx="6102660" cy="650375"/>
          </a:xfrm>
        </p:spPr>
        <p:txBody>
          <a:bodyPr/>
          <a:lstStyle/>
          <a:p>
            <a:r>
              <a:rPr lang="nl-NL" dirty="0"/>
              <a:t>Werkplan (1)</a:t>
            </a:r>
          </a:p>
        </p:txBody>
      </p:sp>
      <p:sp>
        <p:nvSpPr>
          <p:cNvPr id="3" name="Tijdelijke aanduiding voor inhoud 2">
            <a:extLst>
              <a:ext uri="{FF2B5EF4-FFF2-40B4-BE49-F238E27FC236}">
                <a16:creationId xmlns:a16="http://schemas.microsoft.com/office/drawing/2014/main" id="{3344BE91-9B7B-42C8-B587-3E729D5CEE2D}"/>
              </a:ext>
            </a:extLst>
          </p:cNvPr>
          <p:cNvSpPr>
            <a:spLocks noGrp="1"/>
          </p:cNvSpPr>
          <p:nvPr>
            <p:ph idx="13"/>
          </p:nvPr>
        </p:nvSpPr>
        <p:spPr>
          <a:xfrm>
            <a:off x="739940" y="1125094"/>
            <a:ext cx="8124645" cy="3503468"/>
          </a:xfrm>
        </p:spPr>
        <p:txBody>
          <a:bodyPr>
            <a:noAutofit/>
          </a:bodyPr>
          <a:lstStyle/>
          <a:p>
            <a:r>
              <a:rPr lang="nl-NL" sz="1600" dirty="0">
                <a:latin typeface="Arial" panose="020B0604020202020204" pitchFamily="34" charset="0"/>
                <a:cs typeface="Arial" panose="020B0604020202020204" pitchFamily="34" charset="0"/>
              </a:rPr>
              <a:t>Een goed werkplan is op te stellen aan de hand van vier vragen:</a:t>
            </a:r>
          </a:p>
          <a:p>
            <a:endParaRPr lang="nl-NL" sz="1600" dirty="0">
              <a:latin typeface="Arial" panose="020B0604020202020204" pitchFamily="34" charset="0"/>
              <a:cs typeface="Arial" panose="020B0604020202020204" pitchFamily="34" charset="0"/>
            </a:endParaRPr>
          </a:p>
          <a:p>
            <a:r>
              <a:rPr lang="nl-NL" sz="1600" dirty="0">
                <a:latin typeface="Arial" panose="020B0604020202020204" pitchFamily="34" charset="0"/>
                <a:cs typeface="Arial" panose="020B0604020202020204" pitchFamily="34" charset="0"/>
              </a:rPr>
              <a:t>Vraag 1. </a:t>
            </a:r>
            <a:r>
              <a:rPr lang="nl-NL" sz="1600" i="1" dirty="0">
                <a:latin typeface="Arial" panose="020B0604020202020204" pitchFamily="34" charset="0"/>
                <a:cs typeface="Arial" panose="020B0604020202020204" pitchFamily="34" charset="0"/>
              </a:rPr>
              <a:t>Wat</a:t>
            </a:r>
            <a:r>
              <a:rPr lang="nl-NL" sz="1600" dirty="0">
                <a:latin typeface="Arial" panose="020B0604020202020204" pitchFamily="34" charset="0"/>
                <a:cs typeface="Arial" panose="020B0604020202020204" pitchFamily="34" charset="0"/>
              </a:rPr>
              <a:t> ga ik doen?</a:t>
            </a:r>
          </a:p>
          <a:p>
            <a:pPr marL="342900" indent="-342900">
              <a:buFont typeface="Arial" panose="020B0604020202020204" pitchFamily="34" charset="0"/>
              <a:buChar char="•"/>
            </a:pPr>
            <a:r>
              <a:rPr lang="nl-NL" sz="1600" dirty="0">
                <a:latin typeface="Arial" panose="020B0604020202020204" pitchFamily="34" charset="0"/>
                <a:cs typeface="Arial" panose="020B0604020202020204" pitchFamily="34" charset="0"/>
              </a:rPr>
              <a:t>Denk na over wat je precies gaat doen en zijn de taken haalbaar in de beschikbare tijd. </a:t>
            </a:r>
          </a:p>
          <a:p>
            <a:pPr marL="342900" indent="-342900">
              <a:buFont typeface="Arial" panose="020B0604020202020204" pitchFamily="34" charset="0"/>
              <a:buChar char="•"/>
            </a:pPr>
            <a:r>
              <a:rPr lang="nl-NL" sz="1600" dirty="0">
                <a:latin typeface="Arial" panose="020B0604020202020204" pitchFamily="34" charset="0"/>
                <a:cs typeface="Arial" panose="020B0604020202020204" pitchFamily="34" charset="0"/>
              </a:rPr>
              <a:t>Maak een overzicht van de verschillende studietaken. Oriënteer je op de specifieke eisen van bijvoorbeeld het tentamen of beroepsproduct.</a:t>
            </a:r>
          </a:p>
          <a:p>
            <a:pPr marL="342900" indent="-342900">
              <a:buFont typeface="Arial" panose="020B0604020202020204" pitchFamily="34" charset="0"/>
              <a:buChar char="•"/>
            </a:pPr>
            <a:r>
              <a:rPr lang="nl-NL" sz="1600" dirty="0">
                <a:latin typeface="Arial" panose="020B0604020202020204" pitchFamily="34" charset="0"/>
                <a:cs typeface="Arial" panose="020B0604020202020204" pitchFamily="34" charset="0"/>
              </a:rPr>
              <a:t>Bekijk dan realistisch of het haalbaar is om de voorgenomen taken te doen in de beschikbare tijd </a:t>
            </a:r>
          </a:p>
          <a:p>
            <a:br>
              <a:rPr lang="nl-NL" sz="1600" dirty="0">
                <a:latin typeface="Arial" panose="020B0604020202020204" pitchFamily="34" charset="0"/>
                <a:cs typeface="Arial" panose="020B0604020202020204" pitchFamily="34" charset="0"/>
              </a:rPr>
            </a:br>
            <a:r>
              <a:rPr lang="nl-NL" sz="1600" dirty="0">
                <a:latin typeface="Arial" panose="020B0604020202020204" pitchFamily="34" charset="0"/>
                <a:cs typeface="Arial" panose="020B0604020202020204" pitchFamily="34" charset="0"/>
              </a:rPr>
              <a:t>Vraag 2. </a:t>
            </a:r>
            <a:r>
              <a:rPr lang="nl-NL" sz="1600" i="1" dirty="0">
                <a:latin typeface="Arial" panose="020B0604020202020204" pitchFamily="34" charset="0"/>
                <a:cs typeface="Arial" panose="020B0604020202020204" pitchFamily="34" charset="0"/>
              </a:rPr>
              <a:t>Wanneer</a:t>
            </a:r>
            <a:r>
              <a:rPr lang="nl-NL" sz="1600" dirty="0">
                <a:latin typeface="Arial" panose="020B0604020202020204" pitchFamily="34" charset="0"/>
                <a:cs typeface="Arial" panose="020B0604020202020204" pitchFamily="34" charset="0"/>
              </a:rPr>
              <a:t> ga ik het doen?</a:t>
            </a:r>
          </a:p>
          <a:p>
            <a:pPr marL="342900" indent="-342900">
              <a:buFont typeface="Arial" panose="020B0604020202020204" pitchFamily="34" charset="0"/>
              <a:buChar char="•"/>
            </a:pPr>
            <a:r>
              <a:rPr lang="nl-NL" sz="1600" dirty="0">
                <a:latin typeface="Arial" panose="020B0604020202020204" pitchFamily="34" charset="0"/>
                <a:cs typeface="Arial" panose="020B0604020202020204" pitchFamily="34" charset="0"/>
              </a:rPr>
              <a:t>Het kan handig zijn eerst een week te noteren wat je dagelijks doet. Zo krijg je inzicht in je tijdsgebruik. </a:t>
            </a:r>
          </a:p>
          <a:p>
            <a:pPr marL="342900" indent="-342900">
              <a:buFont typeface="Arial" panose="020B0604020202020204" pitchFamily="34" charset="0"/>
              <a:buChar char="•"/>
            </a:pPr>
            <a:r>
              <a:rPr lang="nl-NL" sz="1600" dirty="0">
                <a:latin typeface="Arial" panose="020B0604020202020204" pitchFamily="34" charset="0"/>
                <a:cs typeface="Arial" panose="020B0604020202020204" pitchFamily="34" charset="0"/>
              </a:rPr>
              <a:t>Maak daarna een tijdsschema. Vul dagelijkse verplichtingen en vrije tijdsactiviteiten in. Vul dan de studietaken in. Zorg ervoor dat je ook dagdelen vrijhoudt zodat je de mogelijkheid hebt om te schuiven als dat nodig is. </a:t>
            </a:r>
          </a:p>
          <a:p>
            <a:br>
              <a:rPr lang="nl-NL" sz="1200" dirty="0">
                <a:latin typeface="Arial" panose="020B0604020202020204" pitchFamily="34" charset="0"/>
                <a:cs typeface="Arial" panose="020B0604020202020204" pitchFamily="34" charset="0"/>
              </a:rPr>
            </a:br>
            <a:endParaRPr lang="nl-NL" sz="1200" dirty="0">
              <a:latin typeface="Arial" panose="020B0604020202020204" pitchFamily="34" charset="0"/>
              <a:cs typeface="Arial" panose="020B0604020202020204" pitchFamily="34" charset="0"/>
            </a:endParaRPr>
          </a:p>
        </p:txBody>
      </p:sp>
      <p:pic>
        <p:nvPicPr>
          <p:cNvPr id="8" name="Afbeelding 7" descr="Afbeelding met buiten&#10;&#10;Beschrijving is gegenereerd met zeer hoge betrouwbaarheid">
            <a:extLst>
              <a:ext uri="{FF2B5EF4-FFF2-40B4-BE49-F238E27FC236}">
                <a16:creationId xmlns:a16="http://schemas.microsoft.com/office/drawing/2014/main" id="{A845D673-085F-46AF-A32B-2C3D35C15643}"/>
              </a:ext>
            </a:extLst>
          </p:cNvPr>
          <p:cNvPicPr>
            <a:picLocks noChangeAspect="1"/>
          </p:cNvPicPr>
          <p:nvPr/>
        </p:nvPicPr>
        <p:blipFill>
          <a:blip r:embed="rId2"/>
          <a:stretch>
            <a:fillRect/>
          </a:stretch>
        </p:blipFill>
        <p:spPr>
          <a:xfrm>
            <a:off x="0" y="5910943"/>
            <a:ext cx="1894114" cy="947057"/>
          </a:xfrm>
          <a:prstGeom prst="rect">
            <a:avLst/>
          </a:prstGeom>
        </p:spPr>
      </p:pic>
    </p:spTree>
    <p:extLst>
      <p:ext uri="{BB962C8B-B14F-4D97-AF65-F5344CB8AC3E}">
        <p14:creationId xmlns:p14="http://schemas.microsoft.com/office/powerpoint/2010/main" val="46533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6FE271EA-2479-479F-82CB-EDF96737C1E0}"/>
              </a:ext>
            </a:extLst>
          </p:cNvPr>
          <p:cNvSpPr>
            <a:spLocks noGrp="1"/>
          </p:cNvSpPr>
          <p:nvPr>
            <p:ph idx="13"/>
          </p:nvPr>
        </p:nvSpPr>
        <p:spPr>
          <a:xfrm>
            <a:off x="1300900" y="1224927"/>
            <a:ext cx="7767686" cy="3952875"/>
          </a:xfrm>
        </p:spPr>
        <p:txBody>
          <a:bodyPr>
            <a:normAutofit fontScale="92500" lnSpcReduction="20000"/>
          </a:bodyPr>
          <a:lstStyle/>
          <a:p>
            <a:r>
              <a:rPr lang="nl-NL" dirty="0">
                <a:latin typeface="Arial" panose="020B0604020202020204" pitchFamily="34" charset="0"/>
                <a:cs typeface="Arial" panose="020B0604020202020204" pitchFamily="34" charset="0"/>
              </a:rPr>
              <a:t>Vraag 3. </a:t>
            </a:r>
            <a:r>
              <a:rPr lang="nl-NL" i="1" dirty="0">
                <a:latin typeface="Arial" panose="020B0604020202020204" pitchFamily="34" charset="0"/>
                <a:cs typeface="Arial" panose="020B0604020202020204" pitchFamily="34" charset="0"/>
              </a:rPr>
              <a:t>Hoe</a:t>
            </a:r>
            <a:r>
              <a:rPr lang="nl-NL" dirty="0">
                <a:latin typeface="Arial" panose="020B0604020202020204" pitchFamily="34" charset="0"/>
                <a:cs typeface="Arial" panose="020B0604020202020204" pitchFamily="34" charset="0"/>
              </a:rPr>
              <a:t> doe ik het?</a:t>
            </a:r>
          </a:p>
          <a:p>
            <a:pPr marL="342900" indent="-342900">
              <a:buFont typeface="Arial" panose="020B0604020202020204" pitchFamily="34" charset="0"/>
              <a:buChar char="•"/>
            </a:pPr>
            <a:r>
              <a:rPr lang="nl-NL" dirty="0">
                <a:latin typeface="Arial" panose="020B0604020202020204" pitchFamily="34" charset="0"/>
                <a:cs typeface="Arial" panose="020B0604020202020204" pitchFamily="34" charset="0"/>
              </a:rPr>
              <a:t>Zorg voor een goede werkplek waar je het meest productief bent (bijvoorbeeld je eigen kamer of de bibliotheek). </a:t>
            </a:r>
          </a:p>
          <a:p>
            <a:pPr marL="342900" indent="-342900">
              <a:buFont typeface="Arial" panose="020B0604020202020204" pitchFamily="34" charset="0"/>
              <a:buChar char="•"/>
            </a:pPr>
            <a:r>
              <a:rPr lang="nl-NL" dirty="0">
                <a:latin typeface="Arial" panose="020B0604020202020204" pitchFamily="34" charset="0"/>
                <a:cs typeface="Arial" panose="020B0604020202020204" pitchFamily="34" charset="0"/>
              </a:rPr>
              <a:t>Probeer regelmatig te werken en ga gewoon aan de slag zonder je af te vragen of je het wel leuk vindt. </a:t>
            </a:r>
          </a:p>
          <a:p>
            <a:pPr marL="342900" indent="-342900">
              <a:buFont typeface="Arial" panose="020B0604020202020204" pitchFamily="34" charset="0"/>
              <a:buChar char="•"/>
            </a:pPr>
            <a:r>
              <a:rPr lang="nl-NL" dirty="0">
                <a:latin typeface="Arial" panose="020B0604020202020204" pitchFamily="34" charset="0"/>
                <a:cs typeface="Arial" panose="020B0604020202020204" pitchFamily="34" charset="0"/>
              </a:rPr>
              <a:t>Pauzeer na hooguit een uur en kort om daarna weer verder te gaan </a:t>
            </a:r>
          </a:p>
          <a:p>
            <a:endParaRPr lang="nl-NL" dirty="0">
              <a:latin typeface="Arial" panose="020B0604020202020204" pitchFamily="34" charset="0"/>
              <a:cs typeface="Arial" panose="020B0604020202020204" pitchFamily="34" charset="0"/>
            </a:endParaRPr>
          </a:p>
          <a:p>
            <a:r>
              <a:rPr lang="nl-NL" dirty="0">
                <a:latin typeface="Arial" panose="020B0604020202020204" pitchFamily="34" charset="0"/>
                <a:cs typeface="Arial" panose="020B0604020202020204" pitchFamily="34" charset="0"/>
              </a:rPr>
              <a:t>Vraag 4. </a:t>
            </a:r>
            <a:r>
              <a:rPr lang="nl-NL" i="1" dirty="0">
                <a:latin typeface="Arial" panose="020B0604020202020204" pitchFamily="34" charset="0"/>
                <a:cs typeface="Arial" panose="020B0604020202020204" pitchFamily="34" charset="0"/>
              </a:rPr>
              <a:t>Wat</a:t>
            </a:r>
            <a:r>
              <a:rPr lang="nl-NL" dirty="0">
                <a:latin typeface="Arial" panose="020B0604020202020204" pitchFamily="34" charset="0"/>
                <a:cs typeface="Arial" panose="020B0604020202020204" pitchFamily="34" charset="0"/>
              </a:rPr>
              <a:t> doe ik als het niet lukt? </a:t>
            </a:r>
          </a:p>
          <a:p>
            <a:pPr marL="342900" indent="-342900">
              <a:buFont typeface="Arial" panose="020B0604020202020204" pitchFamily="34" charset="0"/>
              <a:buChar char="•"/>
            </a:pPr>
            <a:r>
              <a:rPr lang="nl-NL" dirty="0">
                <a:latin typeface="Arial" panose="020B0604020202020204" pitchFamily="34" charset="0"/>
                <a:cs typeface="Arial" panose="020B0604020202020204" pitchFamily="34" charset="0"/>
              </a:rPr>
              <a:t>Ga na of je niet teveel hooi op je vork hebt genomen </a:t>
            </a:r>
          </a:p>
          <a:p>
            <a:pPr marL="342900" indent="-342900">
              <a:buFont typeface="Arial" panose="020B0604020202020204" pitchFamily="34" charset="0"/>
              <a:buChar char="•"/>
            </a:pPr>
            <a:r>
              <a:rPr lang="nl-NL" dirty="0">
                <a:latin typeface="Arial" panose="020B0604020202020204" pitchFamily="34" charset="0"/>
                <a:cs typeface="Arial" panose="020B0604020202020204" pitchFamily="34" charset="0"/>
              </a:rPr>
              <a:t>Spoor negatieve opvattingen over jezelf op, meestal vormen die een blokkade om verder te kunnen werken. </a:t>
            </a:r>
          </a:p>
          <a:p>
            <a:pPr marL="342900" indent="-342900">
              <a:buFont typeface="Arial" panose="020B0604020202020204" pitchFamily="34" charset="0"/>
              <a:buChar char="•"/>
            </a:pPr>
            <a:r>
              <a:rPr lang="nl-NL" dirty="0">
                <a:latin typeface="Arial" panose="020B0604020202020204" pitchFamily="34" charset="0"/>
                <a:cs typeface="Arial" panose="020B0604020202020204" pitchFamily="34" charset="0"/>
              </a:rPr>
              <a:t>Merk je dat de problemen ondanks de adviezen blijven bestaan, raadpleeg je SLB-er</a:t>
            </a:r>
          </a:p>
          <a:p>
            <a:endParaRPr lang="nl-NL" dirty="0"/>
          </a:p>
        </p:txBody>
      </p:sp>
      <p:sp>
        <p:nvSpPr>
          <p:cNvPr id="7" name="Titel 1">
            <a:extLst>
              <a:ext uri="{FF2B5EF4-FFF2-40B4-BE49-F238E27FC236}">
                <a16:creationId xmlns:a16="http://schemas.microsoft.com/office/drawing/2014/main" id="{14DE39CE-E61C-4B3B-A474-0BB2077360DD}"/>
              </a:ext>
            </a:extLst>
          </p:cNvPr>
          <p:cNvSpPr>
            <a:spLocks noGrp="1"/>
          </p:cNvSpPr>
          <p:nvPr>
            <p:ph type="title"/>
          </p:nvPr>
        </p:nvSpPr>
        <p:spPr>
          <a:xfrm>
            <a:off x="2691289" y="262379"/>
            <a:ext cx="6102660" cy="650375"/>
          </a:xfrm>
        </p:spPr>
        <p:txBody>
          <a:bodyPr/>
          <a:lstStyle/>
          <a:p>
            <a:r>
              <a:rPr lang="nl-NL" dirty="0"/>
              <a:t>Werkplan (2)</a:t>
            </a:r>
          </a:p>
        </p:txBody>
      </p:sp>
      <p:pic>
        <p:nvPicPr>
          <p:cNvPr id="11" name="Tijdelijke aanduiding voor inhoud 10" descr="Afbeelding met kantoorartikelen, potlood, schrijfgerei&#10;&#10;Beschrijving is gegenereerd met hoge betrouwbaarheid">
            <a:extLst>
              <a:ext uri="{FF2B5EF4-FFF2-40B4-BE49-F238E27FC236}">
                <a16:creationId xmlns:a16="http://schemas.microsoft.com/office/drawing/2014/main" id="{954E6EF5-0B75-4DC1-A379-C33DEA052392}"/>
              </a:ext>
            </a:extLst>
          </p:cNvPr>
          <p:cNvPicPr>
            <a:picLocks noGrp="1" noChangeAspect="1"/>
          </p:cNvPicPr>
          <p:nvPr>
            <p:ph idx="16"/>
          </p:nvPr>
        </p:nvPicPr>
        <p:blipFill>
          <a:blip r:embed="rId2"/>
          <a:stretch>
            <a:fillRect/>
          </a:stretch>
        </p:blipFill>
        <p:spPr>
          <a:xfrm>
            <a:off x="0" y="5247687"/>
            <a:ext cx="2147082" cy="1610313"/>
          </a:xfrm>
        </p:spPr>
      </p:pic>
    </p:spTree>
    <p:extLst>
      <p:ext uri="{BB962C8B-B14F-4D97-AF65-F5344CB8AC3E}">
        <p14:creationId xmlns:p14="http://schemas.microsoft.com/office/powerpoint/2010/main" val="150965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1532</Words>
  <Application>Microsoft Office PowerPoint</Application>
  <PresentationFormat>Diavoorstelling (4:3)</PresentationFormat>
  <Paragraphs>156</Paragraphs>
  <Slides>18</Slides>
  <Notes>2</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18</vt:i4>
      </vt:variant>
    </vt:vector>
  </HeadingPairs>
  <TitlesOfParts>
    <vt:vector size="23" baseType="lpstr">
      <vt:lpstr>Arial</vt:lpstr>
      <vt:lpstr>Calibri</vt:lpstr>
      <vt:lpstr>Helvetica Neue</vt:lpstr>
      <vt:lpstr>Helvetica Neue Light</vt:lpstr>
      <vt:lpstr>Office Theme</vt:lpstr>
      <vt:lpstr>Over studierendement behalen tijdens jouw studie </vt:lpstr>
      <vt:lpstr>Doel</vt:lpstr>
      <vt:lpstr>Ga met z'n vieren in gesprek</vt:lpstr>
      <vt:lpstr>Leren en Brein </vt:lpstr>
      <vt:lpstr>Hier moeten we het mee doen…</vt:lpstr>
      <vt:lpstr>Tip: kijk naar jezelf </vt:lpstr>
      <vt:lpstr>rrrrrrregelmaat</vt:lpstr>
      <vt:lpstr>Werkplan (1)</vt:lpstr>
      <vt:lpstr>Werkplan (2)</vt:lpstr>
      <vt:lpstr>Plannen</vt:lpstr>
      <vt:lpstr>Ordenen informatie  </vt:lpstr>
      <vt:lpstr>Tips maken van notities (1)</vt:lpstr>
      <vt:lpstr>Tips maken van notities (2)</vt:lpstr>
      <vt:lpstr>Herlezen van notities</vt:lpstr>
      <vt:lpstr>Uitstelgedrag….</vt:lpstr>
      <vt:lpstr>Concentratie</vt:lpstr>
      <vt:lpstr>Plannen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Haenen Pim</cp:lastModifiedBy>
  <cp:revision>331</cp:revision>
  <dcterms:created xsi:type="dcterms:W3CDTF">2015-09-01T12:06:10Z</dcterms:created>
  <dcterms:modified xsi:type="dcterms:W3CDTF">2017-10-12T13:11:08Z</dcterms:modified>
</cp:coreProperties>
</file>