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70" r:id="rId3"/>
    <p:sldId id="264" r:id="rId4"/>
    <p:sldId id="267" r:id="rId5"/>
    <p:sldId id="268" r:id="rId6"/>
    <p:sldId id="265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A9976A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9859" autoAdjust="0"/>
  </p:normalViewPr>
  <p:slideViewPr>
    <p:cSldViewPr snapToGrid="0" snapToObjects="1">
      <p:cViewPr varScale="1">
        <p:scale>
          <a:sx n="91" d="100"/>
          <a:sy n="91" d="100"/>
        </p:scale>
        <p:origin x="21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87955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- 4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urse.com/watch/php-basics?part=207-function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" TargetMode="External"/><Relationship Id="rId4" Type="http://schemas.openxmlformats.org/officeDocument/2006/relationships/hyperlink" Target="https://www.w3schools.com/php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Functies</a:t>
            </a:r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4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Functies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Return waardes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Functies met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Default waardes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Global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Include</a:t>
            </a:r>
            <a:r>
              <a:rPr lang="nl-NL" dirty="0"/>
              <a:t> en </a:t>
            </a:r>
            <a:r>
              <a:rPr lang="nl-NL" dirty="0" err="1"/>
              <a:t>require</a:t>
            </a: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Functie met return waarde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007206-50B2-428F-8402-B4C1ABFA6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algn="ctr"/>
            <a:r>
              <a:rPr lang="nl-NL" dirty="0"/>
              <a:t>functie definiëren    -   functie oproepen    -   </a:t>
            </a:r>
            <a:r>
              <a:rPr lang="nl-NL" dirty="0" err="1"/>
              <a:t>function</a:t>
            </a:r>
            <a:r>
              <a:rPr lang="nl-NL" dirty="0"/>
              <a:t> scope   -   lokale variabele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A01B840-72FA-451B-9A4F-CDBFB893BCA9}"/>
              </a:ext>
            </a:extLst>
          </p:cNvPr>
          <p:cNvSpPr txBox="1">
            <a:spLocks/>
          </p:cNvSpPr>
          <p:nvPr/>
        </p:nvSpPr>
        <p:spPr>
          <a:xfrm>
            <a:off x="261937" y="5404259"/>
            <a:ext cx="8620125" cy="640173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echo '&lt;p&gt;' . </a:t>
            </a:r>
            <a:r>
              <a:rPr lang="nl-NL" altLang="nl-NL" dirty="0">
                <a:solidFill>
                  <a:srgbClr val="FF0000"/>
                </a:solidFill>
              </a:rPr>
              <a:t>groeten() </a:t>
            </a:r>
            <a:r>
              <a:rPr lang="nl-NL" altLang="nl-NL" dirty="0"/>
              <a:t>. '&lt;/p&gt;' 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E27393-50AA-4559-A6D1-EE76069C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60B69E-432F-4154-AED6-0888DF460A0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7" y="1059827"/>
            <a:ext cx="8613775" cy="3890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 err="1">
                <a:solidFill>
                  <a:srgbClr val="FF0000"/>
                </a:solidFill>
              </a:rPr>
              <a:t>function</a:t>
            </a:r>
            <a:r>
              <a:rPr lang="nl-NL" altLang="nl-NL" dirty="0">
                <a:solidFill>
                  <a:srgbClr val="FF0000"/>
                </a:solidFill>
              </a:rPr>
              <a:t> groeten()</a:t>
            </a:r>
            <a:br>
              <a:rPr lang="nl-NL" altLang="nl-NL" dirty="0"/>
            </a:br>
            <a:r>
              <a:rPr lang="nl-NL" altLang="nl-NL" dirty="0">
                <a:solidFill>
                  <a:srgbClr val="FF0000"/>
                </a:solidFill>
              </a:rPr>
              <a:t>{</a:t>
            </a:r>
            <a:br>
              <a:rPr lang="nl-NL" altLang="nl-NL" dirty="0"/>
            </a:br>
            <a:r>
              <a:rPr lang="nl-NL" altLang="nl-NL" dirty="0"/>
              <a:t>    </a:t>
            </a:r>
            <a:r>
              <a:rPr lang="nl-NL" altLang="nl-NL" b="1" dirty="0">
                <a:solidFill>
                  <a:srgbClr val="FF0000"/>
                </a:solidFill>
              </a:rPr>
              <a:t>$uur</a:t>
            </a:r>
            <a:r>
              <a:rPr lang="nl-NL" altLang="nl-NL" dirty="0"/>
              <a:t> = date('H'); 	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$uur is een lokale variabele </a:t>
            </a:r>
            <a:br>
              <a:rPr lang="nl-NL" altLang="nl-NL" dirty="0"/>
            </a:br>
            <a:r>
              <a:rPr lang="nl-NL" altLang="nl-NL" dirty="0"/>
              <a:t>    </a:t>
            </a:r>
            <a:r>
              <a:rPr lang="nl-NL" altLang="nl-NL" dirty="0" err="1"/>
              <a:t>if</a:t>
            </a:r>
            <a:r>
              <a:rPr lang="nl-NL" altLang="nl-NL" dirty="0"/>
              <a:t> ($uur &lt; 12) {	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die alleen binnen de functie bestaat.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return</a:t>
            </a:r>
            <a:r>
              <a:rPr lang="nl-NL" altLang="nl-NL" dirty="0"/>
              <a:t> 'Goede morgen!';</a:t>
            </a:r>
            <a:br>
              <a:rPr lang="nl-NL" altLang="nl-NL" dirty="0"/>
            </a:br>
            <a:r>
              <a:rPr lang="nl-NL" altLang="nl-NL" dirty="0"/>
              <a:t>    } </a:t>
            </a:r>
            <a:r>
              <a:rPr lang="nl-NL" altLang="nl-NL" dirty="0" err="1"/>
              <a:t>elseif</a:t>
            </a:r>
            <a:r>
              <a:rPr lang="nl-NL" altLang="nl-NL" dirty="0"/>
              <a:t> ($uur &lt; 18) {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return</a:t>
            </a:r>
            <a:r>
              <a:rPr lang="nl-NL" altLang="nl-NL" dirty="0"/>
              <a:t> 'Goede middag!';</a:t>
            </a:r>
            <a:br>
              <a:rPr lang="nl-NL" altLang="nl-NL" dirty="0"/>
            </a:br>
            <a:r>
              <a:rPr lang="nl-NL" altLang="nl-NL" dirty="0"/>
              <a:t>    } </a:t>
            </a:r>
            <a:r>
              <a:rPr lang="nl-NL" altLang="nl-NL" dirty="0" err="1"/>
              <a:t>else</a:t>
            </a:r>
            <a:r>
              <a:rPr lang="nl-NL" altLang="nl-NL" dirty="0"/>
              <a:t> {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return</a:t>
            </a:r>
            <a:r>
              <a:rPr lang="nl-NL" altLang="nl-NL" dirty="0"/>
              <a:t> 'Goede avond';</a:t>
            </a:r>
            <a:br>
              <a:rPr lang="nl-NL" altLang="nl-NL" dirty="0"/>
            </a:br>
            <a:r>
              <a:rPr lang="nl-NL" altLang="nl-NL" dirty="0"/>
              <a:t>    }</a:t>
            </a:r>
            <a:br>
              <a:rPr lang="nl-NL" altLang="nl-NL" dirty="0"/>
            </a:br>
            <a:r>
              <a:rPr lang="nl-NL" altLang="nl-NL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85D29D-7414-4D0C-95AE-1C5AFD9C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1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Functie met parameter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007206-50B2-428F-8402-B4C1ABFA6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algn="ctr"/>
            <a:r>
              <a:rPr lang="nl-NL" dirty="0"/>
              <a:t>functienaam   -   parameter   -   argument   -   functie blok   -   return waarde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A01B840-72FA-451B-9A4F-CDBFB893BCA9}"/>
              </a:ext>
            </a:extLst>
          </p:cNvPr>
          <p:cNvSpPr txBox="1">
            <a:spLocks/>
          </p:cNvSpPr>
          <p:nvPr/>
        </p:nvSpPr>
        <p:spPr>
          <a:xfrm>
            <a:off x="261937" y="5404259"/>
            <a:ext cx="8620125" cy="640173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echo '&lt;p&gt;' . </a:t>
            </a:r>
            <a:r>
              <a:rPr lang="nl-NL" altLang="nl-NL" dirty="0" err="1">
                <a:solidFill>
                  <a:srgbClr val="FF0000"/>
                </a:solidFill>
              </a:rPr>
              <a:t>groetenMetNaam</a:t>
            </a:r>
            <a:r>
              <a:rPr lang="nl-NL" altLang="nl-NL" dirty="0">
                <a:solidFill>
                  <a:srgbClr val="FF0000"/>
                </a:solidFill>
              </a:rPr>
              <a:t>('Robert') </a:t>
            </a:r>
            <a:r>
              <a:rPr lang="nl-NL" altLang="nl-NL" dirty="0"/>
              <a:t>. '&lt;/p&gt;' 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E27393-50AA-4559-A6D1-EE76069C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85D29D-7414-4D0C-95AE-1C5AFD9C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279EC7-F79C-4B4F-B8EE-156CC006DE6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7" y="1266995"/>
            <a:ext cx="872793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 err="1">
                <a:solidFill>
                  <a:srgbClr val="FF0000"/>
                </a:solidFill>
              </a:rPr>
              <a:t>function</a:t>
            </a:r>
            <a:r>
              <a:rPr lang="nl-NL" altLang="nl-NL" b="1" dirty="0">
                <a:solidFill>
                  <a:srgbClr val="FF0000"/>
                </a:solidFill>
              </a:rPr>
              <a:t> </a:t>
            </a:r>
            <a:r>
              <a:rPr lang="nl-NL" altLang="nl-NL" b="1" dirty="0" err="1">
                <a:solidFill>
                  <a:srgbClr val="FF0000"/>
                </a:solidFill>
              </a:rPr>
              <a:t>groetenMetNaam</a:t>
            </a:r>
            <a:r>
              <a:rPr lang="nl-NL" altLang="nl-NL" b="1" dirty="0">
                <a:solidFill>
                  <a:srgbClr val="FF0000"/>
                </a:solidFill>
              </a:rPr>
              <a:t>($naam)</a:t>
            </a:r>
            <a:br>
              <a:rPr lang="nl-NL" altLang="nl-NL" b="1" dirty="0">
                <a:solidFill>
                  <a:srgbClr val="FF0000"/>
                </a:solidFill>
              </a:rPr>
            </a:br>
            <a:r>
              <a:rPr lang="nl-NL" altLang="nl-NL" dirty="0"/>
              <a:t>{			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ook $naam is alleen binnen de functie bekend</a:t>
            </a:r>
            <a:br>
              <a:rPr lang="nl-NL" altLang="nl-NL" dirty="0"/>
            </a:br>
            <a:r>
              <a:rPr lang="nl-NL" altLang="nl-NL" dirty="0"/>
              <a:t>    $uur = date('H'); </a:t>
            </a:r>
            <a:br>
              <a:rPr lang="nl-NL" altLang="nl-NL" dirty="0"/>
            </a:br>
            <a:r>
              <a:rPr lang="nl-NL" altLang="nl-NL" dirty="0"/>
              <a:t>    </a:t>
            </a:r>
            <a:r>
              <a:rPr lang="nl-NL" altLang="nl-NL" dirty="0" err="1"/>
              <a:t>if</a:t>
            </a:r>
            <a:r>
              <a:rPr lang="nl-NL" altLang="nl-NL" dirty="0"/>
              <a:t> ($uur &lt; 12) {</a:t>
            </a:r>
            <a:br>
              <a:rPr lang="nl-NL" altLang="nl-NL" dirty="0"/>
            </a:br>
            <a:r>
              <a:rPr lang="nl-NL" altLang="nl-NL" dirty="0"/>
              <a:t>        return "Goede morgen, </a:t>
            </a:r>
            <a:r>
              <a:rPr lang="nl-NL" altLang="nl-NL" b="1" dirty="0">
                <a:solidFill>
                  <a:srgbClr val="FF0000"/>
                </a:solidFill>
              </a:rPr>
              <a:t>$naam</a:t>
            </a:r>
            <a:r>
              <a:rPr lang="nl-NL" altLang="nl-NL" dirty="0"/>
              <a:t>!";</a:t>
            </a:r>
            <a:br>
              <a:rPr lang="nl-NL" altLang="nl-NL" dirty="0"/>
            </a:br>
            <a:r>
              <a:rPr lang="nl-NL" altLang="nl-NL" dirty="0"/>
              <a:t>    } </a:t>
            </a:r>
            <a:r>
              <a:rPr lang="nl-NL" altLang="nl-NL" dirty="0" err="1"/>
              <a:t>elseif</a:t>
            </a:r>
            <a:r>
              <a:rPr lang="nl-NL" altLang="nl-NL" dirty="0"/>
              <a:t> ($uur &lt; 18) {</a:t>
            </a:r>
            <a:br>
              <a:rPr lang="nl-NL" altLang="nl-NL" dirty="0"/>
            </a:br>
            <a:r>
              <a:rPr lang="nl-NL" altLang="nl-NL" dirty="0"/>
              <a:t>        return "Goede middag, $naam!";</a:t>
            </a:r>
            <a:br>
              <a:rPr lang="nl-NL" altLang="nl-NL" dirty="0"/>
            </a:br>
            <a:r>
              <a:rPr lang="nl-NL" altLang="nl-NL" dirty="0"/>
              <a:t>    } </a:t>
            </a:r>
            <a:r>
              <a:rPr lang="nl-NL" altLang="nl-NL" dirty="0" err="1"/>
              <a:t>else</a:t>
            </a:r>
            <a:r>
              <a:rPr lang="nl-NL" altLang="nl-NL" dirty="0"/>
              <a:t> {</a:t>
            </a:r>
            <a:br>
              <a:rPr lang="nl-NL" altLang="nl-NL" dirty="0"/>
            </a:br>
            <a:r>
              <a:rPr lang="nl-NL" altLang="nl-NL" dirty="0"/>
              <a:t>        return "Goede avond, $naam!";</a:t>
            </a:r>
            <a:br>
              <a:rPr lang="nl-NL" altLang="nl-NL" dirty="0"/>
            </a:br>
            <a:r>
              <a:rPr lang="nl-NL" altLang="nl-NL" dirty="0"/>
              <a:t>    }</a:t>
            </a:r>
            <a:br>
              <a:rPr lang="nl-NL" altLang="nl-NL" dirty="0"/>
            </a:br>
            <a:r>
              <a:rPr lang="nl-NL" alt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46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Parameter met default waarde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007206-50B2-428F-8402-B4C1ABFA6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algn="ctr"/>
            <a:r>
              <a:rPr lang="nl-NL" dirty="0"/>
              <a:t>eerst verplichte parameters   -   optionele parameters met default waardes aan het eind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A01B840-72FA-451B-9A4F-CDBFB893BCA9}"/>
              </a:ext>
            </a:extLst>
          </p:cNvPr>
          <p:cNvSpPr txBox="1">
            <a:spLocks/>
          </p:cNvSpPr>
          <p:nvPr/>
        </p:nvSpPr>
        <p:spPr>
          <a:xfrm>
            <a:off x="261937" y="4711149"/>
            <a:ext cx="8620125" cy="1333284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echo '&lt;p&gt;' . </a:t>
            </a:r>
            <a:r>
              <a:rPr lang="nl-NL" altLang="nl-NL" b="1" dirty="0">
                <a:solidFill>
                  <a:srgbClr val="FF0000"/>
                </a:solidFill>
              </a:rPr>
              <a:t>aanhef("Piet","</a:t>
            </a:r>
            <a:r>
              <a:rPr lang="nl-NL" altLang="nl-NL" b="1" dirty="0" err="1">
                <a:solidFill>
                  <a:srgbClr val="FF0000"/>
                </a:solidFill>
              </a:rPr>
              <a:t>Pleurisma</a:t>
            </a:r>
            <a:r>
              <a:rPr lang="nl-NL" altLang="nl-NL" b="1" dirty="0">
                <a:solidFill>
                  <a:srgbClr val="FF0000"/>
                </a:solidFill>
              </a:rPr>
              <a:t>") </a:t>
            </a:r>
            <a:r>
              <a:rPr lang="nl-NL" altLang="nl-NL" dirty="0"/>
              <a:t>. '&lt;/p&gt;';</a:t>
            </a:r>
          </a:p>
          <a:p>
            <a:r>
              <a:rPr lang="nl-NL" altLang="nl-NL" dirty="0"/>
              <a:t>echo '&lt;p&gt;Je gooit een &lt;span&gt;'. </a:t>
            </a:r>
            <a:r>
              <a:rPr lang="nl-NL" altLang="nl-NL" b="1" dirty="0">
                <a:solidFill>
                  <a:srgbClr val="FF0000"/>
                </a:solidFill>
              </a:rPr>
              <a:t>dobbelen(12) </a:t>
            </a:r>
            <a:r>
              <a:rPr lang="nl-NL" altLang="nl-NL" dirty="0"/>
              <a:t>.'&lt;/span&gt;&lt;/p&gt;';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E27393-50AA-4559-A6D1-EE76069C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85D29D-7414-4D0C-95AE-1C5AFD9C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478456-D39D-4A1F-BE1C-F0B3F4A697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381539"/>
            <a:ext cx="8736564" cy="3051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 err="1"/>
              <a:t>function</a:t>
            </a:r>
            <a:r>
              <a:rPr lang="nl-NL" altLang="nl-NL" dirty="0"/>
              <a:t> </a:t>
            </a:r>
            <a:r>
              <a:rPr lang="nl-NL" altLang="nl-NL" b="1" dirty="0">
                <a:solidFill>
                  <a:srgbClr val="FF0000"/>
                </a:solidFill>
              </a:rPr>
              <a:t>aanhef</a:t>
            </a:r>
            <a:r>
              <a:rPr lang="nl-NL" altLang="nl-NL" dirty="0"/>
              <a:t>($voornaam, $achternaam, </a:t>
            </a:r>
            <a:r>
              <a:rPr lang="nl-NL" altLang="nl-NL" b="1" dirty="0">
                <a:solidFill>
                  <a:srgbClr val="FF0000"/>
                </a:solidFill>
              </a:rPr>
              <a:t>$tussenvoegsel=""</a:t>
            </a:r>
            <a:r>
              <a:rPr lang="nl-NL" altLang="nl-NL" b="1" dirty="0"/>
              <a:t>)</a:t>
            </a:r>
            <a:br>
              <a:rPr lang="nl-NL" altLang="nl-NL" dirty="0"/>
            </a:br>
            <a:r>
              <a:rPr lang="nl-NL" altLang="nl-NL" dirty="0"/>
              <a:t>{</a:t>
            </a:r>
            <a:br>
              <a:rPr lang="nl-NL" altLang="nl-NL" dirty="0"/>
            </a:br>
            <a:r>
              <a:rPr lang="nl-NL" altLang="nl-NL" dirty="0"/>
              <a:t>    return "Beste $voornaam $tussenvoegsel $achternaam, &lt;</a:t>
            </a:r>
            <a:r>
              <a:rPr lang="nl-NL" altLang="nl-NL" dirty="0" err="1"/>
              <a:t>br</a:t>
            </a:r>
            <a:r>
              <a:rPr lang="nl-NL" altLang="nl-NL" dirty="0"/>
              <a:t>&gt;";</a:t>
            </a:r>
            <a:br>
              <a:rPr lang="nl-NL" altLang="nl-NL" dirty="0"/>
            </a:br>
            <a:r>
              <a:rPr lang="nl-NL" altLang="nl-NL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 err="1"/>
              <a:t>function</a:t>
            </a:r>
            <a:r>
              <a:rPr lang="nl-NL" altLang="nl-NL" dirty="0"/>
              <a:t> </a:t>
            </a:r>
            <a:r>
              <a:rPr lang="nl-NL" altLang="nl-NL" b="1" dirty="0">
                <a:solidFill>
                  <a:srgbClr val="FF0000"/>
                </a:solidFill>
              </a:rPr>
              <a:t>dobbelen</a:t>
            </a:r>
            <a:r>
              <a:rPr lang="nl-NL" altLang="nl-NL" dirty="0"/>
              <a:t>(</a:t>
            </a:r>
            <a:r>
              <a:rPr lang="nl-NL" altLang="nl-NL" b="1" dirty="0">
                <a:solidFill>
                  <a:srgbClr val="FF0000"/>
                </a:solidFill>
              </a:rPr>
              <a:t>$hoogste=6</a:t>
            </a:r>
            <a:r>
              <a:rPr lang="nl-NL" altLang="nl-NL" dirty="0"/>
              <a:t>)</a:t>
            </a:r>
            <a:br>
              <a:rPr lang="nl-NL" altLang="nl-NL" dirty="0"/>
            </a:br>
            <a:r>
              <a:rPr lang="nl-NL" altLang="nl-NL" dirty="0"/>
              <a:t>{</a:t>
            </a:r>
            <a:br>
              <a:rPr lang="nl-NL" altLang="nl-NL" dirty="0"/>
            </a:br>
            <a:r>
              <a:rPr lang="nl-NL" altLang="nl-NL" dirty="0"/>
              <a:t>    return </a:t>
            </a:r>
            <a:r>
              <a:rPr lang="nl-NL" altLang="nl-NL" dirty="0" err="1"/>
              <a:t>mt_rand</a:t>
            </a:r>
            <a:r>
              <a:rPr lang="nl-NL" altLang="nl-NL" dirty="0"/>
              <a:t>(1, $hoogste);</a:t>
            </a:r>
            <a:br>
              <a:rPr lang="nl-NL" altLang="nl-NL" dirty="0"/>
            </a:br>
            <a:r>
              <a:rPr lang="nl-NL" alt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84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Global scope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F328C48-C070-40F7-9251-39315B92C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>
              <a:tabLst>
                <a:tab pos="8609013" algn="r"/>
              </a:tabLst>
            </a:pPr>
            <a:r>
              <a:rPr lang="nl-NL" dirty="0" err="1"/>
              <a:t>heredoc</a:t>
            </a:r>
            <a:r>
              <a:rPr lang="nl-NL" dirty="0"/>
              <a:t>  -  globaal  -  lokaal  - scope	</a:t>
            </a:r>
            <a:r>
              <a:rPr lang="nl-NL" sz="20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global</a:t>
            </a:r>
            <a:r>
              <a:rPr lang="nl-NL" sz="20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$var  -  $GLOBALS['var']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F94F78-A1FE-451A-871D-2BF798FFB63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50825" y="1422839"/>
            <a:ext cx="889317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b="1" dirty="0">
                <a:solidFill>
                  <a:srgbClr val="FF0000"/>
                </a:solidFill>
              </a:rPr>
              <a:t>$</a:t>
            </a:r>
            <a:r>
              <a:rPr lang="nl-NL" altLang="nl-NL" sz="1800" b="1" dirty="0" err="1">
                <a:solidFill>
                  <a:srgbClr val="FF0000"/>
                </a:solidFill>
              </a:rPr>
              <a:t>config</a:t>
            </a:r>
            <a:r>
              <a:rPr lang="nl-NL" altLang="nl-NL" sz="1800" b="1" dirty="0">
                <a:solidFill>
                  <a:srgbClr val="FF0000"/>
                </a:solidFill>
              </a:rPr>
              <a:t> = ['websitenaam'=&gt;'</a:t>
            </a:r>
            <a:r>
              <a:rPr lang="nl-NL" altLang="nl-NL" sz="1800" b="1" dirty="0" err="1">
                <a:solidFill>
                  <a:srgbClr val="FF0000"/>
                </a:solidFill>
              </a:rPr>
              <a:t>WebTech</a:t>
            </a:r>
            <a:r>
              <a:rPr lang="nl-NL" altLang="nl-NL" sz="1800" b="1" dirty="0">
                <a:solidFill>
                  <a:srgbClr val="FF0000"/>
                </a:solidFill>
              </a:rPr>
              <a:t> International', 'taal'=&gt;'nl'];</a:t>
            </a:r>
            <a:br>
              <a:rPr lang="nl-NL" altLang="nl-NL" sz="1800" dirty="0"/>
            </a:br>
            <a:br>
              <a:rPr lang="nl-NL" altLang="nl-NL" sz="1800" dirty="0"/>
            </a:br>
            <a:r>
              <a:rPr lang="nl-NL" altLang="nl-NL" sz="1800" dirty="0" err="1"/>
              <a:t>function</a:t>
            </a:r>
            <a:r>
              <a:rPr lang="nl-NL" altLang="nl-NL" sz="1800" dirty="0"/>
              <a:t> </a:t>
            </a:r>
            <a:r>
              <a:rPr lang="nl-NL" altLang="nl-NL" sz="1800" dirty="0" err="1"/>
              <a:t>genereerHead</a:t>
            </a:r>
            <a:r>
              <a:rPr lang="nl-NL" altLang="nl-NL" sz="1800" dirty="0"/>
              <a:t>(){</a:t>
            </a:r>
            <a:br>
              <a:rPr lang="nl-NL" altLang="nl-NL" sz="1800" dirty="0"/>
            </a:br>
            <a:r>
              <a:rPr lang="nl-NL" altLang="nl-NL" sz="1800" dirty="0"/>
              <a:t>    </a:t>
            </a:r>
            <a:r>
              <a:rPr lang="nl-NL" altLang="nl-NL" sz="1800" b="1" dirty="0" err="1">
                <a:solidFill>
                  <a:srgbClr val="FF0000"/>
                </a:solidFill>
              </a:rPr>
              <a:t>global</a:t>
            </a:r>
            <a:r>
              <a:rPr lang="nl-NL" altLang="nl-NL" sz="1800" b="1" dirty="0">
                <a:solidFill>
                  <a:srgbClr val="FF0000"/>
                </a:solidFill>
              </a:rPr>
              <a:t> $</a:t>
            </a:r>
            <a:r>
              <a:rPr lang="nl-NL" altLang="nl-NL" sz="1800" b="1" dirty="0" err="1">
                <a:solidFill>
                  <a:srgbClr val="FF0000"/>
                </a:solidFill>
              </a:rPr>
              <a:t>config</a:t>
            </a:r>
            <a:r>
              <a:rPr lang="nl-NL" altLang="nl-NL" sz="1800" b="1" dirty="0">
                <a:solidFill>
                  <a:srgbClr val="FF0000"/>
                </a:solidFill>
              </a:rPr>
              <a:t>;	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globale variabele wordt binnen functie gehaald</a:t>
            </a:r>
            <a:r>
              <a:rPr lang="nl-NL" altLang="nl-NL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altLang="nl-NL" sz="1800" b="1" dirty="0">
                <a:solidFill>
                  <a:srgbClr val="FF0000"/>
                </a:solidFill>
              </a:rPr>
              <a:t>		</a:t>
            </a:r>
            <a:br>
              <a:rPr lang="nl-NL" altLang="nl-NL" sz="1800" dirty="0"/>
            </a:br>
            <a:r>
              <a:rPr lang="nl-NL" altLang="nl-NL" sz="1800" dirty="0"/>
              <a:t>    $html = </a:t>
            </a:r>
            <a:r>
              <a:rPr lang="nl-NL" altLang="nl-NL" sz="1800" b="1" dirty="0">
                <a:solidFill>
                  <a:srgbClr val="FF0000"/>
                </a:solidFill>
              </a:rPr>
              <a:t>&lt;&lt;&lt;HEAD	</a:t>
            </a:r>
            <a:r>
              <a:rPr lang="nl-NL" altLang="nl-NL" sz="1800" dirty="0">
                <a:solidFill>
                  <a:schemeClr val="bg1">
                    <a:lumMod val="85000"/>
                  </a:schemeClr>
                </a:solidFill>
              </a:rPr>
              <a:t> 	   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begin van een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heredoc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constructie</a:t>
            </a:r>
            <a:br>
              <a:rPr lang="nl-NL" altLang="nl-NL" sz="1800" dirty="0"/>
            </a:br>
            <a:r>
              <a:rPr lang="nl-NL" altLang="nl-NL" sz="1800" dirty="0"/>
              <a:t>    </a:t>
            </a:r>
            <a:r>
              <a:rPr lang="nl-NL" altLang="nl-NL" sz="1800" dirty="0">
                <a:solidFill>
                  <a:srgbClr val="00B0F0"/>
                </a:solidFill>
              </a:rPr>
              <a:t>&lt;!DOCTYPE html&gt;	 	   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inhoud van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heredoc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. Er hoeft niet op 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&lt;html lang="$</a:t>
            </a:r>
            <a:r>
              <a:rPr lang="nl-NL" altLang="nl-NL" sz="1800" dirty="0" err="1">
                <a:solidFill>
                  <a:srgbClr val="00B0F0"/>
                </a:solidFill>
              </a:rPr>
              <a:t>config</a:t>
            </a:r>
            <a:r>
              <a:rPr lang="nl-NL" altLang="nl-NL" sz="1800" dirty="0">
                <a:solidFill>
                  <a:srgbClr val="00B0F0"/>
                </a:solidFill>
              </a:rPr>
              <a:t>[taal]"&gt; </a:t>
            </a:r>
            <a:r>
              <a:rPr lang="nl-NL" altLang="nl-NL" sz="1800" dirty="0">
                <a:solidFill>
                  <a:schemeClr val="bg1">
                    <a:lumMod val="85000"/>
                  </a:schemeClr>
                </a:solidFill>
              </a:rPr>
              <a:t> // aanhalingstekens gelet te worden.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&lt;</a:t>
            </a:r>
            <a:r>
              <a:rPr lang="nl-NL" altLang="nl-NL" sz="1800" dirty="0" err="1">
                <a:solidFill>
                  <a:srgbClr val="00B0F0"/>
                </a:solidFill>
              </a:rPr>
              <a:t>head</a:t>
            </a:r>
            <a:r>
              <a:rPr lang="nl-NL" altLang="nl-NL" sz="1800" dirty="0">
                <a:solidFill>
                  <a:srgbClr val="00B0F0"/>
                </a:solidFill>
              </a:rPr>
              <a:t>&gt;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    &lt;meta </a:t>
            </a:r>
            <a:r>
              <a:rPr lang="nl-NL" altLang="nl-NL" sz="1800" dirty="0" err="1">
                <a:solidFill>
                  <a:srgbClr val="00B0F0"/>
                </a:solidFill>
              </a:rPr>
              <a:t>charset</a:t>
            </a:r>
            <a:r>
              <a:rPr lang="nl-NL" altLang="nl-NL" sz="1800" dirty="0">
                <a:solidFill>
                  <a:srgbClr val="00B0F0"/>
                </a:solidFill>
              </a:rPr>
              <a:t>="UTF-8"&gt;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    &lt;</a:t>
            </a:r>
            <a:r>
              <a:rPr lang="nl-NL" altLang="nl-NL" sz="1800" dirty="0" err="1">
                <a:solidFill>
                  <a:srgbClr val="00B0F0"/>
                </a:solidFill>
              </a:rPr>
              <a:t>title</a:t>
            </a:r>
            <a:r>
              <a:rPr lang="nl-NL" altLang="nl-NL" sz="1800" dirty="0">
                <a:solidFill>
                  <a:srgbClr val="00B0F0"/>
                </a:solidFill>
              </a:rPr>
              <a:t>&gt;$</a:t>
            </a:r>
            <a:r>
              <a:rPr lang="nl-NL" altLang="nl-NL" sz="1800" dirty="0" err="1">
                <a:solidFill>
                  <a:srgbClr val="00B0F0"/>
                </a:solidFill>
              </a:rPr>
              <a:t>config</a:t>
            </a:r>
            <a:r>
              <a:rPr lang="nl-NL" altLang="nl-NL" sz="1800" dirty="0">
                <a:solidFill>
                  <a:srgbClr val="00B0F0"/>
                </a:solidFill>
              </a:rPr>
              <a:t>[websitenaam]&lt;/</a:t>
            </a:r>
            <a:r>
              <a:rPr lang="nl-NL" altLang="nl-NL" sz="1800" dirty="0" err="1">
                <a:solidFill>
                  <a:srgbClr val="00B0F0"/>
                </a:solidFill>
              </a:rPr>
              <a:t>title</a:t>
            </a:r>
            <a:r>
              <a:rPr lang="nl-NL" altLang="nl-NL" sz="1800" dirty="0">
                <a:solidFill>
                  <a:srgbClr val="00B0F0"/>
                </a:solidFill>
              </a:rPr>
              <a:t>&gt;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&lt;/</a:t>
            </a:r>
            <a:r>
              <a:rPr lang="nl-NL" altLang="nl-NL" sz="1800" dirty="0" err="1">
                <a:solidFill>
                  <a:srgbClr val="00B0F0"/>
                </a:solidFill>
              </a:rPr>
              <a:t>head</a:t>
            </a:r>
            <a:r>
              <a:rPr lang="nl-NL" altLang="nl-NL" sz="1800" dirty="0">
                <a:solidFill>
                  <a:srgbClr val="00B0F0"/>
                </a:solidFill>
              </a:rPr>
              <a:t>&gt;</a:t>
            </a:r>
            <a:br>
              <a:rPr lang="nl-NL" altLang="nl-NL" sz="1800" dirty="0"/>
            </a:br>
            <a:r>
              <a:rPr lang="nl-NL" altLang="nl-NL" sz="1800" b="1" dirty="0">
                <a:solidFill>
                  <a:srgbClr val="FF0000"/>
                </a:solidFill>
              </a:rPr>
              <a:t>HEAD;	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einde van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heredoc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(er mag geen spatie voor staan)</a:t>
            </a:r>
            <a:br>
              <a:rPr lang="nl-NL" altLang="nl-NL" sz="1800" dirty="0"/>
            </a:br>
            <a:r>
              <a:rPr lang="nl-NL" altLang="nl-NL" sz="1800" dirty="0"/>
              <a:t>    return $html;</a:t>
            </a:r>
            <a:br>
              <a:rPr lang="nl-NL" altLang="nl-NL" sz="1800" dirty="0"/>
            </a:br>
            <a:r>
              <a:rPr lang="nl-NL" altLang="nl-NL" sz="1800" dirty="0"/>
              <a:t>}</a:t>
            </a:r>
            <a:br>
              <a:rPr lang="nl-NL" altLang="nl-NL" sz="1800" dirty="0"/>
            </a:br>
            <a:br>
              <a:rPr lang="nl-NL" altLang="nl-NL" sz="1800" dirty="0"/>
            </a:br>
            <a:r>
              <a:rPr lang="nl-NL" altLang="nl-NL" sz="1800" dirty="0"/>
              <a:t>echo </a:t>
            </a:r>
            <a:r>
              <a:rPr lang="nl-NL" altLang="nl-NL" sz="1800" dirty="0" err="1"/>
              <a:t>genereerHead</a:t>
            </a:r>
            <a:r>
              <a:rPr lang="nl-NL" altLang="nl-NL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953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ABB-8DC0-4652-9C7C-29495B77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include</a:t>
            </a:r>
            <a:r>
              <a:rPr lang="nl-NL" dirty="0"/>
              <a:t>  -  </a:t>
            </a:r>
            <a:r>
              <a:rPr lang="nl-NL" dirty="0" err="1"/>
              <a:t>require</a:t>
            </a:r>
            <a:r>
              <a:rPr lang="nl-NL" dirty="0"/>
              <a:t>  -  </a:t>
            </a:r>
            <a:r>
              <a:rPr lang="nl-NL" dirty="0" err="1"/>
              <a:t>require_once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F5633-3850-4ADA-B7EB-B53BDE508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868218"/>
            <a:ext cx="8620125" cy="5606472"/>
          </a:xfrm>
        </p:spPr>
        <p:txBody>
          <a:bodyPr/>
          <a:lstStyle/>
          <a:p>
            <a:r>
              <a:rPr lang="nl-NL" sz="1800" dirty="0"/>
              <a:t>&lt;?</a:t>
            </a:r>
            <a:r>
              <a:rPr lang="nl-NL" sz="1800" dirty="0" err="1"/>
              <a:t>php</a:t>
            </a:r>
            <a:endParaRPr lang="nl-NL" sz="1800" dirty="0"/>
          </a:p>
          <a:p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/* hier halen we functies op zodat we deze kunnen oproepen */</a:t>
            </a:r>
          </a:p>
          <a:p>
            <a:r>
              <a:rPr lang="nl-NL" sz="1800" dirty="0"/>
              <a:t>	</a:t>
            </a:r>
            <a:r>
              <a:rPr lang="nl-NL" sz="1800" b="1" dirty="0" err="1">
                <a:solidFill>
                  <a:srgbClr val="FF0000"/>
                </a:solidFill>
              </a:rPr>
              <a:t>require_once</a:t>
            </a:r>
            <a:r>
              <a:rPr lang="nl-NL" sz="1800" b="1" dirty="0">
                <a:solidFill>
                  <a:srgbClr val="FF0000"/>
                </a:solidFill>
              </a:rPr>
              <a:t> '</a:t>
            </a:r>
            <a:r>
              <a:rPr lang="nl-NL" sz="1800" b="1" dirty="0" err="1">
                <a:solidFill>
                  <a:srgbClr val="FF0000"/>
                </a:solidFill>
              </a:rPr>
              <a:t>functies.php</a:t>
            </a:r>
            <a:r>
              <a:rPr lang="nl-NL" sz="1800" b="1" dirty="0">
                <a:solidFill>
                  <a:srgbClr val="FF0000"/>
                </a:solidFill>
              </a:rPr>
              <a:t>';</a:t>
            </a:r>
            <a:r>
              <a:rPr lang="nl-NL" sz="1800" dirty="0"/>
              <a:t>		</a:t>
            </a:r>
          </a:p>
          <a:p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/* hier plakken we stukken HTML die we op verschillende pagina's gebruiken */</a:t>
            </a:r>
            <a:r>
              <a:rPr lang="nl-NL" sz="1400" dirty="0"/>
              <a:t>	</a:t>
            </a:r>
          </a:p>
          <a:p>
            <a:r>
              <a:rPr lang="nl-NL" sz="1800" dirty="0"/>
              <a:t>	</a:t>
            </a:r>
            <a:r>
              <a:rPr lang="nl-NL" sz="1800" b="1" dirty="0" err="1">
                <a:solidFill>
                  <a:srgbClr val="FF0000"/>
                </a:solidFill>
              </a:rPr>
              <a:t>include</a:t>
            </a:r>
            <a:r>
              <a:rPr lang="nl-NL" sz="1800" b="1" dirty="0">
                <a:solidFill>
                  <a:srgbClr val="FF0000"/>
                </a:solidFill>
              </a:rPr>
              <a:t> 'header.html';</a:t>
            </a:r>
          </a:p>
          <a:p>
            <a:r>
              <a:rPr lang="nl-NL" sz="1800" dirty="0"/>
              <a:t>?&gt;</a:t>
            </a:r>
          </a:p>
          <a:p>
            <a:r>
              <a:rPr lang="nl-NL" sz="1800" dirty="0">
                <a:solidFill>
                  <a:srgbClr val="00B0F0"/>
                </a:solidFill>
              </a:rPr>
              <a:t>&lt;</a:t>
            </a:r>
            <a:r>
              <a:rPr lang="nl-NL" sz="1800" dirty="0" err="1">
                <a:solidFill>
                  <a:srgbClr val="00B0F0"/>
                </a:solidFill>
              </a:rPr>
              <a:t>main</a:t>
            </a:r>
            <a:r>
              <a:rPr lang="nl-NL" sz="1800" dirty="0">
                <a:solidFill>
                  <a:srgbClr val="00B0F0"/>
                </a:solidFill>
              </a:rPr>
              <a:t>&gt;&lt;h2&gt;Diverse onderwerpen&lt;/h2&gt;</a:t>
            </a:r>
          </a:p>
          <a:p>
            <a:r>
              <a:rPr lang="nl-NL" sz="1800" dirty="0">
                <a:solidFill>
                  <a:srgbClr val="00B0F0"/>
                </a:solidFill>
              </a:rPr>
              <a:t>&lt;p&gt;Met een heleboel tekst ..... &lt;/p&gt;</a:t>
            </a:r>
          </a:p>
          <a:p>
            <a:r>
              <a:rPr lang="nl-NL" sz="1800" dirty="0"/>
              <a:t>&lt;?</a:t>
            </a:r>
            <a:r>
              <a:rPr lang="nl-NL" sz="1800" dirty="0" err="1"/>
              <a:t>php</a:t>
            </a:r>
            <a:r>
              <a:rPr lang="nl-NL" sz="1800" dirty="0"/>
              <a:t> </a:t>
            </a:r>
          </a:p>
          <a:p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/* hier roepen we een functie uit het bovenin toegevoegde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</a:rPr>
              <a:t>functies.php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 op */</a:t>
            </a:r>
          </a:p>
          <a:p>
            <a:r>
              <a:rPr lang="nl-NL" sz="1800" dirty="0"/>
              <a:t>	echo </a:t>
            </a:r>
            <a:r>
              <a:rPr lang="nl-NL" sz="1800" b="1" dirty="0" err="1">
                <a:solidFill>
                  <a:srgbClr val="FF0000"/>
                </a:solidFill>
              </a:rPr>
              <a:t>maakOverzicht</a:t>
            </a:r>
            <a:r>
              <a:rPr lang="nl-NL" sz="1800" b="1" dirty="0">
                <a:solidFill>
                  <a:srgbClr val="FF0000"/>
                </a:solidFill>
              </a:rPr>
              <a:t>('fietsen'); </a:t>
            </a:r>
          </a:p>
          <a:p>
            <a:r>
              <a:rPr lang="nl-NL" sz="1800" dirty="0"/>
              <a:t>?&gt;</a:t>
            </a:r>
          </a:p>
          <a:p>
            <a:r>
              <a:rPr lang="nl-NL" sz="1800" dirty="0">
                <a:solidFill>
                  <a:srgbClr val="00B0F0"/>
                </a:solidFill>
              </a:rPr>
              <a:t>&lt;/</a:t>
            </a:r>
            <a:r>
              <a:rPr lang="nl-NL" sz="1800" dirty="0" err="1">
                <a:solidFill>
                  <a:srgbClr val="00B0F0"/>
                </a:solidFill>
              </a:rPr>
              <a:t>main</a:t>
            </a:r>
            <a:r>
              <a:rPr lang="nl-NL" sz="1800" dirty="0">
                <a:solidFill>
                  <a:srgbClr val="00B0F0"/>
                </a:solidFill>
              </a:rPr>
              <a:t>&gt;</a:t>
            </a:r>
          </a:p>
          <a:p>
            <a:r>
              <a:rPr lang="nl-NL" sz="1800" dirty="0"/>
              <a:t>&lt;?</a:t>
            </a:r>
            <a:r>
              <a:rPr lang="nl-NL" sz="1800" dirty="0" err="1"/>
              <a:t>php</a:t>
            </a:r>
            <a:endParaRPr lang="nl-NL" sz="1800" dirty="0"/>
          </a:p>
          <a:p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/* hier plakken we nog een keer een stuk HTML */</a:t>
            </a:r>
            <a:endParaRPr lang="nl-NL" sz="1400" dirty="0"/>
          </a:p>
          <a:p>
            <a:r>
              <a:rPr lang="nl-NL" sz="1800" dirty="0"/>
              <a:t>	</a:t>
            </a:r>
            <a:r>
              <a:rPr lang="nl-NL" sz="1800" b="1" dirty="0" err="1">
                <a:solidFill>
                  <a:srgbClr val="FF0000"/>
                </a:solidFill>
              </a:rPr>
              <a:t>include</a:t>
            </a:r>
            <a:r>
              <a:rPr lang="nl-NL" sz="1800" b="1" dirty="0">
                <a:solidFill>
                  <a:srgbClr val="FF0000"/>
                </a:solidFill>
              </a:rPr>
              <a:t> 'footer.html'</a:t>
            </a:r>
            <a:r>
              <a:rPr lang="nl-NL" sz="1800" dirty="0"/>
              <a:t>;</a:t>
            </a:r>
          </a:p>
          <a:p>
            <a:r>
              <a:rPr lang="nl-NL" sz="1800" dirty="0"/>
              <a:t>?&gt;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06D9B1-9002-4301-86F2-1E701B16D6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78591"/>
            <a:ext cx="9144000" cy="379409"/>
          </a:xfrm>
        </p:spPr>
        <p:txBody>
          <a:bodyPr lIns="72000" rIns="72000"/>
          <a:lstStyle/>
          <a:p>
            <a:r>
              <a:rPr lang="nl-NL" dirty="0"/>
              <a:t>Fout bij </a:t>
            </a:r>
            <a:r>
              <a:rPr lang="nl-NL" dirty="0" err="1"/>
              <a:t>include</a:t>
            </a:r>
            <a:r>
              <a:rPr lang="nl-NL" dirty="0"/>
              <a:t> geeft een </a:t>
            </a:r>
            <a:r>
              <a:rPr lang="nl-NL" dirty="0" err="1"/>
              <a:t>warning</a:t>
            </a:r>
            <a:r>
              <a:rPr lang="nl-NL" dirty="0"/>
              <a:t>, uitvoer gaat verder. Fout bij </a:t>
            </a:r>
            <a:r>
              <a:rPr lang="nl-NL" dirty="0" err="1"/>
              <a:t>require</a:t>
            </a:r>
            <a:r>
              <a:rPr lang="nl-NL" dirty="0"/>
              <a:t> geeft een error, uitvoer stopt.</a:t>
            </a:r>
          </a:p>
        </p:txBody>
      </p:sp>
    </p:spTree>
    <p:extLst>
      <p:ext uri="{BB962C8B-B14F-4D97-AF65-F5344CB8AC3E}">
        <p14:creationId xmlns:p14="http://schemas.microsoft.com/office/powerpoint/2010/main" val="38760853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</Words>
  <Application>Microsoft Office PowerPoint</Application>
  <PresentationFormat>Diavoorstelling (4:3)</PresentationFormat>
  <Paragraphs>52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4</vt:lpstr>
      <vt:lpstr>Functie met return waarde</vt:lpstr>
      <vt:lpstr>Functie met parameter</vt:lpstr>
      <vt:lpstr>Parameter met default waarde</vt:lpstr>
      <vt:lpstr>Global scope</vt:lpstr>
      <vt:lpstr>include  -  require  -  require_once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2018-10-19T06:47:57Z</dcterms:modified>
</cp:coreProperties>
</file>