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3" r:id="rId2"/>
    <p:sldId id="272" r:id="rId3"/>
    <p:sldId id="273" r:id="rId4"/>
    <p:sldId id="275" r:id="rId5"/>
    <p:sldId id="274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2160">
          <p15:clr>
            <a:srgbClr val="A4A3A4"/>
          </p15:clr>
        </p15:guide>
        <p15:guide id="7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5"/>
    <a:srgbClr val="837752"/>
    <a:srgbClr val="AC9660"/>
    <a:srgbClr val="A9976A"/>
    <a:srgbClr val="F2F2F2"/>
    <a:srgbClr val="000000"/>
    <a:srgbClr val="988657"/>
    <a:srgbClr val="FFE411"/>
    <a:srgbClr val="FFFFFF"/>
    <a:srgbClr val="FED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7261" autoAdjust="0"/>
  </p:normalViewPr>
  <p:slideViewPr>
    <p:cSldViewPr snapToGrid="0" snapToObjects="1">
      <p:cViewPr varScale="1">
        <p:scale>
          <a:sx n="62" d="100"/>
          <a:sy n="62" d="100"/>
        </p:scale>
        <p:origin x="294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7098F-87C7-3046-B8E1-0317C0D8D9C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41DC2-B95D-474E-A103-7B49B85400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25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074A2-D88D-8F43-B619-246CA3905610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542CC-6F26-A34B-8E15-4341DD4E0F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98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58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 </a:t>
            </a:r>
            <a:r>
              <a:rPr lang="nl-NL" dirty="0" err="1"/>
              <a:t>videotutorials</a:t>
            </a:r>
            <a:r>
              <a:rPr lang="nl-NL" dirty="0"/>
              <a:t> van Codecourse.com zijn ook op </a:t>
            </a:r>
            <a:r>
              <a:rPr lang="nl-NL" dirty="0" err="1"/>
              <a:t>OnderwijsOnline</a:t>
            </a:r>
            <a:r>
              <a:rPr lang="nl-NL" dirty="0"/>
              <a:t> beschikbaar. </a:t>
            </a:r>
          </a:p>
          <a:p>
            <a:r>
              <a:rPr lang="nl-NL" dirty="0"/>
              <a:t>Voor deze les gaat het om:</a:t>
            </a:r>
          </a:p>
          <a:p>
            <a:endParaRPr lang="nl-NL" dirty="0"/>
          </a:p>
          <a:p>
            <a:r>
              <a:rPr lang="nl-NL" dirty="0"/>
              <a:t>25-CodeCourse-PDO-Prepared Statements.mp4</a:t>
            </a:r>
          </a:p>
          <a:p>
            <a:r>
              <a:rPr lang="nl-NL" dirty="0"/>
              <a:t>26-CodeCourse-PDO-Last </a:t>
            </a:r>
            <a:r>
              <a:rPr lang="nl-NL" dirty="0" err="1"/>
              <a:t>inserted</a:t>
            </a:r>
            <a:r>
              <a:rPr lang="nl-NL" dirty="0"/>
              <a:t> ID.mp4</a:t>
            </a:r>
          </a:p>
          <a:p>
            <a:r>
              <a:rPr lang="nl-NL" dirty="0"/>
              <a:t>27-CodeCourse-PDO-Getting </a:t>
            </a:r>
            <a:r>
              <a:rPr lang="nl-NL" dirty="0" err="1"/>
              <a:t>row</a:t>
            </a:r>
            <a:r>
              <a:rPr lang="nl-NL" dirty="0"/>
              <a:t> count.mp4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26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82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4">
            <a:extLst>
              <a:ext uri="{FF2B5EF4-FFF2-40B4-BE49-F238E27FC236}">
                <a16:creationId xmlns:a16="http://schemas.microsoft.com/office/drawing/2014/main" id="{0CC57C60-EE6E-4CEA-B123-5C0E2992AC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0319" y="1009511"/>
            <a:ext cx="8495394" cy="5823592"/>
          </a:xfrm>
          <a:prstGeom prst="rect">
            <a:avLst/>
          </a:prstGeom>
        </p:spPr>
      </p:pic>
      <p:sp>
        <p:nvSpPr>
          <p:cNvPr id="13" name="Rechthoek 12">
            <a:extLst>
              <a:ext uri="{FF2B5EF4-FFF2-40B4-BE49-F238E27FC236}">
                <a16:creationId xmlns:a16="http://schemas.microsoft.com/office/drawing/2014/main" id="{CB6C57E7-B080-4940-AB39-840D3B9B9C74}"/>
              </a:ext>
            </a:extLst>
          </p:cNvPr>
          <p:cNvSpPr/>
          <p:nvPr userDrawn="1"/>
        </p:nvSpPr>
        <p:spPr>
          <a:xfrm>
            <a:off x="3985404" y="4364893"/>
            <a:ext cx="5158596" cy="98829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000" b="1" dirty="0">
              <a:solidFill>
                <a:schemeClr val="bg1"/>
              </a:solidFill>
            </a:endParaRP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9D5F0D79-619A-440B-9BD9-CDB05B362D6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8421" y="4543919"/>
            <a:ext cx="3992563" cy="630238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Inhoud</a:t>
            </a:r>
          </a:p>
        </p:txBody>
      </p:sp>
      <p:pic>
        <p:nvPicPr>
          <p:cNvPr id="20" name="Afbeelding 19" descr="logo_han.pdf">
            <a:extLst>
              <a:ext uri="{FF2B5EF4-FFF2-40B4-BE49-F238E27FC236}">
                <a16:creationId xmlns:a16="http://schemas.microsoft.com/office/drawing/2014/main" id="{65EFED96-AF6D-4D25-81AC-1540055527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5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Onderwerp(en)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88" y="1052514"/>
            <a:ext cx="8620125" cy="4002566"/>
          </a:xfrm>
        </p:spPr>
        <p:txBody>
          <a:bodyPr bIns="93600" anchor="ctr" anchorCtr="0">
            <a:noAutofit/>
          </a:bodyPr>
          <a:lstStyle>
            <a:lvl1pPr>
              <a:lnSpc>
                <a:spcPct val="120000"/>
              </a:lnSpc>
              <a:spcBef>
                <a:spcPts val="0"/>
              </a:spcBef>
              <a:defRPr b="0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nl-NL" dirty="0"/>
              <a:t>Code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1"/>
          </p:nvPr>
        </p:nvSpPr>
        <p:spPr>
          <a:xfrm>
            <a:off x="0" y="6134100"/>
            <a:ext cx="9144000" cy="720000"/>
          </a:xfrm>
          <a:solidFill>
            <a:srgbClr val="A9976A">
              <a:alpha val="50000"/>
            </a:srgbClr>
          </a:solidFill>
          <a:ln w="12700">
            <a:noFill/>
          </a:ln>
        </p:spPr>
        <p:txBody>
          <a:bodyPr lIns="252000" tIns="36000" rIns="252000" bIns="36000" anchor="ctr" anchorCtr="0">
            <a:noAutofit/>
          </a:bodyPr>
          <a:lstStyle>
            <a:lvl1pPr>
              <a:tabLst>
                <a:tab pos="8428038" algn="r"/>
              </a:tabLst>
              <a:defRPr sz="1600" b="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algn="r">
              <a:spcBef>
                <a:spcPts val="300"/>
              </a:spcBef>
              <a:buFontTx/>
              <a:buNone/>
              <a:defRPr b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2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2"/>
          </p:nvPr>
        </p:nvSpPr>
        <p:spPr>
          <a:xfrm>
            <a:off x="5081588" y="2994025"/>
            <a:ext cx="3806825" cy="2992438"/>
          </a:xfr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8376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code +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Onderwerp(en)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89" y="1052514"/>
            <a:ext cx="5416520" cy="2346294"/>
          </a:xfrm>
        </p:spPr>
        <p:txBody>
          <a:bodyPr bIns="93600" anchor="t" anchorCtr="0">
            <a:noAutofit/>
          </a:bodyPr>
          <a:lstStyle>
            <a:lvl1pPr>
              <a:lnSpc>
                <a:spcPct val="120000"/>
              </a:lnSpc>
              <a:spcBef>
                <a:spcPts val="0"/>
              </a:spcBef>
              <a:defRPr b="0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nl-NL" dirty="0"/>
              <a:t>Code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1"/>
          </p:nvPr>
        </p:nvSpPr>
        <p:spPr>
          <a:xfrm>
            <a:off x="0" y="6134100"/>
            <a:ext cx="9144000" cy="720000"/>
          </a:xfrm>
          <a:solidFill>
            <a:srgbClr val="A9976A">
              <a:alpha val="50000"/>
            </a:srgbClr>
          </a:solidFill>
          <a:ln w="12700">
            <a:noFill/>
          </a:ln>
        </p:spPr>
        <p:txBody>
          <a:bodyPr lIns="252000" tIns="36000" rIns="252000" bIns="36000" anchor="ctr" anchorCtr="0">
            <a:noAutofit/>
          </a:bodyPr>
          <a:lstStyle>
            <a:lvl1pPr>
              <a:tabLst>
                <a:tab pos="8428038" algn="r"/>
              </a:tabLst>
              <a:defRPr sz="1600" b="0" i="1"/>
            </a:lvl1pPr>
            <a:lvl2pPr marL="0" indent="0" algn="r">
              <a:spcBef>
                <a:spcPts val="300"/>
              </a:spcBef>
              <a:buFontTx/>
              <a:buNone/>
              <a:defRPr b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2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2"/>
          </p:nvPr>
        </p:nvSpPr>
        <p:spPr>
          <a:xfrm>
            <a:off x="5796950" y="1052513"/>
            <a:ext cx="3078761" cy="2346295"/>
          </a:xfr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6" name="Tijdelijke aanduiding voor tekst 6"/>
          <p:cNvSpPr>
            <a:spLocks noGrp="1"/>
          </p:cNvSpPr>
          <p:nvPr>
            <p:ph type="body" sz="quarter" idx="13" hasCustomPrompt="1"/>
          </p:nvPr>
        </p:nvSpPr>
        <p:spPr>
          <a:xfrm>
            <a:off x="268289" y="3510950"/>
            <a:ext cx="5416520" cy="2475513"/>
          </a:xfrm>
          <a:solidFill>
            <a:schemeClr val="bg1">
              <a:lumMod val="95000"/>
            </a:schemeClr>
          </a:solidFill>
        </p:spPr>
        <p:txBody>
          <a:bodyPr bIns="93600" anchor="ctr" anchorCtr="0">
            <a:noAutofit/>
          </a:bodyPr>
          <a:lstStyle>
            <a:lvl1pPr>
              <a:lnSpc>
                <a:spcPct val="120000"/>
              </a:lnSpc>
              <a:spcBef>
                <a:spcPts val="0"/>
              </a:spcBef>
              <a:defRPr sz="1600" b="0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nl-NL" dirty="0"/>
              <a:t>Code</a:t>
            </a:r>
          </a:p>
        </p:txBody>
      </p:sp>
      <p:sp>
        <p:nvSpPr>
          <p:cNvPr id="8" name="Tijdelijke aanduiding voor afbeelding 3"/>
          <p:cNvSpPr>
            <a:spLocks noGrp="1"/>
          </p:cNvSpPr>
          <p:nvPr>
            <p:ph type="pic" sz="quarter" idx="14"/>
          </p:nvPr>
        </p:nvSpPr>
        <p:spPr>
          <a:xfrm>
            <a:off x="5796951" y="3510952"/>
            <a:ext cx="3078761" cy="2475512"/>
          </a:xfr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5812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voor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Onderwerp(en)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88" y="1052513"/>
            <a:ext cx="8620125" cy="5081587"/>
          </a:xfrm>
        </p:spPr>
        <p:txBody>
          <a:bodyPr bIns="93600" anchor="ctr" anchorCtr="0"/>
          <a:lstStyle>
            <a:lvl1pPr>
              <a:lnSpc>
                <a:spcPct val="120000"/>
              </a:lnSpc>
              <a:spcBef>
                <a:spcPts val="0"/>
              </a:spcBef>
              <a:defRPr b="0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nl-NL" dirty="0"/>
              <a:t>Code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1"/>
          </p:nvPr>
        </p:nvSpPr>
        <p:spPr>
          <a:xfrm>
            <a:off x="0" y="6134100"/>
            <a:ext cx="9144000" cy="720000"/>
          </a:xfrm>
          <a:solidFill>
            <a:srgbClr val="A9976A">
              <a:alpha val="50000"/>
            </a:srgbClr>
          </a:solidFill>
          <a:ln w="12700">
            <a:noFill/>
          </a:ln>
        </p:spPr>
        <p:txBody>
          <a:bodyPr lIns="252000" tIns="36000" rIns="252000" bIns="36000" anchor="b" anchorCtr="0">
            <a:noAutofit/>
          </a:bodyPr>
          <a:lstStyle>
            <a:lvl1pPr>
              <a:spcBef>
                <a:spcPts val="0"/>
              </a:spcBef>
              <a:tabLst>
                <a:tab pos="8428038" algn="r"/>
              </a:tabLst>
              <a:defRPr sz="1800" i="1"/>
            </a:lvl1pPr>
            <a:lvl2pPr marL="0" indent="0" algn="r">
              <a:spcBef>
                <a:spcPts val="300"/>
              </a:spcBef>
              <a:buFontTx/>
              <a:buNone/>
              <a:defRPr b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2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2618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89" y="1065535"/>
            <a:ext cx="8587748" cy="5060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pic>
        <p:nvPicPr>
          <p:cNvPr id="18" name="Afbeelding 17" descr="logooo.pdf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" y="473870"/>
            <a:ext cx="1877156" cy="324326"/>
          </a:xfrm>
          <a:prstGeom prst="rect">
            <a:avLst/>
          </a:prstGeom>
        </p:spPr>
      </p:pic>
      <p:pic>
        <p:nvPicPr>
          <p:cNvPr id="4" name="Afbeelding 3" descr="balkjekarton.pdf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8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0801" y="288000"/>
            <a:ext cx="6087613" cy="39600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nl-NL" dirty="0"/>
              <a:t>Onderwerp(en)</a:t>
            </a:r>
            <a:endParaRPr lang="en-US" dirty="0"/>
          </a:p>
        </p:txBody>
      </p:sp>
      <p:sp>
        <p:nvSpPr>
          <p:cNvPr id="6" name="Tekstvak 5"/>
          <p:cNvSpPr txBox="1"/>
          <p:nvPr userDrawn="1"/>
        </p:nvSpPr>
        <p:spPr>
          <a:xfrm>
            <a:off x="268288" y="-3916"/>
            <a:ext cx="1724817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nl-NL" sz="1100" b="1" dirty="0" err="1">
                <a:solidFill>
                  <a:schemeClr val="bg1"/>
                </a:solidFill>
              </a:rPr>
              <a:t>WebTech</a:t>
            </a:r>
            <a:r>
              <a:rPr lang="nl-NL" sz="1100" b="1" dirty="0">
                <a:solidFill>
                  <a:schemeClr val="bg1"/>
                </a:solidFill>
              </a:rPr>
              <a:t>     PHP - 7</a:t>
            </a:r>
          </a:p>
        </p:txBody>
      </p:sp>
    </p:spTree>
    <p:extLst>
      <p:ext uri="{BB962C8B-B14F-4D97-AF65-F5344CB8AC3E}">
        <p14:creationId xmlns:p14="http://schemas.microsoft.com/office/powerpoint/2010/main" val="121086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</p:sldLayoutIdLst>
  <p:hf hdr="0" ftr="0" dt="0"/>
  <p:txStyles>
    <p:titleStyle>
      <a:lvl1pPr algn="r" defTabSz="457200" rtl="0" eaLnBrk="1" latinLnBrk="0" hangingPunct="1">
        <a:spcBef>
          <a:spcPct val="0"/>
        </a:spcBef>
        <a:buNone/>
        <a:defRPr sz="2400" b="1" i="0" kern="1200">
          <a:solidFill>
            <a:schemeClr val="bg1"/>
          </a:solidFill>
          <a:latin typeface="+mj-lt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+mj-lt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+mj-lt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+mj-lt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+mj-l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+mj-l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63" userDrawn="1">
          <p15:clr>
            <a:srgbClr val="F26B43"/>
          </p15:clr>
        </p15:guide>
        <p15:guide id="2" pos="5591" userDrawn="1">
          <p15:clr>
            <a:srgbClr val="F26B43"/>
          </p15:clr>
        </p15:guide>
        <p15:guide id="3" pos="1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ourse.com/lessons/php-pdo-data-object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nl1.php.net/manual/en/book.pdo.php" TargetMode="External"/><Relationship Id="rId4" Type="http://schemas.openxmlformats.org/officeDocument/2006/relationships/hyperlink" Target="https://www.w3schools.com/php/php_mysql_connect.as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9E997CB-FA61-4012-ADBB-11B39054DF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nl-NL" dirty="0"/>
              <a:t>PDO  en </a:t>
            </a:r>
            <a:r>
              <a:rPr lang="nl-NL" dirty="0" err="1"/>
              <a:t>prepared</a:t>
            </a:r>
            <a:r>
              <a:rPr lang="nl-NL" dirty="0"/>
              <a:t> statements</a:t>
            </a:r>
          </a:p>
        </p:txBody>
      </p:sp>
    </p:spTree>
    <p:extLst>
      <p:ext uri="{BB962C8B-B14F-4D97-AF65-F5344CB8AC3E}">
        <p14:creationId xmlns:p14="http://schemas.microsoft.com/office/powerpoint/2010/main" val="383531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9E604-1A6C-47B6-AA67-F35324AC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 - PHP 7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0A695C-CC47-43AF-8555-ED32B847A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8288" y="1052513"/>
            <a:ext cx="8620125" cy="5730124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PDO en </a:t>
            </a:r>
            <a:r>
              <a:rPr lang="nl-NL" dirty="0" err="1"/>
              <a:t>prepared</a:t>
            </a:r>
            <a:r>
              <a:rPr lang="nl-NL" dirty="0"/>
              <a:t> statements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Een </a:t>
            </a:r>
            <a:r>
              <a:rPr lang="nl-NL" dirty="0" err="1"/>
              <a:t>id</a:t>
            </a:r>
            <a:r>
              <a:rPr lang="nl-NL" dirty="0"/>
              <a:t> opvragen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Aantal records bepalen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 err="1"/>
              <a:t>Database.php</a:t>
            </a:r>
            <a:endParaRPr lang="nl-NL" dirty="0"/>
          </a:p>
          <a:p>
            <a:pPr marL="457200" lvl="1" indent="0">
              <a:buNone/>
            </a:pPr>
            <a:endParaRPr lang="nl-NL" dirty="0"/>
          </a:p>
          <a:p>
            <a:pPr lvl="1"/>
            <a:endParaRPr lang="nl-NL" dirty="0"/>
          </a:p>
          <a:p>
            <a:pPr marL="457200" lvl="1" indent="0">
              <a:buNone/>
            </a:pPr>
            <a:r>
              <a:rPr lang="nl-NL" b="1" dirty="0" err="1"/>
              <a:t>Videotutorials</a:t>
            </a:r>
            <a:r>
              <a:rPr lang="nl-NL" b="1" dirty="0"/>
              <a:t>: </a:t>
            </a:r>
          </a:p>
          <a:p>
            <a:pPr marL="1077913" lvl="1" indent="0">
              <a:buNone/>
            </a:pPr>
            <a:r>
              <a:rPr lang="nl-NL" dirty="0">
                <a:hlinkClick r:id="rId3"/>
              </a:rPr>
              <a:t>Codecourse.com - </a:t>
            </a:r>
            <a:r>
              <a:rPr lang="nl-NL" dirty="0" err="1">
                <a:hlinkClick r:id="rId3"/>
              </a:rPr>
              <a:t>Learn</a:t>
            </a:r>
            <a:r>
              <a:rPr lang="nl-NL" dirty="0">
                <a:hlinkClick r:id="rId3"/>
              </a:rPr>
              <a:t> PDO (PHP Data </a:t>
            </a:r>
            <a:r>
              <a:rPr lang="nl-NL" dirty="0" err="1">
                <a:hlinkClick r:id="rId3"/>
              </a:rPr>
              <a:t>Objects</a:t>
            </a:r>
            <a:r>
              <a:rPr lang="nl-NL" dirty="0">
                <a:hlinkClick r:id="rId3"/>
              </a:rPr>
              <a:t>) </a:t>
            </a:r>
            <a:endParaRPr lang="nl-NL" dirty="0"/>
          </a:p>
          <a:p>
            <a:pPr marL="1077913" lvl="1" indent="0">
              <a:buNone/>
            </a:pPr>
            <a:endParaRPr lang="nl-NL" dirty="0"/>
          </a:p>
          <a:p>
            <a:pPr marL="457200" lvl="1" indent="0">
              <a:buNone/>
            </a:pPr>
            <a:r>
              <a:rPr lang="nl-NL" b="1" dirty="0"/>
              <a:t>Naslag en voorbeelden:</a:t>
            </a:r>
            <a:r>
              <a:rPr lang="nl-NL" dirty="0"/>
              <a:t> </a:t>
            </a:r>
          </a:p>
          <a:p>
            <a:pPr marL="1077913" lvl="1" indent="0">
              <a:buNone/>
            </a:pPr>
            <a:r>
              <a:rPr lang="nl-NL" dirty="0">
                <a:hlinkClick r:id="rId4"/>
              </a:rPr>
              <a:t>W3Schools PHP PDO met </a:t>
            </a:r>
            <a:r>
              <a:rPr lang="nl-NL" dirty="0" err="1">
                <a:hlinkClick r:id="rId4"/>
              </a:rPr>
              <a:t>MySQL</a:t>
            </a:r>
            <a:endParaRPr lang="nl-NL" dirty="0"/>
          </a:p>
          <a:p>
            <a:pPr marL="1077913" lvl="1" indent="0">
              <a:buNone/>
            </a:pPr>
            <a:r>
              <a:rPr lang="nl-NL" dirty="0">
                <a:hlinkClick r:id="rId5"/>
              </a:rPr>
              <a:t>PHP.NET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63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0D2D7C-B531-4633-BAE9-147822B74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Beveiligen met </a:t>
            </a:r>
            <a:r>
              <a:rPr lang="nl-NL" dirty="0" err="1"/>
              <a:t>prepared</a:t>
            </a:r>
            <a:r>
              <a:rPr lang="nl-NL" dirty="0"/>
              <a:t> statements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E718B1F-155C-46A3-BA9E-EA633E9C87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138000"/>
            <a:ext cx="9144000" cy="720000"/>
          </a:xfrm>
        </p:spPr>
        <p:txBody>
          <a:bodyPr/>
          <a:lstStyle/>
          <a:p>
            <a:r>
              <a:rPr lang="nl-NL" sz="1600" b="0" dirty="0"/>
              <a:t>Invoer door gebruikers kan de database beschadigen (SQL </a:t>
            </a:r>
            <a:r>
              <a:rPr lang="nl-NL" sz="1600" b="0" dirty="0" err="1"/>
              <a:t>Injection</a:t>
            </a:r>
            <a:r>
              <a:rPr lang="nl-NL" sz="1600" b="0" dirty="0"/>
              <a:t>) </a:t>
            </a:r>
          </a:p>
          <a:p>
            <a:pPr lvl="1"/>
            <a:r>
              <a:rPr lang="nl-NL" dirty="0"/>
              <a:t>$</a:t>
            </a:r>
            <a:r>
              <a:rPr lang="nl-NL" dirty="0" err="1"/>
              <a:t>dbh</a:t>
            </a:r>
            <a:r>
              <a:rPr lang="nl-NL" dirty="0"/>
              <a:t>-&gt;</a:t>
            </a:r>
            <a:r>
              <a:rPr lang="nl-NL" dirty="0" err="1"/>
              <a:t>prepare</a:t>
            </a:r>
            <a:r>
              <a:rPr lang="nl-NL" dirty="0"/>
              <a:t>($</a:t>
            </a:r>
            <a:r>
              <a:rPr lang="nl-NL" dirty="0" err="1"/>
              <a:t>sql</a:t>
            </a:r>
            <a:r>
              <a:rPr lang="nl-NL" dirty="0"/>
              <a:t>)     $query-&gt;</a:t>
            </a:r>
            <a:r>
              <a:rPr lang="nl-NL" dirty="0" err="1"/>
              <a:t>execute</a:t>
            </a:r>
            <a:r>
              <a:rPr lang="nl-NL" dirty="0"/>
              <a:t>()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137CB03-C494-452E-894D-88DE3A94EA9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45690" y="1205571"/>
            <a:ext cx="8542723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1800" dirty="0"/>
              <a:t>$cijfer = $_POST['cijfer'];</a:t>
            </a:r>
            <a:br>
              <a:rPr lang="nl-NL" altLang="nl-NL" sz="1800" dirty="0"/>
            </a:br>
            <a:r>
              <a:rPr lang="nl-NL" altLang="nl-NL" sz="1800" dirty="0"/>
              <a:t>$vak = $_POST['vak'];</a:t>
            </a:r>
            <a:br>
              <a:rPr lang="nl-NL" altLang="nl-NL" sz="1800" dirty="0"/>
            </a:br>
            <a:br>
              <a:rPr lang="nl-NL" altLang="nl-NL" sz="1800" dirty="0"/>
            </a:br>
            <a:r>
              <a:rPr lang="nl-NL" altLang="nl-NL" sz="1800" dirty="0"/>
              <a:t>$</a:t>
            </a:r>
            <a:r>
              <a:rPr lang="nl-NL" altLang="nl-NL" sz="1800" dirty="0" err="1"/>
              <a:t>sql</a:t>
            </a:r>
            <a:r>
              <a:rPr lang="nl-NL" altLang="nl-NL" sz="1800" dirty="0"/>
              <a:t> = "</a:t>
            </a:r>
            <a:r>
              <a:rPr lang="nl-NL" altLang="nl-NL" sz="1800" dirty="0" err="1"/>
              <a:t>insert</a:t>
            </a:r>
            <a:r>
              <a:rPr lang="nl-NL" altLang="nl-NL" sz="1800" dirty="0"/>
              <a:t> </a:t>
            </a:r>
            <a:r>
              <a:rPr lang="nl-NL" altLang="nl-NL" sz="1800" dirty="0" err="1"/>
              <a:t>into</a:t>
            </a:r>
            <a:r>
              <a:rPr lang="nl-NL" altLang="nl-NL" sz="1800" dirty="0"/>
              <a:t> cijfers (cijfer, vak) </a:t>
            </a:r>
            <a:r>
              <a:rPr lang="nl-NL" altLang="nl-NL" sz="1800" dirty="0" err="1"/>
              <a:t>values</a:t>
            </a:r>
            <a:r>
              <a:rPr lang="nl-NL" altLang="nl-NL" sz="1800" dirty="0"/>
              <a:t> (</a:t>
            </a:r>
            <a:r>
              <a:rPr lang="nl-NL" altLang="nl-NL" sz="1800" b="1" dirty="0">
                <a:solidFill>
                  <a:srgbClr val="FF0000"/>
                </a:solidFill>
              </a:rPr>
              <a:t>:cijfer</a:t>
            </a:r>
            <a:r>
              <a:rPr lang="nl-NL" altLang="nl-NL" sz="1800" dirty="0"/>
              <a:t>, </a:t>
            </a:r>
            <a:r>
              <a:rPr lang="nl-NL" altLang="nl-NL" sz="1800" b="1" dirty="0">
                <a:solidFill>
                  <a:srgbClr val="FF0000"/>
                </a:solidFill>
              </a:rPr>
              <a:t>:vak</a:t>
            </a:r>
            <a:r>
              <a:rPr lang="nl-NL" altLang="nl-NL" sz="1800" dirty="0"/>
              <a:t>)";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1800" dirty="0"/>
              <a:t>$query = </a:t>
            </a:r>
            <a:r>
              <a:rPr lang="nl-NL" altLang="nl-NL" sz="1800" b="1" dirty="0">
                <a:solidFill>
                  <a:srgbClr val="FF0000"/>
                </a:solidFill>
              </a:rPr>
              <a:t>$</a:t>
            </a:r>
            <a:r>
              <a:rPr lang="nl-NL" altLang="nl-NL" sz="1800" b="1" dirty="0" err="1">
                <a:solidFill>
                  <a:srgbClr val="FF0000"/>
                </a:solidFill>
              </a:rPr>
              <a:t>dbh</a:t>
            </a:r>
            <a:r>
              <a:rPr lang="nl-NL" altLang="nl-NL" sz="1800" b="1" dirty="0">
                <a:solidFill>
                  <a:srgbClr val="FF0000"/>
                </a:solidFill>
              </a:rPr>
              <a:t>-&gt;</a:t>
            </a:r>
            <a:r>
              <a:rPr lang="nl-NL" altLang="nl-NL" sz="1800" b="1" dirty="0" err="1">
                <a:solidFill>
                  <a:srgbClr val="FF0000"/>
                </a:solidFill>
              </a:rPr>
              <a:t>prepare</a:t>
            </a:r>
            <a:r>
              <a:rPr lang="nl-NL" altLang="nl-NL" sz="1800" b="1" dirty="0">
                <a:solidFill>
                  <a:srgbClr val="FF0000"/>
                </a:solidFill>
              </a:rPr>
              <a:t>($</a:t>
            </a:r>
            <a:r>
              <a:rPr lang="nl-NL" altLang="nl-NL" sz="1800" b="1" dirty="0" err="1">
                <a:solidFill>
                  <a:srgbClr val="FF0000"/>
                </a:solidFill>
              </a:rPr>
              <a:t>sql</a:t>
            </a:r>
            <a:r>
              <a:rPr lang="nl-NL" altLang="nl-NL" sz="1800" b="1" dirty="0">
                <a:solidFill>
                  <a:srgbClr val="FF0000"/>
                </a:solidFill>
              </a:rPr>
              <a:t>)</a:t>
            </a:r>
            <a:r>
              <a:rPr lang="nl-NL" altLang="nl-NL" sz="1800" dirty="0"/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nl-NL" altLang="nl-NL" sz="1800" dirty="0"/>
            </a:br>
            <a:r>
              <a:rPr lang="nl-NL" altLang="nl-NL" sz="1800" b="1" dirty="0">
                <a:solidFill>
                  <a:srgbClr val="FF0000"/>
                </a:solidFill>
              </a:rPr>
              <a:t>$query-&gt;</a:t>
            </a:r>
            <a:r>
              <a:rPr lang="nl-NL" altLang="nl-NL" sz="1800" b="1" dirty="0" err="1">
                <a:solidFill>
                  <a:srgbClr val="FF0000"/>
                </a:solidFill>
              </a:rPr>
              <a:t>execute</a:t>
            </a:r>
            <a:r>
              <a:rPr lang="nl-NL" altLang="nl-NL" sz="1800" dirty="0"/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1800" b="1" dirty="0">
                <a:solidFill>
                  <a:srgbClr val="FF0000"/>
                </a:solidFill>
              </a:rPr>
              <a:t>	</a:t>
            </a:r>
            <a:r>
              <a:rPr lang="nl-NL" altLang="nl-NL" sz="1800" dirty="0"/>
              <a:t>array( '</a:t>
            </a:r>
            <a:r>
              <a:rPr lang="nl-NL" altLang="nl-NL" sz="1800" b="1" dirty="0">
                <a:solidFill>
                  <a:srgbClr val="FF0000"/>
                </a:solidFill>
              </a:rPr>
              <a:t>:cijfer' =&gt; $cijfer, 	':vak' =&gt; $vak	</a:t>
            </a:r>
            <a:r>
              <a:rPr lang="nl-NL" altLang="nl-NL" sz="1800" dirty="0"/>
              <a:t>));</a:t>
            </a:r>
          </a:p>
        </p:txBody>
      </p:sp>
      <p:sp>
        <p:nvSpPr>
          <p:cNvPr id="7" name="Tijdelijke aanduiding voor tekst 5">
            <a:extLst>
              <a:ext uri="{FF2B5EF4-FFF2-40B4-BE49-F238E27FC236}">
                <a16:creationId xmlns:a16="http://schemas.microsoft.com/office/drawing/2014/main" id="{DCBED7DB-1CF4-4E51-9807-7522BAEB4410}"/>
              </a:ext>
            </a:extLst>
          </p:cNvPr>
          <p:cNvSpPr txBox="1">
            <a:spLocks/>
          </p:cNvSpPr>
          <p:nvPr/>
        </p:nvSpPr>
        <p:spPr>
          <a:xfrm>
            <a:off x="420122" y="3752490"/>
            <a:ext cx="8542723" cy="21738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93600" rtlCol="0" anchor="ctr" anchorCtr="0">
            <a:noAutofit/>
          </a:bodyPr>
          <a:lstStyle>
            <a:lvl1pPr indent="0">
              <a:lnSpc>
                <a:spcPct val="120000"/>
              </a:lnSpc>
              <a:spcBef>
                <a:spcPts val="0"/>
              </a:spcBef>
              <a:buFont typeface="Arial"/>
              <a:buNone/>
              <a:defRPr sz="1600" b="0" i="0">
                <a:latin typeface="Consolas" panose="020B0609020204030204" pitchFamily="49" charset="0"/>
                <a:cs typeface="Courier New" panose="02070309020205020404" pitchFamily="49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000" b="0" i="0">
                <a:latin typeface="+mj-lt"/>
                <a:cs typeface="Helvetica Neue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1600" b="0" i="0">
                <a:latin typeface="+mj-lt"/>
                <a:cs typeface="Helvetica Neue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200" b="1" i="1">
                <a:latin typeface="+mj-lt"/>
                <a:cs typeface="Helvetica Neue Light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200" b="1" i="1">
                <a:latin typeface="+mj-lt"/>
                <a:cs typeface="Helvetica Neue Light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1800" i="1" dirty="0">
                <a:latin typeface="+mn-lt"/>
              </a:rPr>
              <a:t>Of met vraagtekens en de gegevens op dezelfde volgorde</a:t>
            </a:r>
            <a:endParaRPr lang="nl-NL" altLang="nl-NL" sz="1800" b="1" dirty="0">
              <a:latin typeface="+mn-lt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nl-NL" altLang="nl-NL" dirty="0"/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1800" dirty="0"/>
              <a:t>$</a:t>
            </a:r>
            <a:r>
              <a:rPr lang="nl-NL" altLang="nl-NL" sz="1800" dirty="0" err="1"/>
              <a:t>sql</a:t>
            </a:r>
            <a:r>
              <a:rPr lang="nl-NL" altLang="nl-NL" sz="1800" dirty="0"/>
              <a:t> = "</a:t>
            </a:r>
            <a:r>
              <a:rPr lang="nl-NL" altLang="nl-NL" sz="1800" dirty="0" err="1"/>
              <a:t>insert</a:t>
            </a:r>
            <a:r>
              <a:rPr lang="nl-NL" altLang="nl-NL" sz="1800" dirty="0"/>
              <a:t> </a:t>
            </a:r>
            <a:r>
              <a:rPr lang="nl-NL" altLang="nl-NL" sz="1800" dirty="0" err="1"/>
              <a:t>into</a:t>
            </a:r>
            <a:r>
              <a:rPr lang="nl-NL" altLang="nl-NL" sz="1800" dirty="0"/>
              <a:t> cijfers (cijfer, vak) </a:t>
            </a:r>
            <a:r>
              <a:rPr lang="nl-NL" altLang="nl-NL" sz="1800" dirty="0" err="1"/>
              <a:t>values</a:t>
            </a:r>
            <a:r>
              <a:rPr lang="nl-NL" altLang="nl-NL" sz="1800" dirty="0"/>
              <a:t> (</a:t>
            </a:r>
            <a:r>
              <a:rPr lang="nl-NL" altLang="nl-NL" sz="1800" b="1" dirty="0">
                <a:solidFill>
                  <a:srgbClr val="FF0000"/>
                </a:solidFill>
              </a:rPr>
              <a:t>?</a:t>
            </a:r>
            <a:r>
              <a:rPr lang="nl-NL" altLang="nl-NL" sz="1800" dirty="0"/>
              <a:t>, </a:t>
            </a:r>
            <a:r>
              <a:rPr lang="nl-NL" altLang="nl-NL" sz="1800" b="1" dirty="0">
                <a:solidFill>
                  <a:srgbClr val="FF0000"/>
                </a:solidFill>
              </a:rPr>
              <a:t>?</a:t>
            </a:r>
            <a:r>
              <a:rPr lang="nl-NL" altLang="nl-NL" sz="1800" dirty="0"/>
              <a:t>)";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1800" dirty="0"/>
              <a:t>$query = </a:t>
            </a:r>
            <a:r>
              <a:rPr lang="nl-NL" altLang="nl-NL" sz="1800" b="1" dirty="0">
                <a:solidFill>
                  <a:srgbClr val="FF0000"/>
                </a:solidFill>
              </a:rPr>
              <a:t>$</a:t>
            </a:r>
            <a:r>
              <a:rPr lang="nl-NL" altLang="nl-NL" sz="1800" b="1" dirty="0" err="1">
                <a:solidFill>
                  <a:srgbClr val="FF0000"/>
                </a:solidFill>
              </a:rPr>
              <a:t>dbh</a:t>
            </a:r>
            <a:r>
              <a:rPr lang="nl-NL" altLang="nl-NL" sz="1800" b="1" dirty="0">
                <a:solidFill>
                  <a:srgbClr val="FF0000"/>
                </a:solidFill>
              </a:rPr>
              <a:t>-&gt;</a:t>
            </a:r>
            <a:r>
              <a:rPr lang="nl-NL" altLang="nl-NL" sz="1800" b="1" dirty="0" err="1">
                <a:solidFill>
                  <a:srgbClr val="FF0000"/>
                </a:solidFill>
              </a:rPr>
              <a:t>prepare</a:t>
            </a:r>
            <a:r>
              <a:rPr lang="nl-NL" altLang="nl-NL" sz="1800" b="1" dirty="0">
                <a:solidFill>
                  <a:srgbClr val="FF0000"/>
                </a:solidFill>
              </a:rPr>
              <a:t>($</a:t>
            </a:r>
            <a:r>
              <a:rPr lang="nl-NL" altLang="nl-NL" sz="1800" b="1" dirty="0" err="1">
                <a:solidFill>
                  <a:srgbClr val="FF0000"/>
                </a:solidFill>
              </a:rPr>
              <a:t>sql</a:t>
            </a:r>
            <a:r>
              <a:rPr lang="nl-NL" altLang="nl-NL" sz="1800" b="1" dirty="0">
                <a:solidFill>
                  <a:srgbClr val="FF0000"/>
                </a:solidFill>
              </a:rPr>
              <a:t>)</a:t>
            </a:r>
            <a:r>
              <a:rPr lang="nl-NL" altLang="nl-NL" sz="1800" dirty="0"/>
              <a:t>;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br>
              <a:rPr lang="nl-NL" altLang="nl-NL" sz="1800" dirty="0"/>
            </a:br>
            <a:r>
              <a:rPr lang="nl-NL" altLang="nl-NL" sz="1800" b="1" dirty="0">
                <a:solidFill>
                  <a:srgbClr val="FF0000"/>
                </a:solidFill>
              </a:rPr>
              <a:t>$query-&gt;</a:t>
            </a:r>
            <a:r>
              <a:rPr lang="nl-NL" altLang="nl-NL" sz="1800" b="1" dirty="0" err="1">
                <a:solidFill>
                  <a:srgbClr val="FF0000"/>
                </a:solidFill>
              </a:rPr>
              <a:t>execute</a:t>
            </a:r>
            <a:r>
              <a:rPr lang="nl-NL" altLang="nl-NL" sz="1800" dirty="0"/>
              <a:t>( array(</a:t>
            </a:r>
            <a:r>
              <a:rPr lang="nl-NL" altLang="nl-NL" sz="1800" b="1" dirty="0">
                <a:solidFill>
                  <a:srgbClr val="FF0000"/>
                </a:solidFill>
              </a:rPr>
              <a:t>$cijfer, $vak </a:t>
            </a:r>
            <a:r>
              <a:rPr lang="nl-NL" altLang="nl-NL" sz="1800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602066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1C01F2-822B-4A8C-8BCE-D974A991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Laatste ID en aantal betrokken records 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3CB9896-C074-476F-B9C5-567EC55E89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498000"/>
            <a:ext cx="9144000" cy="360000"/>
          </a:xfrm>
        </p:spPr>
        <p:txBody>
          <a:bodyPr/>
          <a:lstStyle/>
          <a:p>
            <a:pPr lvl="1" algn="ctr"/>
            <a:r>
              <a:rPr lang="nl-NL" dirty="0"/>
              <a:t>$</a:t>
            </a:r>
            <a:r>
              <a:rPr lang="nl-NL" dirty="0" err="1"/>
              <a:t>dbh</a:t>
            </a:r>
            <a:r>
              <a:rPr lang="nl-NL" dirty="0"/>
              <a:t>-&gt;</a:t>
            </a:r>
            <a:r>
              <a:rPr lang="nl-NL" dirty="0" err="1"/>
              <a:t>lastInsertId</a:t>
            </a:r>
            <a:r>
              <a:rPr lang="nl-NL" dirty="0"/>
              <a:t>()        $query-&gt;</a:t>
            </a:r>
            <a:r>
              <a:rPr lang="nl-NL" dirty="0" err="1"/>
              <a:t>rowCount</a:t>
            </a:r>
            <a:r>
              <a:rPr lang="nl-NL" dirty="0"/>
              <a:t>()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3322790B-DFFE-4BA1-9F89-1CA49449D3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4552" y="3830127"/>
            <a:ext cx="8620125" cy="2475513"/>
          </a:xfrm>
        </p:spPr>
        <p:txBody>
          <a:bodyPr/>
          <a:lstStyle/>
          <a:p>
            <a:r>
              <a:rPr lang="nl-NL" altLang="nl-NL" dirty="0"/>
              <a:t>$</a:t>
            </a:r>
            <a:r>
              <a:rPr lang="nl-NL" altLang="nl-NL" dirty="0" err="1"/>
              <a:t>sql</a:t>
            </a:r>
            <a:r>
              <a:rPr lang="nl-NL" altLang="nl-NL" dirty="0"/>
              <a:t> = "delete </a:t>
            </a:r>
            <a:r>
              <a:rPr lang="nl-NL" altLang="nl-NL" dirty="0" err="1"/>
              <a:t>from</a:t>
            </a:r>
            <a:r>
              <a:rPr lang="nl-NL" altLang="nl-NL" dirty="0"/>
              <a:t> cijfers </a:t>
            </a:r>
            <a:r>
              <a:rPr lang="nl-NL" altLang="nl-NL" dirty="0" err="1"/>
              <a:t>where</a:t>
            </a:r>
            <a:r>
              <a:rPr lang="nl-NL" altLang="nl-NL" dirty="0"/>
              <a:t> cijfer &lt;6";</a:t>
            </a:r>
            <a:br>
              <a:rPr lang="nl-NL" altLang="nl-NL" dirty="0"/>
            </a:br>
            <a:r>
              <a:rPr lang="nl-NL" altLang="nl-NL" dirty="0"/>
              <a:t>$query = $</a:t>
            </a:r>
            <a:r>
              <a:rPr lang="nl-NL" altLang="nl-NL" dirty="0" err="1"/>
              <a:t>dbh</a:t>
            </a:r>
            <a:r>
              <a:rPr lang="nl-NL" altLang="nl-NL" dirty="0"/>
              <a:t>-&gt;</a:t>
            </a:r>
            <a:r>
              <a:rPr lang="nl-NL" altLang="nl-NL" dirty="0" err="1"/>
              <a:t>prepare</a:t>
            </a:r>
            <a:r>
              <a:rPr lang="nl-NL" altLang="nl-NL" dirty="0"/>
              <a:t>($</a:t>
            </a:r>
            <a:r>
              <a:rPr lang="nl-NL" altLang="nl-NL" dirty="0" err="1"/>
              <a:t>sql</a:t>
            </a:r>
            <a:r>
              <a:rPr lang="nl-NL" altLang="nl-NL" dirty="0"/>
              <a:t>);</a:t>
            </a:r>
            <a:br>
              <a:rPr lang="nl-NL" altLang="nl-NL" dirty="0"/>
            </a:br>
            <a:r>
              <a:rPr lang="nl-NL" altLang="nl-NL" dirty="0"/>
              <a:t>$query-&gt;</a:t>
            </a:r>
            <a:r>
              <a:rPr lang="nl-NL" altLang="nl-NL" dirty="0" err="1"/>
              <a:t>execute</a:t>
            </a:r>
            <a:r>
              <a:rPr lang="nl-NL" altLang="nl-NL" dirty="0"/>
              <a:t>();</a:t>
            </a:r>
            <a:br>
              <a:rPr lang="nl-NL" altLang="nl-NL" dirty="0"/>
            </a:br>
            <a:br>
              <a:rPr lang="nl-NL" altLang="nl-NL" dirty="0"/>
            </a:br>
            <a:r>
              <a:rPr lang="nl-NL" altLang="nl-NL" dirty="0"/>
              <a:t>echo </a:t>
            </a:r>
            <a:r>
              <a:rPr lang="nl-NL" altLang="nl-NL" sz="1800" b="1" dirty="0">
                <a:solidFill>
                  <a:srgbClr val="FF0000"/>
                </a:solidFill>
              </a:rPr>
              <a:t>$query-&gt;</a:t>
            </a:r>
            <a:r>
              <a:rPr lang="nl-NL" altLang="nl-NL" sz="1800" b="1" dirty="0" err="1">
                <a:solidFill>
                  <a:srgbClr val="FF0000"/>
                </a:solidFill>
              </a:rPr>
              <a:t>rowCount</a:t>
            </a:r>
            <a:r>
              <a:rPr lang="nl-NL" altLang="nl-NL" sz="1800" b="1" dirty="0">
                <a:solidFill>
                  <a:srgbClr val="FF0000"/>
                </a:solidFill>
              </a:rPr>
              <a:t>()</a:t>
            </a:r>
            <a:r>
              <a:rPr lang="nl-NL" altLang="nl-NL" dirty="0"/>
              <a:t> . ' cijfer(s) verwijderd';</a:t>
            </a:r>
          </a:p>
          <a:p>
            <a:endParaRPr lang="nl-NL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00F0121-5B69-4852-8E6B-61F904BDE81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68288" y="1348513"/>
            <a:ext cx="8496150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1800" dirty="0"/>
              <a:t>$</a:t>
            </a:r>
            <a:r>
              <a:rPr lang="nl-NL" altLang="nl-NL" sz="1800" dirty="0" err="1"/>
              <a:t>sql</a:t>
            </a:r>
            <a:r>
              <a:rPr lang="nl-NL" altLang="nl-NL" sz="1800" dirty="0"/>
              <a:t> = "</a:t>
            </a:r>
            <a:r>
              <a:rPr lang="nl-NL" altLang="nl-NL" sz="1800" dirty="0" err="1"/>
              <a:t>insert</a:t>
            </a:r>
            <a:r>
              <a:rPr lang="nl-NL" altLang="nl-NL" sz="1800" dirty="0"/>
              <a:t> </a:t>
            </a:r>
            <a:r>
              <a:rPr lang="nl-NL" altLang="nl-NL" sz="1800" dirty="0" err="1"/>
              <a:t>into</a:t>
            </a:r>
            <a:r>
              <a:rPr lang="nl-NL" altLang="nl-NL" sz="1800" dirty="0"/>
              <a:t> cijfers (cijfer, vak) </a:t>
            </a:r>
            <a:r>
              <a:rPr lang="nl-NL" altLang="nl-NL" sz="1800" dirty="0" err="1"/>
              <a:t>values</a:t>
            </a:r>
            <a:r>
              <a:rPr lang="nl-NL" altLang="nl-NL" sz="1800" dirty="0"/>
              <a:t> (?,?)";</a:t>
            </a:r>
            <a:br>
              <a:rPr lang="nl-NL" altLang="nl-NL" sz="1800" dirty="0"/>
            </a:br>
            <a:r>
              <a:rPr lang="nl-NL" altLang="nl-NL" sz="1800" dirty="0"/>
              <a:t>$query = $</a:t>
            </a:r>
            <a:r>
              <a:rPr lang="nl-NL" altLang="nl-NL" sz="1800" dirty="0" err="1"/>
              <a:t>dbh</a:t>
            </a:r>
            <a:r>
              <a:rPr lang="nl-NL" altLang="nl-NL" sz="1800" dirty="0"/>
              <a:t>-&gt;</a:t>
            </a:r>
            <a:r>
              <a:rPr lang="nl-NL" altLang="nl-NL" sz="1800" dirty="0" err="1"/>
              <a:t>prepare</a:t>
            </a:r>
            <a:r>
              <a:rPr lang="nl-NL" altLang="nl-NL" sz="1800" dirty="0"/>
              <a:t>($</a:t>
            </a:r>
            <a:r>
              <a:rPr lang="nl-NL" altLang="nl-NL" sz="1800" dirty="0" err="1"/>
              <a:t>sql</a:t>
            </a:r>
            <a:r>
              <a:rPr lang="nl-NL" altLang="nl-NL" sz="1800" dirty="0"/>
              <a:t>);</a:t>
            </a:r>
            <a:br>
              <a:rPr lang="nl-NL" altLang="nl-NL" sz="1800" dirty="0"/>
            </a:br>
            <a:r>
              <a:rPr lang="nl-NL" altLang="nl-NL" sz="1800" dirty="0"/>
              <a:t>$query-&gt;</a:t>
            </a:r>
            <a:r>
              <a:rPr lang="nl-NL" altLang="nl-NL" sz="1800" dirty="0" err="1"/>
              <a:t>execute</a:t>
            </a:r>
            <a:r>
              <a:rPr lang="nl-NL" altLang="nl-NL" sz="1800" dirty="0"/>
              <a:t>(array($cijfer, $vak));</a:t>
            </a:r>
            <a:br>
              <a:rPr lang="nl-NL" altLang="nl-NL" sz="1800" dirty="0"/>
            </a:br>
            <a:br>
              <a:rPr lang="nl-NL" altLang="nl-NL" sz="1800" dirty="0"/>
            </a:br>
            <a:r>
              <a:rPr lang="nl-NL" altLang="nl-NL" sz="1800" dirty="0"/>
              <a:t>echo 'Een cijfer met de ID ' . </a:t>
            </a:r>
            <a:r>
              <a:rPr lang="nl-NL" altLang="nl-NL" sz="1800" b="1" dirty="0">
                <a:solidFill>
                  <a:srgbClr val="FF0000"/>
                </a:solidFill>
              </a:rPr>
              <a:t>$</a:t>
            </a:r>
            <a:r>
              <a:rPr lang="nl-NL" altLang="nl-NL" sz="1800" b="1" dirty="0" err="1">
                <a:solidFill>
                  <a:srgbClr val="FF0000"/>
                </a:solidFill>
              </a:rPr>
              <a:t>dbh</a:t>
            </a:r>
            <a:r>
              <a:rPr lang="nl-NL" altLang="nl-NL" sz="1800" b="1" dirty="0">
                <a:solidFill>
                  <a:srgbClr val="FF0000"/>
                </a:solidFill>
              </a:rPr>
              <a:t>-&gt;</a:t>
            </a:r>
            <a:r>
              <a:rPr lang="nl-NL" altLang="nl-NL" sz="1800" b="1" dirty="0" err="1">
                <a:solidFill>
                  <a:srgbClr val="FF0000"/>
                </a:solidFill>
              </a:rPr>
              <a:t>lastInsertId</a:t>
            </a:r>
            <a:r>
              <a:rPr lang="nl-NL" altLang="nl-NL" sz="1800" b="1" dirty="0">
                <a:solidFill>
                  <a:srgbClr val="FF0000"/>
                </a:solidFill>
              </a:rPr>
              <a:t>()</a:t>
            </a:r>
            <a:r>
              <a:rPr lang="nl-NL" altLang="nl-NL" sz="1800" dirty="0"/>
              <a:t> . </a:t>
            </a:r>
            <a:br>
              <a:rPr lang="nl-NL" altLang="nl-NL" sz="1800" dirty="0"/>
            </a:br>
            <a:r>
              <a:rPr lang="nl-NL" altLang="nl-NL" sz="1800" dirty="0"/>
              <a:t>						' is toegevoegd.&lt;</a:t>
            </a:r>
            <a:r>
              <a:rPr lang="nl-NL" altLang="nl-NL" sz="1800" dirty="0" err="1"/>
              <a:t>br</a:t>
            </a:r>
            <a:r>
              <a:rPr lang="nl-NL" altLang="nl-NL" sz="1800" dirty="0"/>
              <a:t>&gt;';</a:t>
            </a:r>
          </a:p>
        </p:txBody>
      </p:sp>
    </p:spTree>
    <p:extLst>
      <p:ext uri="{BB962C8B-B14F-4D97-AF65-F5344CB8AC3E}">
        <p14:creationId xmlns:p14="http://schemas.microsoft.com/office/powerpoint/2010/main" val="416770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2CB7F3-7311-4605-A653-90FFCFAD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Best </a:t>
            </a:r>
            <a:r>
              <a:rPr lang="nl-NL" dirty="0" err="1"/>
              <a:t>practice</a:t>
            </a:r>
            <a:r>
              <a:rPr lang="nl-NL" dirty="0"/>
              <a:t>: </a:t>
            </a:r>
            <a:r>
              <a:rPr lang="nl-NL" dirty="0" err="1"/>
              <a:t>database.php</a:t>
            </a:r>
            <a:endParaRPr lang="nl-NL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4373D40-F400-45D2-BBB3-ED8293E4CB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8288" y="4598061"/>
            <a:ext cx="6106633" cy="1957751"/>
          </a:xfrm>
          <a:ln>
            <a:solidFill>
              <a:schemeClr val="tx1"/>
            </a:solidFill>
          </a:ln>
        </p:spPr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dirty="0"/>
              <a:t>&lt;?</a:t>
            </a:r>
            <a:r>
              <a:rPr lang="nl-NL" altLang="nl-NL" dirty="0" err="1"/>
              <a:t>php</a:t>
            </a:r>
            <a:endParaRPr lang="nl-NL" altLang="nl-NL" dirty="0"/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dirty="0"/>
              <a:t>    </a:t>
            </a:r>
            <a:r>
              <a:rPr lang="nl-NL" altLang="nl-NL" b="1" dirty="0" err="1">
                <a:solidFill>
                  <a:srgbClr val="FF0000"/>
                </a:solidFill>
              </a:rPr>
              <a:t>require_once</a:t>
            </a:r>
            <a:r>
              <a:rPr lang="nl-NL" altLang="nl-NL" b="1" dirty="0">
                <a:solidFill>
                  <a:srgbClr val="FF0000"/>
                </a:solidFill>
              </a:rPr>
              <a:t>('</a:t>
            </a:r>
            <a:r>
              <a:rPr lang="nl-NL" altLang="nl-NL" b="1" dirty="0" err="1">
                <a:solidFill>
                  <a:srgbClr val="FF0000"/>
                </a:solidFill>
              </a:rPr>
              <a:t>database.php</a:t>
            </a:r>
            <a:r>
              <a:rPr lang="nl-NL" altLang="nl-NL" b="1" dirty="0">
                <a:solidFill>
                  <a:srgbClr val="FF0000"/>
                </a:solidFill>
              </a:rPr>
              <a:t>');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dirty="0"/>
              <a:t>    </a:t>
            </a:r>
            <a:r>
              <a:rPr lang="nl-NL" altLang="nl-NL" dirty="0" err="1"/>
              <a:t>try</a:t>
            </a:r>
            <a:r>
              <a:rPr lang="nl-NL" altLang="nl-NL" dirty="0"/>
              <a:t> {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dirty="0"/>
              <a:t>	 ... 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dirty="0"/>
              <a:t>    }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dirty="0"/>
              <a:t>    catch (</a:t>
            </a:r>
            <a:r>
              <a:rPr lang="nl-NL" altLang="nl-NL" dirty="0" err="1"/>
              <a:t>PDOException</a:t>
            </a:r>
            <a:r>
              <a:rPr lang="nl-NL" altLang="nl-NL" dirty="0"/>
              <a:t> $e) {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dirty="0"/>
              <a:t>	...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dirty="0"/>
              <a:t>    }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1A83E39-C13E-4C8A-B112-55FFB50AF11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68289" y="991961"/>
            <a:ext cx="8542723" cy="341632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1800" dirty="0"/>
              <a:t>$</a:t>
            </a:r>
            <a:r>
              <a:rPr lang="nl-NL" altLang="nl-NL" sz="1800" dirty="0" err="1"/>
              <a:t>hostname</a:t>
            </a:r>
            <a:r>
              <a:rPr lang="nl-NL" altLang="nl-NL" sz="1800" dirty="0"/>
              <a:t> = "(</a:t>
            </a:r>
            <a:r>
              <a:rPr lang="nl-NL" altLang="nl-NL" sz="1800" dirty="0" err="1"/>
              <a:t>local</a:t>
            </a:r>
            <a:r>
              <a:rPr lang="nl-NL" altLang="nl-NL" sz="1800" dirty="0"/>
              <a:t>)"; 	</a:t>
            </a:r>
            <a:br>
              <a:rPr lang="nl-NL" altLang="nl-NL" sz="1800" dirty="0"/>
            </a:br>
            <a:r>
              <a:rPr lang="nl-NL" altLang="nl-NL" sz="1800" dirty="0"/>
              <a:t>$</a:t>
            </a:r>
            <a:r>
              <a:rPr lang="nl-NL" altLang="nl-NL" sz="1800" dirty="0" err="1"/>
              <a:t>dbname</a:t>
            </a:r>
            <a:r>
              <a:rPr lang="nl-NL" altLang="nl-NL" sz="1800" dirty="0"/>
              <a:t> = "studie";    	</a:t>
            </a:r>
            <a:br>
              <a:rPr lang="nl-NL" altLang="nl-NL" sz="1800" dirty="0"/>
            </a:br>
            <a:r>
              <a:rPr lang="nl-NL" altLang="nl-NL" sz="1800" dirty="0"/>
              <a:t>$username = "sa";      	</a:t>
            </a:r>
            <a:br>
              <a:rPr lang="nl-NL" altLang="nl-NL" sz="1800" dirty="0"/>
            </a:br>
            <a:r>
              <a:rPr lang="nl-NL" altLang="nl-NL" sz="1800" dirty="0"/>
              <a:t>$</a:t>
            </a:r>
            <a:r>
              <a:rPr lang="nl-NL" altLang="nl-NL" sz="1800" dirty="0" err="1"/>
              <a:t>pw</a:t>
            </a:r>
            <a:r>
              <a:rPr lang="nl-NL" altLang="nl-NL" sz="1800" dirty="0"/>
              <a:t> = "1234";      	</a:t>
            </a:r>
            <a:br>
              <a:rPr lang="nl-NL" altLang="nl-NL" sz="1800" dirty="0"/>
            </a:br>
            <a:r>
              <a:rPr lang="nl-NL" altLang="nl-NL" sz="1800" dirty="0" err="1"/>
              <a:t>try</a:t>
            </a:r>
            <a:r>
              <a:rPr lang="nl-NL" altLang="nl-NL" sz="1800" dirty="0"/>
              <a:t> {</a:t>
            </a:r>
            <a:br>
              <a:rPr lang="nl-NL" altLang="nl-NL" sz="1800" dirty="0"/>
            </a:br>
            <a:r>
              <a:rPr lang="nl-NL" altLang="nl-NL" sz="1800" dirty="0"/>
              <a:t>    $</a:t>
            </a:r>
            <a:r>
              <a:rPr lang="nl-NL" altLang="nl-NL" sz="1800" dirty="0" err="1"/>
              <a:t>dbh</a:t>
            </a:r>
            <a:r>
              <a:rPr lang="nl-NL" altLang="nl-NL" sz="1800" dirty="0"/>
              <a:t> = new PDO("</a:t>
            </a:r>
            <a:r>
              <a:rPr lang="nl-NL" altLang="nl-NL" sz="1800" dirty="0" err="1"/>
              <a:t>sqlsrv:Server</a:t>
            </a:r>
            <a:r>
              <a:rPr lang="nl-NL" altLang="nl-NL" sz="1800" dirty="0"/>
              <a:t>=$</a:t>
            </a:r>
            <a:r>
              <a:rPr lang="nl-NL" altLang="nl-NL" sz="1800" dirty="0" err="1"/>
              <a:t>hostname;Database</a:t>
            </a:r>
            <a:r>
              <a:rPr lang="nl-NL" altLang="nl-NL" sz="1800" dirty="0"/>
              <a:t>=$</a:t>
            </a:r>
            <a:r>
              <a:rPr lang="nl-NL" altLang="nl-NL" sz="1800" dirty="0" err="1"/>
              <a:t>dbname</a:t>
            </a:r>
            <a:r>
              <a:rPr lang="nl-NL" altLang="nl-NL" sz="1800" dirty="0"/>
              <a:t>;</a:t>
            </a:r>
          </a:p>
          <a:p>
            <a:pPr defTabSz="868363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442913" algn="l"/>
                <a:tab pos="2244725" algn="l"/>
              </a:tabLst>
            </a:pPr>
            <a:r>
              <a:rPr lang="nl-NL" altLang="nl-NL" sz="1800" dirty="0"/>
              <a:t>			</a:t>
            </a:r>
            <a:r>
              <a:rPr lang="nl-NL" altLang="nl-NL" sz="1800" dirty="0" err="1"/>
              <a:t>ConnectionPooling</a:t>
            </a:r>
            <a:r>
              <a:rPr lang="nl-NL" altLang="nl-NL" sz="1800" dirty="0"/>
              <a:t>=0", "$username", "$</a:t>
            </a:r>
            <a:r>
              <a:rPr lang="nl-NL" altLang="nl-NL" sz="1800" dirty="0" err="1"/>
              <a:t>pw</a:t>
            </a:r>
            <a:r>
              <a:rPr lang="nl-NL" altLang="nl-NL" sz="1800" dirty="0"/>
              <a:t>");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442913" algn="l"/>
              </a:tabLst>
            </a:pPr>
            <a:r>
              <a:rPr lang="nl-NL" altLang="nl-NL" sz="1800" dirty="0"/>
              <a:t>    $</a:t>
            </a:r>
            <a:r>
              <a:rPr lang="nl-NL" altLang="nl-NL" sz="1800" dirty="0" err="1"/>
              <a:t>dbh</a:t>
            </a:r>
            <a:r>
              <a:rPr lang="nl-NL" altLang="nl-NL" sz="1800" dirty="0"/>
              <a:t>-&gt;</a:t>
            </a:r>
            <a:r>
              <a:rPr lang="nl-NL" altLang="nl-NL" sz="1800" dirty="0" err="1"/>
              <a:t>setAttribute</a:t>
            </a:r>
            <a:r>
              <a:rPr lang="nl-NL" altLang="nl-NL" sz="1800" dirty="0"/>
              <a:t>(PDO::ATTR_ERRMODE, PDO::ERRMODE_EXCEPTION);</a:t>
            </a:r>
          </a:p>
          <a:p>
            <a:pPr defTabSz="868363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442913" algn="l"/>
                <a:tab pos="2244725" algn="l"/>
              </a:tabLst>
            </a:pPr>
            <a:r>
              <a:rPr lang="nl-NL" altLang="nl-NL" sz="1800" dirty="0"/>
              <a:t>}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442913" algn="l"/>
              </a:tabLst>
            </a:pPr>
            <a:r>
              <a:rPr lang="nl-NL" altLang="nl-NL" sz="1800" dirty="0"/>
              <a:t>catch (</a:t>
            </a:r>
            <a:r>
              <a:rPr lang="nl-NL" altLang="nl-NL" sz="1800" dirty="0" err="1"/>
              <a:t>PDOException</a:t>
            </a:r>
            <a:r>
              <a:rPr lang="nl-NL" altLang="nl-NL" sz="1800" dirty="0"/>
              <a:t> $e) {	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442913" algn="l"/>
              </a:tabLst>
            </a:pPr>
            <a:r>
              <a:rPr lang="nl-NL" altLang="nl-NL" sz="1800" dirty="0"/>
              <a:t>	die ( "Fout met de database: {$e-&gt;</a:t>
            </a:r>
            <a:r>
              <a:rPr lang="nl-NL" altLang="nl-NL" sz="1800" dirty="0" err="1"/>
              <a:t>getMessage</a:t>
            </a:r>
            <a:r>
              <a:rPr lang="nl-NL" altLang="nl-NL" sz="1800" dirty="0"/>
              <a:t>()} " );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442913" algn="l"/>
              </a:tabLst>
            </a:pPr>
            <a:r>
              <a:rPr lang="nl-NL" altLang="nl-NL" sz="1800" dirty="0"/>
              <a:t>}</a:t>
            </a:r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DE08C027-4DAF-4A08-B538-24F20BB4327E}"/>
              </a:ext>
            </a:extLst>
          </p:cNvPr>
          <p:cNvSpPr/>
          <p:nvPr/>
        </p:nvSpPr>
        <p:spPr>
          <a:xfrm>
            <a:off x="6814868" y="1207705"/>
            <a:ext cx="1682151" cy="500332"/>
          </a:xfrm>
          <a:prstGeom prst="roundRect">
            <a:avLst/>
          </a:prstGeom>
          <a:gradFill>
            <a:gsLst>
              <a:gs pos="0">
                <a:srgbClr val="837752"/>
              </a:gs>
              <a:gs pos="100000">
                <a:srgbClr val="EFEDE5"/>
              </a:gs>
            </a:gsLst>
          </a:gradFill>
          <a:ln>
            <a:solidFill>
              <a:srgbClr val="AC96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database.php</a:t>
            </a:r>
            <a:endParaRPr lang="nl-NL" dirty="0"/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FDD5EE9C-36F0-4353-8E08-010889F8A742}"/>
              </a:ext>
            </a:extLst>
          </p:cNvPr>
          <p:cNvSpPr/>
          <p:nvPr/>
        </p:nvSpPr>
        <p:spPr>
          <a:xfrm>
            <a:off x="4474234" y="4776164"/>
            <a:ext cx="1682151" cy="500332"/>
          </a:xfrm>
          <a:prstGeom prst="roundRect">
            <a:avLst/>
          </a:prstGeom>
          <a:gradFill>
            <a:gsLst>
              <a:gs pos="0">
                <a:srgbClr val="837752"/>
              </a:gs>
              <a:gs pos="100000">
                <a:srgbClr val="EFEDE5"/>
              </a:gs>
            </a:gsLst>
          </a:gradFill>
          <a:ln>
            <a:solidFill>
              <a:srgbClr val="AC96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index.php</a:t>
            </a:r>
            <a:endParaRPr lang="nl-NL" dirty="0"/>
          </a:p>
        </p:txBody>
      </p:sp>
      <p:sp>
        <p:nvSpPr>
          <p:cNvPr id="12" name="Tekstballon: ovaal 11">
            <a:extLst>
              <a:ext uri="{FF2B5EF4-FFF2-40B4-BE49-F238E27FC236}">
                <a16:creationId xmlns:a16="http://schemas.microsoft.com/office/drawing/2014/main" id="{360CD1B0-C457-43C9-BB6E-0F5A794C3635}"/>
              </a:ext>
            </a:extLst>
          </p:cNvPr>
          <p:cNvSpPr/>
          <p:nvPr/>
        </p:nvSpPr>
        <p:spPr>
          <a:xfrm>
            <a:off x="6607834" y="5155019"/>
            <a:ext cx="2458528" cy="1358101"/>
          </a:xfrm>
          <a:prstGeom prst="wedgeEllipseCallout">
            <a:avLst>
              <a:gd name="adj1" fmla="val -65152"/>
              <a:gd name="adj2" fmla="val -48373"/>
            </a:avLst>
          </a:prstGeom>
          <a:noFill/>
          <a:ln w="3175">
            <a:solidFill>
              <a:srgbClr val="A9976A"/>
            </a:solidFill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rgbClr val="A9976A"/>
                </a:solidFill>
              </a:rPr>
              <a:t>of een ander </a:t>
            </a:r>
            <a:r>
              <a:rPr lang="nl-NL" sz="1400" dirty="0" err="1">
                <a:solidFill>
                  <a:srgbClr val="A9976A"/>
                </a:solidFill>
              </a:rPr>
              <a:t>php</a:t>
            </a:r>
            <a:r>
              <a:rPr lang="nl-NL" sz="1400" dirty="0">
                <a:solidFill>
                  <a:srgbClr val="A9976A"/>
                </a:solidFill>
              </a:rPr>
              <a:t>-bestand waarin met databasegegevens gewerkt wordt</a:t>
            </a:r>
          </a:p>
        </p:txBody>
      </p:sp>
    </p:spTree>
    <p:extLst>
      <p:ext uri="{BB962C8B-B14F-4D97-AF65-F5344CB8AC3E}">
        <p14:creationId xmlns:p14="http://schemas.microsoft.com/office/powerpoint/2010/main" val="248372424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ICA_Paksh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HP.potx" id="{38FA6EE2-43C8-49CD-BB89-D3BC7DC4C557}" vid="{117BEA7F-1CFF-40E6-B5CB-1BD2F4F9C5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234</Words>
  <Application>Microsoft Office PowerPoint</Application>
  <PresentationFormat>Diavoorstelling (4:3)</PresentationFormat>
  <Paragraphs>58</Paragraphs>
  <Slides>5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2" baseType="lpstr">
      <vt:lpstr>Arial</vt:lpstr>
      <vt:lpstr>Calibri</vt:lpstr>
      <vt:lpstr>Consolas</vt:lpstr>
      <vt:lpstr>Courier New</vt:lpstr>
      <vt:lpstr>Helvetica Neue</vt:lpstr>
      <vt:lpstr>Helvetica Neue Light</vt:lpstr>
      <vt:lpstr>Kantoorthema</vt:lpstr>
      <vt:lpstr>PowerPoint-presentatie</vt:lpstr>
      <vt:lpstr>Inhoud - PHP 7</vt:lpstr>
      <vt:lpstr>Beveiligen met prepared statements</vt:lpstr>
      <vt:lpstr>Laatste ID en aantal betrokken records </vt:lpstr>
      <vt:lpstr>Best practice: database.php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2017-07-03T12:55:16Z</dcterms:created>
  <dcterms:modified xsi:type="dcterms:W3CDTF">2017-09-28T06:45:05Z</dcterms:modified>
</cp:coreProperties>
</file>