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30" r:id="rId5"/>
    <p:sldId id="332" r:id="rId6"/>
    <p:sldId id="351" r:id="rId7"/>
    <p:sldId id="352" r:id="rId8"/>
    <p:sldId id="337" r:id="rId9"/>
    <p:sldId id="338" r:id="rId10"/>
    <p:sldId id="339" r:id="rId11"/>
    <p:sldId id="340" r:id="rId12"/>
    <p:sldId id="341" r:id="rId13"/>
    <p:sldId id="344" r:id="rId14"/>
    <p:sldId id="345" r:id="rId15"/>
    <p:sldId id="350" r:id="rId16"/>
    <p:sldId id="34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88657"/>
    <a:srgbClr val="A9976A"/>
    <a:srgbClr val="837752"/>
    <a:srgbClr val="AC9660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95" autoAdjust="0"/>
  </p:normalViewPr>
  <p:slideViewPr>
    <p:cSldViewPr snapToGrid="0" snapToObjects="1">
      <p:cViewPr varScale="1">
        <p:scale>
          <a:sx n="116" d="100"/>
          <a:sy n="116" d="100"/>
        </p:scale>
        <p:origin x="1512" y="108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7E030-C364-4550-8230-3B2333044BC8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58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 smtClean="0"/>
              <a:t>afbeelding toevoegen (optioneel)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Gebruik deze gehele 2/3-kolom voor de belangrijke gegevens of afbeeldingen.</a:t>
            </a:r>
          </a:p>
          <a:p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of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en nog meer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pPr/>
              <a:t>‹nr.›</a:t>
            </a:fld>
            <a:r>
              <a:rPr lang="en-US" dirty="0" smtClean="0"/>
              <a:t> van 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Eventuele aantekeningen, verduidelijkingen of bronvermelding komen in deze 1/3-kolom.</a:t>
            </a:r>
          </a:p>
          <a:p>
            <a:endParaRPr lang="nl-NL" dirty="0" smtClean="0"/>
          </a:p>
          <a:p>
            <a:r>
              <a:rPr lang="nl-NL" dirty="0" smtClean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0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662" y="6360100"/>
            <a:ext cx="2895600" cy="337581"/>
          </a:xfrm>
          <a:prstGeom prst="rect">
            <a:avLst/>
          </a:prstGeom>
        </p:spPr>
        <p:txBody>
          <a:bodyPr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0938" y="6360100"/>
            <a:ext cx="459114" cy="33758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Afbeelding 8" descr="logoNLl-transparan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55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 smtClean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han.nl/insite/ica/statuut.xml?inno_gen=gen_id_146&amp;sitedir=/insite/i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derwijsonline.han.nl/elearning/lesson/VqdXaWzq" TargetMode="External"/><Relationship Id="rId4" Type="http://schemas.openxmlformats.org/officeDocument/2006/relationships/hyperlink" Target="https://www1.han.nl/insite/sb/content/Studentenstatuut.xml?&amp;inno_gen=gen_id_803&amp;sitedir=/insite/sb&amp;lang=nl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.nl/hanaccou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SLB.ICA@han.n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han.nl/insite/ica/content/Jaarplanning_ICA_2018_2019.xml_dir/Jaarplanning_2018-2019_-_DEFINITIEF.pdf" TargetMode="External"/><Relationship Id="rId2" Type="http://schemas.openxmlformats.org/officeDocument/2006/relationships/hyperlink" Target="https://www1.han.nl/insite/ica/statuut.xml?inno_gen=gen_id_146&amp;sitedir=/insite/ic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1.han.nl/insite/ica/content/Jaarplanning_ICA.xml?lang=nld&amp;menusub=Jaarplanning%20ICA&amp;inno_gen=gen_id_88&amp;sitedir=/insite/i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766704" y="2963787"/>
            <a:ext cx="6377296" cy="1772336"/>
          </a:xfrm>
        </p:spPr>
        <p:txBody>
          <a:bodyPr/>
          <a:lstStyle/>
          <a:p>
            <a:r>
              <a:rPr lang="nl-NL" sz="2800" dirty="0">
                <a:solidFill>
                  <a:prstClr val="black"/>
                </a:solidFill>
              </a:rPr>
              <a:t>Studie Loopbaan Begeleiding </a:t>
            </a:r>
            <a:r>
              <a:rPr lang="nl-NL" sz="2400" dirty="0">
                <a:solidFill>
                  <a:prstClr val="black"/>
                </a:solidFill>
              </a:rPr>
              <a:t>(SLB</a:t>
            </a:r>
            <a:r>
              <a:rPr lang="nl-NL" sz="2400" dirty="0" smtClean="0">
                <a:solidFill>
                  <a:prstClr val="black"/>
                </a:solidFill>
              </a:rPr>
              <a:t>)</a:t>
            </a:r>
            <a:br>
              <a:rPr lang="nl-NL" sz="2400" dirty="0" smtClean="0">
                <a:solidFill>
                  <a:prstClr val="black"/>
                </a:solidFill>
              </a:rPr>
            </a:br>
            <a:r>
              <a:rPr lang="nl-NL" sz="2400" dirty="0" smtClean="0">
                <a:solidFill>
                  <a:prstClr val="black"/>
                </a:solidFill>
              </a:rPr>
              <a:t/>
            </a:r>
            <a:br>
              <a:rPr lang="nl-NL" sz="2400" dirty="0" smtClean="0">
                <a:solidFill>
                  <a:prstClr val="black"/>
                </a:solidFill>
              </a:rPr>
            </a:br>
            <a:r>
              <a:rPr lang="nl-NL" sz="2400" dirty="0" smtClean="0">
                <a:solidFill>
                  <a:prstClr val="black"/>
                </a:solidFill>
              </a:rPr>
              <a:t>week 1</a:t>
            </a:r>
            <a:r>
              <a:rPr lang="nl-NL" sz="1400" dirty="0">
                <a:solidFill>
                  <a:prstClr val="black"/>
                </a:solidFill>
              </a:rPr>
              <a:t/>
            </a:r>
            <a:br>
              <a:rPr lang="nl-NL" sz="1400" dirty="0">
                <a:solidFill>
                  <a:prstClr val="black"/>
                </a:solidFill>
              </a:rPr>
            </a:br>
            <a:r>
              <a:rPr lang="nl-NL" sz="1400" dirty="0">
                <a:solidFill>
                  <a:prstClr val="black"/>
                </a:solidFill>
              </a:rPr>
              <a:t/>
            </a:r>
            <a:br>
              <a:rPr lang="nl-NL" sz="1400" dirty="0">
                <a:solidFill>
                  <a:prstClr val="black"/>
                </a:solidFill>
              </a:rPr>
            </a:br>
            <a:r>
              <a:rPr lang="nl-NL" sz="1400" dirty="0">
                <a:solidFill>
                  <a:prstClr val="black"/>
                </a:solidFill>
              </a:rPr>
              <a:t/>
            </a:r>
            <a:br>
              <a:rPr lang="nl-NL" sz="1400" dirty="0">
                <a:solidFill>
                  <a:prstClr val="black"/>
                </a:solidFill>
              </a:rPr>
            </a:b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6"/>
          </p:nvPr>
        </p:nvSpPr>
        <p:spPr>
          <a:xfrm>
            <a:off x="2766705" y="5098148"/>
            <a:ext cx="6102660" cy="393744"/>
          </a:xfrm>
        </p:spPr>
        <p:txBody>
          <a:bodyPr>
            <a:normAutofit fontScale="32500" lnSpcReduction="20000"/>
          </a:bodyPr>
          <a:lstStyle/>
          <a:p>
            <a:r>
              <a:rPr lang="nl-NL" dirty="0"/>
              <a:t>Blok 1, week 1</a:t>
            </a:r>
          </a:p>
          <a:p>
            <a:r>
              <a:rPr lang="nl-NL" dirty="0"/>
              <a:t>Naam docent:</a:t>
            </a:r>
          </a:p>
          <a:p>
            <a:r>
              <a:rPr lang="nl-NL" dirty="0"/>
              <a:t>Studiejaar 2016-2017</a:t>
            </a:r>
          </a:p>
        </p:txBody>
      </p:sp>
    </p:spTree>
    <p:extLst>
      <p:ext uri="{BB962C8B-B14F-4D97-AF65-F5344CB8AC3E}">
        <p14:creationId xmlns:p14="http://schemas.microsoft.com/office/powerpoint/2010/main" val="3319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Contact met je SLB/-er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Via mail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Persoonlijk, voorafgaand aan de lessen of op afspraak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Telefoon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dirty="0" smtClean="0"/>
              <a:t>Alleen als het dringend is en </a:t>
            </a:r>
            <a:r>
              <a:rPr lang="nl-NL" sz="1800" i="1" dirty="0" smtClean="0"/>
              <a:t>niet</a:t>
            </a:r>
            <a:r>
              <a:rPr lang="nl-NL" sz="1800" dirty="0" smtClean="0"/>
              <a:t> per </a:t>
            </a:r>
            <a:r>
              <a:rPr lang="nl-NL" sz="1800" smtClean="0"/>
              <a:t>mail kan</a:t>
            </a:r>
            <a:endParaRPr lang="nl-NL" sz="1800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801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0" y="1096887"/>
            <a:ext cx="6692900" cy="650375"/>
          </a:xfrm>
        </p:spPr>
        <p:txBody>
          <a:bodyPr/>
          <a:lstStyle/>
          <a:p>
            <a:r>
              <a:rPr lang="nl-NL" dirty="0" smtClean="0"/>
              <a:t>Vervolg </a:t>
            </a:r>
            <a:r>
              <a:rPr lang="nl-NL" dirty="0" err="1" smtClean="0"/>
              <a:t>SLB-programma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2413686" y="2384425"/>
            <a:ext cx="6455676" cy="39528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200" dirty="0" smtClean="0"/>
              <a:t>Week </a:t>
            </a:r>
            <a:r>
              <a:rPr lang="nl-NL" sz="2200" dirty="0" smtClean="0"/>
              <a:t>2 t/m 8: individueel- of groepsgesprek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200" dirty="0" smtClean="0"/>
              <a:t>Daarna om de week inloop in het lokaal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200" dirty="0" smtClean="0"/>
              <a:t>Of op verzoek: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nl-NL" sz="2200" dirty="0"/>
              <a:t>v</a:t>
            </a:r>
            <a:r>
              <a:rPr lang="nl-NL" sz="2200" dirty="0" smtClean="0"/>
              <a:t>an jou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nl-NL" sz="2200" dirty="0"/>
              <a:t>v</a:t>
            </a:r>
            <a:r>
              <a:rPr lang="nl-NL" sz="2200" dirty="0" smtClean="0"/>
              <a:t>an SLB-er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nl-NL" sz="2200" dirty="0"/>
              <a:t>o</a:t>
            </a:r>
            <a:r>
              <a:rPr lang="nl-NL" sz="2200" dirty="0" smtClean="0"/>
              <a:t>p indicatie van docent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200" dirty="0" smtClean="0"/>
              <a:t>Zie ook de handleiding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528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3493477" y="896983"/>
            <a:ext cx="4302369" cy="5893164"/>
          </a:xfrm>
          <a:prstGeom prst="rect">
            <a:avLst/>
          </a:prstGeom>
        </p:spPr>
      </p:pic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 smtClean="0"/>
              <a:t>Kijk ook eens op</a:t>
            </a:r>
          </a:p>
          <a:p>
            <a:endParaRPr lang="nl-NL" dirty="0" smtClean="0"/>
          </a:p>
          <a:p>
            <a:r>
              <a:rPr lang="nl-NL" dirty="0" smtClean="0"/>
              <a:t>HAN.NL/INSITE/STUDIESUCCES</a:t>
            </a:r>
          </a:p>
          <a:p>
            <a:endParaRPr lang="nl-NL" dirty="0" smtClean="0"/>
          </a:p>
          <a:p>
            <a:r>
              <a:rPr lang="nl-NL" dirty="0" smtClean="0"/>
              <a:t>Hier zie je de plek van SLB binnen de gehele HAN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32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Tot slot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endParaRPr lang="nl-NL" dirty="0" smtClean="0"/>
          </a:p>
          <a:p>
            <a:pPr marL="342900" lvl="0" indent="-342900"/>
            <a:r>
              <a:rPr lang="nl-NL" dirty="0" smtClean="0"/>
              <a:t>Waar heb je </a:t>
            </a:r>
            <a:r>
              <a:rPr lang="nl-NL" dirty="0"/>
              <a:t>op dit moment vragen over? </a:t>
            </a:r>
          </a:p>
          <a:p>
            <a:endParaRPr lang="nl-NL" b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942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704" y="1096887"/>
            <a:ext cx="6102660" cy="650375"/>
          </a:xfrm>
        </p:spPr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Studentstatuut, opleidingsstatuut, examenregeling, nieuwsbrief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HAN mailadres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Procedure aanvraag extra voorzieningen tentamens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Andere voorzieningen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Vervolg SLB-programma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/>
              <a:t>waar hebben jullie op dit moment vragen over? </a:t>
            </a:r>
            <a:endParaRPr lang="nl-NL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Intekenen kennismakingsgesprek</a:t>
            </a:r>
            <a:endParaRPr lang="nl-NL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nl-NL" sz="2400" dirty="0"/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068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SLB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 smtClean="0"/>
              <a:t>Je SLB-er: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i</a:t>
            </a:r>
            <a:r>
              <a:rPr lang="nl-NL" dirty="0" smtClean="0"/>
              <a:t>s begeleider/coach </a:t>
            </a:r>
            <a:r>
              <a:rPr lang="nl-NL" dirty="0"/>
              <a:t>en </a:t>
            </a:r>
            <a:r>
              <a:rPr lang="nl-NL" dirty="0" smtClean="0"/>
              <a:t>aanspreekpunt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volgt je tijdens de </a:t>
            </a:r>
            <a:r>
              <a:rPr lang="nl-NL" dirty="0" smtClean="0"/>
              <a:t>studie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begeleidt </a:t>
            </a:r>
            <a:r>
              <a:rPr lang="nl-NL" dirty="0"/>
              <a:t>je </a:t>
            </a:r>
            <a:r>
              <a:rPr lang="nl-NL" dirty="0" smtClean="0"/>
              <a:t>bij keuzes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verwijst door naar andere informatiebronnen of instanties binnen de </a:t>
            </a:r>
            <a:r>
              <a:rPr lang="nl-NL" dirty="0" smtClean="0"/>
              <a:t>HAN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is </a:t>
            </a:r>
            <a:r>
              <a:rPr lang="nl-NL" dirty="0" smtClean="0"/>
              <a:t>aanspreekpunt voor jou </a:t>
            </a:r>
            <a:r>
              <a:rPr lang="nl-NL" dirty="0"/>
              <a:t>bij problemen die effect hebben op je </a:t>
            </a:r>
            <a:r>
              <a:rPr lang="nl-NL" dirty="0" smtClean="0"/>
              <a:t>studie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is aanspreekpunt voor collega’s die zich zorgen maken over jou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211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Tweede </a:t>
            </a:r>
            <a:r>
              <a:rPr lang="nl-NL" dirty="0" err="1" smtClean="0"/>
              <a:t>lijnszorg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 smtClean="0"/>
              <a:t>Kernteam SLB: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v</a:t>
            </a:r>
            <a:r>
              <a:rPr lang="nl-NL" dirty="0" smtClean="0"/>
              <a:t>oor aanvraag speciale voorzieningen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v</a:t>
            </a:r>
            <a:r>
              <a:rPr lang="nl-NL" dirty="0" smtClean="0"/>
              <a:t>oor bemiddeling tussen student en </a:t>
            </a:r>
            <a:r>
              <a:rPr lang="nl-NL" dirty="0" err="1" smtClean="0"/>
              <a:t>SLBer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v</a:t>
            </a:r>
            <a:r>
              <a:rPr lang="nl-NL" dirty="0" smtClean="0"/>
              <a:t>oor zwaardere </a:t>
            </a:r>
            <a:r>
              <a:rPr lang="nl-NL" dirty="0" smtClean="0"/>
              <a:t>problematiek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Voor doorverwijzing naar campusdecanaat en studentenpsycholoog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Advies aan </a:t>
            </a:r>
            <a:r>
              <a:rPr lang="nl-NL" dirty="0" err="1" smtClean="0"/>
              <a:t>Examencie</a:t>
            </a:r>
            <a:r>
              <a:rPr lang="nl-NL" dirty="0" smtClean="0"/>
              <a:t> over afwijken van NBSA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Zie ook de SLB handleiding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050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Bijzondere aandacht voor: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2766702" y="2384425"/>
            <a:ext cx="6459359" cy="3952875"/>
          </a:xfrm>
        </p:spPr>
        <p:txBody>
          <a:bodyPr>
            <a:normAutofit fontScale="70000" lnSpcReduction="20000"/>
          </a:bodyPr>
          <a:lstStyle/>
          <a:p>
            <a:r>
              <a:rPr lang="nl-NL" sz="2400" dirty="0" smtClean="0"/>
              <a:t>Studentenstatuut:</a:t>
            </a:r>
            <a:r>
              <a:rPr lang="nl-NL" sz="2400" dirty="0" smtClean="0">
                <a:hlinkClick r:id="rId3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2060"/>
                </a:solidFill>
                <a:hlinkClick r:id="rId4"/>
              </a:rPr>
              <a:t>https://www1.han.nl/insite/sb/content/Studentenstatuut.xml?&amp;inno_gen=gen_id_803&amp;sitedir=/</a:t>
            </a:r>
            <a:r>
              <a:rPr lang="nl-NL" sz="2400" dirty="0" smtClean="0">
                <a:solidFill>
                  <a:srgbClr val="002060"/>
                </a:solidFill>
                <a:hlinkClick r:id="rId4"/>
              </a:rPr>
              <a:t>insite/sb&amp;lang=nld</a:t>
            </a:r>
            <a:endParaRPr lang="nl-NL" sz="2400" dirty="0" smtClean="0">
              <a:solidFill>
                <a:srgbClr val="002060"/>
              </a:solidFill>
            </a:endParaRPr>
          </a:p>
          <a:p>
            <a:r>
              <a:rPr lang="nl-NL" sz="2400" dirty="0" smtClean="0"/>
              <a:t>Opleidingsstatuut en examenregeling (OS-OER):</a:t>
            </a: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 smtClean="0"/>
              <a:t>Insite</a:t>
            </a:r>
            <a:r>
              <a:rPr lang="nl-NL" sz="2400" dirty="0" smtClean="0"/>
              <a:t> </a:t>
            </a:r>
            <a:r>
              <a:rPr lang="nl-NL" sz="2400" dirty="0" smtClean="0">
                <a:sym typeface="Wingdings" panose="05000000000000000000" pitchFamily="2" charset="2"/>
              </a:rPr>
              <a:t></a:t>
            </a:r>
            <a:r>
              <a:rPr lang="nl-NL" sz="2400" dirty="0" smtClean="0"/>
              <a:t>  </a:t>
            </a:r>
            <a:r>
              <a:rPr lang="nl-NL" sz="2400" dirty="0"/>
              <a:t>Informatica, Media en Communicatie </a:t>
            </a:r>
            <a:r>
              <a:rPr lang="nl-NL" sz="2400" dirty="0" smtClean="0">
                <a:sym typeface="Wingdings" panose="05000000000000000000" pitchFamily="2" charset="2"/>
              </a:rPr>
              <a:t></a:t>
            </a:r>
            <a:r>
              <a:rPr lang="nl-NL" sz="2400" dirty="0" smtClean="0"/>
              <a:t> </a:t>
            </a:r>
            <a:r>
              <a:rPr lang="nl-NL" sz="2600" dirty="0" smtClean="0"/>
              <a:t>ICA </a:t>
            </a:r>
            <a:r>
              <a:rPr lang="nl-NL" sz="2400" dirty="0" smtClean="0">
                <a:sym typeface="Wingdings" panose="05000000000000000000" pitchFamily="2" charset="2"/>
              </a:rPr>
              <a:t></a:t>
            </a:r>
            <a:r>
              <a:rPr lang="nl-NL" sz="2400" dirty="0" smtClean="0"/>
              <a:t> Rechten en Plichten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hlinkClick r:id="rId3"/>
              </a:rPr>
              <a:t>https://www1.han.nl/insite/ica/content/Onderwijsstatuut_2005_2006.xml?&amp;inno_gen=gen_id_66&amp;sitedir=/insite/ica&amp;lang=nld</a:t>
            </a:r>
          </a:p>
          <a:p>
            <a:endParaRPr lang="nl-NL" sz="2400" dirty="0" smtClean="0"/>
          </a:p>
          <a:p>
            <a:r>
              <a:rPr lang="nl-NL" sz="2400" dirty="0" smtClean="0"/>
              <a:t>SLB </a:t>
            </a:r>
            <a:r>
              <a:rPr lang="nl-NL" sz="2400" dirty="0"/>
              <a:t>op </a:t>
            </a:r>
            <a:r>
              <a:rPr lang="nl-NL" sz="2400" dirty="0" smtClean="0"/>
              <a:t>onderwijsonline, bij BIS:</a:t>
            </a: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hlinkClick r:id="rId5"/>
              </a:rPr>
              <a:t>https</a:t>
            </a:r>
            <a:r>
              <a:rPr lang="nl-NL" dirty="0">
                <a:hlinkClick r:id="rId5"/>
              </a:rPr>
              <a:t>://</a:t>
            </a:r>
            <a:r>
              <a:rPr lang="nl-NL" dirty="0" smtClean="0">
                <a:hlinkClick r:id="rId5"/>
              </a:rPr>
              <a:t>onderwijsonline.han.nl/elearning/lesson/VqdXaWzq</a:t>
            </a:r>
            <a:endParaRPr lang="nl-NL" dirty="0" smtClean="0"/>
          </a:p>
          <a:p>
            <a:pPr lvl="1"/>
            <a:endParaRPr lang="nl-NL" dirty="0"/>
          </a:p>
          <a:p>
            <a:pPr indent="-285750"/>
            <a:r>
              <a:rPr lang="nl-NL" sz="2300" dirty="0" smtClean="0"/>
              <a:t>ICA Nieuws: Op </a:t>
            </a:r>
            <a:r>
              <a:rPr lang="nl-NL" sz="2300" dirty="0" err="1" smtClean="0"/>
              <a:t>iSAS</a:t>
            </a:r>
            <a:r>
              <a:rPr lang="nl-NL" sz="2300" dirty="0" smtClean="0"/>
              <a:t>, en wekelijks via mail</a:t>
            </a:r>
          </a:p>
          <a:p>
            <a:pPr marL="57150" indent="-342900">
              <a:buFont typeface="Arial" panose="020B0604020202020204" pitchFamily="34" charset="0"/>
              <a:buChar char="•"/>
            </a:pPr>
            <a:r>
              <a:rPr lang="nl-NL" b="0" dirty="0" smtClean="0"/>
              <a:t>Alle officiële mededelingen gaan via dit kanaal!! Ook al staat er een hoop in dat niet voor jou is, toch regelmatig even goed doorkijken.</a:t>
            </a:r>
            <a:endParaRPr lang="nl-NL" b="0" dirty="0"/>
          </a:p>
          <a:p>
            <a:pPr lvl="1"/>
            <a:endParaRPr lang="nl-NL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57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HAN-mailadres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/>
              <a:t>officiële mailadres </a:t>
            </a:r>
            <a:r>
              <a:rPr lang="nl-NL" sz="2400" dirty="0" smtClean="0"/>
              <a:t>van </a:t>
            </a:r>
            <a:r>
              <a:rPr lang="nl-NL" sz="2400" dirty="0"/>
              <a:t>de gehele HAN, dus ook </a:t>
            </a:r>
            <a:r>
              <a:rPr lang="nl-NL" sz="2400" dirty="0" smtClean="0"/>
              <a:t>docenten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mail </a:t>
            </a:r>
            <a:r>
              <a:rPr lang="nl-NL" sz="2400" dirty="0"/>
              <a:t>niet ontvangen (ofwel niet gelezen) geldt niet als </a:t>
            </a:r>
            <a:r>
              <a:rPr lang="nl-NL" sz="2400" dirty="0" smtClean="0"/>
              <a:t>excuus</a:t>
            </a:r>
            <a:r>
              <a:rPr lang="nl-NL" sz="2400" dirty="0"/>
              <a:t>!</a:t>
            </a:r>
            <a:endParaRPr lang="nl-NL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E-mail gericht aan het studenten e-mailadres wordt doorgestuurd naar het privé e-mailadres dat de student heeft opgegeven in de </a:t>
            </a:r>
            <a:r>
              <a:rPr lang="nl-NL" sz="2400" dirty="0" err="1" smtClean="0"/>
              <a:t>HANaccount</a:t>
            </a:r>
            <a:r>
              <a:rPr lang="nl-NL" sz="2400" dirty="0" smtClean="0"/>
              <a:t>-portal op </a:t>
            </a:r>
            <a:r>
              <a:rPr lang="nl-NL" sz="2400" dirty="0" smtClean="0">
                <a:hlinkClick r:id="rId2"/>
              </a:rPr>
              <a:t>www.han.nl/hanaccount</a:t>
            </a:r>
            <a:endParaRPr lang="nl-NL" dirty="0" smtClean="0"/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28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/>
              <a:t>Procedure aanvraag extra voorzieningen tentamens</a:t>
            </a:r>
            <a:r>
              <a:rPr lang="nl-NL" dirty="0" smtClean="0">
                <a:solidFill>
                  <a:srgbClr val="C00000"/>
                </a:solidFill>
              </a:rPr>
              <a:t/>
            </a:r>
            <a:br>
              <a:rPr lang="nl-NL" dirty="0" smtClean="0">
                <a:solidFill>
                  <a:srgbClr val="C00000"/>
                </a:solidFill>
              </a:rPr>
            </a:br>
            <a:r>
              <a:rPr lang="nl-NL" dirty="0" smtClean="0">
                <a:solidFill>
                  <a:srgbClr val="C00000"/>
                </a:solidFill>
              </a:rPr>
              <a:t/>
            </a:r>
            <a:br>
              <a:rPr lang="nl-NL" dirty="0" smtClean="0">
                <a:solidFill>
                  <a:srgbClr val="C00000"/>
                </a:solidFill>
              </a:rPr>
            </a:br>
            <a:endParaRPr lang="nl-NL" dirty="0">
              <a:solidFill>
                <a:srgbClr val="C0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2930827" y="2384425"/>
            <a:ext cx="6102660" cy="39528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Ben je dyslectisch of heb je vanwege andere bijzondere omstandigheden extra voorzieningen  nodig bij tentamens, meld je bij je </a:t>
            </a:r>
            <a:r>
              <a:rPr lang="nl-NL" sz="2000" dirty="0" err="1" smtClean="0"/>
              <a:t>SLB’er</a:t>
            </a:r>
            <a:r>
              <a:rPr lang="nl-NL" sz="2000" dirty="0" smtClean="0"/>
              <a:t> en bij </a:t>
            </a:r>
            <a:r>
              <a:rPr lang="nl-NL" dirty="0" smtClean="0">
                <a:hlinkClick r:id="rId2"/>
              </a:rPr>
              <a:t>SLB.ICA@han.nl</a:t>
            </a:r>
            <a:r>
              <a:rPr lang="nl-NL" sz="200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Aanvraag moet uiterlijk eind week 2 van een blok ingediend zijn, om voor dat blok (en daarna) gebruik te kunnen maken van de extra voorzieningen.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In week 4 krijg je een pasje van het onderwijsbureau waarop staat wat de extra voorzieningen zijn en waar je recht op hebt. </a:t>
            </a: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 smtClean="0"/>
              <a:t>Kernteam SLB: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</a:t>
            </a:r>
            <a:r>
              <a:rPr lang="nl-NL" dirty="0" smtClean="0"/>
              <a:t>oor extra voorzieningen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</a:t>
            </a:r>
            <a:r>
              <a:rPr lang="nl-NL" dirty="0" smtClean="0"/>
              <a:t>oor extra ondersteuning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Voor doorverwijzing naar campusdecaan of studentenpsycholoog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hlinkClick r:id="rId2"/>
              </a:rPr>
              <a:t>SLB.ICA@han.nl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37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Andere voorzieningen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Surfspot; legale software voor een illegale prijs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Printen, kopiëren en kantine: met je collegekaart waar je geld op laadt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/>
              <a:t>B</a:t>
            </a:r>
            <a:r>
              <a:rPr lang="nl-NL" sz="2400" dirty="0" smtClean="0"/>
              <a:t>eamer, scherm, kabels, haspels, reservelaptop: via receptie in ruil voor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/>
              <a:t>H</a:t>
            </a:r>
            <a:r>
              <a:rPr lang="nl-NL" sz="2400" dirty="0" smtClean="0"/>
              <a:t>elpdesk ICT; kunnen jullie al op het netwerk?</a:t>
            </a:r>
          </a:p>
          <a:p>
            <a:pPr>
              <a:buNone/>
            </a:pPr>
            <a:endParaRPr lang="nl-NL" dirty="0" smtClean="0">
              <a:solidFill>
                <a:srgbClr val="002060"/>
              </a:solidFill>
            </a:endParaRP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16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Opbouw studiejaar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2766702" y="2384425"/>
            <a:ext cx="6377297" cy="395287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2 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6 blokken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eerstvolgende vakantie: herfstvakantie: 15 – 19 okt (= na lesweek 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Jaarplanning ICA: </a:t>
            </a:r>
            <a:endParaRPr lang="nl-NL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nl-NL" sz="1900" dirty="0" smtClean="0">
                <a:hlinkClick r:id="rId2"/>
              </a:rPr>
              <a:t>Insite </a:t>
            </a:r>
            <a:r>
              <a:rPr lang="nl-NL" sz="1900" dirty="0">
                <a:hlinkClick r:id="rId2"/>
              </a:rPr>
              <a:t>=&gt; </a:t>
            </a:r>
            <a:r>
              <a:rPr lang="nl-NL" sz="1900" dirty="0" smtClean="0">
                <a:hlinkClick r:id="rId2"/>
              </a:rPr>
              <a:t>Informatica, Media en Communicatie </a:t>
            </a:r>
            <a:r>
              <a:rPr lang="nl-NL" sz="1900" dirty="0">
                <a:hlinkClick r:id="rId2"/>
              </a:rPr>
              <a:t>=&gt; </a:t>
            </a:r>
            <a:r>
              <a:rPr lang="nl-NL" sz="1900" dirty="0" smtClean="0">
                <a:hlinkClick r:id="rId2"/>
              </a:rPr>
              <a:t>Informatica =&gt; Studieopbouw en jaarplanning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nl-NL" sz="1900" dirty="0">
                <a:hlinkClick r:id="rId3"/>
              </a:rPr>
              <a:t>https://www1.han.nl/insite/ica/content/Jaarplanning_ICA_2018_2019.xml_dir/Jaarplanning_2018-2019_-_</a:t>
            </a:r>
            <a:r>
              <a:rPr lang="nl-NL" sz="1900" dirty="0" smtClean="0">
                <a:hlinkClick r:id="rId3"/>
              </a:rPr>
              <a:t>DEFINITIEF.pdf</a:t>
            </a:r>
            <a:r>
              <a:rPr lang="nl-NL" sz="1900" dirty="0" smtClean="0"/>
              <a:t> </a:t>
            </a:r>
            <a:endParaRPr lang="nl-NL" sz="2400" dirty="0"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rgbClr val="002060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 smtClean="0"/>
              <a:t>Indeling voor ICA VT is anders:</a:t>
            </a:r>
          </a:p>
          <a:p>
            <a:r>
              <a:rPr lang="nl-NL" dirty="0" smtClean="0"/>
              <a:t>2 semester, 4 blokken, de jaarplanning is daarop ingedeeld.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4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CDA87467ECE5418D8A21BE15F33394" ma:contentTypeVersion="0" ma:contentTypeDescription="Een nieuw document maken." ma:contentTypeScope="" ma:versionID="0aeecfab8ed3cff7a8ed99f054cb895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A3162A9-452A-41F7-B613-2137294DC4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8FD450-314D-4D8A-B1BF-F5444E92E7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2FBDCD-FD1E-4DE3-A085-2AAF279E2147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Diavoorstelling (4:3)</PresentationFormat>
  <Paragraphs>91</Paragraphs>
  <Slides>13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9" baseType="lpstr">
      <vt:lpstr>Arial</vt:lpstr>
      <vt:lpstr>Calibri</vt:lpstr>
      <vt:lpstr>Helvetica Neue</vt:lpstr>
      <vt:lpstr>Helvetica Neue Light</vt:lpstr>
      <vt:lpstr>Wingdings</vt:lpstr>
      <vt:lpstr>Office Theme</vt:lpstr>
      <vt:lpstr>Studie Loopbaan Begeleiding (SLB)  week 1   </vt:lpstr>
      <vt:lpstr>Inhoud</vt:lpstr>
      <vt:lpstr>Wat is SLB</vt:lpstr>
      <vt:lpstr>Tweede lijnszorg</vt:lpstr>
      <vt:lpstr>Bijzondere aandacht voor: </vt:lpstr>
      <vt:lpstr>HAN-mailadres</vt:lpstr>
      <vt:lpstr>Procedure aanvraag extra voorzieningen tentamens  </vt:lpstr>
      <vt:lpstr>Andere voorzieningen</vt:lpstr>
      <vt:lpstr>Opbouw studiejaar</vt:lpstr>
      <vt:lpstr>Contact met je SLB/-er</vt:lpstr>
      <vt:lpstr>Vervolg SLB-programma</vt:lpstr>
      <vt:lpstr>PowerPoint-presentatie</vt:lpstr>
      <vt:lpstr>Tot slot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Romeijn-de Jager Dineke</cp:lastModifiedBy>
  <cp:revision>221</cp:revision>
  <dcterms:created xsi:type="dcterms:W3CDTF">2015-07-08T04:47:01Z</dcterms:created>
  <dcterms:modified xsi:type="dcterms:W3CDTF">2018-09-06T15:14:22Z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0x01010011CDA87467ECE5418D8A21BE15F33394</vt:lpwstr>
  </property>
</Properties>
</file>