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sldIdLst>
    <p:sldId id="343" r:id="rId2"/>
    <p:sldId id="257" r:id="rId3"/>
    <p:sldId id="356" r:id="rId4"/>
    <p:sldId id="352" r:id="rId5"/>
    <p:sldId id="353" r:id="rId6"/>
    <p:sldId id="354" r:id="rId7"/>
    <p:sldId id="355" r:id="rId8"/>
    <p:sldId id="34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4" autoAdjust="0"/>
  </p:normalViewPr>
  <p:slideViewPr>
    <p:cSldViewPr snapToGrid="0">
      <p:cViewPr>
        <p:scale>
          <a:sx n="90" d="100"/>
          <a:sy n="90" d="100"/>
        </p:scale>
        <p:origin x="-18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bowale Owoseni" userId="70e257c924157a16" providerId="LiveId" clId="{A0C687F2-7638-469C-B723-7B3B783FDEF6}"/>
    <pc:docChg chg="custSel modSld sldOrd">
      <pc:chgData name="Adebowale Owoseni" userId="70e257c924157a16" providerId="LiveId" clId="{A0C687F2-7638-469C-B723-7B3B783FDEF6}" dt="2021-05-01T22:00:09.436" v="24" actId="22"/>
      <pc:docMkLst>
        <pc:docMk/>
      </pc:docMkLst>
      <pc:sldChg chg="addSp delSp modSp mod">
        <pc:chgData name="Adebowale Owoseni" userId="70e257c924157a16" providerId="LiveId" clId="{A0C687F2-7638-469C-B723-7B3B783FDEF6}" dt="2021-05-01T22:00:09.436" v="24" actId="22"/>
        <pc:sldMkLst>
          <pc:docMk/>
          <pc:sldMk cId="3851145036" sldId="355"/>
        </pc:sldMkLst>
        <pc:spChg chg="mod">
          <ac:chgData name="Adebowale Owoseni" userId="70e257c924157a16" providerId="LiveId" clId="{A0C687F2-7638-469C-B723-7B3B783FDEF6}" dt="2021-05-01T21:57:58.841" v="22" actId="1076"/>
          <ac:spMkLst>
            <pc:docMk/>
            <pc:sldMk cId="3851145036" sldId="355"/>
            <ac:spMk id="7" creationId="{ABDBFA3B-F116-46B3-8203-84D6A714C201}"/>
          </ac:spMkLst>
        </pc:spChg>
        <pc:picChg chg="add">
          <ac:chgData name="Adebowale Owoseni" userId="70e257c924157a16" providerId="LiveId" clId="{A0C687F2-7638-469C-B723-7B3B783FDEF6}" dt="2021-05-01T22:00:09.436" v="24" actId="22"/>
          <ac:picMkLst>
            <pc:docMk/>
            <pc:sldMk cId="3851145036" sldId="355"/>
            <ac:picMk id="3" creationId="{2A1B1CDB-D9D2-4180-AEF6-9CFDCD92F277}"/>
          </ac:picMkLst>
        </pc:picChg>
        <pc:picChg chg="del">
          <ac:chgData name="Adebowale Owoseni" userId="70e257c924157a16" providerId="LiveId" clId="{A0C687F2-7638-469C-B723-7B3B783FDEF6}" dt="2021-05-01T21:58:03.710" v="23" actId="478"/>
          <ac:picMkLst>
            <pc:docMk/>
            <pc:sldMk cId="3851145036" sldId="355"/>
            <ac:picMk id="5" creationId="{5F6C588B-93C8-4C18-983E-9C1B35E03721}"/>
          </ac:picMkLst>
        </pc:picChg>
      </pc:sldChg>
      <pc:sldChg chg="ord">
        <pc:chgData name="Adebowale Owoseni" userId="70e257c924157a16" providerId="LiveId" clId="{A0C687F2-7638-469C-B723-7B3B783FDEF6}" dt="2021-05-01T21:57:06.311" v="1"/>
        <pc:sldMkLst>
          <pc:docMk/>
          <pc:sldMk cId="850236177" sldId="3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5/16/2022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5/16/2022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5/16/2022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5/16/2022</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5/16/2022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5/16/2022</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5/16/2022</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5/16/2022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5/16/2022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5/16/2022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5/16/2022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5/16/2022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5/16/2022</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80" y="1901952"/>
            <a:ext cx="10058400" cy="2541032"/>
          </a:xfrm>
        </p:spPr>
        <p:txBody>
          <a:bodyPr/>
          <a:lstStyle/>
          <a:p>
            <a:br>
              <a:rPr lang="en-US" b="1" dirty="0">
                <a:latin typeface="Algerian" panose="04020705040A02060702" pitchFamily="82" charset="0"/>
              </a:rPr>
            </a:br>
            <a:r>
              <a:rPr lang="en-US" b="1" dirty="0">
                <a:latin typeface="Algerian" panose="04020705040A02060702" pitchFamily="82" charset="0"/>
              </a:rPr>
              <a:t>Halloween Suites        </a:t>
            </a:r>
            <a:endParaRPr lang="en-US"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sz="2400" b="1" dirty="0">
                <a:latin typeface="Algerian" panose="04020705040A02060702" pitchFamily="82" charset="0"/>
              </a:rPr>
              <a:t>Ecommerce website</a:t>
            </a:r>
            <a:endParaRPr lang="en-US" dirty="0"/>
          </a:p>
        </p:txBody>
      </p:sp>
      <p:sp>
        <p:nvSpPr>
          <p:cNvPr id="6" name="TextBox 5">
            <a:extLst>
              <a:ext uri="{FF2B5EF4-FFF2-40B4-BE49-F238E27FC236}">
                <a16:creationId xmlns:a16="http://schemas.microsoft.com/office/drawing/2014/main" id="{E6D7957E-EA04-4C10-807F-48B649A1168E}"/>
              </a:ext>
            </a:extLst>
          </p:cNvPr>
          <p:cNvSpPr txBox="1"/>
          <p:nvPr/>
        </p:nvSpPr>
        <p:spPr>
          <a:xfrm>
            <a:off x="1097280" y="5216652"/>
            <a:ext cx="1822089" cy="369332"/>
          </a:xfrm>
          <a:prstGeom prst="rect">
            <a:avLst/>
          </a:prstGeom>
          <a:noFill/>
        </p:spPr>
        <p:txBody>
          <a:bodyPr wrap="square">
            <a:spAutoFit/>
          </a:bodyPr>
          <a:lstStyle/>
          <a:p>
            <a:r>
              <a:rPr lang="en-US" spc="200" dirty="0">
                <a:solidFill>
                  <a:schemeClr val="tx1"/>
                </a:solidFill>
              </a:rPr>
              <a:t>P-Number</a:t>
            </a:r>
            <a:endParaRPr lang="en-US" dirty="0"/>
          </a:p>
        </p:txBody>
      </p:sp>
    </p:spTree>
    <p:extLst>
      <p:ext uri="{BB962C8B-B14F-4D97-AF65-F5344CB8AC3E}">
        <p14:creationId xmlns:p14="http://schemas.microsoft.com/office/powerpoint/2010/main" val="183336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FA85DC3-DDE3-41BC-AD4C-028A10EE7333}"/>
              </a:ext>
            </a:extLst>
          </p:cNvPr>
          <p:cNvSpPr>
            <a:spLocks noGrp="1"/>
          </p:cNvSpPr>
          <p:nvPr>
            <p:ph type="title"/>
          </p:nvPr>
        </p:nvSpPr>
        <p:spPr>
          <a:xfrm>
            <a:off x="1195753" y="713764"/>
            <a:ext cx="7855967" cy="602594"/>
          </a:xfrm>
        </p:spPr>
        <p:txBody>
          <a:bodyPr/>
          <a:lstStyle/>
          <a:p>
            <a:r>
              <a:rPr lang="en-US" b="1" dirty="0" err="1">
                <a:latin typeface="Times New Roman" panose="02020603050405020304" pitchFamily="18" charset="0"/>
                <a:cs typeface="Times New Roman" panose="02020603050405020304" pitchFamily="18" charset="0"/>
              </a:rPr>
              <a:t>INtroduction</a:t>
            </a:r>
            <a:r>
              <a:rPr lang="en-US" b="1" dirty="0">
                <a:latin typeface="Times New Roman" panose="02020603050405020304" pitchFamily="18" charset="0"/>
                <a:cs typeface="Times New Roman" panose="02020603050405020304" pitchFamily="18" charset="0"/>
              </a:rPr>
              <a:t> </a:t>
            </a:r>
          </a:p>
        </p:txBody>
      </p:sp>
      <p:sp>
        <p:nvSpPr>
          <p:cNvPr id="9" name="Content Placeholder 11">
            <a:extLst>
              <a:ext uri="{FF2B5EF4-FFF2-40B4-BE49-F238E27FC236}">
                <a16:creationId xmlns:a16="http://schemas.microsoft.com/office/drawing/2014/main" id="{2247F022-5ED5-423E-A6EA-3F475B7BB7A3}"/>
              </a:ext>
            </a:extLst>
          </p:cNvPr>
          <p:cNvSpPr txBox="1">
            <a:spLocks/>
          </p:cNvSpPr>
          <p:nvPr/>
        </p:nvSpPr>
        <p:spPr>
          <a:xfrm>
            <a:off x="1195753" y="1390918"/>
            <a:ext cx="9867199" cy="4524211"/>
          </a:xfrm>
          <a:prstGeom prst="rect">
            <a:avLst/>
          </a:prstGeom>
        </p:spPr>
        <p:txBody>
          <a:bodyPr vert="horz" lIns="0" tIns="45720" rIns="0" bIns="45720" rtlCol="0" anchor="ctr">
            <a:normAutofit fontScale="32500" lnSpcReduction="20000"/>
          </a:bodyPr>
          <a:lstStyle>
            <a:lvl1pPr marL="342900" indent="-342900" algn="l" defTabSz="914400" rtl="0" eaLnBrk="1" latinLnBrk="0" hangingPunct="1">
              <a:lnSpc>
                <a:spcPct val="100000"/>
              </a:lnSpc>
              <a:spcBef>
                <a:spcPts val="1200"/>
              </a:spcBef>
              <a:spcAft>
                <a:spcPts val="200"/>
              </a:spcAft>
              <a:buClr>
                <a:schemeClr val="tx1"/>
              </a:buClr>
              <a:buSzPct val="100000"/>
              <a:buFont typeface="+mj-lt"/>
              <a:buAutoNum type="arabicPeriod"/>
              <a:defRPr sz="1600" kern="1200">
                <a:solidFill>
                  <a:schemeClr val="tx1"/>
                </a:solidFill>
                <a:latin typeface="+mn-lt"/>
                <a:ea typeface="+mn-ea"/>
                <a:cs typeface="+mn-cs"/>
              </a:defRPr>
            </a:lvl1pPr>
            <a:lvl2pPr marL="544068" indent="-342900" algn="l" defTabSz="914400" rtl="0" eaLnBrk="1" latinLnBrk="0" hangingPunct="1">
              <a:lnSpc>
                <a:spcPct val="100000"/>
              </a:lnSpc>
              <a:spcBef>
                <a:spcPts val="200"/>
              </a:spcBef>
              <a:spcAft>
                <a:spcPts val="400"/>
              </a:spcAft>
              <a:buClr>
                <a:schemeClr val="tx1"/>
              </a:buClr>
              <a:buFont typeface="+mj-lt"/>
              <a:buAutoNum type="arabicPeriod"/>
              <a:defRPr sz="1400" kern="1200">
                <a:solidFill>
                  <a:schemeClr val="tx1"/>
                </a:solidFill>
                <a:latin typeface="+mn-lt"/>
                <a:ea typeface="+mn-ea"/>
                <a:cs typeface="+mn-cs"/>
              </a:defRPr>
            </a:lvl2pPr>
            <a:lvl3pPr marL="612648" indent="-228600" algn="l" defTabSz="914400" rtl="0" eaLnBrk="1" latinLnBrk="0" hangingPunct="1">
              <a:lnSpc>
                <a:spcPct val="100000"/>
              </a:lnSpc>
              <a:spcBef>
                <a:spcPts val="200"/>
              </a:spcBef>
              <a:spcAft>
                <a:spcPts val="400"/>
              </a:spcAft>
              <a:buClr>
                <a:schemeClr val="tx1"/>
              </a:buClr>
              <a:buFont typeface="+mj-lt"/>
              <a:buAutoNum type="arabicPeriod"/>
              <a:defRPr sz="1100" kern="1200">
                <a:solidFill>
                  <a:schemeClr val="tx1"/>
                </a:solidFill>
                <a:latin typeface="+mn-lt"/>
                <a:ea typeface="+mn-ea"/>
                <a:cs typeface="+mn-cs"/>
              </a:defRPr>
            </a:lvl3pPr>
            <a:lvl4pPr marL="795528" indent="-228600" algn="l" defTabSz="914400" rtl="0" eaLnBrk="1" latinLnBrk="0" hangingPunct="1">
              <a:lnSpc>
                <a:spcPct val="100000"/>
              </a:lnSpc>
              <a:spcBef>
                <a:spcPts val="200"/>
              </a:spcBef>
              <a:spcAft>
                <a:spcPts val="400"/>
              </a:spcAft>
              <a:buClr>
                <a:schemeClr val="tx1"/>
              </a:buClr>
              <a:buFont typeface="+mj-lt"/>
              <a:buAutoNum type="arabicPeriod"/>
              <a:defRPr sz="1100" kern="1200">
                <a:solidFill>
                  <a:schemeClr val="tx1"/>
                </a:solidFill>
                <a:latin typeface="+mn-lt"/>
                <a:ea typeface="+mn-ea"/>
                <a:cs typeface="+mn-cs"/>
              </a:defRPr>
            </a:lvl4pPr>
            <a:lvl5pPr marL="978408" indent="-228600" algn="l" defTabSz="914400" rtl="0" eaLnBrk="1" latinLnBrk="0" hangingPunct="1">
              <a:lnSpc>
                <a:spcPct val="100000"/>
              </a:lnSpc>
              <a:spcBef>
                <a:spcPts val="200"/>
              </a:spcBef>
              <a:spcAft>
                <a:spcPts val="400"/>
              </a:spcAft>
              <a:buClr>
                <a:schemeClr val="tx1"/>
              </a:buClr>
              <a:buFont typeface="+mj-lt"/>
              <a:buAutoNum type="arabicPeriod"/>
              <a:defRPr sz="11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4800" b="1" dirty="0">
                <a:latin typeface="Times New Roman" panose="02020603050405020304" pitchFamily="18" charset="0"/>
                <a:cs typeface="Times New Roman" panose="02020603050405020304" pitchFamily="18" charset="0"/>
              </a:rPr>
              <a:t>Ecommerce refers to the purchasing or buying and selling of tangible goods and as well as services by means of the internet, with financial and information transfers involved for the completion of these transactions. </a:t>
            </a:r>
          </a:p>
          <a:p>
            <a:r>
              <a:rPr lang="en-US" sz="4800" b="1" dirty="0">
                <a:latin typeface="Times New Roman" panose="02020603050405020304" pitchFamily="18" charset="0"/>
                <a:cs typeface="Times New Roman" panose="02020603050405020304" pitchFamily="18" charset="0"/>
              </a:rPr>
              <a:t>The definition includes business to business  and business to consumer transactions</a:t>
            </a:r>
          </a:p>
          <a:p>
            <a:r>
              <a:rPr lang="en-US" sz="4800" b="1" dirty="0">
                <a:latin typeface="Times New Roman" panose="02020603050405020304" pitchFamily="18" charset="0"/>
                <a:cs typeface="Times New Roman" panose="02020603050405020304" pitchFamily="18" charset="0"/>
              </a:rPr>
              <a:t>The Halloween Suites application is going to be associated or involved with the selling of   Halloween suites online, an economic transaction enabled by the internet employing a   Business to Consumer Model ,B2C</a:t>
            </a:r>
          </a:p>
          <a:p>
            <a:r>
              <a:rPr lang="en-US" sz="4800" b="1" dirty="0">
                <a:latin typeface="Times New Roman" panose="02020603050405020304" pitchFamily="18" charset="0"/>
                <a:cs typeface="Times New Roman" panose="02020603050405020304" pitchFamily="18" charset="0"/>
              </a:rPr>
              <a:t>B2C – This model  incorporates </a:t>
            </a:r>
            <a:r>
              <a:rPr lang="en-US" sz="4800" b="1" dirty="0" err="1">
                <a:latin typeface="Times New Roman" panose="02020603050405020304" pitchFamily="18" charset="0"/>
                <a:cs typeface="Times New Roman" panose="02020603050405020304" pitchFamily="18" charset="0"/>
              </a:rPr>
              <a:t>theassociation</a:t>
            </a:r>
            <a:r>
              <a:rPr lang="en-US" sz="4800" b="1" dirty="0">
                <a:latin typeface="Times New Roman" panose="02020603050405020304" pitchFamily="18" charset="0"/>
                <a:cs typeface="Times New Roman" panose="02020603050405020304" pitchFamily="18" charset="0"/>
              </a:rPr>
              <a:t> between consumers and businesses . The main idea goal for  this business model is to sell  goods and services  to consumers online using the internet. B2c refers to business-to-consumer transactions. It offers internet direct sales.</a:t>
            </a:r>
          </a:p>
          <a:p>
            <a:r>
              <a:rPr lang="en-US" sz="4800" b="1" dirty="0">
                <a:latin typeface="Times New Roman" panose="02020603050405020304" pitchFamily="18" charset="0"/>
                <a:cs typeface="Times New Roman" panose="02020603050405020304" pitchFamily="18" charset="0"/>
              </a:rPr>
              <a:t>Main users of the application system</a:t>
            </a:r>
          </a:p>
          <a:p>
            <a:pPr marL="0" indent="0">
              <a:buNone/>
            </a:pPr>
            <a:r>
              <a:rPr lang="en-US" sz="4800" b="1" dirty="0">
                <a:latin typeface="Times New Roman" panose="02020603050405020304" pitchFamily="18" charset="0"/>
                <a:cs typeface="Times New Roman" panose="02020603050405020304" pitchFamily="18" charset="0"/>
              </a:rPr>
              <a:t>                    Customers (Users)   -  Normal users of the application</a:t>
            </a:r>
          </a:p>
          <a:p>
            <a:pPr marL="0" indent="0">
              <a:buNone/>
            </a:pPr>
            <a:r>
              <a:rPr lang="en-US" sz="4800" b="1" dirty="0">
                <a:latin typeface="Times New Roman" panose="02020603050405020304" pitchFamily="18" charset="0"/>
                <a:cs typeface="Times New Roman" panose="02020603050405020304" pitchFamily="18" charset="0"/>
              </a:rPr>
              <a:t>                      Admin  - Main manager of the application</a:t>
            </a:r>
          </a:p>
          <a:p>
            <a:pPr marL="0" indent="0">
              <a:buNone/>
            </a:pPr>
            <a:r>
              <a:rPr lang="en-US" sz="4800" b="1" dirty="0">
                <a:latin typeface="Times New Roman" panose="02020603050405020304" pitchFamily="18" charset="0"/>
                <a:cs typeface="Times New Roman" panose="02020603050405020304" pitchFamily="18" charset="0"/>
              </a:rPr>
              <a:t>4.  Technology   employed on the web application</a:t>
            </a:r>
          </a:p>
          <a:p>
            <a:pPr marL="0" indent="0">
              <a:buNone/>
            </a:pPr>
            <a:r>
              <a:rPr lang="en-US" sz="4800" b="1" dirty="0">
                <a:latin typeface="Times New Roman" panose="02020603050405020304" pitchFamily="18" charset="0"/>
                <a:cs typeface="Times New Roman" panose="02020603050405020304" pitchFamily="18" charset="0"/>
              </a:rPr>
              <a:t>              Front-End ;  Html5, </a:t>
            </a:r>
            <a:r>
              <a:rPr lang="en-US" sz="4800" b="1" dirty="0" err="1">
                <a:latin typeface="Times New Roman" panose="02020603050405020304" pitchFamily="18" charset="0"/>
                <a:cs typeface="Times New Roman" panose="02020603050405020304" pitchFamily="18" charset="0"/>
              </a:rPr>
              <a:t>Css</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Javascript</a:t>
            </a:r>
            <a:r>
              <a:rPr lang="en-US" sz="4800" b="1" dirty="0">
                <a:latin typeface="Times New Roman" panose="02020603050405020304" pitchFamily="18" charset="0"/>
                <a:cs typeface="Times New Roman" panose="02020603050405020304" pitchFamily="18" charset="0"/>
              </a:rPr>
              <a:t>, Bootstrap Framework.</a:t>
            </a:r>
          </a:p>
          <a:p>
            <a:pPr marL="0" indent="0">
              <a:buNone/>
            </a:pPr>
            <a:r>
              <a:rPr lang="en-US" sz="4800" b="1" dirty="0">
                <a:latin typeface="Times New Roman" panose="02020603050405020304" pitchFamily="18" charset="0"/>
                <a:cs typeface="Times New Roman" panose="02020603050405020304" pitchFamily="18" charset="0"/>
              </a:rPr>
              <a:t>              Back-End  ; C# , SQL Server.</a:t>
            </a:r>
          </a:p>
          <a:p>
            <a:pPr marL="0" indent="0">
              <a:buNone/>
            </a:pPr>
            <a:endParaRPr lang="en-US" sz="1800" dirty="0"/>
          </a:p>
        </p:txBody>
      </p:sp>
    </p:spTree>
    <p:extLst>
      <p:ext uri="{BB962C8B-B14F-4D97-AF65-F5344CB8AC3E}">
        <p14:creationId xmlns:p14="http://schemas.microsoft.com/office/powerpoint/2010/main" val="227689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DBFA3B-F116-46B3-8203-84D6A714C201}"/>
              </a:ext>
            </a:extLst>
          </p:cNvPr>
          <p:cNvSpPr txBox="1"/>
          <p:nvPr/>
        </p:nvSpPr>
        <p:spPr>
          <a:xfrm>
            <a:off x="4697772" y="120711"/>
            <a:ext cx="2625818" cy="369332"/>
          </a:xfrm>
          <a:prstGeom prst="rect">
            <a:avLst/>
          </a:prstGeom>
          <a:noFill/>
        </p:spPr>
        <p:txBody>
          <a:bodyPr wrap="square">
            <a:spAutoFit/>
          </a:bodyPr>
          <a:lstStyle/>
          <a:p>
            <a:pPr algn="ctr"/>
            <a:r>
              <a:rPr lang="en-US" b="1" dirty="0">
                <a:solidFill>
                  <a:srgbClr val="FFFF00"/>
                </a:solidFill>
              </a:rPr>
              <a:t>User Requirements</a:t>
            </a:r>
          </a:p>
        </p:txBody>
      </p:sp>
      <p:sp>
        <p:nvSpPr>
          <p:cNvPr id="6" name="Title 1">
            <a:extLst>
              <a:ext uri="{FF2B5EF4-FFF2-40B4-BE49-F238E27FC236}">
                <a16:creationId xmlns:a16="http://schemas.microsoft.com/office/drawing/2014/main" id="{8E9D2EDF-A485-4172-9742-6AE59116C02F}"/>
              </a:ext>
            </a:extLst>
          </p:cNvPr>
          <p:cNvSpPr txBox="1">
            <a:spLocks/>
          </p:cNvSpPr>
          <p:nvPr/>
        </p:nvSpPr>
        <p:spPr>
          <a:xfrm>
            <a:off x="1777285" y="914400"/>
            <a:ext cx="8295607" cy="4546242"/>
          </a:xfrm>
          <a:prstGeom prst="rect">
            <a:avLst/>
          </a:prstGeom>
          <a:ln w="19050">
            <a:solidFill>
              <a:schemeClr val="tx1"/>
            </a:solidFill>
          </a:ln>
        </p:spPr>
        <p:txBody>
          <a:bodyPr vert="horz" lIns="91440" tIns="45720" rIns="91440" bIns="45720" rtlCol="0" anchor="ctr">
            <a:noAutofit/>
          </a:bodyPr>
          <a:lstStyle>
            <a:lvl1pPr algn="l" defTabSz="914126" rtl="0" eaLnBrk="1" latinLnBrk="0" hangingPunct="1">
              <a:lnSpc>
                <a:spcPct val="90000"/>
              </a:lnSpc>
              <a:spcBef>
                <a:spcPct val="0"/>
              </a:spcBef>
              <a:buNone/>
              <a:defRPr sz="5398"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b="1" cap="none" dirty="0">
                <a:solidFill>
                  <a:schemeClr val="bg2">
                    <a:lumMod val="50000"/>
                  </a:schemeClr>
                </a:solidFill>
                <a:latin typeface="Times New Roman" panose="02020603050405020304" pitchFamily="18" charset="0"/>
                <a:cs typeface="Times New Roman" panose="02020603050405020304" pitchFamily="18" charset="0"/>
              </a:rPr>
              <a:t>Requirements</a:t>
            </a:r>
            <a:r>
              <a:rPr lang="en-US" sz="2000" b="1" cap="none" dirty="0">
                <a:solidFill>
                  <a:srgbClr val="000000"/>
                </a:solidFill>
                <a:latin typeface="Times New Roman" panose="02020603050405020304" pitchFamily="18" charset="0"/>
                <a:cs typeface="Times New Roman" panose="02020603050405020304" pitchFamily="18" charset="0"/>
              </a:rPr>
              <a:t> : </a:t>
            </a:r>
          </a:p>
          <a:p>
            <a:pPr marL="342900" indent="-342900">
              <a:buFont typeface="Arial" panose="020B0604020202020204" pitchFamily="34" charset="0"/>
              <a:buChar char="•"/>
            </a:pPr>
            <a:r>
              <a:rPr lang="en-US" sz="2000" cap="none" dirty="0">
                <a:solidFill>
                  <a:srgbClr val="000000"/>
                </a:solidFill>
                <a:latin typeface="Times New Roman" panose="02020603050405020304" pitchFamily="18" charset="0"/>
                <a:cs typeface="Times New Roman" panose="02020603050405020304" pitchFamily="18" charset="0"/>
              </a:rPr>
              <a:t>Customer make /registration on the </a:t>
            </a:r>
            <a:r>
              <a:rPr lang="en-US" sz="2000" cap="none" dirty="0" err="1">
                <a:solidFill>
                  <a:srgbClr val="000000"/>
                </a:solidFill>
                <a:latin typeface="Times New Roman" panose="02020603050405020304" pitchFamily="18" charset="0"/>
                <a:cs typeface="Times New Roman" panose="02020603050405020304" pitchFamily="18" charset="0"/>
              </a:rPr>
              <a:t>halloween</a:t>
            </a:r>
            <a:r>
              <a:rPr lang="en-US" sz="2000" cap="none" dirty="0">
                <a:solidFill>
                  <a:srgbClr val="000000"/>
                </a:solidFill>
                <a:latin typeface="Times New Roman" panose="02020603050405020304" pitchFamily="18" charset="0"/>
                <a:cs typeface="Times New Roman" panose="02020603050405020304" pitchFamily="18" charset="0"/>
              </a:rPr>
              <a:t> suites website</a:t>
            </a:r>
          </a:p>
          <a:p>
            <a:pPr marL="342900" indent="-342900">
              <a:buFont typeface="Arial" panose="020B0604020202020204" pitchFamily="34" charset="0"/>
              <a:buChar char="•"/>
            </a:pPr>
            <a:r>
              <a:rPr lang="en-US" sz="2000" cap="none" dirty="0">
                <a:solidFill>
                  <a:srgbClr val="000000"/>
                </a:solidFill>
                <a:latin typeface="Times New Roman" panose="02020603050405020304" pitchFamily="18" charset="0"/>
                <a:cs typeface="Times New Roman" panose="02020603050405020304" pitchFamily="18" charset="0"/>
              </a:rPr>
              <a:t>Clients or Customer the login to </a:t>
            </a:r>
            <a:r>
              <a:rPr lang="en-US" sz="2000" cap="none" dirty="0" err="1">
                <a:solidFill>
                  <a:srgbClr val="000000"/>
                </a:solidFill>
                <a:latin typeface="Times New Roman" panose="02020603050405020304" pitchFamily="18" charset="0"/>
                <a:cs typeface="Times New Roman" panose="02020603050405020304" pitchFamily="18" charset="0"/>
              </a:rPr>
              <a:t>to</a:t>
            </a:r>
            <a:r>
              <a:rPr lang="en-US" sz="2000" cap="none" dirty="0">
                <a:solidFill>
                  <a:srgbClr val="000000"/>
                </a:solidFill>
                <a:latin typeface="Times New Roman" panose="02020603050405020304" pitchFamily="18" charset="0"/>
                <a:cs typeface="Times New Roman" panose="02020603050405020304" pitchFamily="18" charset="0"/>
              </a:rPr>
              <a:t> view Halloween suites.</a:t>
            </a:r>
          </a:p>
          <a:p>
            <a:pPr marL="342900" indent="-342900">
              <a:buFont typeface="Arial" panose="020B0604020202020204" pitchFamily="34" charset="0"/>
              <a:buChar char="•"/>
            </a:pPr>
            <a:r>
              <a:rPr lang="en-US" sz="2000" cap="none" dirty="0">
                <a:solidFill>
                  <a:srgbClr val="000000"/>
                </a:solidFill>
                <a:latin typeface="Times New Roman" panose="02020603050405020304" pitchFamily="18" charset="0"/>
                <a:cs typeface="Times New Roman" panose="02020603050405020304" pitchFamily="18" charset="0"/>
              </a:rPr>
              <a:t>Business provides Halloween Suites goods/products (Admin represents business) </a:t>
            </a:r>
          </a:p>
          <a:p>
            <a:pPr marL="342900" indent="-342900">
              <a:buFont typeface="Arial" panose="020B0604020202020204" pitchFamily="34" charset="0"/>
              <a:buChar char="•"/>
            </a:pPr>
            <a:r>
              <a:rPr lang="en-US" sz="2000" cap="none" dirty="0">
                <a:solidFill>
                  <a:srgbClr val="000000"/>
                </a:solidFill>
                <a:latin typeface="Times New Roman" panose="02020603050405020304" pitchFamily="18" charset="0"/>
                <a:cs typeface="Times New Roman" panose="02020603050405020304" pitchFamily="18" charset="0"/>
              </a:rPr>
              <a:t>Customer makes  order for the product he or she likes.</a:t>
            </a:r>
          </a:p>
          <a:p>
            <a:pPr marL="342900" indent="-342900">
              <a:buFont typeface="Arial" panose="020B0604020202020204" pitchFamily="34" charset="0"/>
              <a:buChar char="•"/>
            </a:pPr>
            <a:r>
              <a:rPr lang="en-US" sz="2000" cap="none" dirty="0">
                <a:solidFill>
                  <a:srgbClr val="000000"/>
                </a:solidFill>
                <a:latin typeface="Times New Roman" panose="02020603050405020304" pitchFamily="18" charset="0"/>
                <a:cs typeface="Times New Roman" panose="02020603050405020304" pitchFamily="18" charset="0"/>
              </a:rPr>
              <a:t>Customer make payment</a:t>
            </a:r>
          </a:p>
          <a:p>
            <a:pPr marL="342900" indent="-342900">
              <a:buFont typeface="Arial" panose="020B0604020202020204" pitchFamily="34" charset="0"/>
              <a:buChar char="•"/>
            </a:pPr>
            <a:r>
              <a:rPr lang="en-US" sz="2000" cap="none" dirty="0">
                <a:solidFill>
                  <a:srgbClr val="000000"/>
                </a:solidFill>
                <a:latin typeface="Times New Roman" panose="02020603050405020304" pitchFamily="18" charset="0"/>
                <a:cs typeface="Times New Roman" panose="02020603050405020304" pitchFamily="18" charset="0"/>
              </a:rPr>
              <a:t>The order is then processed</a:t>
            </a:r>
          </a:p>
        </p:txBody>
      </p:sp>
    </p:spTree>
    <p:extLst>
      <p:ext uri="{BB962C8B-B14F-4D97-AF65-F5344CB8AC3E}">
        <p14:creationId xmlns:p14="http://schemas.microsoft.com/office/powerpoint/2010/main" val="85023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DBFA3B-F116-46B3-8203-84D6A714C201}"/>
              </a:ext>
            </a:extLst>
          </p:cNvPr>
          <p:cNvSpPr txBox="1"/>
          <p:nvPr/>
        </p:nvSpPr>
        <p:spPr>
          <a:xfrm>
            <a:off x="4697772" y="120711"/>
            <a:ext cx="2625818" cy="369332"/>
          </a:xfrm>
          <a:prstGeom prst="rect">
            <a:avLst/>
          </a:prstGeom>
          <a:noFill/>
        </p:spPr>
        <p:txBody>
          <a:bodyPr wrap="square">
            <a:spAutoFit/>
          </a:bodyPr>
          <a:lstStyle/>
          <a:p>
            <a:pPr algn="ctr"/>
            <a:r>
              <a:rPr lang="en-US" b="1" dirty="0">
                <a:solidFill>
                  <a:srgbClr val="FFFF00"/>
                </a:solidFill>
              </a:rPr>
              <a:t>Use-case Diagram</a:t>
            </a:r>
          </a:p>
        </p:txBody>
      </p:sp>
      <p:sp>
        <p:nvSpPr>
          <p:cNvPr id="9" name="TextBox 8">
            <a:extLst>
              <a:ext uri="{FF2B5EF4-FFF2-40B4-BE49-F238E27FC236}">
                <a16:creationId xmlns:a16="http://schemas.microsoft.com/office/drawing/2014/main" id="{C497B65D-C6F1-48E1-8BF3-3AAC4999AFBF}"/>
              </a:ext>
            </a:extLst>
          </p:cNvPr>
          <p:cNvSpPr txBox="1"/>
          <p:nvPr/>
        </p:nvSpPr>
        <p:spPr>
          <a:xfrm>
            <a:off x="1028998" y="1741417"/>
            <a:ext cx="2328564" cy="3139321"/>
          </a:xfrm>
          <a:prstGeom prst="rect">
            <a:avLst/>
          </a:prstGeom>
          <a:noFill/>
        </p:spPr>
        <p:txBody>
          <a:bodyPr wrap="square">
            <a:spAutoFit/>
          </a:bodyPr>
          <a:lstStyle/>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behavior diagram, often referred as a use case diagram, is often used to describe how all users of a system behave. All of the participants in the use scenario are actors, and the functionality is a system action.</a:t>
            </a:r>
          </a:p>
        </p:txBody>
      </p:sp>
      <p:pic>
        <p:nvPicPr>
          <p:cNvPr id="3" name="Picture 2">
            <a:extLst>
              <a:ext uri="{FF2B5EF4-FFF2-40B4-BE49-F238E27FC236}">
                <a16:creationId xmlns:a16="http://schemas.microsoft.com/office/drawing/2014/main" id="{738FA15B-EA43-498F-8EE7-D749B48B26DB}"/>
              </a:ext>
            </a:extLst>
          </p:cNvPr>
          <p:cNvPicPr>
            <a:picLocks noChangeAspect="1"/>
          </p:cNvPicPr>
          <p:nvPr/>
        </p:nvPicPr>
        <p:blipFill>
          <a:blip r:embed="rId2"/>
          <a:stretch>
            <a:fillRect/>
          </a:stretch>
        </p:blipFill>
        <p:spPr>
          <a:xfrm>
            <a:off x="3357562" y="704850"/>
            <a:ext cx="5476875" cy="5448300"/>
          </a:xfrm>
          <a:prstGeom prst="rect">
            <a:avLst/>
          </a:prstGeom>
        </p:spPr>
      </p:pic>
    </p:spTree>
    <p:extLst>
      <p:ext uri="{BB962C8B-B14F-4D97-AF65-F5344CB8AC3E}">
        <p14:creationId xmlns:p14="http://schemas.microsoft.com/office/powerpoint/2010/main" val="8702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DBFA3B-F116-46B3-8203-84D6A714C201}"/>
              </a:ext>
            </a:extLst>
          </p:cNvPr>
          <p:cNvSpPr txBox="1"/>
          <p:nvPr/>
        </p:nvSpPr>
        <p:spPr>
          <a:xfrm>
            <a:off x="4697772" y="120711"/>
            <a:ext cx="2625818" cy="369332"/>
          </a:xfrm>
          <a:prstGeom prst="rect">
            <a:avLst/>
          </a:prstGeom>
          <a:noFill/>
        </p:spPr>
        <p:txBody>
          <a:bodyPr wrap="square">
            <a:spAutoFit/>
          </a:bodyPr>
          <a:lstStyle/>
          <a:p>
            <a:pPr algn="ctr"/>
            <a:r>
              <a:rPr lang="en-US" b="1" dirty="0">
                <a:solidFill>
                  <a:srgbClr val="FFFF00"/>
                </a:solidFill>
              </a:rPr>
              <a:t>Sequence Diagram</a:t>
            </a:r>
          </a:p>
        </p:txBody>
      </p:sp>
      <p:sp>
        <p:nvSpPr>
          <p:cNvPr id="6" name="TextBox 5">
            <a:extLst>
              <a:ext uri="{FF2B5EF4-FFF2-40B4-BE49-F238E27FC236}">
                <a16:creationId xmlns:a16="http://schemas.microsoft.com/office/drawing/2014/main" id="{89650250-03C2-40EC-BEC6-671D4F155343}"/>
              </a:ext>
            </a:extLst>
          </p:cNvPr>
          <p:cNvSpPr txBox="1"/>
          <p:nvPr/>
        </p:nvSpPr>
        <p:spPr>
          <a:xfrm>
            <a:off x="1080312" y="990600"/>
            <a:ext cx="2328564" cy="5262979"/>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It's a form of interacting diagram that shows how a group of items interact in a specific order. In a single use scenario, they simulate object interactions. They demonstrate how various components of a system engage to accomplish a function, and also the sequence under which these events happen when a certain use case is conducted. Because it illustrates the association logic between both the objects in the system as in order in which they occur, the sequence diagram is useful.</a:t>
            </a:r>
          </a:p>
        </p:txBody>
      </p:sp>
      <p:pic>
        <p:nvPicPr>
          <p:cNvPr id="3" name="Picture 2">
            <a:extLst>
              <a:ext uri="{FF2B5EF4-FFF2-40B4-BE49-F238E27FC236}">
                <a16:creationId xmlns:a16="http://schemas.microsoft.com/office/drawing/2014/main" id="{6A2E490B-CA2E-4E97-BE99-65D6767308DC}"/>
              </a:ext>
            </a:extLst>
          </p:cNvPr>
          <p:cNvPicPr>
            <a:picLocks noChangeAspect="1"/>
          </p:cNvPicPr>
          <p:nvPr/>
        </p:nvPicPr>
        <p:blipFill>
          <a:blip r:embed="rId2"/>
          <a:stretch>
            <a:fillRect/>
          </a:stretch>
        </p:blipFill>
        <p:spPr>
          <a:xfrm>
            <a:off x="3800475" y="990600"/>
            <a:ext cx="4591050" cy="4876800"/>
          </a:xfrm>
          <a:prstGeom prst="rect">
            <a:avLst/>
          </a:prstGeom>
        </p:spPr>
      </p:pic>
    </p:spTree>
    <p:extLst>
      <p:ext uri="{BB962C8B-B14F-4D97-AF65-F5344CB8AC3E}">
        <p14:creationId xmlns:p14="http://schemas.microsoft.com/office/powerpoint/2010/main" val="198947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DBFA3B-F116-46B3-8203-84D6A714C201}"/>
              </a:ext>
            </a:extLst>
          </p:cNvPr>
          <p:cNvSpPr txBox="1"/>
          <p:nvPr/>
        </p:nvSpPr>
        <p:spPr>
          <a:xfrm>
            <a:off x="4697772" y="120711"/>
            <a:ext cx="2625818" cy="369332"/>
          </a:xfrm>
          <a:prstGeom prst="rect">
            <a:avLst/>
          </a:prstGeom>
          <a:noFill/>
        </p:spPr>
        <p:txBody>
          <a:bodyPr wrap="square">
            <a:spAutoFit/>
          </a:bodyPr>
          <a:lstStyle/>
          <a:p>
            <a:pPr algn="ctr"/>
            <a:r>
              <a:rPr lang="en-US" b="1" dirty="0">
                <a:solidFill>
                  <a:srgbClr val="FFFF00"/>
                </a:solidFill>
              </a:rPr>
              <a:t>Class Diagram</a:t>
            </a:r>
          </a:p>
        </p:txBody>
      </p:sp>
      <p:sp>
        <p:nvSpPr>
          <p:cNvPr id="6" name="TextBox 5">
            <a:extLst>
              <a:ext uri="{FF2B5EF4-FFF2-40B4-BE49-F238E27FC236}">
                <a16:creationId xmlns:a16="http://schemas.microsoft.com/office/drawing/2014/main" id="{DF905D96-E380-4536-8754-2B53BA9C7927}"/>
              </a:ext>
            </a:extLst>
          </p:cNvPr>
          <p:cNvSpPr txBox="1"/>
          <p:nvPr/>
        </p:nvSpPr>
        <p:spPr>
          <a:xfrm>
            <a:off x="1120138" y="1614411"/>
            <a:ext cx="2328564" cy="397031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functions and qualities  of a class, and the system's constraints, are depicted using a class diagram. The Class diagrams is the only UML diagrams which may be directly linked to object-oriented languages, hence they're often used in object-oriented system design.</a:t>
            </a:r>
          </a:p>
        </p:txBody>
      </p:sp>
      <p:pic>
        <p:nvPicPr>
          <p:cNvPr id="10" name="Picture 9">
            <a:extLst>
              <a:ext uri="{FF2B5EF4-FFF2-40B4-BE49-F238E27FC236}">
                <a16:creationId xmlns:a16="http://schemas.microsoft.com/office/drawing/2014/main" id="{A9825D8C-F424-4095-9D01-3811150E6B67}"/>
              </a:ext>
            </a:extLst>
          </p:cNvPr>
          <p:cNvPicPr>
            <a:picLocks noChangeAspect="1"/>
          </p:cNvPicPr>
          <p:nvPr/>
        </p:nvPicPr>
        <p:blipFill>
          <a:blip r:embed="rId2"/>
          <a:stretch>
            <a:fillRect/>
          </a:stretch>
        </p:blipFill>
        <p:spPr>
          <a:xfrm>
            <a:off x="3448703" y="656824"/>
            <a:ext cx="6635455" cy="5280337"/>
          </a:xfrm>
          <a:prstGeom prst="rect">
            <a:avLst/>
          </a:prstGeom>
        </p:spPr>
      </p:pic>
    </p:spTree>
    <p:extLst>
      <p:ext uri="{BB962C8B-B14F-4D97-AF65-F5344CB8AC3E}">
        <p14:creationId xmlns:p14="http://schemas.microsoft.com/office/powerpoint/2010/main" val="230295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DBFA3B-F116-46B3-8203-84D6A714C201}"/>
              </a:ext>
            </a:extLst>
          </p:cNvPr>
          <p:cNvSpPr txBox="1"/>
          <p:nvPr/>
        </p:nvSpPr>
        <p:spPr>
          <a:xfrm>
            <a:off x="4507587" y="142227"/>
            <a:ext cx="3176826" cy="369332"/>
          </a:xfrm>
          <a:prstGeom prst="rect">
            <a:avLst/>
          </a:prstGeom>
          <a:noFill/>
        </p:spPr>
        <p:txBody>
          <a:bodyPr wrap="square">
            <a:spAutoFit/>
          </a:bodyPr>
          <a:lstStyle/>
          <a:p>
            <a:pPr algn="ctr"/>
            <a:r>
              <a:rPr lang="en-US" b="1" dirty="0">
                <a:solidFill>
                  <a:srgbClr val="FFFF00"/>
                </a:solidFill>
              </a:rPr>
              <a:t>Entity relationship Diagram</a:t>
            </a:r>
          </a:p>
        </p:txBody>
      </p:sp>
      <p:sp>
        <p:nvSpPr>
          <p:cNvPr id="6" name="TextBox 5">
            <a:extLst>
              <a:ext uri="{FF2B5EF4-FFF2-40B4-BE49-F238E27FC236}">
                <a16:creationId xmlns:a16="http://schemas.microsoft.com/office/drawing/2014/main" id="{DF905D96-E380-4536-8754-2B53BA9C7927}"/>
              </a:ext>
            </a:extLst>
          </p:cNvPr>
          <p:cNvSpPr txBox="1"/>
          <p:nvPr/>
        </p:nvSpPr>
        <p:spPr>
          <a:xfrm>
            <a:off x="801000" y="716924"/>
            <a:ext cx="2328564" cy="4985980"/>
          </a:xfrm>
          <a:prstGeom prst="rect">
            <a:avLst/>
          </a:prstGeom>
          <a:noFill/>
        </p:spPr>
        <p:txBody>
          <a:bodyPr wrap="square">
            <a:spAutoFit/>
          </a:bodyPr>
          <a:lstStyle/>
          <a:p>
            <a:endParaRPr lang="en-US" sz="14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information technology system, Entity-relationship diagram depicts the relationships that is there between places, people, concepts, events and </a:t>
            </a:r>
            <a:r>
              <a:rPr lang="en-US" sz="1600">
                <a:latin typeface="Times New Roman" panose="02020603050405020304" pitchFamily="18" charset="0"/>
                <a:cs typeface="Times New Roman" panose="02020603050405020304" pitchFamily="18" charset="0"/>
              </a:rPr>
              <a:t>objects . An </a:t>
            </a:r>
            <a:r>
              <a:rPr lang="en-US" sz="1600" dirty="0">
                <a:latin typeface="Times New Roman" panose="02020603050405020304" pitchFamily="18" charset="0"/>
                <a:cs typeface="Times New Roman" panose="02020603050405020304" pitchFamily="18" charset="0"/>
              </a:rPr>
              <a:t>ERD is a relational database that serves as the foundation for the development of business processes. Entity relationship diagrams have been used to represent database design and create the information requirements for the system as the project advances.</a:t>
            </a:r>
          </a:p>
        </p:txBody>
      </p:sp>
      <p:pic>
        <p:nvPicPr>
          <p:cNvPr id="3" name="Picture 2">
            <a:extLst>
              <a:ext uri="{FF2B5EF4-FFF2-40B4-BE49-F238E27FC236}">
                <a16:creationId xmlns:a16="http://schemas.microsoft.com/office/drawing/2014/main" id="{2A1B1CDB-D9D2-4180-AEF6-9CFDCD92F277}"/>
              </a:ext>
            </a:extLst>
          </p:cNvPr>
          <p:cNvPicPr>
            <a:picLocks noChangeAspect="1"/>
          </p:cNvPicPr>
          <p:nvPr/>
        </p:nvPicPr>
        <p:blipFill>
          <a:blip r:embed="rId2"/>
          <a:stretch>
            <a:fillRect/>
          </a:stretch>
        </p:blipFill>
        <p:spPr>
          <a:xfrm>
            <a:off x="3743325" y="1600200"/>
            <a:ext cx="4705350" cy="3657600"/>
          </a:xfrm>
          <a:prstGeom prst="rect">
            <a:avLst/>
          </a:prstGeom>
        </p:spPr>
      </p:pic>
      <p:pic>
        <p:nvPicPr>
          <p:cNvPr id="5" name="Content Placeholder 4">
            <a:extLst>
              <a:ext uri="{FF2B5EF4-FFF2-40B4-BE49-F238E27FC236}">
                <a16:creationId xmlns:a16="http://schemas.microsoft.com/office/drawing/2014/main" id="{FC6E2399-7C7A-47C7-AB5B-0601E9104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761" y="716924"/>
            <a:ext cx="5832675" cy="5424152"/>
          </a:xfrm>
          <a:prstGeom prst="rect">
            <a:avLst/>
          </a:prstGeom>
        </p:spPr>
      </p:pic>
    </p:spTree>
    <p:extLst>
      <p:ext uri="{BB962C8B-B14F-4D97-AF65-F5344CB8AC3E}">
        <p14:creationId xmlns:p14="http://schemas.microsoft.com/office/powerpoint/2010/main" val="385114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a:xfrm>
            <a:off x="2005884" y="942871"/>
            <a:ext cx="4291885" cy="587584"/>
          </a:xfrm>
        </p:spPr>
        <p:txBody>
          <a:bodyPr>
            <a:normAutofit/>
          </a:bodyPr>
          <a:lstStyle/>
          <a:p>
            <a:r>
              <a:rPr lang="en-US" dirty="0">
                <a:latin typeface="Times New Roman" panose="02020603050405020304" pitchFamily="18" charset="0"/>
                <a:cs typeface="Times New Roman" panose="02020603050405020304" pitchFamily="18" charset="0"/>
              </a:rPr>
              <a:t>Advantages</a:t>
            </a:r>
          </a:p>
        </p:txBody>
      </p:sp>
      <p:sp>
        <p:nvSpPr>
          <p:cNvPr id="4" name="TextBox 3">
            <a:extLst>
              <a:ext uri="{FF2B5EF4-FFF2-40B4-BE49-F238E27FC236}">
                <a16:creationId xmlns:a16="http://schemas.microsoft.com/office/drawing/2014/main" id="{A5C28243-4DF5-43BC-8904-C351A86EA4A5}"/>
              </a:ext>
            </a:extLst>
          </p:cNvPr>
          <p:cNvSpPr txBox="1"/>
          <p:nvPr/>
        </p:nvSpPr>
        <p:spPr>
          <a:xfrm>
            <a:off x="1696791" y="1682855"/>
            <a:ext cx="4291885" cy="4846840"/>
          </a:xfrm>
          <a:prstGeom prst="rect">
            <a:avLst/>
          </a:prstGeom>
          <a:noFill/>
        </p:spPr>
        <p:txBody>
          <a:bodyPr wrap="square">
            <a:spAutoFit/>
          </a:bodyPr>
          <a:lstStyle/>
          <a:p>
            <a:pPr marL="342900" indent="-342900">
              <a:lnSpc>
                <a:spcPct val="150000"/>
              </a:lnSpc>
              <a:buFont typeface="Wingdings" pitchFamily="2" charset="2"/>
              <a:buChar char="v"/>
            </a:pPr>
            <a:r>
              <a:rPr lang="en-US" sz="1600" dirty="0"/>
              <a:t>Results to quick selling and buying processes, and faster product discovery.</a:t>
            </a:r>
          </a:p>
          <a:p>
            <a:pPr marL="342900" indent="-342900">
              <a:lnSpc>
                <a:spcPct val="150000"/>
              </a:lnSpc>
              <a:buFont typeface="Wingdings" pitchFamily="2" charset="2"/>
              <a:buChar char="v"/>
            </a:pPr>
            <a:r>
              <a:rPr lang="en-US" sz="1600" dirty="0"/>
              <a:t>Selling and Buying are available and done  at any time.</a:t>
            </a:r>
          </a:p>
          <a:p>
            <a:pPr marL="342900" indent="-342900">
              <a:lnSpc>
                <a:spcPct val="150000"/>
              </a:lnSpc>
              <a:buFont typeface="Wingdings" pitchFamily="2" charset="2"/>
              <a:buChar char="v"/>
            </a:pPr>
            <a:r>
              <a:rPr lang="en-US" sz="1600" dirty="0"/>
              <a:t>Enables reaching of many clients at the same time</a:t>
            </a:r>
          </a:p>
          <a:p>
            <a:pPr marL="342900" indent="-342900">
              <a:lnSpc>
                <a:spcPct val="150000"/>
              </a:lnSpc>
              <a:buFont typeface="Wingdings" pitchFamily="2" charset="2"/>
              <a:buChar char="v"/>
            </a:pPr>
            <a:r>
              <a:rPr lang="en-US" sz="1600" dirty="0"/>
              <a:t>There is decreased operating expense/costs with best service quality.</a:t>
            </a:r>
          </a:p>
          <a:p>
            <a:pPr marL="342900" indent="-342900">
              <a:lnSpc>
                <a:spcPct val="150000"/>
              </a:lnSpc>
              <a:buFont typeface="Wingdings" pitchFamily="2" charset="2"/>
              <a:buChar char="v"/>
            </a:pPr>
            <a:r>
              <a:rPr lang="en-US" sz="1600" dirty="0"/>
              <a:t>Customers can simply choose products from many sources without having to physically move around.</a:t>
            </a:r>
          </a:p>
        </p:txBody>
      </p:sp>
      <p:sp>
        <p:nvSpPr>
          <p:cNvPr id="5" name="Title 2">
            <a:extLst>
              <a:ext uri="{FF2B5EF4-FFF2-40B4-BE49-F238E27FC236}">
                <a16:creationId xmlns:a16="http://schemas.microsoft.com/office/drawing/2014/main" id="{2EC0B575-340B-41D4-861A-64EAFDEFD217}"/>
              </a:ext>
            </a:extLst>
          </p:cNvPr>
          <p:cNvSpPr txBox="1">
            <a:spLocks/>
          </p:cNvSpPr>
          <p:nvPr/>
        </p:nvSpPr>
        <p:spPr>
          <a:xfrm>
            <a:off x="6923467" y="942871"/>
            <a:ext cx="4291885" cy="58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dirty="0" err="1">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49D4D0A-7C7F-4288-9353-EF26953B50F5}"/>
              </a:ext>
            </a:extLst>
          </p:cNvPr>
          <p:cNvSpPr txBox="1"/>
          <p:nvPr/>
        </p:nvSpPr>
        <p:spPr>
          <a:xfrm>
            <a:off x="6704526" y="1559578"/>
            <a:ext cx="4291885" cy="2963247"/>
          </a:xfrm>
          <a:prstGeom prst="rect">
            <a:avLst/>
          </a:prstGeom>
          <a:noFill/>
        </p:spPr>
        <p:txBody>
          <a:bodyPr wrap="square">
            <a:spAutoFit/>
          </a:bodyPr>
          <a:lstStyle/>
          <a:p>
            <a:pPr marL="457200" indent="-457200">
              <a:lnSpc>
                <a:spcPct val="170000"/>
              </a:lnSpc>
              <a:buFont typeface="Wingdings" pitchFamily="2" charset="2"/>
              <a:buChar char="v"/>
            </a:pPr>
            <a:r>
              <a:rPr lang="en-US" sz="1600" dirty="0"/>
              <a:t>Customers are taken advantage of by several bogus websites.</a:t>
            </a:r>
          </a:p>
          <a:p>
            <a:pPr marL="457200" indent="-457200">
              <a:lnSpc>
                <a:spcPct val="170000"/>
              </a:lnSpc>
              <a:buFont typeface="Wingdings" pitchFamily="2" charset="2"/>
              <a:buChar char="v"/>
            </a:pPr>
            <a:r>
              <a:rPr lang="en-US" sz="1600" dirty="0"/>
              <a:t>Product quality cannot be guaranteed.</a:t>
            </a:r>
          </a:p>
          <a:p>
            <a:pPr marL="457200" indent="-457200">
              <a:lnSpc>
                <a:spcPct val="170000"/>
              </a:lnSpc>
              <a:buFont typeface="Wingdings" pitchFamily="2" charset="2"/>
              <a:buChar char="v"/>
            </a:pPr>
            <a:r>
              <a:rPr lang="en-US" sz="1600" dirty="0" err="1"/>
              <a:t>Occurance</a:t>
            </a:r>
            <a:r>
              <a:rPr lang="en-US" sz="1600" dirty="0"/>
              <a:t> of mechanical failures have unforeseeable ramifications for the whole operation.</a:t>
            </a:r>
          </a:p>
        </p:txBody>
      </p:sp>
    </p:spTree>
    <p:extLst>
      <p:ext uri="{BB962C8B-B14F-4D97-AF65-F5344CB8AC3E}">
        <p14:creationId xmlns:p14="http://schemas.microsoft.com/office/powerpoint/2010/main" val="341007370"/>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docProps/app.xml><?xml version="1.0" encoding="utf-8"?>
<Properties xmlns="http://schemas.openxmlformats.org/officeDocument/2006/extended-properties" xmlns:vt="http://schemas.openxmlformats.org/officeDocument/2006/docPropsVTypes">
  <Template>Minimalist sales pitch</Template>
  <TotalTime>1087</TotalTime>
  <Words>583</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Calibri</vt:lpstr>
      <vt:lpstr>Century Gothic</vt:lpstr>
      <vt:lpstr>Times New Roman</vt:lpstr>
      <vt:lpstr>Wingdings</vt:lpstr>
      <vt:lpstr>RetrospectVTI</vt:lpstr>
      <vt:lpstr> Halloween Suites        </vt:lpstr>
      <vt:lpstr>INtroduction </vt:lpstr>
      <vt:lpstr>PowerPoint Presentation</vt:lpstr>
      <vt:lpstr>PowerPoint Presentation</vt:lpstr>
      <vt:lpstr>PowerPoint Presentation</vt:lpstr>
      <vt:lpstr>PowerPoint Presentation</vt:lpstr>
      <vt:lpstr>PowerPoint Presentation</vt:lpstr>
      <vt:lpstr>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Adebowale Owoseni</dc:creator>
  <cp:lastModifiedBy>Ricky</cp:lastModifiedBy>
  <cp:revision>15</cp:revision>
  <dcterms:created xsi:type="dcterms:W3CDTF">2021-05-01T21:29:12Z</dcterms:created>
  <dcterms:modified xsi:type="dcterms:W3CDTF">2022-05-17T06:44:21Z</dcterms:modified>
</cp:coreProperties>
</file>