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8" r:id="rId2"/>
    <p:sldId id="309" r:id="rId3"/>
    <p:sldId id="261" r:id="rId4"/>
    <p:sldId id="267" r:id="rId5"/>
    <p:sldId id="307" r:id="rId6"/>
    <p:sldId id="308" r:id="rId7"/>
    <p:sldId id="280" r:id="rId8"/>
    <p:sldId id="310" r:id="rId9"/>
    <p:sldId id="262" r:id="rId10"/>
    <p:sldId id="312" r:id="rId11"/>
    <p:sldId id="311" r:id="rId12"/>
    <p:sldId id="313" r:id="rId13"/>
    <p:sldId id="319" r:id="rId14"/>
    <p:sldId id="320" r:id="rId15"/>
    <p:sldId id="321" r:id="rId16"/>
    <p:sldId id="316" r:id="rId17"/>
    <p:sldId id="314" r:id="rId18"/>
    <p:sldId id="327" r:id="rId19"/>
    <p:sldId id="324" r:id="rId20"/>
    <p:sldId id="329" r:id="rId21"/>
    <p:sldId id="317" r:id="rId22"/>
    <p:sldId id="323" r:id="rId23"/>
    <p:sldId id="330" r:id="rId24"/>
    <p:sldId id="331" r:id="rId25"/>
    <p:sldId id="286" r:id="rId26"/>
    <p:sldId id="279" r:id="rId27"/>
    <p:sldId id="268" r:id="rId28"/>
    <p:sldId id="318" r:id="rId2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16D"/>
    <a:srgbClr val="C0C2CC"/>
    <a:srgbClr val="6B74C0"/>
    <a:srgbClr val="2AA4E8"/>
    <a:srgbClr val="6D49E1"/>
    <a:srgbClr val="CB1C9B"/>
    <a:srgbClr val="671CAA"/>
    <a:srgbClr val="202020"/>
    <a:srgbClr val="32323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6314" autoAdjust="0"/>
  </p:normalViewPr>
  <p:slideViewPr>
    <p:cSldViewPr snapToGrid="0">
      <p:cViewPr varScale="1">
        <p:scale>
          <a:sx n="110" d="100"/>
          <a:sy n="110" d="100"/>
        </p:scale>
        <p:origin x="7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1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BBF66-BC76-408F-BC56-4202368294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15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37E6-B281-466E-9543-F8B8F79D9FF9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88E4-2821-4EF4-914F-0A84477B7E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rohrer.mcknote.com/zh-Hant/how_machine_learning_works/how_convolutional_neural_networks_work.html" TargetMode="External"/><Relationship Id="rId2" Type="http://schemas.openxmlformats.org/officeDocument/2006/relationships/hyperlink" Target="https://ithelp.ithome.com.tw/m/articles/1020337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任意多边形: 形状 980"/>
          <p:cNvSpPr/>
          <p:nvPr userDrawn="1"/>
        </p:nvSpPr>
        <p:spPr>
          <a:xfrm>
            <a:off x="5133340" y="0"/>
            <a:ext cx="9091295" cy="8616315"/>
          </a:xfrm>
          <a:custGeom>
            <a:avLst/>
            <a:gdLst>
              <a:gd name="connsiteX0" fmla="*/ 0 w 7057432"/>
              <a:gd name="connsiteY0" fmla="*/ 0 h 6688669"/>
              <a:gd name="connsiteX1" fmla="*/ 7057432 w 7057432"/>
              <a:gd name="connsiteY1" fmla="*/ 0 h 6688669"/>
              <a:gd name="connsiteX2" fmla="*/ 7057432 w 7057432"/>
              <a:gd name="connsiteY2" fmla="*/ 5056661 h 6688669"/>
              <a:gd name="connsiteX3" fmla="*/ 4325320 w 7057432"/>
              <a:gd name="connsiteY3" fmla="*/ 5915816 h 6688669"/>
              <a:gd name="connsiteX4" fmla="*/ 665320 w 7057432"/>
              <a:gd name="connsiteY4" fmla="*/ 6276662 h 6688669"/>
              <a:gd name="connsiteX5" fmla="*/ 888700 w 7057432"/>
              <a:gd name="connsiteY5" fmla="*/ 4163140 h 6688669"/>
              <a:gd name="connsiteX6" fmla="*/ 2280531 w 7057432"/>
              <a:gd name="connsiteY6" fmla="*/ 1929337 h 6688669"/>
              <a:gd name="connsiteX7" fmla="*/ 79232 w 7057432"/>
              <a:gd name="connsiteY7" fmla="*/ 31096 h 668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57432" h="6688669">
                <a:moveTo>
                  <a:pt x="0" y="0"/>
                </a:moveTo>
                <a:lnTo>
                  <a:pt x="7057432" y="0"/>
                </a:lnTo>
                <a:lnTo>
                  <a:pt x="7057432" y="5056661"/>
                </a:lnTo>
                <a:cubicBezTo>
                  <a:pt x="6215461" y="4575535"/>
                  <a:pt x="4325320" y="5915816"/>
                  <a:pt x="4325320" y="5915816"/>
                </a:cubicBezTo>
                <a:cubicBezTo>
                  <a:pt x="1713489" y="7410746"/>
                  <a:pt x="665320" y="6276662"/>
                  <a:pt x="665320" y="6276662"/>
                </a:cubicBezTo>
                <a:cubicBezTo>
                  <a:pt x="-314118" y="5280042"/>
                  <a:pt x="888700" y="4163140"/>
                  <a:pt x="888700" y="4163140"/>
                </a:cubicBezTo>
                <a:cubicBezTo>
                  <a:pt x="2830390" y="2994689"/>
                  <a:pt x="2280531" y="1929337"/>
                  <a:pt x="2280531" y="1929337"/>
                </a:cubicBezTo>
                <a:cubicBezTo>
                  <a:pt x="2112996" y="938087"/>
                  <a:pt x="629611" y="253113"/>
                  <a:pt x="79232" y="31096"/>
                </a:cubicBez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EDC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3530" y="2398752"/>
            <a:ext cx="65038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汉仪雅酷黑 75W" panose="020B0804020202020204" charset="-122"/>
                <a:ea typeface="汉仪雅酷黑 75W" panose="020B0804020202020204" charset="-122"/>
                <a:cs typeface="+mn-ea"/>
                <a:sym typeface="+mn-lt"/>
              </a:rPr>
              <a:t>語音辨識助理</a:t>
            </a:r>
            <a:endParaRPr lang="zh-CN" altLang="en-US" sz="56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汉仪雅酷黑 75W" panose="020B0804020202020204" charset="-122"/>
              <a:ea typeface="汉仪雅酷黑 75W" panose="020B080402020202020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3530" y="3458210"/>
            <a:ext cx="48514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1600" spc="1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雅酷黑 75W" panose="020B0804020202020204" charset="-122"/>
                <a:ea typeface="汉仪雅酷黑 75W" panose="020B0804020202020204" charset="-122"/>
                <a:cs typeface="+mn-ea"/>
                <a:sym typeface="+mn-lt"/>
              </a:rPr>
              <a:t>多媒體期末報告</a:t>
            </a:r>
            <a:endParaRPr lang="en-US" altLang="zh-CN" sz="1600" spc="1200" dirty="0">
              <a:solidFill>
                <a:schemeClr val="tx1">
                  <a:lumMod val="85000"/>
                  <a:lumOff val="15000"/>
                </a:schemeClr>
              </a:solidFill>
              <a:latin typeface="汉仪雅酷黑 75W" panose="020B0804020202020204" charset="-122"/>
              <a:ea typeface="汉仪雅酷黑 75W" panose="020B0804020202020204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3529" y="3861882"/>
            <a:ext cx="5030419" cy="40339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雅酷黑 75W" panose="020B0804020202020204" charset="-122"/>
                <a:ea typeface="汉仪雅酷黑 75W" panose="020B0804020202020204" charset="-122"/>
                <a:cs typeface="+mn-ea"/>
                <a:sym typeface="+mn-lt"/>
              </a:rPr>
              <a:t>指導老師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雅酷黑 75W" panose="020B0804020202020204" charset="-122"/>
                <a:ea typeface="汉仪雅酷黑 75W" panose="020B0804020202020204" charset="-122"/>
                <a:cs typeface="+mn-ea"/>
                <a:sym typeface="+mn-lt"/>
              </a:rPr>
              <a:t>: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雅酷黑 75W" panose="020B0804020202020204" charset="-122"/>
                <a:ea typeface="汉仪雅酷黑 75W" panose="020B0804020202020204" charset="-122"/>
                <a:cs typeface="+mn-ea"/>
                <a:sym typeface="+mn-lt"/>
              </a:rPr>
              <a:t>張家瑋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汉仪雅酷黑 75W" panose="020B0804020202020204" charset="-122"/>
              <a:ea typeface="汉仪雅酷黑 75W" panose="020B0804020202020204" charset="-122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03529" y="4682492"/>
            <a:ext cx="5050896" cy="2099501"/>
            <a:chOff x="599" y="7460"/>
            <a:chExt cx="3700" cy="1022"/>
          </a:xfrm>
        </p:grpSpPr>
        <p:sp>
          <p:nvSpPr>
            <p:cNvPr id="10" name="矩形: 圆角 25"/>
            <p:cNvSpPr/>
            <p:nvPr/>
          </p:nvSpPr>
          <p:spPr>
            <a:xfrm>
              <a:off x="599" y="7460"/>
              <a:ext cx="3700" cy="80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D49E1"/>
                </a:gs>
                <a:gs pos="100000">
                  <a:srgbClr val="2AA4E8"/>
                </a:gs>
              </a:gsLst>
              <a:lin ang="13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雅酷黑 75W" panose="020B0804020202020204" charset="-122"/>
                <a:ea typeface="汉仪雅酷黑 75W" panose="020B0804020202020204" charset="-122"/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64" y="7598"/>
              <a:ext cx="3420" cy="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600" spc="600" dirty="0">
                  <a:solidFill>
                    <a:schemeClr val="bg1"/>
                  </a:solidFill>
                  <a:latin typeface="汉仪雅酷黑 75W" panose="020B0804020202020204" charset="-122"/>
                  <a:ea typeface="汉仪雅酷黑 75W" panose="020B0804020202020204" charset="-122"/>
                  <a:cs typeface="+mn-ea"/>
                  <a:sym typeface="+mn-lt"/>
                </a:rPr>
                <a:t>組員 </a:t>
              </a:r>
              <a:r>
                <a:rPr lang="en-US" altLang="zh-TW" sz="1600" spc="600" dirty="0">
                  <a:solidFill>
                    <a:schemeClr val="bg1"/>
                  </a:solidFill>
                  <a:latin typeface="汉仪雅酷黑 75W" panose="020B0804020202020204" charset="-122"/>
                  <a:ea typeface="汉仪雅酷黑 75W" panose="020B0804020202020204" charset="-122"/>
                  <a:cs typeface="+mn-ea"/>
                  <a:sym typeface="+mn-lt"/>
                </a:rPr>
                <a:t>:</a:t>
              </a:r>
              <a:r>
                <a:rPr lang="zh-TW" altLang="en-US" sz="1600" spc="600" dirty="0">
                  <a:solidFill>
                    <a:schemeClr val="bg1"/>
                  </a:solidFill>
                  <a:latin typeface="汉仪雅酷黑 75W" panose="020B0804020202020204" charset="-122"/>
                  <a:ea typeface="汉仪雅酷黑 75W" panose="020B0804020202020204" charset="-122"/>
                  <a:cs typeface="+mn-ea"/>
                  <a:sym typeface="+mn-lt"/>
                </a:rPr>
                <a:t>  </a:t>
              </a:r>
              <a:r>
                <a:rPr lang="en-US" altLang="zh-TW" sz="1600" spc="600" dirty="0">
                  <a:solidFill>
                    <a:schemeClr val="bg1"/>
                  </a:solidFill>
                  <a:latin typeface="汉仪雅酷黑 75W" panose="020B0804020202020204" charset="-122"/>
                  <a:ea typeface="汉仪雅酷黑 75W" panose="020B0804020202020204" charset="-122"/>
                  <a:cs typeface="+mn-ea"/>
                  <a:sym typeface="+mn-lt"/>
                </a:rPr>
                <a:t>		</a:t>
              </a:r>
              <a:r>
                <a:rPr lang="zh-TW" altLang="en-US" sz="1600" spc="600" dirty="0">
                  <a:solidFill>
                    <a:schemeClr val="bg1"/>
                  </a:solidFill>
                  <a:latin typeface="汉仪雅酷黑 75W" panose="020B0804020202020204" charset="-122"/>
                  <a:ea typeface="汉仪雅酷黑 75W" panose="020B0804020202020204" charset="-122"/>
                  <a:cs typeface="+mn-ea"/>
                  <a:sym typeface="+mn-lt"/>
                </a:rPr>
                <a:t> </a:t>
              </a:r>
              <a:r>
                <a:rPr lang="en-US" altLang="zh-TW" sz="1600" spc="600" dirty="0">
                  <a:solidFill>
                    <a:schemeClr val="bg1"/>
                  </a:solidFill>
                  <a:latin typeface="汉仪雅酷黑 75W" panose="020B0804020202020204" charset="-122"/>
                  <a:ea typeface="汉仪雅酷黑 75W" panose="020B0804020202020204" charset="-122"/>
                  <a:cs typeface="+mn-ea"/>
                  <a:sym typeface="+mn-lt"/>
                </a:rPr>
                <a:t>	</a:t>
              </a:r>
              <a:r>
                <a:rPr lang="zh-TW" altLang="en-US" sz="1600" spc="600" dirty="0">
                  <a:solidFill>
                    <a:schemeClr val="bg1"/>
                  </a:solidFill>
                  <a:latin typeface="汉仪雅酷黑 75W" panose="020B0804020202020204" charset="-122"/>
                  <a:ea typeface="汉仪雅酷黑 75W" panose="020B0804020202020204" charset="-122"/>
                  <a:cs typeface="+mn-ea"/>
                  <a:sym typeface="+mn-lt"/>
                </a:rPr>
                <a:t>   </a:t>
              </a:r>
              <a:r>
                <a:rPr lang="en-US" altLang="zh-TW" sz="1600" spc="600" dirty="0">
                  <a:solidFill>
                    <a:schemeClr val="bg1"/>
                  </a:solidFill>
                  <a:latin typeface="汉仪雅酷黑 75W" panose="020B0804020202020204" charset="-122"/>
                  <a:ea typeface="汉仪雅酷黑 75W" panose="020B0804020202020204" charset="-122"/>
                  <a:cs typeface="+mn-ea"/>
                  <a:sym typeface="+mn-lt"/>
                </a:rPr>
                <a:t>	</a:t>
              </a:r>
              <a:r>
                <a:rPr lang="zh-TW" altLang="en-US" sz="1600" spc="600" dirty="0">
                  <a:solidFill>
                    <a:schemeClr val="bg1"/>
                  </a:solidFill>
                  <a:latin typeface="汉仪雅酷黑 75W" panose="020B0804020202020204" charset="-122"/>
                  <a:ea typeface="汉仪雅酷黑 75W" panose="020B0804020202020204" charset="-122"/>
                  <a:cs typeface="+mn-ea"/>
                  <a:sym typeface="+mn-lt"/>
                </a:rPr>
                <a:t> </a:t>
              </a:r>
              <a:r>
                <a:rPr lang="en-US" altLang="zh-TW" sz="1600" spc="600" dirty="0">
                  <a:solidFill>
                    <a:schemeClr val="bg1"/>
                  </a:solidFill>
                  <a:latin typeface="汉仪雅酷黑 75W" panose="020B0804020202020204" charset="-122"/>
                  <a:ea typeface="汉仪雅酷黑 75W" panose="020B0804020202020204" charset="-122"/>
                  <a:cs typeface="+mn-ea"/>
                  <a:sym typeface="+mn-lt"/>
                </a:rPr>
                <a:t>1410732001</a:t>
              </a:r>
              <a:r>
                <a:rPr lang="zh-TW" altLang="en-US" sz="1600" spc="600" dirty="0">
                  <a:solidFill>
                    <a:schemeClr val="bg1"/>
                  </a:solidFill>
                  <a:latin typeface="汉仪雅酷黑 75W" panose="020B0804020202020204" charset="-122"/>
                  <a:ea typeface="汉仪雅酷黑 75W" panose="020B0804020202020204" charset="-122"/>
                  <a:cs typeface="+mn-ea"/>
                  <a:sym typeface="+mn-lt"/>
                </a:rPr>
                <a:t>江芊縈</a:t>
              </a:r>
              <a:endParaRPr lang="en-US" altLang="zh-TW" sz="1600" spc="600" dirty="0">
                <a:solidFill>
                  <a:schemeClr val="bg1"/>
                </a:solidFill>
                <a:latin typeface="汉仪雅酷黑 75W" panose="020B0804020202020204" charset="-122"/>
                <a:ea typeface="汉仪雅酷黑 75W" panose="020B0804020202020204" charset="-122"/>
                <a:cs typeface="+mn-ea"/>
                <a:sym typeface="+mn-lt"/>
              </a:endParaRPr>
            </a:p>
            <a:p>
              <a:r>
                <a:rPr lang="en-US" altLang="zh-TW" sz="1600" spc="600" dirty="0">
                  <a:solidFill>
                    <a:schemeClr val="bg1"/>
                  </a:solidFill>
                  <a:latin typeface="汉仪雅酷黑 75W" panose="020B0804020202020204" charset="-122"/>
                  <a:ea typeface="汉仪雅酷黑 75W" panose="020B0804020202020204" charset="-122"/>
                  <a:cs typeface="+mn-ea"/>
                  <a:sym typeface="+mn-lt"/>
                </a:rPr>
                <a:t>	</a:t>
              </a:r>
              <a:r>
                <a:rPr lang="zh-TW" altLang="en-US" sz="1600" spc="600" dirty="0">
                  <a:solidFill>
                    <a:schemeClr val="bg1"/>
                  </a:solidFill>
                  <a:latin typeface="汉仪雅酷黑 75W" panose="020B0804020202020204" charset="-122"/>
                  <a:ea typeface="汉仪雅酷黑 75W" panose="020B0804020202020204" charset="-122"/>
                  <a:cs typeface="+mn-ea"/>
                  <a:sym typeface="+mn-lt"/>
                </a:rPr>
                <a:t> </a:t>
              </a:r>
              <a:r>
                <a:rPr lang="en-US" altLang="zh-TW" sz="1600" spc="600" dirty="0">
                  <a:solidFill>
                    <a:schemeClr val="bg1"/>
                  </a:solidFill>
                  <a:latin typeface="汉仪雅酷黑 75W" panose="020B0804020202020204" charset="-122"/>
                  <a:ea typeface="汉仪雅酷黑 75W" panose="020B0804020202020204" charset="-122"/>
                  <a:cs typeface="+mn-ea"/>
                  <a:sym typeface="+mn-lt"/>
                </a:rPr>
                <a:t>1410732048</a:t>
              </a:r>
              <a:r>
                <a:rPr lang="zh-TW" altLang="en-US" sz="1600" spc="600" dirty="0">
                  <a:solidFill>
                    <a:schemeClr val="bg1"/>
                  </a:solidFill>
                  <a:latin typeface="汉仪雅酷黑 75W" panose="020B0804020202020204" charset="-122"/>
                  <a:ea typeface="汉仪雅酷黑 75W" panose="020B0804020202020204" charset="-122"/>
                  <a:cs typeface="+mn-ea"/>
                  <a:sym typeface="+mn-lt"/>
                </a:rPr>
                <a:t>彭浩恩</a:t>
              </a:r>
              <a:endParaRPr lang="en-US" altLang="zh-TW" sz="1600" spc="600" dirty="0">
                <a:solidFill>
                  <a:schemeClr val="bg1"/>
                </a:solidFill>
                <a:latin typeface="汉仪雅酷黑 75W" panose="020B0804020202020204" charset="-122"/>
                <a:ea typeface="汉仪雅酷黑 75W" panose="020B0804020202020204" charset="-122"/>
                <a:cs typeface="+mn-ea"/>
                <a:sym typeface="+mn-lt"/>
              </a:endParaRPr>
            </a:p>
            <a:p>
              <a:r>
                <a:rPr lang="en-US" altLang="zh-TW" sz="1600" spc="600" dirty="0">
                  <a:solidFill>
                    <a:schemeClr val="bg1"/>
                  </a:solidFill>
                  <a:latin typeface="汉仪雅酷黑 75W" panose="020B0804020202020204" charset="-122"/>
                  <a:ea typeface="汉仪雅酷黑 75W" panose="020B0804020202020204" charset="-122"/>
                  <a:cs typeface="+mn-ea"/>
                  <a:sym typeface="+mn-lt"/>
                </a:rPr>
                <a:t>	</a:t>
              </a:r>
              <a:r>
                <a:rPr lang="zh-TW" altLang="en-US" sz="1600" spc="600" dirty="0">
                  <a:solidFill>
                    <a:schemeClr val="bg1"/>
                  </a:solidFill>
                  <a:latin typeface="汉仪雅酷黑 75W" panose="020B0804020202020204" charset="-122"/>
                  <a:ea typeface="汉仪雅酷黑 75W" panose="020B0804020202020204" charset="-122"/>
                  <a:cs typeface="+mn-ea"/>
                  <a:sym typeface="+mn-lt"/>
                </a:rPr>
                <a:t> </a:t>
              </a:r>
              <a:r>
                <a:rPr lang="en-US" altLang="zh-TW" sz="1600" spc="600" dirty="0">
                  <a:solidFill>
                    <a:schemeClr val="bg1"/>
                  </a:solidFill>
                  <a:latin typeface="汉仪雅酷黑 75W" panose="020B0804020202020204" charset="-122"/>
                  <a:ea typeface="汉仪雅酷黑 75W" panose="020B0804020202020204" charset="-122"/>
                  <a:cs typeface="+mn-ea"/>
                  <a:sym typeface="+mn-lt"/>
                </a:rPr>
                <a:t>1410732060</a:t>
              </a:r>
              <a:r>
                <a:rPr lang="zh-TW" altLang="en-US" sz="1600" spc="600" dirty="0">
                  <a:solidFill>
                    <a:schemeClr val="bg1"/>
                  </a:solidFill>
                  <a:latin typeface="汉仪雅酷黑 75W" panose="020B0804020202020204" charset="-122"/>
                  <a:ea typeface="汉仪雅酷黑 75W" panose="020B0804020202020204" charset="-122"/>
                  <a:cs typeface="+mn-ea"/>
                  <a:sym typeface="+mn-lt"/>
                </a:rPr>
                <a:t>劉鎮豪</a:t>
              </a:r>
              <a:endParaRPr lang="en-US" altLang="zh-TW" sz="1600" spc="600" dirty="0">
                <a:solidFill>
                  <a:schemeClr val="bg1"/>
                </a:solidFill>
                <a:latin typeface="汉仪雅酷黑 75W" panose="020B0804020202020204" charset="-122"/>
                <a:ea typeface="汉仪雅酷黑 75W" panose="020B0804020202020204" charset="-122"/>
                <a:cs typeface="+mn-ea"/>
                <a:sym typeface="+mn-lt"/>
              </a:endParaRPr>
            </a:p>
            <a:p>
              <a:r>
                <a:rPr lang="en-US" altLang="zh-TW" sz="1600" spc="600" dirty="0">
                  <a:solidFill>
                    <a:schemeClr val="bg1"/>
                  </a:solidFill>
                  <a:latin typeface="汉仪雅酷黑 75W" panose="020B0804020202020204" charset="-122"/>
                  <a:ea typeface="汉仪雅酷黑 75W" panose="020B0804020202020204" charset="-122"/>
                  <a:cs typeface="+mn-ea"/>
                  <a:sym typeface="+mn-lt"/>
                </a:rPr>
                <a:t>	</a:t>
              </a:r>
              <a:r>
                <a:rPr lang="zh-TW" altLang="en-US" sz="1600" spc="600" dirty="0">
                  <a:solidFill>
                    <a:schemeClr val="bg1"/>
                  </a:solidFill>
                  <a:latin typeface="汉仪雅酷黑 75W" panose="020B0804020202020204" charset="-122"/>
                  <a:ea typeface="汉仪雅酷黑 75W" panose="020B0804020202020204" charset="-122"/>
                  <a:cs typeface="+mn-ea"/>
                  <a:sym typeface="+mn-lt"/>
                </a:rPr>
                <a:t> </a:t>
              </a:r>
              <a:r>
                <a:rPr lang="en-US" altLang="zh-TW" sz="1600" spc="600" dirty="0">
                  <a:solidFill>
                    <a:schemeClr val="bg1"/>
                  </a:solidFill>
                  <a:latin typeface="汉仪雅酷黑 75W" panose="020B0804020202020204" charset="-122"/>
                  <a:ea typeface="汉仪雅酷黑 75W" panose="020B0804020202020204" charset="-122"/>
                  <a:cs typeface="+mn-ea"/>
                  <a:sym typeface="+mn-lt"/>
                </a:rPr>
                <a:t>1410732049</a:t>
              </a:r>
              <a:r>
                <a:rPr lang="zh-TW" altLang="en-US" sz="1600" spc="600" dirty="0">
                  <a:solidFill>
                    <a:schemeClr val="bg1"/>
                  </a:solidFill>
                  <a:latin typeface="汉仪雅酷黑 75W" panose="020B0804020202020204" charset="-122"/>
                  <a:ea typeface="汉仪雅酷黑 75W" panose="020B0804020202020204" charset="-122"/>
                  <a:cs typeface="+mn-ea"/>
                  <a:sym typeface="+mn-lt"/>
                </a:rPr>
                <a:t>楊岳霖</a:t>
              </a:r>
              <a:endParaRPr lang="en-US" altLang="zh-TW" sz="1600" spc="600" dirty="0">
                <a:solidFill>
                  <a:schemeClr val="bg1"/>
                </a:solidFill>
                <a:latin typeface="汉仪雅酷黑 75W" panose="020B0804020202020204" charset="-122"/>
                <a:ea typeface="汉仪雅酷黑 75W" panose="020B0804020202020204" charset="-122"/>
                <a:cs typeface="+mn-ea"/>
                <a:sym typeface="+mn-lt"/>
              </a:endParaRPr>
            </a:p>
            <a:p>
              <a:endParaRPr lang="en-US" altLang="zh-TW" sz="1600" spc="600" dirty="0">
                <a:solidFill>
                  <a:schemeClr val="bg1"/>
                </a:solidFill>
                <a:latin typeface="汉仪雅酷黑 75W" panose="020B0804020202020204" charset="-122"/>
                <a:ea typeface="汉仪雅酷黑 75W" panose="020B0804020202020204" charset="-122"/>
                <a:cs typeface="+mn-ea"/>
                <a:sym typeface="+mn-lt"/>
              </a:endParaRPr>
            </a:p>
            <a:p>
              <a:endParaRPr lang="zh-CN" altLang="en-US" sz="1600" spc="600" dirty="0">
                <a:solidFill>
                  <a:schemeClr val="bg1"/>
                </a:solidFill>
                <a:latin typeface="汉仪雅酷黑 75W" panose="020B0804020202020204" charset="-122"/>
                <a:ea typeface="汉仪雅酷黑 75W" panose="020B0804020202020204" charset="-122"/>
                <a:cs typeface="+mn-ea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35" t="50000" r="15313"/>
          <a:stretch>
            <a:fillRect/>
          </a:stretch>
        </p:blipFill>
        <p:spPr>
          <a:xfrm>
            <a:off x="5210175" y="1958975"/>
            <a:ext cx="7211060" cy="4940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1" grpId="0" animBg="1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63682" y="429919"/>
            <a:ext cx="2911393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TW" altLang="en-US" sz="3200" dirty="0">
                <a:solidFill>
                  <a:srgbClr val="0270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對技術的了解</a:t>
            </a:r>
            <a:endParaRPr lang="zh-CN" altLang="en-US" sz="3200" dirty="0">
              <a:solidFill>
                <a:srgbClr val="0270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809951" y="804441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863092" y="817030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659274" y="1437628"/>
            <a:ext cx="8317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後端</a:t>
            </a:r>
            <a:r>
              <a:rPr lang="en-US" altLang="zh-TW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TW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TW" altLang="en-US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撰寫</a:t>
            </a:r>
            <a:r>
              <a:rPr lang="en-US" altLang="zh-TW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TW" altLang="en-US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TW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:html/</a:t>
            </a:r>
            <a:r>
              <a:rPr lang="en-US" altLang="zh-TW" sz="2400" dirty="0" err="1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TW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TW" sz="2400" dirty="0" err="1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endParaRPr lang="zh-CN" altLang="en-US" sz="2400" dirty="0">
              <a:solidFill>
                <a:srgbClr val="0D01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101506" y="1520953"/>
            <a:ext cx="357180" cy="357180"/>
          </a:xfrm>
          <a:prstGeom prst="ellipse">
            <a:avLst/>
          </a:prstGeom>
          <a:solidFill>
            <a:srgbClr val="027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59274" y="3329742"/>
            <a:ext cx="928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串接部分</a:t>
            </a:r>
            <a:r>
              <a:rPr lang="en-US" altLang="zh-TW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串接語音辨識取得預測結果 </a:t>
            </a:r>
            <a:r>
              <a:rPr lang="en-US" altLang="zh-TW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TW" altLang="en-US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 </a:t>
            </a:r>
            <a:r>
              <a:rPr lang="zh-TW" altLang="en-US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語意分析</a:t>
            </a:r>
            <a:r>
              <a:rPr lang="en-US" altLang="zh-TW" sz="2400" dirty="0" err="1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2400" dirty="0">
              <a:solidFill>
                <a:srgbClr val="0D01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101506" y="3388061"/>
            <a:ext cx="357180" cy="357180"/>
          </a:xfrm>
          <a:prstGeom prst="ellipse">
            <a:avLst/>
          </a:prstGeom>
          <a:solidFill>
            <a:srgbClr val="027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21">
            <a:extLst>
              <a:ext uri="{FF2B5EF4-FFF2-40B4-BE49-F238E27FC236}">
                <a16:creationId xmlns:a16="http://schemas.microsoft.com/office/drawing/2014/main" id="{F3CFA1A5-57DD-43D6-89C0-3ADA4EB8454F}"/>
              </a:ext>
            </a:extLst>
          </p:cNvPr>
          <p:cNvSpPr/>
          <p:nvPr/>
        </p:nvSpPr>
        <p:spPr>
          <a:xfrm>
            <a:off x="1101506" y="4801278"/>
            <a:ext cx="357180" cy="357180"/>
          </a:xfrm>
          <a:prstGeom prst="ellipse">
            <a:avLst/>
          </a:prstGeom>
          <a:solidFill>
            <a:srgbClr val="027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7">
            <a:extLst>
              <a:ext uri="{FF2B5EF4-FFF2-40B4-BE49-F238E27FC236}">
                <a16:creationId xmlns:a16="http://schemas.microsoft.com/office/drawing/2014/main" id="{A1C6A8C5-940A-4F96-973D-E23C39DEAECD}"/>
              </a:ext>
            </a:extLst>
          </p:cNvPr>
          <p:cNvSpPr txBox="1"/>
          <p:nvPr/>
        </p:nvSpPr>
        <p:spPr>
          <a:xfrm>
            <a:off x="1659274" y="4742959"/>
            <a:ext cx="928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批次檔</a:t>
            </a:r>
            <a:r>
              <a:rPr lang="en-US" altLang="zh-TW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批次檔傳值</a:t>
            </a:r>
            <a:r>
              <a:rPr lang="en-US" altLang="zh-TW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TW" altLang="en-US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執行相對應動作</a:t>
            </a:r>
            <a:endParaRPr lang="zh-CN" altLang="en-US" sz="2400" dirty="0">
              <a:solidFill>
                <a:srgbClr val="0D01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131DFAA-EDEF-4B20-9F12-35A0BF62B2D5}"/>
              </a:ext>
            </a:extLst>
          </p:cNvPr>
          <p:cNvSpPr txBox="1"/>
          <p:nvPr/>
        </p:nvSpPr>
        <p:spPr>
          <a:xfrm>
            <a:off x="1659274" y="2045616"/>
            <a:ext cx="8757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了解怎麼用</a:t>
            </a:r>
            <a:r>
              <a:rPr lang="en-US" altLang="zh-TW" dirty="0"/>
              <a:t>flask</a:t>
            </a:r>
            <a:r>
              <a:rPr lang="zh-TW" altLang="en-US" dirty="0"/>
              <a:t>寫出一個網站來當作這次語音助理的介面 </a:t>
            </a:r>
            <a:endParaRPr lang="en-US" altLang="zh-TW" dirty="0"/>
          </a:p>
          <a:p>
            <a:r>
              <a:rPr lang="zh-TW" altLang="en-US" dirty="0"/>
              <a:t>學習</a:t>
            </a:r>
            <a:r>
              <a:rPr lang="en-US" altLang="zh-TW" dirty="0" err="1"/>
              <a:t>js</a:t>
            </a:r>
            <a:r>
              <a:rPr lang="zh-TW" altLang="en-US" dirty="0"/>
              <a:t>使用</a:t>
            </a:r>
            <a:endParaRPr lang="en-US" altLang="zh-TW" dirty="0"/>
          </a:p>
          <a:p>
            <a:r>
              <a:rPr lang="zh-TW" altLang="en-US" dirty="0"/>
              <a:t>本想使用一個</a:t>
            </a:r>
            <a:r>
              <a:rPr lang="en-US" altLang="zh-TW" dirty="0"/>
              <a:t>python eel</a:t>
            </a:r>
            <a:r>
              <a:rPr lang="zh-TW" altLang="en-US" dirty="0"/>
              <a:t> </a:t>
            </a:r>
            <a:r>
              <a:rPr lang="en-US" altLang="zh-TW" dirty="0" err="1"/>
              <a:t>gui</a:t>
            </a:r>
            <a:r>
              <a:rPr lang="en-US" altLang="zh-TW" dirty="0"/>
              <a:t> </a:t>
            </a:r>
            <a:r>
              <a:rPr lang="zh-TW" altLang="en-US" dirty="0"/>
              <a:t>但是後來胎死腹中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60DD5E3-636F-4104-A2FA-6B293AB16205}"/>
              </a:ext>
            </a:extLst>
          </p:cNvPr>
          <p:cNvSpPr txBox="1"/>
          <p:nvPr/>
        </p:nvSpPr>
        <p:spPr>
          <a:xfrm>
            <a:off x="1659274" y="3791407"/>
            <a:ext cx="8757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學會用某些特殊套件</a:t>
            </a:r>
            <a:r>
              <a:rPr lang="en-US" altLang="zh-TW" dirty="0"/>
              <a:t>:</a:t>
            </a:r>
            <a:r>
              <a:rPr lang="en-US" altLang="zh-TW" dirty="0" err="1"/>
              <a:t>ex:speech_recognition</a:t>
            </a:r>
            <a:r>
              <a:rPr lang="en-US" altLang="zh-TW" dirty="0"/>
              <a:t> </a:t>
            </a:r>
            <a:r>
              <a:rPr lang="pt-BR" altLang="zh-TW" dirty="0"/>
              <a:t>, os , pyaudio , wave</a:t>
            </a:r>
          </a:p>
          <a:p>
            <a:r>
              <a:rPr lang="zh-TW" altLang="en-US" dirty="0"/>
              <a:t>學會用</a:t>
            </a:r>
            <a:r>
              <a:rPr lang="en-US" altLang="zh-TW" dirty="0"/>
              <a:t>python </a:t>
            </a:r>
            <a:r>
              <a:rPr lang="zh-TW" altLang="en-US" dirty="0"/>
              <a:t>的 </a:t>
            </a:r>
            <a:r>
              <a:rPr lang="en-US" altLang="zh-TW" dirty="0" err="1"/>
              <a:t>pyaudio</a:t>
            </a:r>
            <a:r>
              <a:rPr lang="en-US" altLang="zh-TW" dirty="0"/>
              <a:t> + wave </a:t>
            </a:r>
            <a:r>
              <a:rPr lang="zh-TW" altLang="en-US" dirty="0"/>
              <a:t>套件錄音後儲存成指定秒數的</a:t>
            </a:r>
            <a:r>
              <a:rPr lang="en-US" altLang="zh-TW" dirty="0"/>
              <a:t>wav</a:t>
            </a:r>
            <a:r>
              <a:rPr lang="zh-TW" altLang="en-US" dirty="0"/>
              <a:t>檔案</a:t>
            </a:r>
            <a:endParaRPr lang="en-US" altLang="zh-TW" dirty="0"/>
          </a:p>
          <a:p>
            <a:r>
              <a:rPr lang="zh-TW" altLang="en-US" dirty="0"/>
              <a:t>學會用</a:t>
            </a:r>
            <a:r>
              <a:rPr lang="en-US" altLang="zh-TW" dirty="0" err="1"/>
              <a:t>speech_recognition</a:t>
            </a:r>
            <a:r>
              <a:rPr lang="zh-TW" altLang="en-US" dirty="0"/>
              <a:t>做語意分析</a:t>
            </a:r>
            <a:endParaRPr lang="pt-BR" altLang="zh-TW" dirty="0"/>
          </a:p>
          <a:p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B9ACE46-892F-4341-A17A-C79DC9A15C7D}"/>
              </a:ext>
            </a:extLst>
          </p:cNvPr>
          <p:cNvSpPr txBox="1"/>
          <p:nvPr/>
        </p:nvSpPr>
        <p:spPr>
          <a:xfrm>
            <a:off x="1659273" y="5258841"/>
            <a:ext cx="875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用查看捷徑的方式查看出執行檔的位置</a:t>
            </a:r>
            <a:endParaRPr lang="en-US" altLang="zh-TW" dirty="0"/>
          </a:p>
          <a:p>
            <a:r>
              <a:rPr lang="en-US" altLang="zh-TW" dirty="0"/>
              <a:t>Type </a:t>
            </a:r>
            <a:r>
              <a:rPr lang="zh-TW" altLang="en-US" dirty="0"/>
              <a:t>你要的捷徑 然後 </a:t>
            </a:r>
            <a:r>
              <a:rPr lang="en-US" altLang="zh-TW" dirty="0"/>
              <a:t>find “\”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145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2100" y="256540"/>
            <a:ext cx="2860040" cy="676910"/>
            <a:chOff x="460" y="335"/>
            <a:chExt cx="4504" cy="1066"/>
          </a:xfrm>
        </p:grpSpPr>
        <p:grpSp>
          <p:nvGrpSpPr>
            <p:cNvPr id="16" name="组合 15"/>
            <p:cNvGrpSpPr/>
            <p:nvPr/>
          </p:nvGrpSpPr>
          <p:grpSpPr>
            <a:xfrm>
              <a:off x="460" y="335"/>
              <a:ext cx="951" cy="940"/>
              <a:chOff x="6997070" y="1404892"/>
              <a:chExt cx="458807" cy="769441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6997070" y="1404892"/>
                <a:ext cx="458807" cy="769441"/>
              </a:xfrm>
              <a:prstGeom prst="rect">
                <a:avLst/>
              </a:prstGeom>
              <a:gradFill>
                <a:gsLst>
                  <a:gs pos="0">
                    <a:srgbClr val="6D49E1"/>
                  </a:gs>
                  <a:gs pos="100000">
                    <a:srgbClr val="2AA4E8"/>
                  </a:gs>
                </a:gsLst>
                <a:lin ang="13500000" scaled="0"/>
              </a:gradFill>
            </p:spPr>
            <p:txBody>
              <a:bodyPr wrap="square" rtlCol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3200" kern="0" dirty="0">
                    <a:solidFill>
                      <a:prstClr val="white"/>
                    </a:solidFill>
                    <a:ea typeface="思源黑体 Light"/>
                    <a:sym typeface="Century Gothic" panose="020B0502020202020204" pitchFamily="34" charset="0"/>
                  </a:rPr>
                  <a:t>1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思源黑体 Light"/>
                  <a:sym typeface="Century Gothic" panose="020B0502020202020204" pitchFamily="34" charset="0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7455877" y="1404892"/>
                <a:ext cx="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65C4C3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9" name="文本框 18"/>
            <p:cNvSpPr txBox="1"/>
            <p:nvPr/>
          </p:nvSpPr>
          <p:spPr>
            <a:xfrm>
              <a:off x="1589" y="338"/>
              <a:ext cx="24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PART ONE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89" y="771"/>
              <a:ext cx="337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語音辨識流程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45" name="teacher-with-eyeglasses-behind-her-desk_43465"/>
          <p:cNvSpPr>
            <a:spLocks noChangeAspect="1"/>
          </p:cNvSpPr>
          <p:nvPr/>
        </p:nvSpPr>
        <p:spPr bwMode="auto">
          <a:xfrm>
            <a:off x="1210148" y="2086712"/>
            <a:ext cx="3790666" cy="3210943"/>
          </a:xfrm>
          <a:custGeom>
            <a:avLst/>
            <a:gdLst>
              <a:gd name="connsiteX0" fmla="*/ 320458 w 607588"/>
              <a:gd name="connsiteY0" fmla="*/ 261939 h 514667"/>
              <a:gd name="connsiteX1" fmla="*/ 587829 w 607588"/>
              <a:gd name="connsiteY1" fmla="*/ 261939 h 514667"/>
              <a:gd name="connsiteX2" fmla="*/ 607588 w 607588"/>
              <a:gd name="connsiteY2" fmla="*/ 281671 h 514667"/>
              <a:gd name="connsiteX3" fmla="*/ 586494 w 607588"/>
              <a:gd name="connsiteY3" fmla="*/ 301403 h 514667"/>
              <a:gd name="connsiteX4" fmla="*/ 586494 w 607588"/>
              <a:gd name="connsiteY4" fmla="*/ 501480 h 514667"/>
              <a:gd name="connsiteX5" fmla="*/ 573321 w 607588"/>
              <a:gd name="connsiteY5" fmla="*/ 514634 h 514667"/>
              <a:gd name="connsiteX6" fmla="*/ 560149 w 607588"/>
              <a:gd name="connsiteY6" fmla="*/ 501480 h 514667"/>
              <a:gd name="connsiteX7" fmla="*/ 560149 w 607588"/>
              <a:gd name="connsiteY7" fmla="*/ 301403 h 514667"/>
              <a:gd name="connsiteX8" fmla="*/ 349474 w 607588"/>
              <a:gd name="connsiteY8" fmla="*/ 301403 h 514667"/>
              <a:gd name="connsiteX9" fmla="*/ 349474 w 607588"/>
              <a:gd name="connsiteY9" fmla="*/ 501480 h 514667"/>
              <a:gd name="connsiteX10" fmla="*/ 336301 w 607588"/>
              <a:gd name="connsiteY10" fmla="*/ 514634 h 514667"/>
              <a:gd name="connsiteX11" fmla="*/ 323128 w 607588"/>
              <a:gd name="connsiteY11" fmla="*/ 501480 h 514667"/>
              <a:gd name="connsiteX12" fmla="*/ 323128 w 607588"/>
              <a:gd name="connsiteY12" fmla="*/ 301403 h 514667"/>
              <a:gd name="connsiteX13" fmla="*/ 320458 w 607588"/>
              <a:gd name="connsiteY13" fmla="*/ 301403 h 514667"/>
              <a:gd name="connsiteX14" fmla="*/ 300699 w 607588"/>
              <a:gd name="connsiteY14" fmla="*/ 281671 h 514667"/>
              <a:gd name="connsiteX15" fmla="*/ 320458 w 607588"/>
              <a:gd name="connsiteY15" fmla="*/ 261939 h 514667"/>
              <a:gd name="connsiteX16" fmla="*/ 449807 w 607588"/>
              <a:gd name="connsiteY16" fmla="*/ 142672 h 514667"/>
              <a:gd name="connsiteX17" fmla="*/ 459853 w 607588"/>
              <a:gd name="connsiteY17" fmla="*/ 143749 h 514667"/>
              <a:gd name="connsiteX18" fmla="*/ 465014 w 607588"/>
              <a:gd name="connsiteY18" fmla="*/ 161608 h 514667"/>
              <a:gd name="connsiteX19" fmla="*/ 421584 w 607588"/>
              <a:gd name="connsiteY19" fmla="*/ 240773 h 514667"/>
              <a:gd name="connsiteX20" fmla="*/ 410014 w 607588"/>
              <a:gd name="connsiteY20" fmla="*/ 247614 h 514667"/>
              <a:gd name="connsiteX21" fmla="*/ 330807 w 607588"/>
              <a:gd name="connsiteY21" fmla="*/ 247614 h 514667"/>
              <a:gd name="connsiteX22" fmla="*/ 317724 w 607588"/>
              <a:gd name="connsiteY22" fmla="*/ 235086 h 514667"/>
              <a:gd name="connsiteX23" fmla="*/ 317635 w 607588"/>
              <a:gd name="connsiteY23" fmla="*/ 234465 h 514667"/>
              <a:gd name="connsiteX24" fmla="*/ 330807 w 607588"/>
              <a:gd name="connsiteY24" fmla="*/ 221315 h 514667"/>
              <a:gd name="connsiteX25" fmla="*/ 402271 w 607588"/>
              <a:gd name="connsiteY25" fmla="*/ 221315 h 514667"/>
              <a:gd name="connsiteX26" fmla="*/ 441964 w 607588"/>
              <a:gd name="connsiteY26" fmla="*/ 148991 h 514667"/>
              <a:gd name="connsiteX27" fmla="*/ 449807 w 607588"/>
              <a:gd name="connsiteY27" fmla="*/ 142672 h 514667"/>
              <a:gd name="connsiteX28" fmla="*/ 16709 w 607588"/>
              <a:gd name="connsiteY28" fmla="*/ 119318 h 514667"/>
              <a:gd name="connsiteX29" fmla="*/ 37980 w 607588"/>
              <a:gd name="connsiteY29" fmla="*/ 135848 h 514667"/>
              <a:gd name="connsiteX30" fmla="*/ 63701 w 607588"/>
              <a:gd name="connsiteY30" fmla="*/ 338121 h 514667"/>
              <a:gd name="connsiteX31" fmla="*/ 80523 w 607588"/>
              <a:gd name="connsiteY31" fmla="*/ 338121 h 514667"/>
              <a:gd name="connsiteX32" fmla="*/ 79276 w 607588"/>
              <a:gd name="connsiteY32" fmla="*/ 164821 h 514667"/>
              <a:gd name="connsiteX33" fmla="*/ 90491 w 607588"/>
              <a:gd name="connsiteY33" fmla="*/ 138603 h 514667"/>
              <a:gd name="connsiteX34" fmla="*/ 117369 w 607588"/>
              <a:gd name="connsiteY34" fmla="*/ 129094 h 514667"/>
              <a:gd name="connsiteX35" fmla="*/ 177711 w 607588"/>
              <a:gd name="connsiteY35" fmla="*/ 133360 h 514667"/>
              <a:gd name="connsiteX36" fmla="*/ 210731 w 607588"/>
              <a:gd name="connsiteY36" fmla="*/ 170597 h 514667"/>
              <a:gd name="connsiteX37" fmla="*/ 210642 w 607588"/>
              <a:gd name="connsiteY37" fmla="*/ 174952 h 514667"/>
              <a:gd name="connsiteX38" fmla="*/ 146828 w 607588"/>
              <a:gd name="connsiteY38" fmla="*/ 149979 h 514667"/>
              <a:gd name="connsiteX39" fmla="*/ 210464 w 607588"/>
              <a:gd name="connsiteY39" fmla="*/ 197081 h 514667"/>
              <a:gd name="connsiteX40" fmla="*/ 288072 w 607588"/>
              <a:gd name="connsiteY40" fmla="*/ 168998 h 514667"/>
              <a:gd name="connsiteX41" fmla="*/ 318689 w 607588"/>
              <a:gd name="connsiteY41" fmla="*/ 183306 h 514667"/>
              <a:gd name="connsiteX42" fmla="*/ 304360 w 607588"/>
              <a:gd name="connsiteY42" fmla="*/ 213789 h 514667"/>
              <a:gd name="connsiteX43" fmla="*/ 214736 w 607588"/>
              <a:gd name="connsiteY43" fmla="*/ 246227 h 514667"/>
              <a:gd name="connsiteX44" fmla="*/ 192397 w 607588"/>
              <a:gd name="connsiteY44" fmla="*/ 242939 h 514667"/>
              <a:gd name="connsiteX45" fmla="*/ 118437 w 607588"/>
              <a:gd name="connsiteY45" fmla="*/ 188283 h 514667"/>
              <a:gd name="connsiteX46" fmla="*/ 177622 w 607588"/>
              <a:gd name="connsiteY46" fmla="*/ 262935 h 514667"/>
              <a:gd name="connsiteX47" fmla="*/ 203344 w 607588"/>
              <a:gd name="connsiteY47" fmla="*/ 274933 h 514667"/>
              <a:gd name="connsiteX48" fmla="*/ 201920 w 607588"/>
              <a:gd name="connsiteY48" fmla="*/ 295463 h 514667"/>
              <a:gd name="connsiteX49" fmla="*/ 261550 w 607588"/>
              <a:gd name="connsiteY49" fmla="*/ 310837 h 514667"/>
              <a:gd name="connsiteX50" fmla="*/ 282732 w 607588"/>
              <a:gd name="connsiteY50" fmla="*/ 334833 h 514667"/>
              <a:gd name="connsiteX51" fmla="*/ 301690 w 607588"/>
              <a:gd name="connsiteY51" fmla="*/ 482449 h 514667"/>
              <a:gd name="connsiteX52" fmla="*/ 276858 w 607588"/>
              <a:gd name="connsiteY52" fmla="*/ 514443 h 514667"/>
              <a:gd name="connsiteX53" fmla="*/ 244818 w 607588"/>
              <a:gd name="connsiteY53" fmla="*/ 489648 h 514667"/>
              <a:gd name="connsiteX54" fmla="*/ 228442 w 607588"/>
              <a:gd name="connsiteY54" fmla="*/ 361317 h 514667"/>
              <a:gd name="connsiteX55" fmla="*/ 223814 w 607588"/>
              <a:gd name="connsiteY55" fmla="*/ 360161 h 514667"/>
              <a:gd name="connsiteX56" fmla="*/ 204946 w 607588"/>
              <a:gd name="connsiteY56" fmla="*/ 376247 h 514667"/>
              <a:gd name="connsiteX57" fmla="*/ 142111 w 607588"/>
              <a:gd name="connsiteY57" fmla="*/ 376247 h 514667"/>
              <a:gd name="connsiteX58" fmla="*/ 142111 w 607588"/>
              <a:gd name="connsiteY58" fmla="*/ 454366 h 514667"/>
              <a:gd name="connsiteX59" fmla="*/ 187502 w 607588"/>
              <a:gd name="connsiteY59" fmla="*/ 491336 h 514667"/>
              <a:gd name="connsiteX60" fmla="*/ 189371 w 607588"/>
              <a:gd name="connsiteY60" fmla="*/ 509822 h 514667"/>
              <a:gd name="connsiteX61" fmla="*/ 170858 w 607588"/>
              <a:gd name="connsiteY61" fmla="*/ 511688 h 514667"/>
              <a:gd name="connsiteX62" fmla="*/ 142111 w 607588"/>
              <a:gd name="connsiteY62" fmla="*/ 488315 h 514667"/>
              <a:gd name="connsiteX63" fmla="*/ 142111 w 607588"/>
              <a:gd name="connsiteY63" fmla="*/ 501468 h 514667"/>
              <a:gd name="connsiteX64" fmla="*/ 128939 w 607588"/>
              <a:gd name="connsiteY64" fmla="*/ 514621 h 514667"/>
              <a:gd name="connsiteX65" fmla="*/ 115767 w 607588"/>
              <a:gd name="connsiteY65" fmla="*/ 501468 h 514667"/>
              <a:gd name="connsiteX66" fmla="*/ 115767 w 607588"/>
              <a:gd name="connsiteY66" fmla="*/ 488315 h 514667"/>
              <a:gd name="connsiteX67" fmla="*/ 87109 w 607588"/>
              <a:gd name="connsiteY67" fmla="*/ 511688 h 514667"/>
              <a:gd name="connsiteX68" fmla="*/ 68596 w 607588"/>
              <a:gd name="connsiteY68" fmla="*/ 509822 h 514667"/>
              <a:gd name="connsiteX69" fmla="*/ 70465 w 607588"/>
              <a:gd name="connsiteY69" fmla="*/ 491336 h 514667"/>
              <a:gd name="connsiteX70" fmla="*/ 115767 w 607588"/>
              <a:gd name="connsiteY70" fmla="*/ 454366 h 514667"/>
              <a:gd name="connsiteX71" fmla="*/ 115767 w 607588"/>
              <a:gd name="connsiteY71" fmla="*/ 376247 h 514667"/>
              <a:gd name="connsiteX72" fmla="*/ 46880 w 607588"/>
              <a:gd name="connsiteY72" fmla="*/ 376247 h 514667"/>
              <a:gd name="connsiteX73" fmla="*/ 27923 w 607588"/>
              <a:gd name="connsiteY73" fmla="*/ 359628 h 514667"/>
              <a:gd name="connsiteX74" fmla="*/ 155 w 607588"/>
              <a:gd name="connsiteY74" fmla="*/ 140648 h 514667"/>
              <a:gd name="connsiteX75" fmla="*/ 16709 w 607588"/>
              <a:gd name="connsiteY75" fmla="*/ 119318 h 514667"/>
              <a:gd name="connsiteX76" fmla="*/ 159886 w 607588"/>
              <a:gd name="connsiteY76" fmla="*/ 0 h 514667"/>
              <a:gd name="connsiteX77" fmla="*/ 212563 w 607588"/>
              <a:gd name="connsiteY77" fmla="*/ 52642 h 514667"/>
              <a:gd name="connsiteX78" fmla="*/ 159886 w 607588"/>
              <a:gd name="connsiteY78" fmla="*/ 105284 h 514667"/>
              <a:gd name="connsiteX79" fmla="*/ 107209 w 607588"/>
              <a:gd name="connsiteY79" fmla="*/ 52642 h 514667"/>
              <a:gd name="connsiteX80" fmla="*/ 159886 w 607588"/>
              <a:gd name="connsiteY80" fmla="*/ 0 h 514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607588" h="514667">
                <a:moveTo>
                  <a:pt x="320458" y="261939"/>
                </a:moveTo>
                <a:lnTo>
                  <a:pt x="587829" y="261939"/>
                </a:lnTo>
                <a:cubicBezTo>
                  <a:pt x="598688" y="261939"/>
                  <a:pt x="607588" y="270739"/>
                  <a:pt x="607588" y="281671"/>
                </a:cubicBezTo>
                <a:cubicBezTo>
                  <a:pt x="607588" y="291537"/>
                  <a:pt x="600201" y="301403"/>
                  <a:pt x="586494" y="301403"/>
                </a:cubicBezTo>
                <a:lnTo>
                  <a:pt x="586494" y="501480"/>
                </a:lnTo>
                <a:cubicBezTo>
                  <a:pt x="586494" y="508768"/>
                  <a:pt x="580620" y="514634"/>
                  <a:pt x="573321" y="514634"/>
                </a:cubicBezTo>
                <a:cubicBezTo>
                  <a:pt x="566023" y="514634"/>
                  <a:pt x="560149" y="508768"/>
                  <a:pt x="560149" y="501480"/>
                </a:cubicBezTo>
                <a:lnTo>
                  <a:pt x="560149" y="301403"/>
                </a:lnTo>
                <a:lnTo>
                  <a:pt x="349474" y="301403"/>
                </a:lnTo>
                <a:lnTo>
                  <a:pt x="349474" y="501480"/>
                </a:lnTo>
                <a:cubicBezTo>
                  <a:pt x="349474" y="508768"/>
                  <a:pt x="343511" y="514634"/>
                  <a:pt x="336301" y="514634"/>
                </a:cubicBezTo>
                <a:cubicBezTo>
                  <a:pt x="329003" y="514634"/>
                  <a:pt x="323128" y="508768"/>
                  <a:pt x="323128" y="501480"/>
                </a:cubicBezTo>
                <a:lnTo>
                  <a:pt x="323128" y="301403"/>
                </a:lnTo>
                <a:lnTo>
                  <a:pt x="320458" y="301403"/>
                </a:lnTo>
                <a:cubicBezTo>
                  <a:pt x="309510" y="301403"/>
                  <a:pt x="300699" y="292604"/>
                  <a:pt x="300699" y="281671"/>
                </a:cubicBezTo>
                <a:cubicBezTo>
                  <a:pt x="300699" y="270739"/>
                  <a:pt x="309510" y="261939"/>
                  <a:pt x="320458" y="261939"/>
                </a:cubicBezTo>
                <a:close/>
                <a:moveTo>
                  <a:pt x="449807" y="142672"/>
                </a:moveTo>
                <a:cubicBezTo>
                  <a:pt x="453044" y="141728"/>
                  <a:pt x="456649" y="142017"/>
                  <a:pt x="459853" y="143749"/>
                </a:cubicBezTo>
                <a:cubicBezTo>
                  <a:pt x="466171" y="147214"/>
                  <a:pt x="468574" y="155211"/>
                  <a:pt x="465014" y="161608"/>
                </a:cubicBezTo>
                <a:lnTo>
                  <a:pt x="421584" y="240773"/>
                </a:lnTo>
                <a:cubicBezTo>
                  <a:pt x="419270" y="244949"/>
                  <a:pt x="414820" y="247614"/>
                  <a:pt x="410014" y="247614"/>
                </a:cubicBezTo>
                <a:lnTo>
                  <a:pt x="330807" y="247614"/>
                </a:lnTo>
                <a:cubicBezTo>
                  <a:pt x="323776" y="247614"/>
                  <a:pt x="317991" y="242017"/>
                  <a:pt x="317724" y="235086"/>
                </a:cubicBezTo>
                <a:cubicBezTo>
                  <a:pt x="317635" y="234820"/>
                  <a:pt x="317635" y="234642"/>
                  <a:pt x="317635" y="234465"/>
                </a:cubicBezTo>
                <a:cubicBezTo>
                  <a:pt x="317635" y="227179"/>
                  <a:pt x="323509" y="221315"/>
                  <a:pt x="330807" y="221315"/>
                </a:cubicBezTo>
                <a:lnTo>
                  <a:pt x="402271" y="221315"/>
                </a:lnTo>
                <a:lnTo>
                  <a:pt x="441964" y="148991"/>
                </a:lnTo>
                <a:cubicBezTo>
                  <a:pt x="443700" y="145793"/>
                  <a:pt x="446570" y="143616"/>
                  <a:pt x="449807" y="142672"/>
                </a:cubicBezTo>
                <a:close/>
                <a:moveTo>
                  <a:pt x="16709" y="119318"/>
                </a:moveTo>
                <a:cubicBezTo>
                  <a:pt x="27122" y="117985"/>
                  <a:pt x="36645" y="125361"/>
                  <a:pt x="37980" y="135848"/>
                </a:cubicBezTo>
                <a:lnTo>
                  <a:pt x="63701" y="338121"/>
                </a:lnTo>
                <a:lnTo>
                  <a:pt x="80523" y="338121"/>
                </a:lnTo>
                <a:lnTo>
                  <a:pt x="79276" y="164821"/>
                </a:lnTo>
                <a:cubicBezTo>
                  <a:pt x="79187" y="154867"/>
                  <a:pt x="83282" y="145447"/>
                  <a:pt x="90491" y="138603"/>
                </a:cubicBezTo>
                <a:cubicBezTo>
                  <a:pt x="97700" y="131849"/>
                  <a:pt x="107490" y="128383"/>
                  <a:pt x="117369" y="129094"/>
                </a:cubicBezTo>
                <a:lnTo>
                  <a:pt x="177711" y="133360"/>
                </a:lnTo>
                <a:cubicBezTo>
                  <a:pt x="197114" y="134782"/>
                  <a:pt x="211710" y="151312"/>
                  <a:pt x="210731" y="170597"/>
                </a:cubicBezTo>
                <a:lnTo>
                  <a:pt x="210642" y="174952"/>
                </a:lnTo>
                <a:lnTo>
                  <a:pt x="146828" y="149979"/>
                </a:lnTo>
                <a:lnTo>
                  <a:pt x="210464" y="197081"/>
                </a:lnTo>
                <a:lnTo>
                  <a:pt x="288072" y="168998"/>
                </a:lnTo>
                <a:cubicBezTo>
                  <a:pt x="300533" y="164465"/>
                  <a:pt x="314150" y="170864"/>
                  <a:pt x="318689" y="183306"/>
                </a:cubicBezTo>
                <a:cubicBezTo>
                  <a:pt x="323139" y="195659"/>
                  <a:pt x="316731" y="209346"/>
                  <a:pt x="304360" y="213789"/>
                </a:cubicBezTo>
                <a:lnTo>
                  <a:pt x="214736" y="246227"/>
                </a:lnTo>
                <a:cubicBezTo>
                  <a:pt x="207082" y="248983"/>
                  <a:pt x="198716" y="247649"/>
                  <a:pt x="192397" y="242939"/>
                </a:cubicBezTo>
                <a:lnTo>
                  <a:pt x="118437" y="188283"/>
                </a:lnTo>
                <a:lnTo>
                  <a:pt x="177622" y="262935"/>
                </a:lnTo>
                <a:cubicBezTo>
                  <a:pt x="183763" y="270667"/>
                  <a:pt x="193376" y="275200"/>
                  <a:pt x="203344" y="274933"/>
                </a:cubicBezTo>
                <a:lnTo>
                  <a:pt x="201920" y="295463"/>
                </a:lnTo>
                <a:lnTo>
                  <a:pt x="261550" y="310837"/>
                </a:lnTo>
                <a:cubicBezTo>
                  <a:pt x="272853" y="313770"/>
                  <a:pt x="281308" y="323279"/>
                  <a:pt x="282732" y="334833"/>
                </a:cubicBezTo>
                <a:lnTo>
                  <a:pt x="301690" y="482449"/>
                </a:lnTo>
                <a:cubicBezTo>
                  <a:pt x="303648" y="498091"/>
                  <a:pt x="292522" y="512399"/>
                  <a:pt x="276858" y="514443"/>
                </a:cubicBezTo>
                <a:cubicBezTo>
                  <a:pt x="261194" y="516398"/>
                  <a:pt x="246865" y="505378"/>
                  <a:pt x="244818" y="489648"/>
                </a:cubicBezTo>
                <a:lnTo>
                  <a:pt x="228442" y="361317"/>
                </a:lnTo>
                <a:lnTo>
                  <a:pt x="223814" y="360161"/>
                </a:lnTo>
                <a:cubicBezTo>
                  <a:pt x="222390" y="369315"/>
                  <a:pt x="214558" y="376247"/>
                  <a:pt x="204946" y="376247"/>
                </a:cubicBezTo>
                <a:lnTo>
                  <a:pt x="142111" y="376247"/>
                </a:lnTo>
                <a:lnTo>
                  <a:pt x="142111" y="454366"/>
                </a:lnTo>
                <a:lnTo>
                  <a:pt x="187502" y="491336"/>
                </a:lnTo>
                <a:cubicBezTo>
                  <a:pt x="193109" y="495869"/>
                  <a:pt x="193910" y="504134"/>
                  <a:pt x="189371" y="509822"/>
                </a:cubicBezTo>
                <a:cubicBezTo>
                  <a:pt x="184742" y="515421"/>
                  <a:pt x="176465" y="516309"/>
                  <a:pt x="170858" y="511688"/>
                </a:cubicBezTo>
                <a:lnTo>
                  <a:pt x="142111" y="488315"/>
                </a:lnTo>
                <a:lnTo>
                  <a:pt x="142111" y="501468"/>
                </a:lnTo>
                <a:cubicBezTo>
                  <a:pt x="142111" y="508755"/>
                  <a:pt x="136237" y="514621"/>
                  <a:pt x="128939" y="514621"/>
                </a:cubicBezTo>
                <a:cubicBezTo>
                  <a:pt x="121641" y="514621"/>
                  <a:pt x="115767" y="508755"/>
                  <a:pt x="115767" y="501468"/>
                </a:cubicBezTo>
                <a:lnTo>
                  <a:pt x="115767" y="488315"/>
                </a:lnTo>
                <a:lnTo>
                  <a:pt x="87109" y="511688"/>
                </a:lnTo>
                <a:cubicBezTo>
                  <a:pt x="81413" y="516309"/>
                  <a:pt x="73135" y="515421"/>
                  <a:pt x="68596" y="509822"/>
                </a:cubicBezTo>
                <a:cubicBezTo>
                  <a:pt x="63968" y="504134"/>
                  <a:pt x="64769" y="495869"/>
                  <a:pt x="70465" y="491336"/>
                </a:cubicBezTo>
                <a:lnTo>
                  <a:pt x="115767" y="454366"/>
                </a:lnTo>
                <a:lnTo>
                  <a:pt x="115767" y="376247"/>
                </a:lnTo>
                <a:lnTo>
                  <a:pt x="46880" y="376247"/>
                </a:lnTo>
                <a:cubicBezTo>
                  <a:pt x="37268" y="376247"/>
                  <a:pt x="29080" y="369137"/>
                  <a:pt x="27923" y="359628"/>
                </a:cubicBezTo>
                <a:lnTo>
                  <a:pt x="155" y="140648"/>
                </a:lnTo>
                <a:cubicBezTo>
                  <a:pt x="-1180" y="130160"/>
                  <a:pt x="6207" y="120651"/>
                  <a:pt x="16709" y="119318"/>
                </a:cubicBezTo>
                <a:close/>
                <a:moveTo>
                  <a:pt x="159886" y="0"/>
                </a:moveTo>
                <a:cubicBezTo>
                  <a:pt x="188979" y="0"/>
                  <a:pt x="212563" y="23569"/>
                  <a:pt x="212563" y="52642"/>
                </a:cubicBezTo>
                <a:cubicBezTo>
                  <a:pt x="212563" y="81715"/>
                  <a:pt x="188979" y="105284"/>
                  <a:pt x="159886" y="105284"/>
                </a:cubicBezTo>
                <a:cubicBezTo>
                  <a:pt x="130793" y="105284"/>
                  <a:pt x="107209" y="81715"/>
                  <a:pt x="107209" y="52642"/>
                </a:cubicBezTo>
                <a:cubicBezTo>
                  <a:pt x="107209" y="23569"/>
                  <a:pt x="130793" y="0"/>
                  <a:pt x="159886" y="0"/>
                </a:cubicBez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9" name="圖片 8" descr="一張含有 掛架, 物件, 時鐘 的圖片&#10;&#10;自動產生的描述">
            <a:extLst>
              <a:ext uri="{FF2B5EF4-FFF2-40B4-BE49-F238E27FC236}">
                <a16:creationId xmlns:a16="http://schemas.microsoft.com/office/drawing/2014/main" id="{1CF873D1-53C0-4808-B375-96A15BDD2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845" y="294588"/>
            <a:ext cx="1430959" cy="568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8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63682" y="429919"/>
            <a:ext cx="2911393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TW" altLang="en-US" sz="3200" dirty="0">
                <a:solidFill>
                  <a:srgbClr val="0270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對技術的了解</a:t>
            </a:r>
            <a:endParaRPr lang="zh-CN" altLang="en-US" sz="3200" dirty="0">
              <a:solidFill>
                <a:srgbClr val="0270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809951" y="804441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863092" y="817030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Catherine\Desktop\program\大一專題 圖片竄改檢測系統\1 tytBCeKEMP7wXAwf-uIJ0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21" y="2769004"/>
            <a:ext cx="11106954" cy="294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500637" y="1454419"/>
            <a:ext cx="91907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Convolutional Neural Networks</a:t>
            </a:r>
            <a:endParaRPr lang="zh-TW" alt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499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atherine\Desktop\program\大一專題 圖片竄改檢測系統\cnn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83" y="258243"/>
            <a:ext cx="5630804" cy="28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atherine\Desktop\program\大一專題 圖片竄改檢測系統\cnn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725" y="3312650"/>
            <a:ext cx="7879224" cy="321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552857" y="258243"/>
            <a:ext cx="1646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特徵</a:t>
            </a:r>
          </a:p>
        </p:txBody>
      </p:sp>
      <p:sp>
        <p:nvSpPr>
          <p:cNvPr id="5" name="矩形 4"/>
          <p:cNvSpPr/>
          <p:nvPr/>
        </p:nvSpPr>
        <p:spPr>
          <a:xfrm>
            <a:off x="2135895" y="5120332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卷積</a:t>
            </a:r>
          </a:p>
        </p:txBody>
      </p:sp>
    </p:spTree>
    <p:extLst>
      <p:ext uri="{BB962C8B-B14F-4D97-AF65-F5344CB8AC3E}">
        <p14:creationId xmlns:p14="http://schemas.microsoft.com/office/powerpoint/2010/main" val="46452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92" y="196608"/>
            <a:ext cx="6109355" cy="338572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189" y="2560320"/>
            <a:ext cx="5736286" cy="385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0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625475"/>
            <a:ext cx="11493500" cy="560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39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63682" y="429919"/>
            <a:ext cx="2911393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TW" sz="3200" dirty="0">
                <a:solidFill>
                  <a:srgbClr val="0270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set</a:t>
            </a:r>
            <a:endParaRPr lang="zh-CN" altLang="en-US" sz="3200" dirty="0">
              <a:solidFill>
                <a:srgbClr val="0270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809951" y="804441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863092" y="817030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92" y="1063106"/>
            <a:ext cx="6007617" cy="3882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189" y="1801783"/>
            <a:ext cx="7318923" cy="474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43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任意多边形: 形状 284"/>
          <p:cNvSpPr/>
          <p:nvPr userDrawn="1"/>
        </p:nvSpPr>
        <p:spPr>
          <a:xfrm flipV="1">
            <a:off x="7620000" y="3541450"/>
            <a:ext cx="4568347" cy="3332371"/>
          </a:xfrm>
          <a:custGeom>
            <a:avLst/>
            <a:gdLst>
              <a:gd name="connsiteX0" fmla="*/ 0 w 7057432"/>
              <a:gd name="connsiteY0" fmla="*/ 0 h 6688669"/>
              <a:gd name="connsiteX1" fmla="*/ 7057432 w 7057432"/>
              <a:gd name="connsiteY1" fmla="*/ 0 h 6688669"/>
              <a:gd name="connsiteX2" fmla="*/ 7057432 w 7057432"/>
              <a:gd name="connsiteY2" fmla="*/ 5056661 h 6688669"/>
              <a:gd name="connsiteX3" fmla="*/ 4325320 w 7057432"/>
              <a:gd name="connsiteY3" fmla="*/ 5915816 h 6688669"/>
              <a:gd name="connsiteX4" fmla="*/ 665320 w 7057432"/>
              <a:gd name="connsiteY4" fmla="*/ 6276662 h 6688669"/>
              <a:gd name="connsiteX5" fmla="*/ 888700 w 7057432"/>
              <a:gd name="connsiteY5" fmla="*/ 4163140 h 6688669"/>
              <a:gd name="connsiteX6" fmla="*/ 2280531 w 7057432"/>
              <a:gd name="connsiteY6" fmla="*/ 1929337 h 6688669"/>
              <a:gd name="connsiteX7" fmla="*/ 79232 w 7057432"/>
              <a:gd name="connsiteY7" fmla="*/ 31096 h 668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57432" h="6688669">
                <a:moveTo>
                  <a:pt x="0" y="0"/>
                </a:moveTo>
                <a:lnTo>
                  <a:pt x="7057432" y="0"/>
                </a:lnTo>
                <a:lnTo>
                  <a:pt x="7057432" y="5056661"/>
                </a:lnTo>
                <a:cubicBezTo>
                  <a:pt x="6215461" y="4575535"/>
                  <a:pt x="4325320" y="5915816"/>
                  <a:pt x="4325320" y="5915816"/>
                </a:cubicBezTo>
                <a:cubicBezTo>
                  <a:pt x="1713489" y="7410746"/>
                  <a:pt x="665320" y="6276662"/>
                  <a:pt x="665320" y="6276662"/>
                </a:cubicBezTo>
                <a:cubicBezTo>
                  <a:pt x="-314118" y="5280042"/>
                  <a:pt x="888700" y="4163140"/>
                  <a:pt x="888700" y="4163140"/>
                </a:cubicBezTo>
                <a:cubicBezTo>
                  <a:pt x="2830390" y="2994689"/>
                  <a:pt x="2280531" y="1929337"/>
                  <a:pt x="2280531" y="1929337"/>
                </a:cubicBezTo>
                <a:cubicBezTo>
                  <a:pt x="2112996" y="938087"/>
                  <a:pt x="629611" y="253113"/>
                  <a:pt x="79232" y="31096"/>
                </a:cubicBez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EDC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88" name="图形 1"/>
          <p:cNvSpPr/>
          <p:nvPr userDrawn="1"/>
        </p:nvSpPr>
        <p:spPr>
          <a:xfrm rot="10800000">
            <a:off x="-10667" y="-22937"/>
            <a:ext cx="3004064" cy="4394835"/>
          </a:xfrm>
          <a:custGeom>
            <a:avLst/>
            <a:gdLst>
              <a:gd name="connsiteX0" fmla="*/ 2573665 w 2571750"/>
              <a:gd name="connsiteY0" fmla="*/ 14455 h 3762375"/>
              <a:gd name="connsiteX1" fmla="*/ 1773565 w 2571750"/>
              <a:gd name="connsiteY1" fmla="*/ 662155 h 3762375"/>
              <a:gd name="connsiteX2" fmla="*/ 1011565 w 2571750"/>
              <a:gd name="connsiteY2" fmla="*/ 1090780 h 3762375"/>
              <a:gd name="connsiteX3" fmla="*/ 240040 w 2571750"/>
              <a:gd name="connsiteY3" fmla="*/ 1186030 h 3762375"/>
              <a:gd name="connsiteX4" fmla="*/ 173365 w 2571750"/>
              <a:gd name="connsiteY4" fmla="*/ 2329030 h 3762375"/>
              <a:gd name="connsiteX5" fmla="*/ 897265 w 2571750"/>
              <a:gd name="connsiteY5" fmla="*/ 2748130 h 3762375"/>
              <a:gd name="connsiteX6" fmla="*/ 1906915 w 2571750"/>
              <a:gd name="connsiteY6" fmla="*/ 3300580 h 3762375"/>
              <a:gd name="connsiteX7" fmla="*/ 2573665 w 2571750"/>
              <a:gd name="connsiteY7" fmla="*/ 3757780 h 3762375"/>
              <a:gd name="connsiteX8" fmla="*/ 2573665 w 2571750"/>
              <a:gd name="connsiteY8" fmla="*/ 14455 h 37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0" h="3762375">
                <a:moveTo>
                  <a:pt x="2573665" y="14455"/>
                </a:moveTo>
                <a:cubicBezTo>
                  <a:pt x="2573665" y="14455"/>
                  <a:pt x="2059315" y="-109370"/>
                  <a:pt x="1773565" y="662155"/>
                </a:cubicBezTo>
                <a:cubicBezTo>
                  <a:pt x="1773565" y="662155"/>
                  <a:pt x="1706890" y="1262230"/>
                  <a:pt x="1011565" y="1090780"/>
                </a:cubicBezTo>
                <a:cubicBezTo>
                  <a:pt x="1011565" y="1090780"/>
                  <a:pt x="535315" y="862180"/>
                  <a:pt x="240040" y="1186030"/>
                </a:cubicBezTo>
                <a:cubicBezTo>
                  <a:pt x="240040" y="1186030"/>
                  <a:pt x="-236210" y="1586080"/>
                  <a:pt x="173365" y="2329030"/>
                </a:cubicBezTo>
                <a:cubicBezTo>
                  <a:pt x="173365" y="2329030"/>
                  <a:pt x="440065" y="2710030"/>
                  <a:pt x="897265" y="2748130"/>
                </a:cubicBezTo>
                <a:cubicBezTo>
                  <a:pt x="897265" y="2748130"/>
                  <a:pt x="1678315" y="2843380"/>
                  <a:pt x="1906915" y="3300580"/>
                </a:cubicBezTo>
                <a:cubicBezTo>
                  <a:pt x="1906915" y="3300580"/>
                  <a:pt x="2068840" y="3757780"/>
                  <a:pt x="2573665" y="3757780"/>
                </a:cubicBezTo>
                <a:lnTo>
                  <a:pt x="2573665" y="14455"/>
                </a:ln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22" t="50000" r="15313"/>
          <a:stretch>
            <a:fillRect/>
          </a:stretch>
        </p:blipFill>
        <p:spPr>
          <a:xfrm>
            <a:off x="7368540" y="1958975"/>
            <a:ext cx="5052695" cy="494030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926971" y="1098318"/>
            <a:ext cx="3442052" cy="2096770"/>
            <a:chOff x="7443501" y="1155123"/>
            <a:chExt cx="3442052" cy="2096770"/>
          </a:xfrm>
        </p:grpSpPr>
        <p:sp>
          <p:nvSpPr>
            <p:cNvPr id="29" name="矩形 259"/>
            <p:cNvSpPr>
              <a:spLocks noChangeArrowheads="1"/>
            </p:cNvSpPr>
            <p:nvPr/>
          </p:nvSpPr>
          <p:spPr bwMode="auto">
            <a:xfrm>
              <a:off x="8559440" y="1155123"/>
              <a:ext cx="2326113" cy="2096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7" tIns="43348" rIns="86697" bIns="4334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r">
                <a:buNone/>
              </a:pPr>
              <a:r>
                <a:rPr lang="en-US" altLang="zh-TW" sz="13065" b="1" cap="all" spc="284" dirty="0">
                  <a:gradFill>
                    <a:gsLst>
                      <a:gs pos="0">
                        <a:srgbClr val="2AA4E8"/>
                      </a:gs>
                      <a:gs pos="100000">
                        <a:srgbClr val="6D49E1"/>
                      </a:gs>
                    </a:gsLst>
                    <a:lin ang="5400000" scaled="0"/>
                  </a:gradFill>
                  <a:latin typeface="Century Gothic" panose="020B0502020202020204" pitchFamily="34" charset="0"/>
                  <a:cs typeface="Arial" panose="020B0604020202020204" pitchFamily="34" charset="0"/>
                  <a:sym typeface="Century Gothic" panose="020B0502020202020204" pitchFamily="34" charset="0"/>
                </a:rPr>
                <a:t>4</a:t>
              </a:r>
              <a:endParaRPr lang="en-US" altLang="zh-CN" sz="13065" b="1" cap="all" spc="284" dirty="0">
                <a:gradFill>
                  <a:gsLst>
                    <a:gs pos="0">
                      <a:srgbClr val="2AA4E8"/>
                    </a:gs>
                    <a:gs pos="100000">
                      <a:srgbClr val="6D49E1"/>
                    </a:gs>
                  </a:gsLst>
                  <a:lin ang="5400000" scaled="0"/>
                </a:gradFill>
                <a:latin typeface="Century Gothic" panose="020B0502020202020204" pitchFamily="34" charset="0"/>
                <a:cs typeface="Arial" panose="020B0604020202020204" pitchFamily="34" charset="0"/>
                <a:sym typeface="Century Gothic" panose="020B0502020202020204" pitchFamily="34" charset="0"/>
              </a:endParaRPr>
            </a:p>
          </p:txBody>
        </p:sp>
        <p:sp>
          <p:nvSpPr>
            <p:cNvPr id="34" name="矩形 259"/>
            <p:cNvSpPr>
              <a:spLocks noChangeArrowheads="1"/>
            </p:cNvSpPr>
            <p:nvPr/>
          </p:nvSpPr>
          <p:spPr bwMode="auto">
            <a:xfrm>
              <a:off x="7443501" y="2410719"/>
              <a:ext cx="2326113" cy="579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7" tIns="43348" rIns="86697" bIns="4334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ctr">
                <a:buNone/>
              </a:pPr>
              <a:r>
                <a:rPr lang="en-US" altLang="zh-CN" b="1" cap="all" spc="284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  <a:sym typeface="Century Gothic" panose="020B0502020202020204" pitchFamily="34" charset="0"/>
                </a:rPr>
                <a:t>part</a:t>
              </a:r>
            </a:p>
          </p:txBody>
        </p:sp>
      </p:grpSp>
      <p:sp>
        <p:nvSpPr>
          <p:cNvPr id="37" name="TextBox 48"/>
          <p:cNvSpPr txBox="1"/>
          <p:nvPr/>
        </p:nvSpPr>
        <p:spPr>
          <a:xfrm>
            <a:off x="2926715" y="3374390"/>
            <a:ext cx="3826510" cy="6563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TW" altLang="en-US" sz="4265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Century Gothic" panose="020B0502020202020204" pitchFamily="34" charset="0"/>
              </a:rPr>
              <a:t>目前達成效果</a:t>
            </a:r>
            <a:endParaRPr lang="zh-CN" altLang="en-US" sz="4265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7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1016000"/>
            <a:ext cx="11931650" cy="482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949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0"/>
            <a:ext cx="12192000" cy="654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37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1305" y="256540"/>
            <a:ext cx="2869565" cy="596900"/>
            <a:chOff x="460" y="335"/>
            <a:chExt cx="4519" cy="940"/>
          </a:xfrm>
        </p:grpSpPr>
        <p:grpSp>
          <p:nvGrpSpPr>
            <p:cNvPr id="16" name="组合 15"/>
            <p:cNvGrpSpPr/>
            <p:nvPr/>
          </p:nvGrpSpPr>
          <p:grpSpPr>
            <a:xfrm>
              <a:off x="460" y="335"/>
              <a:ext cx="951" cy="940"/>
              <a:chOff x="6997070" y="1404892"/>
              <a:chExt cx="458807" cy="769441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6997070" y="1404892"/>
                <a:ext cx="458807" cy="769441"/>
              </a:xfrm>
              <a:prstGeom prst="rect">
                <a:avLst/>
              </a:prstGeom>
              <a:gradFill>
                <a:gsLst>
                  <a:gs pos="0">
                    <a:srgbClr val="6D49E1"/>
                  </a:gs>
                  <a:gs pos="100000">
                    <a:srgbClr val="2AA4E8"/>
                  </a:gs>
                </a:gsLst>
                <a:lin ang="13500000" scaled="0"/>
              </a:gradFill>
            </p:spPr>
            <p:txBody>
              <a:bodyPr wrap="square" rtlCol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TW" sz="3200" kern="0" dirty="0">
                    <a:solidFill>
                      <a:prstClr val="white"/>
                    </a:solidFill>
                    <a:ea typeface="思源黑体 Light"/>
                    <a:sym typeface="Century Gothic" panose="020B0502020202020204" pitchFamily="34" charset="0"/>
                  </a:rPr>
                  <a:t>1</a:t>
                </a:r>
                <a:endPara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思源黑体 Light"/>
                  <a:sym typeface="Century Gothic" panose="020B0502020202020204" pitchFamily="34" charset="0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7455877" y="1404892"/>
                <a:ext cx="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65C4C3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0" name="文本框 19"/>
            <p:cNvSpPr txBox="1"/>
            <p:nvPr/>
          </p:nvSpPr>
          <p:spPr>
            <a:xfrm>
              <a:off x="1604" y="491"/>
              <a:ext cx="33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團隊分工表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07535" y="3574447"/>
            <a:ext cx="2781300" cy="671191"/>
            <a:chOff x="755651" y="2642735"/>
            <a:chExt cx="2085975" cy="503393"/>
          </a:xfrm>
          <a:solidFill>
            <a:srgbClr val="6B74C0"/>
          </a:solidFill>
          <a:effectLst/>
        </p:grpSpPr>
        <p:sp>
          <p:nvSpPr>
            <p:cNvPr id="11" name="PA_任意多边形 11"/>
            <p:cNvSpPr/>
            <p:nvPr>
              <p:custDataLst>
                <p:tags r:id="rId11"/>
              </p:custDataLst>
            </p:nvPr>
          </p:nvSpPr>
          <p:spPr bwMode="auto">
            <a:xfrm>
              <a:off x="755651" y="2642735"/>
              <a:ext cx="2085975" cy="503393"/>
            </a:xfrm>
            <a:custGeom>
              <a:avLst/>
              <a:gdLst>
                <a:gd name="T0" fmla="*/ 856 w 878"/>
                <a:gd name="T1" fmla="*/ 33 h 210"/>
                <a:gd name="T2" fmla="*/ 418 w 878"/>
                <a:gd name="T3" fmla="*/ 33 h 210"/>
                <a:gd name="T4" fmla="*/ 396 w 878"/>
                <a:gd name="T5" fmla="*/ 0 h 210"/>
                <a:gd name="T6" fmla="*/ 375 w 878"/>
                <a:gd name="T7" fmla="*/ 33 h 210"/>
                <a:gd name="T8" fmla="*/ 22 w 878"/>
                <a:gd name="T9" fmla="*/ 33 h 210"/>
                <a:gd name="T10" fmla="*/ 0 w 878"/>
                <a:gd name="T11" fmla="*/ 56 h 210"/>
                <a:gd name="T12" fmla="*/ 0 w 878"/>
                <a:gd name="T13" fmla="*/ 187 h 210"/>
                <a:gd name="T14" fmla="*/ 22 w 878"/>
                <a:gd name="T15" fmla="*/ 210 h 210"/>
                <a:gd name="T16" fmla="*/ 856 w 878"/>
                <a:gd name="T17" fmla="*/ 210 h 210"/>
                <a:gd name="T18" fmla="*/ 878 w 878"/>
                <a:gd name="T19" fmla="*/ 187 h 210"/>
                <a:gd name="T20" fmla="*/ 878 w 878"/>
                <a:gd name="T21" fmla="*/ 56 h 210"/>
                <a:gd name="T22" fmla="*/ 856 w 878"/>
                <a:gd name="T23" fmla="*/ 3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8" h="210">
                  <a:moveTo>
                    <a:pt x="856" y="33"/>
                  </a:moveTo>
                  <a:cubicBezTo>
                    <a:pt x="418" y="33"/>
                    <a:pt x="418" y="33"/>
                    <a:pt x="418" y="33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375" y="33"/>
                    <a:pt x="375" y="33"/>
                    <a:pt x="375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0" y="33"/>
                    <a:pt x="0" y="43"/>
                    <a:pt x="0" y="56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00"/>
                    <a:pt x="10" y="210"/>
                    <a:pt x="22" y="210"/>
                  </a:cubicBezTo>
                  <a:cubicBezTo>
                    <a:pt x="856" y="210"/>
                    <a:pt x="856" y="210"/>
                    <a:pt x="856" y="210"/>
                  </a:cubicBezTo>
                  <a:cubicBezTo>
                    <a:pt x="868" y="210"/>
                    <a:pt x="878" y="200"/>
                    <a:pt x="878" y="187"/>
                  </a:cubicBezTo>
                  <a:cubicBezTo>
                    <a:pt x="878" y="56"/>
                    <a:pt x="878" y="56"/>
                    <a:pt x="878" y="56"/>
                  </a:cubicBezTo>
                  <a:cubicBezTo>
                    <a:pt x="878" y="43"/>
                    <a:pt x="868" y="33"/>
                    <a:pt x="856" y="3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endParaRPr>
            </a:p>
          </p:txBody>
        </p:sp>
        <p:sp>
          <p:nvSpPr>
            <p:cNvPr id="12" name="PA_文本框 30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11238" y="2800092"/>
              <a:ext cx="1071447" cy="27699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Century Gothic" panose="020B0502020202020204" pitchFamily="34" charset="0"/>
                </a:rPr>
                <a:t>        楊岳霖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14" name="任意多边形 12"/>
          <p:cNvSpPr/>
          <p:nvPr>
            <p:custDataLst>
              <p:tags r:id="rId1"/>
            </p:custDataLst>
          </p:nvPr>
        </p:nvSpPr>
        <p:spPr bwMode="auto">
          <a:xfrm>
            <a:off x="3496734" y="3680313"/>
            <a:ext cx="2785533" cy="671191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rgbClr val="6B74C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15" name="文本框 3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31105" y="4552650"/>
            <a:ext cx="86754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4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01</a:t>
            </a:r>
          </a:p>
        </p:txBody>
      </p:sp>
      <p:sp>
        <p:nvSpPr>
          <p:cNvPr id="2" name="文本框 3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765054" y="4552650"/>
            <a:ext cx="8675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4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03</a:t>
            </a:r>
          </a:p>
        </p:txBody>
      </p:sp>
      <p:sp>
        <p:nvSpPr>
          <p:cNvPr id="3" name="文本框 4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68987" y="2507318"/>
            <a:ext cx="8675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4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02</a:t>
            </a:r>
          </a:p>
        </p:txBody>
      </p:sp>
      <p:sp>
        <p:nvSpPr>
          <p:cNvPr id="5" name="文本框 4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302938" y="2507318"/>
            <a:ext cx="8675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4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04</a:t>
            </a:r>
          </a:p>
        </p:txBody>
      </p:sp>
      <p:sp>
        <p:nvSpPr>
          <p:cNvPr id="6" name="矩形 5"/>
          <p:cNvSpPr/>
          <p:nvPr/>
        </p:nvSpPr>
        <p:spPr>
          <a:xfrm>
            <a:off x="1277920" y="3011642"/>
            <a:ext cx="2281924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entury Gothic" panose="020B0502020202020204" pitchFamily="34" charset="0"/>
              </a:rPr>
              <a:t>訓練語音辨識模型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entury Gothic" panose="020B0502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911854" y="3574447"/>
            <a:ext cx="2779183" cy="671191"/>
            <a:chOff x="4433889" y="2642735"/>
            <a:chExt cx="2084387" cy="503393"/>
          </a:xfrm>
          <a:solidFill>
            <a:srgbClr val="2AA4E8"/>
          </a:solidFill>
          <a:effectLst/>
        </p:grpSpPr>
        <p:sp>
          <p:nvSpPr>
            <p:cNvPr id="24" name="PA_任意多边形 13"/>
            <p:cNvSpPr/>
            <p:nvPr>
              <p:custDataLst>
                <p:tags r:id="rId9"/>
              </p:custDataLst>
            </p:nvPr>
          </p:nvSpPr>
          <p:spPr bwMode="auto">
            <a:xfrm>
              <a:off x="4433889" y="2642735"/>
              <a:ext cx="2084387" cy="503393"/>
            </a:xfrm>
            <a:custGeom>
              <a:avLst/>
              <a:gdLst>
                <a:gd name="T0" fmla="*/ 856 w 878"/>
                <a:gd name="T1" fmla="*/ 33 h 210"/>
                <a:gd name="T2" fmla="*/ 418 w 878"/>
                <a:gd name="T3" fmla="*/ 33 h 210"/>
                <a:gd name="T4" fmla="*/ 396 w 878"/>
                <a:gd name="T5" fmla="*/ 0 h 210"/>
                <a:gd name="T6" fmla="*/ 375 w 878"/>
                <a:gd name="T7" fmla="*/ 33 h 210"/>
                <a:gd name="T8" fmla="*/ 22 w 878"/>
                <a:gd name="T9" fmla="*/ 33 h 210"/>
                <a:gd name="T10" fmla="*/ 0 w 878"/>
                <a:gd name="T11" fmla="*/ 56 h 210"/>
                <a:gd name="T12" fmla="*/ 0 w 878"/>
                <a:gd name="T13" fmla="*/ 187 h 210"/>
                <a:gd name="T14" fmla="*/ 22 w 878"/>
                <a:gd name="T15" fmla="*/ 210 h 210"/>
                <a:gd name="T16" fmla="*/ 856 w 878"/>
                <a:gd name="T17" fmla="*/ 210 h 210"/>
                <a:gd name="T18" fmla="*/ 878 w 878"/>
                <a:gd name="T19" fmla="*/ 187 h 210"/>
                <a:gd name="T20" fmla="*/ 878 w 878"/>
                <a:gd name="T21" fmla="*/ 56 h 210"/>
                <a:gd name="T22" fmla="*/ 856 w 878"/>
                <a:gd name="T23" fmla="*/ 3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8" h="210">
                  <a:moveTo>
                    <a:pt x="856" y="33"/>
                  </a:moveTo>
                  <a:cubicBezTo>
                    <a:pt x="418" y="33"/>
                    <a:pt x="418" y="33"/>
                    <a:pt x="418" y="33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375" y="33"/>
                    <a:pt x="375" y="33"/>
                    <a:pt x="375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0" y="33"/>
                    <a:pt x="0" y="43"/>
                    <a:pt x="0" y="56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00"/>
                    <a:pt x="10" y="210"/>
                    <a:pt x="22" y="210"/>
                  </a:cubicBezTo>
                  <a:cubicBezTo>
                    <a:pt x="856" y="210"/>
                    <a:pt x="856" y="210"/>
                    <a:pt x="856" y="210"/>
                  </a:cubicBezTo>
                  <a:cubicBezTo>
                    <a:pt x="868" y="210"/>
                    <a:pt x="878" y="200"/>
                    <a:pt x="878" y="187"/>
                  </a:cubicBezTo>
                  <a:cubicBezTo>
                    <a:pt x="878" y="56"/>
                    <a:pt x="878" y="56"/>
                    <a:pt x="878" y="56"/>
                  </a:cubicBezTo>
                  <a:cubicBezTo>
                    <a:pt x="878" y="43"/>
                    <a:pt x="868" y="33"/>
                    <a:pt x="856" y="3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endParaRPr>
            </a:p>
          </p:txBody>
        </p:sp>
        <p:sp>
          <p:nvSpPr>
            <p:cNvPr id="25" name="PA_文本框 30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753849" y="2788233"/>
              <a:ext cx="968053" cy="27699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Century Gothic" panose="020B0502020202020204" pitchFamily="34" charset="0"/>
                </a:rPr>
                <a:t>      江芊縈</a:t>
              </a:r>
              <a:endPara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28" name="文本框 3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949065" y="3794125"/>
            <a:ext cx="12907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4652A6"/>
                    </a:gs>
                    <a:gs pos="100000">
                      <a:srgbClr val="763E9A"/>
                    </a:gs>
                  </a:gsLst>
                  <a:lin ang="2700000" scaled="0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      彭浩恩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8403168" y="3680313"/>
            <a:ext cx="2781300" cy="671191"/>
            <a:chOff x="6302376" y="2722134"/>
            <a:chExt cx="2085975" cy="503393"/>
          </a:xfrm>
          <a:solidFill>
            <a:srgbClr val="2AA4E8"/>
          </a:solidFill>
          <a:effectLst/>
        </p:grpSpPr>
        <p:sp>
          <p:nvSpPr>
            <p:cNvPr id="31" name="PA_任意多边形 14"/>
            <p:cNvSpPr/>
            <p:nvPr>
              <p:custDataLst>
                <p:tags r:id="rId7"/>
              </p:custDataLst>
            </p:nvPr>
          </p:nvSpPr>
          <p:spPr bwMode="auto">
            <a:xfrm>
              <a:off x="6302376" y="2722134"/>
              <a:ext cx="2085975" cy="503393"/>
            </a:xfrm>
            <a:custGeom>
              <a:avLst/>
              <a:gdLst>
                <a:gd name="T0" fmla="*/ 856 w 878"/>
                <a:gd name="T1" fmla="*/ 0 h 210"/>
                <a:gd name="T2" fmla="*/ 22 w 878"/>
                <a:gd name="T3" fmla="*/ 0 h 210"/>
                <a:gd name="T4" fmla="*/ 0 w 878"/>
                <a:gd name="T5" fmla="*/ 23 h 210"/>
                <a:gd name="T6" fmla="*/ 0 w 878"/>
                <a:gd name="T7" fmla="*/ 154 h 210"/>
                <a:gd name="T8" fmla="*/ 22 w 878"/>
                <a:gd name="T9" fmla="*/ 177 h 210"/>
                <a:gd name="T10" fmla="*/ 396 w 878"/>
                <a:gd name="T11" fmla="*/ 177 h 210"/>
                <a:gd name="T12" fmla="*/ 417 w 878"/>
                <a:gd name="T13" fmla="*/ 210 h 210"/>
                <a:gd name="T14" fmla="*/ 439 w 878"/>
                <a:gd name="T15" fmla="*/ 177 h 210"/>
                <a:gd name="T16" fmla="*/ 856 w 878"/>
                <a:gd name="T17" fmla="*/ 177 h 210"/>
                <a:gd name="T18" fmla="*/ 878 w 878"/>
                <a:gd name="T19" fmla="*/ 154 h 210"/>
                <a:gd name="T20" fmla="*/ 878 w 878"/>
                <a:gd name="T21" fmla="*/ 23 h 210"/>
                <a:gd name="T22" fmla="*/ 856 w 878"/>
                <a:gd name="T2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8" h="210">
                  <a:moveTo>
                    <a:pt x="85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7"/>
                    <a:pt x="10" y="177"/>
                    <a:pt x="22" y="177"/>
                  </a:cubicBezTo>
                  <a:cubicBezTo>
                    <a:pt x="396" y="177"/>
                    <a:pt x="396" y="177"/>
                    <a:pt x="396" y="177"/>
                  </a:cubicBezTo>
                  <a:cubicBezTo>
                    <a:pt x="417" y="210"/>
                    <a:pt x="417" y="210"/>
                    <a:pt x="417" y="210"/>
                  </a:cubicBezTo>
                  <a:cubicBezTo>
                    <a:pt x="439" y="177"/>
                    <a:pt x="439" y="177"/>
                    <a:pt x="439" y="177"/>
                  </a:cubicBezTo>
                  <a:cubicBezTo>
                    <a:pt x="856" y="177"/>
                    <a:pt x="856" y="177"/>
                    <a:pt x="856" y="177"/>
                  </a:cubicBezTo>
                  <a:cubicBezTo>
                    <a:pt x="868" y="177"/>
                    <a:pt x="878" y="167"/>
                    <a:pt x="878" y="154"/>
                  </a:cubicBezTo>
                  <a:cubicBezTo>
                    <a:pt x="878" y="23"/>
                    <a:pt x="878" y="23"/>
                    <a:pt x="878" y="23"/>
                  </a:cubicBezTo>
                  <a:cubicBezTo>
                    <a:pt x="878" y="10"/>
                    <a:pt x="868" y="0"/>
                    <a:pt x="856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endParaRPr>
            </a:p>
          </p:txBody>
        </p:sp>
        <p:sp>
          <p:nvSpPr>
            <p:cNvPr id="32" name="PA_文本框 30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705601" y="2798807"/>
              <a:ext cx="916357" cy="27699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Century Gothic" panose="020B0502020202020204" pitchFamily="34" charset="0"/>
                </a:rPr>
                <a:t>     劉鎮豪</a:t>
              </a:r>
              <a:endPara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38D80060-9BC3-4FF8-A866-BC0692F86B3C}"/>
              </a:ext>
            </a:extLst>
          </p:cNvPr>
          <p:cNvSpPr/>
          <p:nvPr/>
        </p:nvSpPr>
        <p:spPr>
          <a:xfrm>
            <a:off x="3661797" y="4663577"/>
            <a:ext cx="2281924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entury Gothic" panose="020B0502020202020204" pitchFamily="34" charset="0"/>
              </a:rPr>
              <a:t>語音辨識相關應用程式 </a:t>
            </a:r>
            <a:r>
              <a:rPr lang="en-US" altLang="zh-TW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entury Gothic" panose="020B0502020202020204" pitchFamily="34" charset="0"/>
              </a:rPr>
              <a:t>EX:BATCH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75F054-8297-4BC0-8884-F4E4DCAA832D}"/>
              </a:ext>
            </a:extLst>
          </p:cNvPr>
          <p:cNvSpPr/>
          <p:nvPr/>
        </p:nvSpPr>
        <p:spPr>
          <a:xfrm>
            <a:off x="6282267" y="2371758"/>
            <a:ext cx="2281924" cy="1137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entury Gothic" panose="020B0502020202020204" pitchFamily="34" charset="0"/>
              </a:rPr>
              <a:t>程式整合</a:t>
            </a:r>
            <a:r>
              <a:rPr lang="en-US" altLang="zh-TW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entury Gothic" panose="020B0502020202020204" pitchFamily="34" charset="0"/>
              </a:rPr>
              <a:t>+UI</a:t>
            </a:r>
          </a:p>
          <a:p>
            <a:pPr>
              <a:lnSpc>
                <a:spcPct val="130000"/>
              </a:lnSpc>
            </a:pPr>
            <a:r>
              <a:rPr lang="zh-TW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entury Gothic" panose="020B0502020202020204" pitchFamily="34" charset="0"/>
              </a:rPr>
              <a:t>一點點語音辨識相關程式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entury Gothic" panose="020B0502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AA90A27-4D14-4D7D-94C7-3D6FB3664C25}"/>
              </a:ext>
            </a:extLst>
          </p:cNvPr>
          <p:cNvSpPr/>
          <p:nvPr/>
        </p:nvSpPr>
        <p:spPr>
          <a:xfrm>
            <a:off x="8940801" y="4663577"/>
            <a:ext cx="2281924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TW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entury Gothic" panose="020B0502020202020204" pitchFamily="34" charset="0"/>
              </a:rPr>
              <a:t>python</a:t>
            </a:r>
            <a:r>
              <a:rPr lang="zh-TW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entury Gothic" panose="020B0502020202020204" pitchFamily="34" charset="0"/>
              </a:rPr>
              <a:t>程式整合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2" grpId="0" bldLvl="0" animBg="1"/>
      <p:bldP spid="3" grpId="0" bldLvl="0" animBg="1"/>
      <p:bldP spid="5" grpId="0" bldLvl="0" animBg="1"/>
      <p:bldP spid="6" grpId="0"/>
      <p:bldP spid="27" grpId="0"/>
      <p:bldP spid="29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69235" y="429918"/>
            <a:ext cx="2911393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rgbClr val="0270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overfitting</a:t>
            </a:r>
            <a:endParaRPr lang="zh-CN" altLang="en-US" sz="3200" dirty="0">
              <a:solidFill>
                <a:srgbClr val="0270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606482" y="782146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863092" y="817030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03" y="2437642"/>
            <a:ext cx="9463949" cy="269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2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任意多边形: 形状 284"/>
          <p:cNvSpPr/>
          <p:nvPr userDrawn="1"/>
        </p:nvSpPr>
        <p:spPr>
          <a:xfrm flipV="1">
            <a:off x="7620000" y="3541450"/>
            <a:ext cx="4568347" cy="3332371"/>
          </a:xfrm>
          <a:custGeom>
            <a:avLst/>
            <a:gdLst>
              <a:gd name="connsiteX0" fmla="*/ 0 w 7057432"/>
              <a:gd name="connsiteY0" fmla="*/ 0 h 6688669"/>
              <a:gd name="connsiteX1" fmla="*/ 7057432 w 7057432"/>
              <a:gd name="connsiteY1" fmla="*/ 0 h 6688669"/>
              <a:gd name="connsiteX2" fmla="*/ 7057432 w 7057432"/>
              <a:gd name="connsiteY2" fmla="*/ 5056661 h 6688669"/>
              <a:gd name="connsiteX3" fmla="*/ 4325320 w 7057432"/>
              <a:gd name="connsiteY3" fmla="*/ 5915816 h 6688669"/>
              <a:gd name="connsiteX4" fmla="*/ 665320 w 7057432"/>
              <a:gd name="connsiteY4" fmla="*/ 6276662 h 6688669"/>
              <a:gd name="connsiteX5" fmla="*/ 888700 w 7057432"/>
              <a:gd name="connsiteY5" fmla="*/ 4163140 h 6688669"/>
              <a:gd name="connsiteX6" fmla="*/ 2280531 w 7057432"/>
              <a:gd name="connsiteY6" fmla="*/ 1929337 h 6688669"/>
              <a:gd name="connsiteX7" fmla="*/ 79232 w 7057432"/>
              <a:gd name="connsiteY7" fmla="*/ 31096 h 668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57432" h="6688669">
                <a:moveTo>
                  <a:pt x="0" y="0"/>
                </a:moveTo>
                <a:lnTo>
                  <a:pt x="7057432" y="0"/>
                </a:lnTo>
                <a:lnTo>
                  <a:pt x="7057432" y="5056661"/>
                </a:lnTo>
                <a:cubicBezTo>
                  <a:pt x="6215461" y="4575535"/>
                  <a:pt x="4325320" y="5915816"/>
                  <a:pt x="4325320" y="5915816"/>
                </a:cubicBezTo>
                <a:cubicBezTo>
                  <a:pt x="1713489" y="7410746"/>
                  <a:pt x="665320" y="6276662"/>
                  <a:pt x="665320" y="6276662"/>
                </a:cubicBezTo>
                <a:cubicBezTo>
                  <a:pt x="-314118" y="5280042"/>
                  <a:pt x="888700" y="4163140"/>
                  <a:pt x="888700" y="4163140"/>
                </a:cubicBezTo>
                <a:cubicBezTo>
                  <a:pt x="2830390" y="2994689"/>
                  <a:pt x="2280531" y="1929337"/>
                  <a:pt x="2280531" y="1929337"/>
                </a:cubicBezTo>
                <a:cubicBezTo>
                  <a:pt x="2112996" y="938087"/>
                  <a:pt x="629611" y="253113"/>
                  <a:pt x="79232" y="31096"/>
                </a:cubicBez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EDC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88" name="图形 1"/>
          <p:cNvSpPr/>
          <p:nvPr userDrawn="1"/>
        </p:nvSpPr>
        <p:spPr>
          <a:xfrm rot="10800000">
            <a:off x="-10667" y="-22937"/>
            <a:ext cx="3004064" cy="4394835"/>
          </a:xfrm>
          <a:custGeom>
            <a:avLst/>
            <a:gdLst>
              <a:gd name="connsiteX0" fmla="*/ 2573665 w 2571750"/>
              <a:gd name="connsiteY0" fmla="*/ 14455 h 3762375"/>
              <a:gd name="connsiteX1" fmla="*/ 1773565 w 2571750"/>
              <a:gd name="connsiteY1" fmla="*/ 662155 h 3762375"/>
              <a:gd name="connsiteX2" fmla="*/ 1011565 w 2571750"/>
              <a:gd name="connsiteY2" fmla="*/ 1090780 h 3762375"/>
              <a:gd name="connsiteX3" fmla="*/ 240040 w 2571750"/>
              <a:gd name="connsiteY3" fmla="*/ 1186030 h 3762375"/>
              <a:gd name="connsiteX4" fmla="*/ 173365 w 2571750"/>
              <a:gd name="connsiteY4" fmla="*/ 2329030 h 3762375"/>
              <a:gd name="connsiteX5" fmla="*/ 897265 w 2571750"/>
              <a:gd name="connsiteY5" fmla="*/ 2748130 h 3762375"/>
              <a:gd name="connsiteX6" fmla="*/ 1906915 w 2571750"/>
              <a:gd name="connsiteY6" fmla="*/ 3300580 h 3762375"/>
              <a:gd name="connsiteX7" fmla="*/ 2573665 w 2571750"/>
              <a:gd name="connsiteY7" fmla="*/ 3757780 h 3762375"/>
              <a:gd name="connsiteX8" fmla="*/ 2573665 w 2571750"/>
              <a:gd name="connsiteY8" fmla="*/ 14455 h 37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0" h="3762375">
                <a:moveTo>
                  <a:pt x="2573665" y="14455"/>
                </a:moveTo>
                <a:cubicBezTo>
                  <a:pt x="2573665" y="14455"/>
                  <a:pt x="2059315" y="-109370"/>
                  <a:pt x="1773565" y="662155"/>
                </a:cubicBezTo>
                <a:cubicBezTo>
                  <a:pt x="1773565" y="662155"/>
                  <a:pt x="1706890" y="1262230"/>
                  <a:pt x="1011565" y="1090780"/>
                </a:cubicBezTo>
                <a:cubicBezTo>
                  <a:pt x="1011565" y="1090780"/>
                  <a:pt x="535315" y="862180"/>
                  <a:pt x="240040" y="1186030"/>
                </a:cubicBezTo>
                <a:cubicBezTo>
                  <a:pt x="240040" y="1186030"/>
                  <a:pt x="-236210" y="1586080"/>
                  <a:pt x="173365" y="2329030"/>
                </a:cubicBezTo>
                <a:cubicBezTo>
                  <a:pt x="173365" y="2329030"/>
                  <a:pt x="440065" y="2710030"/>
                  <a:pt x="897265" y="2748130"/>
                </a:cubicBezTo>
                <a:cubicBezTo>
                  <a:pt x="897265" y="2748130"/>
                  <a:pt x="1678315" y="2843380"/>
                  <a:pt x="1906915" y="3300580"/>
                </a:cubicBezTo>
                <a:cubicBezTo>
                  <a:pt x="1906915" y="3300580"/>
                  <a:pt x="2068840" y="3757780"/>
                  <a:pt x="2573665" y="3757780"/>
                </a:cubicBezTo>
                <a:lnTo>
                  <a:pt x="2573665" y="14455"/>
                </a:ln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22" t="50000" r="15313"/>
          <a:stretch>
            <a:fillRect/>
          </a:stretch>
        </p:blipFill>
        <p:spPr>
          <a:xfrm>
            <a:off x="7368540" y="1958975"/>
            <a:ext cx="5052695" cy="494030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926971" y="1098318"/>
            <a:ext cx="3442052" cy="2096770"/>
            <a:chOff x="7443501" y="1155123"/>
            <a:chExt cx="3442052" cy="2096770"/>
          </a:xfrm>
        </p:grpSpPr>
        <p:sp>
          <p:nvSpPr>
            <p:cNvPr id="29" name="矩形 259"/>
            <p:cNvSpPr>
              <a:spLocks noChangeArrowheads="1"/>
            </p:cNvSpPr>
            <p:nvPr/>
          </p:nvSpPr>
          <p:spPr bwMode="auto">
            <a:xfrm>
              <a:off x="8559440" y="1155123"/>
              <a:ext cx="2326113" cy="2096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7" tIns="43348" rIns="86697" bIns="4334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r">
                <a:buNone/>
              </a:pPr>
              <a:r>
                <a:rPr lang="en-US" altLang="zh-TW" sz="13065" b="1" cap="all" spc="284" dirty="0">
                  <a:gradFill>
                    <a:gsLst>
                      <a:gs pos="0">
                        <a:srgbClr val="2AA4E8"/>
                      </a:gs>
                      <a:gs pos="100000">
                        <a:srgbClr val="6D49E1"/>
                      </a:gs>
                    </a:gsLst>
                    <a:lin ang="5400000" scaled="0"/>
                  </a:gradFill>
                  <a:latin typeface="Century Gothic" panose="020B0502020202020204" pitchFamily="34" charset="0"/>
                  <a:cs typeface="Arial" panose="020B0604020202020204" pitchFamily="34" charset="0"/>
                  <a:sym typeface="Century Gothic" panose="020B0502020202020204" pitchFamily="34" charset="0"/>
                </a:rPr>
                <a:t>5</a:t>
              </a:r>
              <a:endParaRPr lang="en-US" altLang="zh-CN" sz="13065" b="1" cap="all" spc="284" dirty="0">
                <a:gradFill>
                  <a:gsLst>
                    <a:gs pos="0">
                      <a:srgbClr val="2AA4E8"/>
                    </a:gs>
                    <a:gs pos="100000">
                      <a:srgbClr val="6D49E1"/>
                    </a:gs>
                  </a:gsLst>
                  <a:lin ang="5400000" scaled="0"/>
                </a:gradFill>
                <a:latin typeface="Century Gothic" panose="020B0502020202020204" pitchFamily="34" charset="0"/>
                <a:cs typeface="Arial" panose="020B0604020202020204" pitchFamily="34" charset="0"/>
                <a:sym typeface="Century Gothic" panose="020B0502020202020204" pitchFamily="34" charset="0"/>
              </a:endParaRPr>
            </a:p>
          </p:txBody>
        </p:sp>
        <p:sp>
          <p:nvSpPr>
            <p:cNvPr id="34" name="矩形 259"/>
            <p:cNvSpPr>
              <a:spLocks noChangeArrowheads="1"/>
            </p:cNvSpPr>
            <p:nvPr/>
          </p:nvSpPr>
          <p:spPr bwMode="auto">
            <a:xfrm>
              <a:off x="7443501" y="2410719"/>
              <a:ext cx="2326113" cy="579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7" tIns="43348" rIns="86697" bIns="4334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ctr">
                <a:buNone/>
              </a:pPr>
              <a:r>
                <a:rPr lang="en-US" altLang="zh-CN" b="1" cap="all" spc="284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  <a:sym typeface="Century Gothic" panose="020B0502020202020204" pitchFamily="34" charset="0"/>
                </a:rPr>
                <a:t>part</a:t>
              </a:r>
            </a:p>
          </p:txBody>
        </p:sp>
      </p:grpSp>
      <p:sp>
        <p:nvSpPr>
          <p:cNvPr id="37" name="TextBox 48"/>
          <p:cNvSpPr txBox="1"/>
          <p:nvPr/>
        </p:nvSpPr>
        <p:spPr>
          <a:xfrm>
            <a:off x="2926715" y="3374390"/>
            <a:ext cx="3826510" cy="13126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TW" altLang="en-US" sz="4265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Century Gothic" panose="020B0502020202020204" pitchFamily="34" charset="0"/>
              </a:rPr>
              <a:t>遇到的困難</a:t>
            </a:r>
            <a:endParaRPr lang="en-US" altLang="zh-TW" sz="4265" b="1" dirty="0">
              <a:latin typeface="微软雅黑" panose="020B0503020204020204" charset="-122"/>
              <a:ea typeface="微软雅黑" panose="020B0503020204020204" charset="-122"/>
              <a:cs typeface="+mn-ea"/>
              <a:sym typeface="Century Gothic" panose="020B0502020202020204" pitchFamily="34" charset="0"/>
            </a:endParaRPr>
          </a:p>
          <a:p>
            <a:pPr algn="ctr"/>
            <a:r>
              <a:rPr lang="en-US" altLang="zh-TW" sz="4265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Century Gothic" panose="020B0502020202020204" pitchFamily="34" charset="0"/>
              </a:rPr>
              <a:t>+</a:t>
            </a:r>
            <a:r>
              <a:rPr lang="zh-TW" altLang="en-US" sz="4265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Century Gothic" panose="020B0502020202020204" pitchFamily="34" charset="0"/>
              </a:rPr>
              <a:t>改善方向</a:t>
            </a:r>
            <a:endParaRPr lang="zh-CN" altLang="en-US" sz="4265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73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9951" y="429918"/>
            <a:ext cx="2911393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rgbClr val="0270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 overfitting</a:t>
            </a:r>
            <a:endParaRPr lang="zh-CN" altLang="en-US" sz="3200" dirty="0">
              <a:solidFill>
                <a:srgbClr val="0270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64318" y="817030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863092" y="817030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166420" y="153930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搜集更多資料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38" y="2055614"/>
            <a:ext cx="7617414" cy="392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9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9951" y="429918"/>
            <a:ext cx="2911393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rgbClr val="0270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 overfitting</a:t>
            </a:r>
            <a:endParaRPr lang="zh-CN" altLang="en-US" sz="3200" dirty="0">
              <a:solidFill>
                <a:srgbClr val="0270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64318" y="817030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863092" y="817030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166419" y="1539301"/>
            <a:ext cx="2140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Dropout</a:t>
            </a:r>
            <a:endParaRPr lang="zh-TW" altLang="en-US" sz="3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08" y="2441801"/>
            <a:ext cx="9752381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0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9951" y="429918"/>
            <a:ext cx="2911393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rgbClr val="0270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 overfitting</a:t>
            </a:r>
            <a:endParaRPr lang="zh-CN" altLang="en-US" sz="3200" dirty="0">
              <a:solidFill>
                <a:srgbClr val="0270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364318" y="817030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863092" y="817030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809951" y="1557373"/>
            <a:ext cx="4351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Early Stopping</a:t>
            </a:r>
            <a:endParaRPr lang="zh-TW" alt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14" y="2203704"/>
            <a:ext cx="7619048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7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1305" y="256540"/>
            <a:ext cx="2860040" cy="675640"/>
            <a:chOff x="460" y="335"/>
            <a:chExt cx="4504" cy="1064"/>
          </a:xfrm>
        </p:grpSpPr>
        <p:grpSp>
          <p:nvGrpSpPr>
            <p:cNvPr id="16" name="组合 15"/>
            <p:cNvGrpSpPr/>
            <p:nvPr/>
          </p:nvGrpSpPr>
          <p:grpSpPr>
            <a:xfrm>
              <a:off x="460" y="335"/>
              <a:ext cx="951" cy="940"/>
              <a:chOff x="6997070" y="1404892"/>
              <a:chExt cx="458807" cy="769441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6997070" y="1404892"/>
                <a:ext cx="458807" cy="769441"/>
              </a:xfrm>
              <a:prstGeom prst="rect">
                <a:avLst/>
              </a:prstGeom>
              <a:gradFill>
                <a:gsLst>
                  <a:gs pos="0">
                    <a:srgbClr val="6D49E1"/>
                  </a:gs>
                  <a:gs pos="100000">
                    <a:srgbClr val="2AA4E8"/>
                  </a:gs>
                </a:gsLst>
                <a:lin ang="13500000" scaled="0"/>
              </a:gradFill>
            </p:spPr>
            <p:txBody>
              <a:bodyPr wrap="square" rtlCol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TW" sz="3200" kern="0" dirty="0">
                    <a:solidFill>
                      <a:prstClr val="white"/>
                    </a:solidFill>
                    <a:ea typeface="思源黑体 Light"/>
                    <a:sym typeface="Century Gothic" panose="020B0502020202020204" pitchFamily="34" charset="0"/>
                  </a:rPr>
                  <a:t>5</a:t>
                </a:r>
                <a:endPara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思源黑体 Light"/>
                  <a:sym typeface="Century Gothic" panose="020B0502020202020204" pitchFamily="34" charset="0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7455877" y="1404892"/>
                <a:ext cx="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65C4C3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9" name="文本框 18"/>
            <p:cNvSpPr txBox="1"/>
            <p:nvPr/>
          </p:nvSpPr>
          <p:spPr>
            <a:xfrm>
              <a:off x="1589" y="338"/>
              <a:ext cx="24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PART 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FIVE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89" y="771"/>
              <a:ext cx="33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遇到的困難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67557" y="2024844"/>
            <a:ext cx="939882" cy="939882"/>
            <a:chOff x="767557" y="2024844"/>
            <a:chExt cx="939882" cy="939882"/>
          </a:xfrm>
        </p:grpSpPr>
        <p:sp>
          <p:nvSpPr>
            <p:cNvPr id="12" name="Rectangle 15"/>
            <p:cNvSpPr/>
            <p:nvPr/>
          </p:nvSpPr>
          <p:spPr>
            <a:xfrm>
              <a:off x="767557" y="2024844"/>
              <a:ext cx="939882" cy="939882"/>
            </a:xfrm>
            <a:prstGeom prst="rect">
              <a:avLst/>
            </a:prstGeom>
            <a:solidFill>
              <a:srgbClr val="6B7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13" name="Group 30"/>
            <p:cNvGrpSpPr/>
            <p:nvPr/>
          </p:nvGrpSpPr>
          <p:grpSpPr>
            <a:xfrm>
              <a:off x="990821" y="2301144"/>
              <a:ext cx="493352" cy="387281"/>
              <a:chOff x="5348288" y="5818188"/>
              <a:chExt cx="1587500" cy="1246187"/>
            </a:xfrm>
          </p:grpSpPr>
          <p:sp>
            <p:nvSpPr>
              <p:cNvPr id="14" name="Freeform 31"/>
              <p:cNvSpPr>
                <a:spLocks noEditPoints="1"/>
              </p:cNvSpPr>
              <p:nvPr/>
            </p:nvSpPr>
            <p:spPr bwMode="auto">
              <a:xfrm>
                <a:off x="5348288" y="5818188"/>
                <a:ext cx="1587500" cy="263525"/>
              </a:xfrm>
              <a:custGeom>
                <a:avLst/>
                <a:gdLst>
                  <a:gd name="T0" fmla="*/ 471 w 507"/>
                  <a:gd name="T1" fmla="*/ 0 h 84"/>
                  <a:gd name="T2" fmla="*/ 37 w 507"/>
                  <a:gd name="T3" fmla="*/ 0 h 84"/>
                  <a:gd name="T4" fmla="*/ 0 w 507"/>
                  <a:gd name="T5" fmla="*/ 37 h 84"/>
                  <a:gd name="T6" fmla="*/ 0 w 507"/>
                  <a:gd name="T7" fmla="*/ 84 h 84"/>
                  <a:gd name="T8" fmla="*/ 507 w 507"/>
                  <a:gd name="T9" fmla="*/ 84 h 84"/>
                  <a:gd name="T10" fmla="*/ 507 w 507"/>
                  <a:gd name="T11" fmla="*/ 37 h 84"/>
                  <a:gd name="T12" fmla="*/ 471 w 507"/>
                  <a:gd name="T13" fmla="*/ 0 h 84"/>
                  <a:gd name="T14" fmla="*/ 49 w 507"/>
                  <a:gd name="T15" fmla="*/ 59 h 84"/>
                  <a:gd name="T16" fmla="*/ 36 w 507"/>
                  <a:gd name="T17" fmla="*/ 46 h 84"/>
                  <a:gd name="T18" fmla="*/ 49 w 507"/>
                  <a:gd name="T19" fmla="*/ 33 h 84"/>
                  <a:gd name="T20" fmla="*/ 62 w 507"/>
                  <a:gd name="T21" fmla="*/ 46 h 84"/>
                  <a:gd name="T22" fmla="*/ 49 w 507"/>
                  <a:gd name="T23" fmla="*/ 59 h 84"/>
                  <a:gd name="T24" fmla="*/ 100 w 507"/>
                  <a:gd name="T25" fmla="*/ 59 h 84"/>
                  <a:gd name="T26" fmla="*/ 87 w 507"/>
                  <a:gd name="T27" fmla="*/ 46 h 84"/>
                  <a:gd name="T28" fmla="*/ 100 w 507"/>
                  <a:gd name="T29" fmla="*/ 33 h 84"/>
                  <a:gd name="T30" fmla="*/ 113 w 507"/>
                  <a:gd name="T31" fmla="*/ 46 h 84"/>
                  <a:gd name="T32" fmla="*/ 100 w 507"/>
                  <a:gd name="T33" fmla="*/ 59 h 84"/>
                  <a:gd name="T34" fmla="*/ 151 w 507"/>
                  <a:gd name="T35" fmla="*/ 59 h 84"/>
                  <a:gd name="T36" fmla="*/ 138 w 507"/>
                  <a:gd name="T37" fmla="*/ 46 h 84"/>
                  <a:gd name="T38" fmla="*/ 151 w 507"/>
                  <a:gd name="T39" fmla="*/ 33 h 84"/>
                  <a:gd name="T40" fmla="*/ 163 w 507"/>
                  <a:gd name="T41" fmla="*/ 46 h 84"/>
                  <a:gd name="T42" fmla="*/ 151 w 507"/>
                  <a:gd name="T43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7" h="84">
                    <a:moveTo>
                      <a:pt x="47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507" y="84"/>
                      <a:pt x="507" y="84"/>
                      <a:pt x="507" y="84"/>
                    </a:cubicBezTo>
                    <a:cubicBezTo>
                      <a:pt x="507" y="37"/>
                      <a:pt x="507" y="37"/>
                      <a:pt x="507" y="37"/>
                    </a:cubicBezTo>
                    <a:cubicBezTo>
                      <a:pt x="507" y="17"/>
                      <a:pt x="491" y="0"/>
                      <a:pt x="471" y="0"/>
                    </a:cubicBezTo>
                    <a:close/>
                    <a:moveTo>
                      <a:pt x="49" y="59"/>
                    </a:moveTo>
                    <a:cubicBezTo>
                      <a:pt x="42" y="59"/>
                      <a:pt x="36" y="53"/>
                      <a:pt x="36" y="46"/>
                    </a:cubicBezTo>
                    <a:cubicBezTo>
                      <a:pt x="36" y="39"/>
                      <a:pt x="42" y="33"/>
                      <a:pt x="49" y="33"/>
                    </a:cubicBezTo>
                    <a:cubicBezTo>
                      <a:pt x="56" y="33"/>
                      <a:pt x="62" y="39"/>
                      <a:pt x="62" y="46"/>
                    </a:cubicBezTo>
                    <a:cubicBezTo>
                      <a:pt x="62" y="53"/>
                      <a:pt x="56" y="59"/>
                      <a:pt x="49" y="59"/>
                    </a:cubicBezTo>
                    <a:close/>
                    <a:moveTo>
                      <a:pt x="100" y="59"/>
                    </a:moveTo>
                    <a:cubicBezTo>
                      <a:pt x="93" y="59"/>
                      <a:pt x="87" y="53"/>
                      <a:pt x="87" y="46"/>
                    </a:cubicBezTo>
                    <a:cubicBezTo>
                      <a:pt x="87" y="39"/>
                      <a:pt x="93" y="33"/>
                      <a:pt x="100" y="33"/>
                    </a:cubicBezTo>
                    <a:cubicBezTo>
                      <a:pt x="107" y="33"/>
                      <a:pt x="113" y="39"/>
                      <a:pt x="113" y="46"/>
                    </a:cubicBezTo>
                    <a:cubicBezTo>
                      <a:pt x="113" y="53"/>
                      <a:pt x="107" y="59"/>
                      <a:pt x="100" y="59"/>
                    </a:cubicBezTo>
                    <a:close/>
                    <a:moveTo>
                      <a:pt x="151" y="59"/>
                    </a:moveTo>
                    <a:cubicBezTo>
                      <a:pt x="144" y="59"/>
                      <a:pt x="138" y="53"/>
                      <a:pt x="138" y="46"/>
                    </a:cubicBezTo>
                    <a:cubicBezTo>
                      <a:pt x="138" y="39"/>
                      <a:pt x="144" y="33"/>
                      <a:pt x="151" y="33"/>
                    </a:cubicBezTo>
                    <a:cubicBezTo>
                      <a:pt x="158" y="33"/>
                      <a:pt x="163" y="39"/>
                      <a:pt x="163" y="46"/>
                    </a:cubicBezTo>
                    <a:cubicBezTo>
                      <a:pt x="163" y="53"/>
                      <a:pt x="158" y="59"/>
                      <a:pt x="151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Freeform 32"/>
              <p:cNvSpPr>
                <a:spLocks noEditPoints="1"/>
              </p:cNvSpPr>
              <p:nvPr/>
            </p:nvSpPr>
            <p:spPr bwMode="auto">
              <a:xfrm>
                <a:off x="5348288" y="6111875"/>
                <a:ext cx="1587500" cy="952500"/>
              </a:xfrm>
              <a:custGeom>
                <a:avLst/>
                <a:gdLst>
                  <a:gd name="T0" fmla="*/ 0 w 507"/>
                  <a:gd name="T1" fmla="*/ 268 h 304"/>
                  <a:gd name="T2" fmla="*/ 37 w 507"/>
                  <a:gd name="T3" fmla="*/ 304 h 304"/>
                  <a:gd name="T4" fmla="*/ 471 w 507"/>
                  <a:gd name="T5" fmla="*/ 304 h 304"/>
                  <a:gd name="T6" fmla="*/ 507 w 507"/>
                  <a:gd name="T7" fmla="*/ 268 h 304"/>
                  <a:gd name="T8" fmla="*/ 507 w 507"/>
                  <a:gd name="T9" fmla="*/ 0 h 304"/>
                  <a:gd name="T10" fmla="*/ 0 w 507"/>
                  <a:gd name="T11" fmla="*/ 0 h 304"/>
                  <a:gd name="T12" fmla="*/ 0 w 507"/>
                  <a:gd name="T13" fmla="*/ 268 h 304"/>
                  <a:gd name="T14" fmla="*/ 181 w 507"/>
                  <a:gd name="T15" fmla="*/ 200 h 304"/>
                  <a:gd name="T16" fmla="*/ 212 w 507"/>
                  <a:gd name="T17" fmla="*/ 169 h 304"/>
                  <a:gd name="T18" fmla="*/ 221 w 507"/>
                  <a:gd name="T19" fmla="*/ 89 h 304"/>
                  <a:gd name="T20" fmla="*/ 266 w 507"/>
                  <a:gd name="T21" fmla="*/ 70 h 304"/>
                  <a:gd name="T22" fmla="*/ 312 w 507"/>
                  <a:gd name="T23" fmla="*/ 89 h 304"/>
                  <a:gd name="T24" fmla="*/ 312 w 507"/>
                  <a:gd name="T25" fmla="*/ 180 h 304"/>
                  <a:gd name="T26" fmla="*/ 266 w 507"/>
                  <a:gd name="T27" fmla="*/ 199 h 304"/>
                  <a:gd name="T28" fmla="*/ 232 w 507"/>
                  <a:gd name="T29" fmla="*/ 188 h 304"/>
                  <a:gd name="T30" fmla="*/ 201 w 507"/>
                  <a:gd name="T31" fmla="*/ 220 h 304"/>
                  <a:gd name="T32" fmla="*/ 191 w 507"/>
                  <a:gd name="T33" fmla="*/ 224 h 304"/>
                  <a:gd name="T34" fmla="*/ 181 w 507"/>
                  <a:gd name="T35" fmla="*/ 220 h 304"/>
                  <a:gd name="T36" fmla="*/ 181 w 507"/>
                  <a:gd name="T37" fmla="*/ 20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7" h="304">
                    <a:moveTo>
                      <a:pt x="0" y="268"/>
                    </a:moveTo>
                    <a:cubicBezTo>
                      <a:pt x="0" y="288"/>
                      <a:pt x="17" y="304"/>
                      <a:pt x="37" y="304"/>
                    </a:cubicBezTo>
                    <a:cubicBezTo>
                      <a:pt x="471" y="304"/>
                      <a:pt x="471" y="304"/>
                      <a:pt x="471" y="304"/>
                    </a:cubicBezTo>
                    <a:cubicBezTo>
                      <a:pt x="491" y="304"/>
                      <a:pt x="507" y="288"/>
                      <a:pt x="507" y="268"/>
                    </a:cubicBezTo>
                    <a:cubicBezTo>
                      <a:pt x="507" y="0"/>
                      <a:pt x="507" y="0"/>
                      <a:pt x="50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68"/>
                    </a:lnTo>
                    <a:close/>
                    <a:moveTo>
                      <a:pt x="181" y="200"/>
                    </a:moveTo>
                    <a:cubicBezTo>
                      <a:pt x="212" y="169"/>
                      <a:pt x="212" y="169"/>
                      <a:pt x="212" y="169"/>
                    </a:cubicBezTo>
                    <a:cubicBezTo>
                      <a:pt x="196" y="144"/>
                      <a:pt x="199" y="110"/>
                      <a:pt x="221" y="89"/>
                    </a:cubicBezTo>
                    <a:cubicBezTo>
                      <a:pt x="233" y="77"/>
                      <a:pt x="249" y="70"/>
                      <a:pt x="266" y="70"/>
                    </a:cubicBezTo>
                    <a:cubicBezTo>
                      <a:pt x="283" y="70"/>
                      <a:pt x="300" y="77"/>
                      <a:pt x="312" y="89"/>
                    </a:cubicBezTo>
                    <a:cubicBezTo>
                      <a:pt x="337" y="114"/>
                      <a:pt x="337" y="155"/>
                      <a:pt x="312" y="180"/>
                    </a:cubicBezTo>
                    <a:cubicBezTo>
                      <a:pt x="300" y="192"/>
                      <a:pt x="284" y="199"/>
                      <a:pt x="266" y="199"/>
                    </a:cubicBezTo>
                    <a:cubicBezTo>
                      <a:pt x="254" y="199"/>
                      <a:pt x="242" y="195"/>
                      <a:pt x="232" y="188"/>
                    </a:cubicBezTo>
                    <a:cubicBezTo>
                      <a:pt x="201" y="220"/>
                      <a:pt x="201" y="220"/>
                      <a:pt x="201" y="220"/>
                    </a:cubicBezTo>
                    <a:cubicBezTo>
                      <a:pt x="198" y="222"/>
                      <a:pt x="194" y="224"/>
                      <a:pt x="191" y="224"/>
                    </a:cubicBezTo>
                    <a:cubicBezTo>
                      <a:pt x="187" y="224"/>
                      <a:pt x="184" y="222"/>
                      <a:pt x="181" y="220"/>
                    </a:cubicBezTo>
                    <a:cubicBezTo>
                      <a:pt x="176" y="214"/>
                      <a:pt x="176" y="205"/>
                      <a:pt x="181" y="2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" name="Freeform 33"/>
              <p:cNvSpPr/>
              <p:nvPr/>
            </p:nvSpPr>
            <p:spPr bwMode="auto">
              <a:xfrm>
                <a:off x="6040438" y="6403975"/>
                <a:ext cx="280987" cy="255587"/>
              </a:xfrm>
              <a:custGeom>
                <a:avLst/>
                <a:gdLst>
                  <a:gd name="T0" fmla="*/ 45 w 90"/>
                  <a:gd name="T1" fmla="*/ 82 h 82"/>
                  <a:gd name="T2" fmla="*/ 74 w 90"/>
                  <a:gd name="T3" fmla="*/ 70 h 82"/>
                  <a:gd name="T4" fmla="*/ 74 w 90"/>
                  <a:gd name="T5" fmla="*/ 12 h 82"/>
                  <a:gd name="T6" fmla="*/ 45 w 90"/>
                  <a:gd name="T7" fmla="*/ 0 h 82"/>
                  <a:gd name="T8" fmla="*/ 16 w 90"/>
                  <a:gd name="T9" fmla="*/ 12 h 82"/>
                  <a:gd name="T10" fmla="*/ 16 w 90"/>
                  <a:gd name="T11" fmla="*/ 70 h 82"/>
                  <a:gd name="T12" fmla="*/ 45 w 90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82">
                    <a:moveTo>
                      <a:pt x="45" y="82"/>
                    </a:moveTo>
                    <a:cubicBezTo>
                      <a:pt x="56" y="82"/>
                      <a:pt x="67" y="78"/>
                      <a:pt x="74" y="70"/>
                    </a:cubicBezTo>
                    <a:cubicBezTo>
                      <a:pt x="90" y="54"/>
                      <a:pt x="90" y="28"/>
                      <a:pt x="74" y="12"/>
                    </a:cubicBezTo>
                    <a:cubicBezTo>
                      <a:pt x="67" y="5"/>
                      <a:pt x="56" y="0"/>
                      <a:pt x="45" y="0"/>
                    </a:cubicBezTo>
                    <a:cubicBezTo>
                      <a:pt x="34" y="0"/>
                      <a:pt x="24" y="5"/>
                      <a:pt x="16" y="12"/>
                    </a:cubicBezTo>
                    <a:cubicBezTo>
                      <a:pt x="0" y="28"/>
                      <a:pt x="0" y="54"/>
                      <a:pt x="16" y="70"/>
                    </a:cubicBezTo>
                    <a:cubicBezTo>
                      <a:pt x="24" y="78"/>
                      <a:pt x="34" y="82"/>
                      <a:pt x="4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767557" y="4185084"/>
            <a:ext cx="939882" cy="939882"/>
            <a:chOff x="767557" y="4185084"/>
            <a:chExt cx="939882" cy="939882"/>
          </a:xfrm>
        </p:grpSpPr>
        <p:sp>
          <p:nvSpPr>
            <p:cNvPr id="5" name="Rectangle 10"/>
            <p:cNvSpPr/>
            <p:nvPr/>
          </p:nvSpPr>
          <p:spPr>
            <a:xfrm>
              <a:off x="767557" y="4185084"/>
              <a:ext cx="939882" cy="939882"/>
            </a:xfrm>
            <a:prstGeom prst="rect">
              <a:avLst/>
            </a:prstGeom>
            <a:solidFill>
              <a:srgbClr val="6B7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6" name="Group 34"/>
            <p:cNvGrpSpPr/>
            <p:nvPr/>
          </p:nvGrpSpPr>
          <p:grpSpPr>
            <a:xfrm>
              <a:off x="990821" y="4461384"/>
              <a:ext cx="493352" cy="387281"/>
              <a:chOff x="8366125" y="5818188"/>
              <a:chExt cx="1587500" cy="1246187"/>
            </a:xfrm>
          </p:grpSpPr>
          <p:sp>
            <p:nvSpPr>
              <p:cNvPr id="7" name="Freeform 35"/>
              <p:cNvSpPr>
                <a:spLocks noEditPoints="1"/>
              </p:cNvSpPr>
              <p:nvPr/>
            </p:nvSpPr>
            <p:spPr bwMode="auto">
              <a:xfrm>
                <a:off x="8366125" y="5818188"/>
                <a:ext cx="1587500" cy="263525"/>
              </a:xfrm>
              <a:custGeom>
                <a:avLst/>
                <a:gdLst>
                  <a:gd name="T0" fmla="*/ 471 w 507"/>
                  <a:gd name="T1" fmla="*/ 0 h 84"/>
                  <a:gd name="T2" fmla="*/ 36 w 507"/>
                  <a:gd name="T3" fmla="*/ 0 h 84"/>
                  <a:gd name="T4" fmla="*/ 0 w 507"/>
                  <a:gd name="T5" fmla="*/ 37 h 84"/>
                  <a:gd name="T6" fmla="*/ 0 w 507"/>
                  <a:gd name="T7" fmla="*/ 84 h 84"/>
                  <a:gd name="T8" fmla="*/ 507 w 507"/>
                  <a:gd name="T9" fmla="*/ 84 h 84"/>
                  <a:gd name="T10" fmla="*/ 507 w 507"/>
                  <a:gd name="T11" fmla="*/ 37 h 84"/>
                  <a:gd name="T12" fmla="*/ 471 w 507"/>
                  <a:gd name="T13" fmla="*/ 0 h 84"/>
                  <a:gd name="T14" fmla="*/ 49 w 507"/>
                  <a:gd name="T15" fmla="*/ 59 h 84"/>
                  <a:gd name="T16" fmla="*/ 36 w 507"/>
                  <a:gd name="T17" fmla="*/ 46 h 84"/>
                  <a:gd name="T18" fmla="*/ 49 w 507"/>
                  <a:gd name="T19" fmla="*/ 33 h 84"/>
                  <a:gd name="T20" fmla="*/ 62 w 507"/>
                  <a:gd name="T21" fmla="*/ 46 h 84"/>
                  <a:gd name="T22" fmla="*/ 49 w 507"/>
                  <a:gd name="T23" fmla="*/ 59 h 84"/>
                  <a:gd name="T24" fmla="*/ 100 w 507"/>
                  <a:gd name="T25" fmla="*/ 59 h 84"/>
                  <a:gd name="T26" fmla="*/ 87 w 507"/>
                  <a:gd name="T27" fmla="*/ 46 h 84"/>
                  <a:gd name="T28" fmla="*/ 100 w 507"/>
                  <a:gd name="T29" fmla="*/ 33 h 84"/>
                  <a:gd name="T30" fmla="*/ 112 w 507"/>
                  <a:gd name="T31" fmla="*/ 46 h 84"/>
                  <a:gd name="T32" fmla="*/ 100 w 507"/>
                  <a:gd name="T33" fmla="*/ 59 h 84"/>
                  <a:gd name="T34" fmla="*/ 150 w 507"/>
                  <a:gd name="T35" fmla="*/ 59 h 84"/>
                  <a:gd name="T36" fmla="*/ 138 w 507"/>
                  <a:gd name="T37" fmla="*/ 46 h 84"/>
                  <a:gd name="T38" fmla="*/ 150 w 507"/>
                  <a:gd name="T39" fmla="*/ 33 h 84"/>
                  <a:gd name="T40" fmla="*/ 163 w 507"/>
                  <a:gd name="T41" fmla="*/ 46 h 84"/>
                  <a:gd name="T42" fmla="*/ 150 w 507"/>
                  <a:gd name="T43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7" h="84">
                    <a:moveTo>
                      <a:pt x="471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7"/>
                      <a:pt x="0" y="37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507" y="84"/>
                      <a:pt x="507" y="84"/>
                      <a:pt x="507" y="84"/>
                    </a:cubicBezTo>
                    <a:cubicBezTo>
                      <a:pt x="507" y="37"/>
                      <a:pt x="507" y="37"/>
                      <a:pt x="507" y="37"/>
                    </a:cubicBezTo>
                    <a:cubicBezTo>
                      <a:pt x="507" y="17"/>
                      <a:pt x="491" y="0"/>
                      <a:pt x="471" y="0"/>
                    </a:cubicBezTo>
                    <a:close/>
                    <a:moveTo>
                      <a:pt x="49" y="59"/>
                    </a:moveTo>
                    <a:cubicBezTo>
                      <a:pt x="42" y="59"/>
                      <a:pt x="36" y="53"/>
                      <a:pt x="36" y="46"/>
                    </a:cubicBezTo>
                    <a:cubicBezTo>
                      <a:pt x="36" y="39"/>
                      <a:pt x="42" y="33"/>
                      <a:pt x="49" y="33"/>
                    </a:cubicBezTo>
                    <a:cubicBezTo>
                      <a:pt x="56" y="33"/>
                      <a:pt x="62" y="39"/>
                      <a:pt x="62" y="46"/>
                    </a:cubicBezTo>
                    <a:cubicBezTo>
                      <a:pt x="62" y="53"/>
                      <a:pt x="56" y="59"/>
                      <a:pt x="49" y="59"/>
                    </a:cubicBezTo>
                    <a:close/>
                    <a:moveTo>
                      <a:pt x="100" y="59"/>
                    </a:moveTo>
                    <a:cubicBezTo>
                      <a:pt x="93" y="59"/>
                      <a:pt x="87" y="53"/>
                      <a:pt x="87" y="46"/>
                    </a:cubicBezTo>
                    <a:cubicBezTo>
                      <a:pt x="87" y="39"/>
                      <a:pt x="93" y="33"/>
                      <a:pt x="100" y="33"/>
                    </a:cubicBezTo>
                    <a:cubicBezTo>
                      <a:pt x="107" y="33"/>
                      <a:pt x="112" y="39"/>
                      <a:pt x="112" y="46"/>
                    </a:cubicBezTo>
                    <a:cubicBezTo>
                      <a:pt x="112" y="53"/>
                      <a:pt x="107" y="59"/>
                      <a:pt x="100" y="59"/>
                    </a:cubicBezTo>
                    <a:close/>
                    <a:moveTo>
                      <a:pt x="150" y="59"/>
                    </a:moveTo>
                    <a:cubicBezTo>
                      <a:pt x="143" y="59"/>
                      <a:pt x="138" y="53"/>
                      <a:pt x="138" y="46"/>
                    </a:cubicBezTo>
                    <a:cubicBezTo>
                      <a:pt x="138" y="39"/>
                      <a:pt x="143" y="33"/>
                      <a:pt x="150" y="33"/>
                    </a:cubicBezTo>
                    <a:cubicBezTo>
                      <a:pt x="157" y="33"/>
                      <a:pt x="163" y="39"/>
                      <a:pt x="163" y="46"/>
                    </a:cubicBezTo>
                    <a:cubicBezTo>
                      <a:pt x="163" y="53"/>
                      <a:pt x="157" y="59"/>
                      <a:pt x="150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/>
            </p:nvSpPr>
            <p:spPr bwMode="auto">
              <a:xfrm>
                <a:off x="8366125" y="6111875"/>
                <a:ext cx="1587500" cy="952500"/>
              </a:xfrm>
              <a:custGeom>
                <a:avLst/>
                <a:gdLst>
                  <a:gd name="T0" fmla="*/ 0 w 507"/>
                  <a:gd name="T1" fmla="*/ 268 h 304"/>
                  <a:gd name="T2" fmla="*/ 36 w 507"/>
                  <a:gd name="T3" fmla="*/ 304 h 304"/>
                  <a:gd name="T4" fmla="*/ 471 w 507"/>
                  <a:gd name="T5" fmla="*/ 304 h 304"/>
                  <a:gd name="T6" fmla="*/ 507 w 507"/>
                  <a:gd name="T7" fmla="*/ 268 h 304"/>
                  <a:gd name="T8" fmla="*/ 507 w 507"/>
                  <a:gd name="T9" fmla="*/ 0 h 304"/>
                  <a:gd name="T10" fmla="*/ 0 w 507"/>
                  <a:gd name="T11" fmla="*/ 0 h 304"/>
                  <a:gd name="T12" fmla="*/ 0 w 507"/>
                  <a:gd name="T13" fmla="*/ 268 h 304"/>
                  <a:gd name="T14" fmla="*/ 299 w 507"/>
                  <a:gd name="T15" fmla="*/ 54 h 304"/>
                  <a:gd name="T16" fmla="*/ 432 w 507"/>
                  <a:gd name="T17" fmla="*/ 54 h 304"/>
                  <a:gd name="T18" fmla="*/ 432 w 507"/>
                  <a:gd name="T19" fmla="*/ 184 h 304"/>
                  <a:gd name="T20" fmla="*/ 299 w 507"/>
                  <a:gd name="T21" fmla="*/ 184 h 304"/>
                  <a:gd name="T22" fmla="*/ 299 w 507"/>
                  <a:gd name="T23" fmla="*/ 54 h 304"/>
                  <a:gd name="T24" fmla="*/ 75 w 507"/>
                  <a:gd name="T25" fmla="*/ 54 h 304"/>
                  <a:gd name="T26" fmla="*/ 259 w 507"/>
                  <a:gd name="T27" fmla="*/ 54 h 304"/>
                  <a:gd name="T28" fmla="*/ 259 w 507"/>
                  <a:gd name="T29" fmla="*/ 75 h 304"/>
                  <a:gd name="T30" fmla="*/ 75 w 507"/>
                  <a:gd name="T31" fmla="*/ 75 h 304"/>
                  <a:gd name="T32" fmla="*/ 75 w 507"/>
                  <a:gd name="T33" fmla="*/ 54 h 304"/>
                  <a:gd name="T34" fmla="*/ 75 w 507"/>
                  <a:gd name="T35" fmla="*/ 109 h 304"/>
                  <a:gd name="T36" fmla="*/ 259 w 507"/>
                  <a:gd name="T37" fmla="*/ 109 h 304"/>
                  <a:gd name="T38" fmla="*/ 259 w 507"/>
                  <a:gd name="T39" fmla="*/ 130 h 304"/>
                  <a:gd name="T40" fmla="*/ 75 w 507"/>
                  <a:gd name="T41" fmla="*/ 130 h 304"/>
                  <a:gd name="T42" fmla="*/ 75 w 507"/>
                  <a:gd name="T43" fmla="*/ 109 h 304"/>
                  <a:gd name="T44" fmla="*/ 75 w 507"/>
                  <a:gd name="T45" fmla="*/ 163 h 304"/>
                  <a:gd name="T46" fmla="*/ 259 w 507"/>
                  <a:gd name="T47" fmla="*/ 163 h 304"/>
                  <a:gd name="T48" fmla="*/ 259 w 507"/>
                  <a:gd name="T49" fmla="*/ 184 h 304"/>
                  <a:gd name="T50" fmla="*/ 75 w 507"/>
                  <a:gd name="T51" fmla="*/ 184 h 304"/>
                  <a:gd name="T52" fmla="*/ 75 w 507"/>
                  <a:gd name="T53" fmla="*/ 163 h 304"/>
                  <a:gd name="T54" fmla="*/ 75 w 507"/>
                  <a:gd name="T55" fmla="*/ 217 h 304"/>
                  <a:gd name="T56" fmla="*/ 432 w 507"/>
                  <a:gd name="T57" fmla="*/ 217 h 304"/>
                  <a:gd name="T58" fmla="*/ 432 w 507"/>
                  <a:gd name="T59" fmla="*/ 238 h 304"/>
                  <a:gd name="T60" fmla="*/ 75 w 507"/>
                  <a:gd name="T61" fmla="*/ 238 h 304"/>
                  <a:gd name="T62" fmla="*/ 75 w 507"/>
                  <a:gd name="T63" fmla="*/ 217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7" h="304">
                    <a:moveTo>
                      <a:pt x="0" y="268"/>
                    </a:moveTo>
                    <a:cubicBezTo>
                      <a:pt x="0" y="288"/>
                      <a:pt x="16" y="304"/>
                      <a:pt x="36" y="304"/>
                    </a:cubicBezTo>
                    <a:cubicBezTo>
                      <a:pt x="471" y="304"/>
                      <a:pt x="471" y="304"/>
                      <a:pt x="471" y="304"/>
                    </a:cubicBezTo>
                    <a:cubicBezTo>
                      <a:pt x="491" y="304"/>
                      <a:pt x="507" y="288"/>
                      <a:pt x="507" y="268"/>
                    </a:cubicBezTo>
                    <a:cubicBezTo>
                      <a:pt x="507" y="0"/>
                      <a:pt x="507" y="0"/>
                      <a:pt x="50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68"/>
                    </a:lnTo>
                    <a:close/>
                    <a:moveTo>
                      <a:pt x="299" y="54"/>
                    </a:moveTo>
                    <a:cubicBezTo>
                      <a:pt x="432" y="54"/>
                      <a:pt x="432" y="54"/>
                      <a:pt x="432" y="54"/>
                    </a:cubicBezTo>
                    <a:cubicBezTo>
                      <a:pt x="432" y="184"/>
                      <a:pt x="432" y="184"/>
                      <a:pt x="432" y="184"/>
                    </a:cubicBezTo>
                    <a:cubicBezTo>
                      <a:pt x="299" y="184"/>
                      <a:pt x="299" y="184"/>
                      <a:pt x="299" y="184"/>
                    </a:cubicBezTo>
                    <a:lnTo>
                      <a:pt x="299" y="54"/>
                    </a:lnTo>
                    <a:close/>
                    <a:moveTo>
                      <a:pt x="75" y="54"/>
                    </a:moveTo>
                    <a:cubicBezTo>
                      <a:pt x="259" y="54"/>
                      <a:pt x="259" y="54"/>
                      <a:pt x="259" y="54"/>
                    </a:cubicBezTo>
                    <a:cubicBezTo>
                      <a:pt x="259" y="75"/>
                      <a:pt x="259" y="75"/>
                      <a:pt x="259" y="75"/>
                    </a:cubicBezTo>
                    <a:cubicBezTo>
                      <a:pt x="75" y="75"/>
                      <a:pt x="75" y="75"/>
                      <a:pt x="75" y="75"/>
                    </a:cubicBezTo>
                    <a:lnTo>
                      <a:pt x="75" y="54"/>
                    </a:lnTo>
                    <a:close/>
                    <a:moveTo>
                      <a:pt x="75" y="109"/>
                    </a:moveTo>
                    <a:cubicBezTo>
                      <a:pt x="259" y="109"/>
                      <a:pt x="259" y="109"/>
                      <a:pt x="259" y="109"/>
                    </a:cubicBezTo>
                    <a:cubicBezTo>
                      <a:pt x="259" y="130"/>
                      <a:pt x="259" y="130"/>
                      <a:pt x="259" y="130"/>
                    </a:cubicBezTo>
                    <a:cubicBezTo>
                      <a:pt x="75" y="130"/>
                      <a:pt x="75" y="130"/>
                      <a:pt x="75" y="130"/>
                    </a:cubicBezTo>
                    <a:lnTo>
                      <a:pt x="75" y="109"/>
                    </a:lnTo>
                    <a:close/>
                    <a:moveTo>
                      <a:pt x="75" y="163"/>
                    </a:moveTo>
                    <a:cubicBezTo>
                      <a:pt x="259" y="163"/>
                      <a:pt x="259" y="163"/>
                      <a:pt x="259" y="163"/>
                    </a:cubicBezTo>
                    <a:cubicBezTo>
                      <a:pt x="259" y="184"/>
                      <a:pt x="259" y="184"/>
                      <a:pt x="259" y="184"/>
                    </a:cubicBezTo>
                    <a:cubicBezTo>
                      <a:pt x="75" y="184"/>
                      <a:pt x="75" y="184"/>
                      <a:pt x="75" y="184"/>
                    </a:cubicBezTo>
                    <a:lnTo>
                      <a:pt x="75" y="163"/>
                    </a:lnTo>
                    <a:close/>
                    <a:moveTo>
                      <a:pt x="75" y="217"/>
                    </a:moveTo>
                    <a:cubicBezTo>
                      <a:pt x="432" y="217"/>
                      <a:pt x="432" y="217"/>
                      <a:pt x="432" y="217"/>
                    </a:cubicBezTo>
                    <a:cubicBezTo>
                      <a:pt x="432" y="238"/>
                      <a:pt x="432" y="238"/>
                      <a:pt x="432" y="238"/>
                    </a:cubicBezTo>
                    <a:cubicBezTo>
                      <a:pt x="75" y="238"/>
                      <a:pt x="75" y="238"/>
                      <a:pt x="75" y="238"/>
                    </a:cubicBezTo>
                    <a:lnTo>
                      <a:pt x="75" y="2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4583832" y="2024844"/>
            <a:ext cx="939882" cy="939882"/>
            <a:chOff x="4583832" y="2024844"/>
            <a:chExt cx="939882" cy="939882"/>
          </a:xfrm>
        </p:grpSpPr>
        <p:sp>
          <p:nvSpPr>
            <p:cNvPr id="23" name="Rectangle 13"/>
            <p:cNvSpPr/>
            <p:nvPr/>
          </p:nvSpPr>
          <p:spPr>
            <a:xfrm>
              <a:off x="4583832" y="2024844"/>
              <a:ext cx="939882" cy="939882"/>
            </a:xfrm>
            <a:prstGeom prst="rect">
              <a:avLst/>
            </a:prstGeom>
            <a:solidFill>
              <a:srgbClr val="6B7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24" name="Group 37"/>
            <p:cNvGrpSpPr/>
            <p:nvPr/>
          </p:nvGrpSpPr>
          <p:grpSpPr>
            <a:xfrm>
              <a:off x="4807097" y="2301144"/>
              <a:ext cx="493352" cy="387281"/>
              <a:chOff x="11385550" y="5818188"/>
              <a:chExt cx="1587500" cy="1246187"/>
            </a:xfrm>
          </p:grpSpPr>
          <p:sp>
            <p:nvSpPr>
              <p:cNvPr id="25" name="Freeform 15"/>
              <p:cNvSpPr>
                <a:spLocks noEditPoints="1"/>
              </p:cNvSpPr>
              <p:nvPr/>
            </p:nvSpPr>
            <p:spPr bwMode="auto">
              <a:xfrm>
                <a:off x="11385550" y="5818188"/>
                <a:ext cx="1587500" cy="263525"/>
              </a:xfrm>
              <a:custGeom>
                <a:avLst/>
                <a:gdLst>
                  <a:gd name="T0" fmla="*/ 470 w 507"/>
                  <a:gd name="T1" fmla="*/ 0 h 84"/>
                  <a:gd name="T2" fmla="*/ 36 w 507"/>
                  <a:gd name="T3" fmla="*/ 0 h 84"/>
                  <a:gd name="T4" fmla="*/ 0 w 507"/>
                  <a:gd name="T5" fmla="*/ 37 h 84"/>
                  <a:gd name="T6" fmla="*/ 0 w 507"/>
                  <a:gd name="T7" fmla="*/ 84 h 84"/>
                  <a:gd name="T8" fmla="*/ 507 w 507"/>
                  <a:gd name="T9" fmla="*/ 84 h 84"/>
                  <a:gd name="T10" fmla="*/ 507 w 507"/>
                  <a:gd name="T11" fmla="*/ 37 h 84"/>
                  <a:gd name="T12" fmla="*/ 470 w 507"/>
                  <a:gd name="T13" fmla="*/ 0 h 84"/>
                  <a:gd name="T14" fmla="*/ 49 w 507"/>
                  <a:gd name="T15" fmla="*/ 59 h 84"/>
                  <a:gd name="T16" fmla="*/ 36 w 507"/>
                  <a:gd name="T17" fmla="*/ 46 h 84"/>
                  <a:gd name="T18" fmla="*/ 49 w 507"/>
                  <a:gd name="T19" fmla="*/ 33 h 84"/>
                  <a:gd name="T20" fmla="*/ 61 w 507"/>
                  <a:gd name="T21" fmla="*/ 46 h 84"/>
                  <a:gd name="T22" fmla="*/ 49 w 507"/>
                  <a:gd name="T23" fmla="*/ 59 h 84"/>
                  <a:gd name="T24" fmla="*/ 99 w 507"/>
                  <a:gd name="T25" fmla="*/ 59 h 84"/>
                  <a:gd name="T26" fmla="*/ 87 w 507"/>
                  <a:gd name="T27" fmla="*/ 46 h 84"/>
                  <a:gd name="T28" fmla="*/ 99 w 507"/>
                  <a:gd name="T29" fmla="*/ 33 h 84"/>
                  <a:gd name="T30" fmla="*/ 112 w 507"/>
                  <a:gd name="T31" fmla="*/ 46 h 84"/>
                  <a:gd name="T32" fmla="*/ 99 w 507"/>
                  <a:gd name="T33" fmla="*/ 59 h 84"/>
                  <a:gd name="T34" fmla="*/ 150 w 507"/>
                  <a:gd name="T35" fmla="*/ 59 h 84"/>
                  <a:gd name="T36" fmla="*/ 137 w 507"/>
                  <a:gd name="T37" fmla="*/ 46 h 84"/>
                  <a:gd name="T38" fmla="*/ 150 w 507"/>
                  <a:gd name="T39" fmla="*/ 33 h 84"/>
                  <a:gd name="T40" fmla="*/ 163 w 507"/>
                  <a:gd name="T41" fmla="*/ 46 h 84"/>
                  <a:gd name="T42" fmla="*/ 150 w 507"/>
                  <a:gd name="T43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7" h="84">
                    <a:moveTo>
                      <a:pt x="47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7"/>
                      <a:pt x="0" y="37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507" y="84"/>
                      <a:pt x="507" y="84"/>
                      <a:pt x="507" y="84"/>
                    </a:cubicBezTo>
                    <a:cubicBezTo>
                      <a:pt x="507" y="37"/>
                      <a:pt x="507" y="37"/>
                      <a:pt x="507" y="37"/>
                    </a:cubicBezTo>
                    <a:cubicBezTo>
                      <a:pt x="507" y="17"/>
                      <a:pt x="490" y="0"/>
                      <a:pt x="470" y="0"/>
                    </a:cubicBezTo>
                    <a:close/>
                    <a:moveTo>
                      <a:pt x="49" y="59"/>
                    </a:moveTo>
                    <a:cubicBezTo>
                      <a:pt x="42" y="59"/>
                      <a:pt x="36" y="53"/>
                      <a:pt x="36" y="46"/>
                    </a:cubicBezTo>
                    <a:cubicBezTo>
                      <a:pt x="36" y="39"/>
                      <a:pt x="42" y="33"/>
                      <a:pt x="49" y="33"/>
                    </a:cubicBezTo>
                    <a:cubicBezTo>
                      <a:pt x="56" y="33"/>
                      <a:pt x="61" y="39"/>
                      <a:pt x="61" y="46"/>
                    </a:cubicBezTo>
                    <a:cubicBezTo>
                      <a:pt x="61" y="53"/>
                      <a:pt x="56" y="59"/>
                      <a:pt x="49" y="59"/>
                    </a:cubicBezTo>
                    <a:close/>
                    <a:moveTo>
                      <a:pt x="99" y="59"/>
                    </a:moveTo>
                    <a:cubicBezTo>
                      <a:pt x="92" y="59"/>
                      <a:pt x="87" y="53"/>
                      <a:pt x="87" y="46"/>
                    </a:cubicBezTo>
                    <a:cubicBezTo>
                      <a:pt x="87" y="39"/>
                      <a:pt x="92" y="33"/>
                      <a:pt x="99" y="33"/>
                    </a:cubicBezTo>
                    <a:cubicBezTo>
                      <a:pt x="106" y="33"/>
                      <a:pt x="112" y="39"/>
                      <a:pt x="112" y="46"/>
                    </a:cubicBezTo>
                    <a:cubicBezTo>
                      <a:pt x="112" y="53"/>
                      <a:pt x="106" y="59"/>
                      <a:pt x="99" y="59"/>
                    </a:cubicBezTo>
                    <a:close/>
                    <a:moveTo>
                      <a:pt x="150" y="59"/>
                    </a:moveTo>
                    <a:cubicBezTo>
                      <a:pt x="143" y="59"/>
                      <a:pt x="137" y="53"/>
                      <a:pt x="137" y="46"/>
                    </a:cubicBezTo>
                    <a:cubicBezTo>
                      <a:pt x="137" y="39"/>
                      <a:pt x="143" y="33"/>
                      <a:pt x="150" y="33"/>
                    </a:cubicBezTo>
                    <a:cubicBezTo>
                      <a:pt x="157" y="33"/>
                      <a:pt x="163" y="39"/>
                      <a:pt x="163" y="46"/>
                    </a:cubicBezTo>
                    <a:cubicBezTo>
                      <a:pt x="163" y="53"/>
                      <a:pt x="157" y="59"/>
                      <a:pt x="150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6" name="Freeform 16"/>
              <p:cNvSpPr>
                <a:spLocks noEditPoints="1"/>
              </p:cNvSpPr>
              <p:nvPr/>
            </p:nvSpPr>
            <p:spPr bwMode="auto">
              <a:xfrm>
                <a:off x="11385550" y="6111875"/>
                <a:ext cx="1587500" cy="952500"/>
              </a:xfrm>
              <a:custGeom>
                <a:avLst/>
                <a:gdLst>
                  <a:gd name="T0" fmla="*/ 0 w 507"/>
                  <a:gd name="T1" fmla="*/ 268 h 304"/>
                  <a:gd name="T2" fmla="*/ 36 w 507"/>
                  <a:gd name="T3" fmla="*/ 304 h 304"/>
                  <a:gd name="T4" fmla="*/ 470 w 507"/>
                  <a:gd name="T5" fmla="*/ 304 h 304"/>
                  <a:gd name="T6" fmla="*/ 507 w 507"/>
                  <a:gd name="T7" fmla="*/ 268 h 304"/>
                  <a:gd name="T8" fmla="*/ 507 w 507"/>
                  <a:gd name="T9" fmla="*/ 0 h 304"/>
                  <a:gd name="T10" fmla="*/ 0 w 507"/>
                  <a:gd name="T11" fmla="*/ 0 h 304"/>
                  <a:gd name="T12" fmla="*/ 0 w 507"/>
                  <a:gd name="T13" fmla="*/ 268 h 304"/>
                  <a:gd name="T14" fmla="*/ 161 w 507"/>
                  <a:gd name="T15" fmla="*/ 136 h 304"/>
                  <a:gd name="T16" fmla="*/ 166 w 507"/>
                  <a:gd name="T17" fmla="*/ 131 h 304"/>
                  <a:gd name="T18" fmla="*/ 169 w 507"/>
                  <a:gd name="T19" fmla="*/ 131 h 304"/>
                  <a:gd name="T20" fmla="*/ 179 w 507"/>
                  <a:gd name="T21" fmla="*/ 108 h 304"/>
                  <a:gd name="T22" fmla="*/ 177 w 507"/>
                  <a:gd name="T23" fmla="*/ 106 h 304"/>
                  <a:gd name="T24" fmla="*/ 177 w 507"/>
                  <a:gd name="T25" fmla="*/ 98 h 304"/>
                  <a:gd name="T26" fmla="*/ 200 w 507"/>
                  <a:gd name="T27" fmla="*/ 75 h 304"/>
                  <a:gd name="T28" fmla="*/ 207 w 507"/>
                  <a:gd name="T29" fmla="*/ 75 h 304"/>
                  <a:gd name="T30" fmla="*/ 209 w 507"/>
                  <a:gd name="T31" fmla="*/ 77 h 304"/>
                  <a:gd name="T32" fmla="*/ 232 w 507"/>
                  <a:gd name="T33" fmla="*/ 68 h 304"/>
                  <a:gd name="T34" fmla="*/ 232 w 507"/>
                  <a:gd name="T35" fmla="*/ 65 h 304"/>
                  <a:gd name="T36" fmla="*/ 237 w 507"/>
                  <a:gd name="T37" fmla="*/ 60 h 304"/>
                  <a:gd name="T38" fmla="*/ 269 w 507"/>
                  <a:gd name="T39" fmla="*/ 60 h 304"/>
                  <a:gd name="T40" fmla="*/ 275 w 507"/>
                  <a:gd name="T41" fmla="*/ 65 h 304"/>
                  <a:gd name="T42" fmla="*/ 275 w 507"/>
                  <a:gd name="T43" fmla="*/ 68 h 304"/>
                  <a:gd name="T44" fmla="*/ 297 w 507"/>
                  <a:gd name="T45" fmla="*/ 77 h 304"/>
                  <a:gd name="T46" fmla="*/ 299 w 507"/>
                  <a:gd name="T47" fmla="*/ 75 h 304"/>
                  <a:gd name="T48" fmla="*/ 307 w 507"/>
                  <a:gd name="T49" fmla="*/ 75 h 304"/>
                  <a:gd name="T50" fmla="*/ 330 w 507"/>
                  <a:gd name="T51" fmla="*/ 98 h 304"/>
                  <a:gd name="T52" fmla="*/ 330 w 507"/>
                  <a:gd name="T53" fmla="*/ 106 h 304"/>
                  <a:gd name="T54" fmla="*/ 328 w 507"/>
                  <a:gd name="T55" fmla="*/ 108 h 304"/>
                  <a:gd name="T56" fmla="*/ 337 w 507"/>
                  <a:gd name="T57" fmla="*/ 131 h 304"/>
                  <a:gd name="T58" fmla="*/ 340 w 507"/>
                  <a:gd name="T59" fmla="*/ 131 h 304"/>
                  <a:gd name="T60" fmla="*/ 345 w 507"/>
                  <a:gd name="T61" fmla="*/ 136 h 304"/>
                  <a:gd name="T62" fmla="*/ 345 w 507"/>
                  <a:gd name="T63" fmla="*/ 168 h 304"/>
                  <a:gd name="T64" fmla="*/ 340 w 507"/>
                  <a:gd name="T65" fmla="*/ 173 h 304"/>
                  <a:gd name="T66" fmla="*/ 337 w 507"/>
                  <a:gd name="T67" fmla="*/ 173 h 304"/>
                  <a:gd name="T68" fmla="*/ 328 w 507"/>
                  <a:gd name="T69" fmla="*/ 196 h 304"/>
                  <a:gd name="T70" fmla="*/ 330 w 507"/>
                  <a:gd name="T71" fmla="*/ 198 h 304"/>
                  <a:gd name="T72" fmla="*/ 330 w 507"/>
                  <a:gd name="T73" fmla="*/ 206 h 304"/>
                  <a:gd name="T74" fmla="*/ 307 w 507"/>
                  <a:gd name="T75" fmla="*/ 229 h 304"/>
                  <a:gd name="T76" fmla="*/ 299 w 507"/>
                  <a:gd name="T77" fmla="*/ 229 h 304"/>
                  <a:gd name="T78" fmla="*/ 297 w 507"/>
                  <a:gd name="T79" fmla="*/ 226 h 304"/>
                  <a:gd name="T80" fmla="*/ 275 w 507"/>
                  <a:gd name="T81" fmla="*/ 236 h 304"/>
                  <a:gd name="T82" fmla="*/ 275 w 507"/>
                  <a:gd name="T83" fmla="*/ 239 h 304"/>
                  <a:gd name="T84" fmla="*/ 269 w 507"/>
                  <a:gd name="T85" fmla="*/ 244 h 304"/>
                  <a:gd name="T86" fmla="*/ 237 w 507"/>
                  <a:gd name="T87" fmla="*/ 244 h 304"/>
                  <a:gd name="T88" fmla="*/ 232 w 507"/>
                  <a:gd name="T89" fmla="*/ 239 h 304"/>
                  <a:gd name="T90" fmla="*/ 232 w 507"/>
                  <a:gd name="T91" fmla="*/ 236 h 304"/>
                  <a:gd name="T92" fmla="*/ 209 w 507"/>
                  <a:gd name="T93" fmla="*/ 226 h 304"/>
                  <a:gd name="T94" fmla="*/ 207 w 507"/>
                  <a:gd name="T95" fmla="*/ 229 h 304"/>
                  <a:gd name="T96" fmla="*/ 200 w 507"/>
                  <a:gd name="T97" fmla="*/ 229 h 304"/>
                  <a:gd name="T98" fmla="*/ 177 w 507"/>
                  <a:gd name="T99" fmla="*/ 206 h 304"/>
                  <a:gd name="T100" fmla="*/ 177 w 507"/>
                  <a:gd name="T101" fmla="*/ 198 h 304"/>
                  <a:gd name="T102" fmla="*/ 179 w 507"/>
                  <a:gd name="T103" fmla="*/ 196 h 304"/>
                  <a:gd name="T104" fmla="*/ 169 w 507"/>
                  <a:gd name="T105" fmla="*/ 173 h 304"/>
                  <a:gd name="T106" fmla="*/ 166 w 507"/>
                  <a:gd name="T107" fmla="*/ 173 h 304"/>
                  <a:gd name="T108" fmla="*/ 161 w 507"/>
                  <a:gd name="T109" fmla="*/ 168 h 304"/>
                  <a:gd name="T110" fmla="*/ 161 w 507"/>
                  <a:gd name="T111" fmla="*/ 136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07" h="304">
                    <a:moveTo>
                      <a:pt x="0" y="268"/>
                    </a:moveTo>
                    <a:cubicBezTo>
                      <a:pt x="0" y="288"/>
                      <a:pt x="16" y="304"/>
                      <a:pt x="36" y="304"/>
                    </a:cubicBezTo>
                    <a:cubicBezTo>
                      <a:pt x="470" y="304"/>
                      <a:pt x="470" y="304"/>
                      <a:pt x="470" y="304"/>
                    </a:cubicBezTo>
                    <a:cubicBezTo>
                      <a:pt x="490" y="304"/>
                      <a:pt x="507" y="288"/>
                      <a:pt x="507" y="268"/>
                    </a:cubicBezTo>
                    <a:cubicBezTo>
                      <a:pt x="507" y="0"/>
                      <a:pt x="507" y="0"/>
                      <a:pt x="50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68"/>
                    </a:lnTo>
                    <a:close/>
                    <a:moveTo>
                      <a:pt x="161" y="136"/>
                    </a:moveTo>
                    <a:cubicBezTo>
                      <a:pt x="161" y="133"/>
                      <a:pt x="163" y="131"/>
                      <a:pt x="166" y="131"/>
                    </a:cubicBezTo>
                    <a:cubicBezTo>
                      <a:pt x="169" y="131"/>
                      <a:pt x="169" y="131"/>
                      <a:pt x="169" y="131"/>
                    </a:cubicBezTo>
                    <a:cubicBezTo>
                      <a:pt x="171" y="122"/>
                      <a:pt x="175" y="115"/>
                      <a:pt x="179" y="108"/>
                    </a:cubicBezTo>
                    <a:cubicBezTo>
                      <a:pt x="177" y="106"/>
                      <a:pt x="177" y="106"/>
                      <a:pt x="177" y="106"/>
                    </a:cubicBezTo>
                    <a:cubicBezTo>
                      <a:pt x="175" y="104"/>
                      <a:pt x="175" y="100"/>
                      <a:pt x="177" y="98"/>
                    </a:cubicBezTo>
                    <a:cubicBezTo>
                      <a:pt x="200" y="75"/>
                      <a:pt x="200" y="75"/>
                      <a:pt x="200" y="75"/>
                    </a:cubicBezTo>
                    <a:cubicBezTo>
                      <a:pt x="202" y="73"/>
                      <a:pt x="205" y="73"/>
                      <a:pt x="207" y="75"/>
                    </a:cubicBezTo>
                    <a:cubicBezTo>
                      <a:pt x="209" y="77"/>
                      <a:pt x="209" y="77"/>
                      <a:pt x="209" y="77"/>
                    </a:cubicBezTo>
                    <a:cubicBezTo>
                      <a:pt x="216" y="73"/>
                      <a:pt x="224" y="70"/>
                      <a:pt x="232" y="68"/>
                    </a:cubicBezTo>
                    <a:cubicBezTo>
                      <a:pt x="232" y="65"/>
                      <a:pt x="232" y="65"/>
                      <a:pt x="232" y="65"/>
                    </a:cubicBezTo>
                    <a:cubicBezTo>
                      <a:pt x="232" y="62"/>
                      <a:pt x="234" y="60"/>
                      <a:pt x="237" y="60"/>
                    </a:cubicBezTo>
                    <a:cubicBezTo>
                      <a:pt x="269" y="60"/>
                      <a:pt x="269" y="60"/>
                      <a:pt x="269" y="60"/>
                    </a:cubicBezTo>
                    <a:cubicBezTo>
                      <a:pt x="272" y="60"/>
                      <a:pt x="275" y="62"/>
                      <a:pt x="275" y="65"/>
                    </a:cubicBezTo>
                    <a:cubicBezTo>
                      <a:pt x="275" y="68"/>
                      <a:pt x="275" y="68"/>
                      <a:pt x="275" y="68"/>
                    </a:cubicBezTo>
                    <a:cubicBezTo>
                      <a:pt x="283" y="70"/>
                      <a:pt x="290" y="73"/>
                      <a:pt x="297" y="77"/>
                    </a:cubicBezTo>
                    <a:cubicBezTo>
                      <a:pt x="299" y="75"/>
                      <a:pt x="299" y="75"/>
                      <a:pt x="299" y="75"/>
                    </a:cubicBezTo>
                    <a:cubicBezTo>
                      <a:pt x="301" y="73"/>
                      <a:pt x="305" y="73"/>
                      <a:pt x="307" y="75"/>
                    </a:cubicBezTo>
                    <a:cubicBezTo>
                      <a:pt x="330" y="98"/>
                      <a:pt x="330" y="98"/>
                      <a:pt x="330" y="98"/>
                    </a:cubicBezTo>
                    <a:cubicBezTo>
                      <a:pt x="332" y="100"/>
                      <a:pt x="332" y="104"/>
                      <a:pt x="330" y="106"/>
                    </a:cubicBezTo>
                    <a:cubicBezTo>
                      <a:pt x="328" y="108"/>
                      <a:pt x="328" y="108"/>
                      <a:pt x="328" y="108"/>
                    </a:cubicBezTo>
                    <a:cubicBezTo>
                      <a:pt x="332" y="115"/>
                      <a:pt x="335" y="122"/>
                      <a:pt x="337" y="131"/>
                    </a:cubicBezTo>
                    <a:cubicBezTo>
                      <a:pt x="340" y="131"/>
                      <a:pt x="340" y="131"/>
                      <a:pt x="340" y="131"/>
                    </a:cubicBezTo>
                    <a:cubicBezTo>
                      <a:pt x="343" y="131"/>
                      <a:pt x="345" y="133"/>
                      <a:pt x="345" y="136"/>
                    </a:cubicBezTo>
                    <a:cubicBezTo>
                      <a:pt x="345" y="168"/>
                      <a:pt x="345" y="168"/>
                      <a:pt x="345" y="168"/>
                    </a:cubicBezTo>
                    <a:cubicBezTo>
                      <a:pt x="345" y="171"/>
                      <a:pt x="343" y="173"/>
                      <a:pt x="340" y="173"/>
                    </a:cubicBezTo>
                    <a:cubicBezTo>
                      <a:pt x="337" y="173"/>
                      <a:pt x="337" y="173"/>
                      <a:pt x="337" y="173"/>
                    </a:cubicBezTo>
                    <a:cubicBezTo>
                      <a:pt x="335" y="182"/>
                      <a:pt x="332" y="189"/>
                      <a:pt x="328" y="196"/>
                    </a:cubicBezTo>
                    <a:cubicBezTo>
                      <a:pt x="330" y="198"/>
                      <a:pt x="330" y="198"/>
                      <a:pt x="330" y="198"/>
                    </a:cubicBezTo>
                    <a:cubicBezTo>
                      <a:pt x="332" y="200"/>
                      <a:pt x="332" y="204"/>
                      <a:pt x="330" y="206"/>
                    </a:cubicBezTo>
                    <a:cubicBezTo>
                      <a:pt x="307" y="229"/>
                      <a:pt x="307" y="229"/>
                      <a:pt x="307" y="229"/>
                    </a:cubicBezTo>
                    <a:cubicBezTo>
                      <a:pt x="305" y="231"/>
                      <a:pt x="301" y="231"/>
                      <a:pt x="299" y="229"/>
                    </a:cubicBezTo>
                    <a:cubicBezTo>
                      <a:pt x="297" y="226"/>
                      <a:pt x="297" y="226"/>
                      <a:pt x="297" y="226"/>
                    </a:cubicBezTo>
                    <a:cubicBezTo>
                      <a:pt x="290" y="231"/>
                      <a:pt x="283" y="234"/>
                      <a:pt x="275" y="236"/>
                    </a:cubicBezTo>
                    <a:cubicBezTo>
                      <a:pt x="275" y="239"/>
                      <a:pt x="275" y="239"/>
                      <a:pt x="275" y="239"/>
                    </a:cubicBezTo>
                    <a:cubicBezTo>
                      <a:pt x="275" y="242"/>
                      <a:pt x="272" y="244"/>
                      <a:pt x="269" y="244"/>
                    </a:cubicBezTo>
                    <a:cubicBezTo>
                      <a:pt x="237" y="244"/>
                      <a:pt x="237" y="244"/>
                      <a:pt x="237" y="244"/>
                    </a:cubicBezTo>
                    <a:cubicBezTo>
                      <a:pt x="234" y="244"/>
                      <a:pt x="232" y="242"/>
                      <a:pt x="232" y="239"/>
                    </a:cubicBezTo>
                    <a:cubicBezTo>
                      <a:pt x="232" y="236"/>
                      <a:pt x="232" y="236"/>
                      <a:pt x="232" y="236"/>
                    </a:cubicBezTo>
                    <a:cubicBezTo>
                      <a:pt x="224" y="234"/>
                      <a:pt x="216" y="231"/>
                      <a:pt x="209" y="226"/>
                    </a:cubicBezTo>
                    <a:cubicBezTo>
                      <a:pt x="207" y="229"/>
                      <a:pt x="207" y="229"/>
                      <a:pt x="207" y="229"/>
                    </a:cubicBezTo>
                    <a:cubicBezTo>
                      <a:pt x="205" y="231"/>
                      <a:pt x="202" y="231"/>
                      <a:pt x="200" y="229"/>
                    </a:cubicBezTo>
                    <a:cubicBezTo>
                      <a:pt x="177" y="206"/>
                      <a:pt x="177" y="206"/>
                      <a:pt x="177" y="206"/>
                    </a:cubicBezTo>
                    <a:cubicBezTo>
                      <a:pt x="175" y="204"/>
                      <a:pt x="175" y="200"/>
                      <a:pt x="177" y="198"/>
                    </a:cubicBezTo>
                    <a:cubicBezTo>
                      <a:pt x="179" y="196"/>
                      <a:pt x="179" y="196"/>
                      <a:pt x="179" y="196"/>
                    </a:cubicBezTo>
                    <a:cubicBezTo>
                      <a:pt x="175" y="189"/>
                      <a:pt x="171" y="182"/>
                      <a:pt x="169" y="173"/>
                    </a:cubicBezTo>
                    <a:cubicBezTo>
                      <a:pt x="166" y="173"/>
                      <a:pt x="166" y="173"/>
                      <a:pt x="166" y="173"/>
                    </a:cubicBezTo>
                    <a:cubicBezTo>
                      <a:pt x="163" y="173"/>
                      <a:pt x="161" y="171"/>
                      <a:pt x="161" y="168"/>
                    </a:cubicBezTo>
                    <a:lnTo>
                      <a:pt x="161" y="1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7" name="Freeform 17"/>
              <p:cNvSpPr>
                <a:spLocks noEditPoints="1"/>
              </p:cNvSpPr>
              <p:nvPr/>
            </p:nvSpPr>
            <p:spPr bwMode="auto">
              <a:xfrm>
                <a:off x="12049125" y="6453188"/>
                <a:ext cx="261937" cy="260350"/>
              </a:xfrm>
              <a:custGeom>
                <a:avLst/>
                <a:gdLst>
                  <a:gd name="T0" fmla="*/ 42 w 84"/>
                  <a:gd name="T1" fmla="*/ 83 h 83"/>
                  <a:gd name="T2" fmla="*/ 84 w 84"/>
                  <a:gd name="T3" fmla="*/ 42 h 83"/>
                  <a:gd name="T4" fmla="*/ 42 w 84"/>
                  <a:gd name="T5" fmla="*/ 0 h 83"/>
                  <a:gd name="T6" fmla="*/ 0 w 84"/>
                  <a:gd name="T7" fmla="*/ 42 h 83"/>
                  <a:gd name="T8" fmla="*/ 42 w 84"/>
                  <a:gd name="T9" fmla="*/ 83 h 83"/>
                  <a:gd name="T10" fmla="*/ 42 w 84"/>
                  <a:gd name="T11" fmla="*/ 31 h 83"/>
                  <a:gd name="T12" fmla="*/ 53 w 84"/>
                  <a:gd name="T13" fmla="*/ 42 h 83"/>
                  <a:gd name="T14" fmla="*/ 42 w 84"/>
                  <a:gd name="T15" fmla="*/ 53 h 83"/>
                  <a:gd name="T16" fmla="*/ 31 w 84"/>
                  <a:gd name="T17" fmla="*/ 42 h 83"/>
                  <a:gd name="T18" fmla="*/ 42 w 84"/>
                  <a:gd name="T19" fmla="*/ 3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83">
                    <a:moveTo>
                      <a:pt x="42" y="83"/>
                    </a:moveTo>
                    <a:cubicBezTo>
                      <a:pt x="65" y="83"/>
                      <a:pt x="84" y="65"/>
                      <a:pt x="84" y="42"/>
                    </a:cubicBezTo>
                    <a:cubicBezTo>
                      <a:pt x="84" y="19"/>
                      <a:pt x="65" y="0"/>
                      <a:pt x="42" y="0"/>
                    </a:cubicBezTo>
                    <a:cubicBezTo>
                      <a:pt x="19" y="0"/>
                      <a:pt x="0" y="19"/>
                      <a:pt x="0" y="42"/>
                    </a:cubicBezTo>
                    <a:cubicBezTo>
                      <a:pt x="0" y="65"/>
                      <a:pt x="19" y="83"/>
                      <a:pt x="42" y="83"/>
                    </a:cubicBezTo>
                    <a:close/>
                    <a:moveTo>
                      <a:pt x="42" y="31"/>
                    </a:moveTo>
                    <a:cubicBezTo>
                      <a:pt x="48" y="31"/>
                      <a:pt x="53" y="36"/>
                      <a:pt x="53" y="42"/>
                    </a:cubicBezTo>
                    <a:cubicBezTo>
                      <a:pt x="53" y="48"/>
                      <a:pt x="48" y="53"/>
                      <a:pt x="42" y="53"/>
                    </a:cubicBezTo>
                    <a:cubicBezTo>
                      <a:pt x="36" y="53"/>
                      <a:pt x="31" y="48"/>
                      <a:pt x="31" y="42"/>
                    </a:cubicBezTo>
                    <a:cubicBezTo>
                      <a:pt x="31" y="36"/>
                      <a:pt x="36" y="31"/>
                      <a:pt x="42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4583832" y="4185084"/>
            <a:ext cx="939882" cy="939882"/>
            <a:chOff x="4583832" y="4185084"/>
            <a:chExt cx="939882" cy="939882"/>
          </a:xfrm>
        </p:grpSpPr>
        <p:sp>
          <p:nvSpPr>
            <p:cNvPr id="29" name="Rectangle 18"/>
            <p:cNvSpPr/>
            <p:nvPr/>
          </p:nvSpPr>
          <p:spPr>
            <a:xfrm>
              <a:off x="4583832" y="4185084"/>
              <a:ext cx="939882" cy="939882"/>
            </a:xfrm>
            <a:prstGeom prst="rect">
              <a:avLst/>
            </a:prstGeom>
            <a:solidFill>
              <a:srgbClr val="6B7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30" name="Group 41"/>
            <p:cNvGrpSpPr/>
            <p:nvPr/>
          </p:nvGrpSpPr>
          <p:grpSpPr>
            <a:xfrm>
              <a:off x="4807097" y="4461384"/>
              <a:ext cx="493352" cy="387281"/>
              <a:chOff x="14400213" y="5818188"/>
              <a:chExt cx="1587500" cy="1246187"/>
            </a:xfrm>
          </p:grpSpPr>
          <p:sp>
            <p:nvSpPr>
              <p:cNvPr id="31" name="Freeform 18"/>
              <p:cNvSpPr>
                <a:spLocks noEditPoints="1"/>
              </p:cNvSpPr>
              <p:nvPr/>
            </p:nvSpPr>
            <p:spPr bwMode="auto">
              <a:xfrm>
                <a:off x="14400213" y="5818188"/>
                <a:ext cx="1587500" cy="263525"/>
              </a:xfrm>
              <a:custGeom>
                <a:avLst/>
                <a:gdLst>
                  <a:gd name="T0" fmla="*/ 471 w 507"/>
                  <a:gd name="T1" fmla="*/ 0 h 84"/>
                  <a:gd name="T2" fmla="*/ 37 w 507"/>
                  <a:gd name="T3" fmla="*/ 0 h 84"/>
                  <a:gd name="T4" fmla="*/ 0 w 507"/>
                  <a:gd name="T5" fmla="*/ 37 h 84"/>
                  <a:gd name="T6" fmla="*/ 0 w 507"/>
                  <a:gd name="T7" fmla="*/ 84 h 84"/>
                  <a:gd name="T8" fmla="*/ 507 w 507"/>
                  <a:gd name="T9" fmla="*/ 84 h 84"/>
                  <a:gd name="T10" fmla="*/ 507 w 507"/>
                  <a:gd name="T11" fmla="*/ 37 h 84"/>
                  <a:gd name="T12" fmla="*/ 471 w 507"/>
                  <a:gd name="T13" fmla="*/ 0 h 84"/>
                  <a:gd name="T14" fmla="*/ 49 w 507"/>
                  <a:gd name="T15" fmla="*/ 59 h 84"/>
                  <a:gd name="T16" fmla="*/ 37 w 507"/>
                  <a:gd name="T17" fmla="*/ 46 h 84"/>
                  <a:gd name="T18" fmla="*/ 49 w 507"/>
                  <a:gd name="T19" fmla="*/ 33 h 84"/>
                  <a:gd name="T20" fmla="*/ 62 w 507"/>
                  <a:gd name="T21" fmla="*/ 46 h 84"/>
                  <a:gd name="T22" fmla="*/ 49 w 507"/>
                  <a:gd name="T23" fmla="*/ 59 h 84"/>
                  <a:gd name="T24" fmla="*/ 100 w 507"/>
                  <a:gd name="T25" fmla="*/ 59 h 84"/>
                  <a:gd name="T26" fmla="*/ 87 w 507"/>
                  <a:gd name="T27" fmla="*/ 46 h 84"/>
                  <a:gd name="T28" fmla="*/ 100 w 507"/>
                  <a:gd name="T29" fmla="*/ 33 h 84"/>
                  <a:gd name="T30" fmla="*/ 113 w 507"/>
                  <a:gd name="T31" fmla="*/ 46 h 84"/>
                  <a:gd name="T32" fmla="*/ 100 w 507"/>
                  <a:gd name="T33" fmla="*/ 59 h 84"/>
                  <a:gd name="T34" fmla="*/ 151 w 507"/>
                  <a:gd name="T35" fmla="*/ 59 h 84"/>
                  <a:gd name="T36" fmla="*/ 138 w 507"/>
                  <a:gd name="T37" fmla="*/ 46 h 84"/>
                  <a:gd name="T38" fmla="*/ 151 w 507"/>
                  <a:gd name="T39" fmla="*/ 33 h 84"/>
                  <a:gd name="T40" fmla="*/ 163 w 507"/>
                  <a:gd name="T41" fmla="*/ 46 h 84"/>
                  <a:gd name="T42" fmla="*/ 151 w 507"/>
                  <a:gd name="T43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7" h="84">
                    <a:moveTo>
                      <a:pt x="47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507" y="84"/>
                      <a:pt x="507" y="84"/>
                      <a:pt x="507" y="84"/>
                    </a:cubicBezTo>
                    <a:cubicBezTo>
                      <a:pt x="507" y="37"/>
                      <a:pt x="507" y="37"/>
                      <a:pt x="507" y="37"/>
                    </a:cubicBezTo>
                    <a:cubicBezTo>
                      <a:pt x="507" y="17"/>
                      <a:pt x="491" y="0"/>
                      <a:pt x="471" y="0"/>
                    </a:cubicBezTo>
                    <a:close/>
                    <a:moveTo>
                      <a:pt x="49" y="59"/>
                    </a:moveTo>
                    <a:cubicBezTo>
                      <a:pt x="42" y="59"/>
                      <a:pt x="37" y="53"/>
                      <a:pt x="37" y="46"/>
                    </a:cubicBezTo>
                    <a:cubicBezTo>
                      <a:pt x="37" y="39"/>
                      <a:pt x="42" y="33"/>
                      <a:pt x="49" y="33"/>
                    </a:cubicBezTo>
                    <a:cubicBezTo>
                      <a:pt x="56" y="33"/>
                      <a:pt x="62" y="39"/>
                      <a:pt x="62" y="46"/>
                    </a:cubicBezTo>
                    <a:cubicBezTo>
                      <a:pt x="62" y="53"/>
                      <a:pt x="56" y="59"/>
                      <a:pt x="49" y="59"/>
                    </a:cubicBezTo>
                    <a:close/>
                    <a:moveTo>
                      <a:pt x="100" y="59"/>
                    </a:moveTo>
                    <a:cubicBezTo>
                      <a:pt x="93" y="59"/>
                      <a:pt x="87" y="53"/>
                      <a:pt x="87" y="46"/>
                    </a:cubicBezTo>
                    <a:cubicBezTo>
                      <a:pt x="87" y="39"/>
                      <a:pt x="93" y="33"/>
                      <a:pt x="100" y="33"/>
                    </a:cubicBezTo>
                    <a:cubicBezTo>
                      <a:pt x="107" y="33"/>
                      <a:pt x="113" y="39"/>
                      <a:pt x="113" y="46"/>
                    </a:cubicBezTo>
                    <a:cubicBezTo>
                      <a:pt x="113" y="53"/>
                      <a:pt x="107" y="59"/>
                      <a:pt x="100" y="59"/>
                    </a:cubicBezTo>
                    <a:close/>
                    <a:moveTo>
                      <a:pt x="151" y="59"/>
                    </a:moveTo>
                    <a:cubicBezTo>
                      <a:pt x="144" y="59"/>
                      <a:pt x="138" y="53"/>
                      <a:pt x="138" y="46"/>
                    </a:cubicBezTo>
                    <a:cubicBezTo>
                      <a:pt x="138" y="39"/>
                      <a:pt x="144" y="33"/>
                      <a:pt x="151" y="33"/>
                    </a:cubicBezTo>
                    <a:cubicBezTo>
                      <a:pt x="158" y="33"/>
                      <a:pt x="163" y="39"/>
                      <a:pt x="163" y="46"/>
                    </a:cubicBezTo>
                    <a:cubicBezTo>
                      <a:pt x="163" y="53"/>
                      <a:pt x="158" y="59"/>
                      <a:pt x="151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2" name="Freeform 19"/>
              <p:cNvSpPr>
                <a:spLocks noEditPoints="1"/>
              </p:cNvSpPr>
              <p:nvPr/>
            </p:nvSpPr>
            <p:spPr bwMode="auto">
              <a:xfrm>
                <a:off x="14400213" y="6111875"/>
                <a:ext cx="1587500" cy="952500"/>
              </a:xfrm>
              <a:custGeom>
                <a:avLst/>
                <a:gdLst>
                  <a:gd name="T0" fmla="*/ 0 w 507"/>
                  <a:gd name="T1" fmla="*/ 268 h 304"/>
                  <a:gd name="T2" fmla="*/ 37 w 507"/>
                  <a:gd name="T3" fmla="*/ 304 h 304"/>
                  <a:gd name="T4" fmla="*/ 471 w 507"/>
                  <a:gd name="T5" fmla="*/ 304 h 304"/>
                  <a:gd name="T6" fmla="*/ 507 w 507"/>
                  <a:gd name="T7" fmla="*/ 268 h 304"/>
                  <a:gd name="T8" fmla="*/ 507 w 507"/>
                  <a:gd name="T9" fmla="*/ 0 h 304"/>
                  <a:gd name="T10" fmla="*/ 0 w 507"/>
                  <a:gd name="T11" fmla="*/ 0 h 304"/>
                  <a:gd name="T12" fmla="*/ 0 w 507"/>
                  <a:gd name="T13" fmla="*/ 268 h 304"/>
                  <a:gd name="T14" fmla="*/ 315 w 507"/>
                  <a:gd name="T15" fmla="*/ 163 h 304"/>
                  <a:gd name="T16" fmla="*/ 374 w 507"/>
                  <a:gd name="T17" fmla="*/ 163 h 304"/>
                  <a:gd name="T18" fmla="*/ 374 w 507"/>
                  <a:gd name="T19" fmla="*/ 257 h 304"/>
                  <a:gd name="T20" fmla="*/ 315 w 507"/>
                  <a:gd name="T21" fmla="*/ 257 h 304"/>
                  <a:gd name="T22" fmla="*/ 315 w 507"/>
                  <a:gd name="T23" fmla="*/ 163 h 304"/>
                  <a:gd name="T24" fmla="*/ 224 w 507"/>
                  <a:gd name="T25" fmla="*/ 122 h 304"/>
                  <a:gd name="T26" fmla="*/ 283 w 507"/>
                  <a:gd name="T27" fmla="*/ 122 h 304"/>
                  <a:gd name="T28" fmla="*/ 283 w 507"/>
                  <a:gd name="T29" fmla="*/ 257 h 304"/>
                  <a:gd name="T30" fmla="*/ 224 w 507"/>
                  <a:gd name="T31" fmla="*/ 257 h 304"/>
                  <a:gd name="T32" fmla="*/ 224 w 507"/>
                  <a:gd name="T33" fmla="*/ 122 h 304"/>
                  <a:gd name="T34" fmla="*/ 133 w 507"/>
                  <a:gd name="T35" fmla="*/ 62 h 304"/>
                  <a:gd name="T36" fmla="*/ 192 w 507"/>
                  <a:gd name="T37" fmla="*/ 62 h 304"/>
                  <a:gd name="T38" fmla="*/ 192 w 507"/>
                  <a:gd name="T39" fmla="*/ 257 h 304"/>
                  <a:gd name="T40" fmla="*/ 133 w 507"/>
                  <a:gd name="T41" fmla="*/ 257 h 304"/>
                  <a:gd name="T42" fmla="*/ 133 w 507"/>
                  <a:gd name="T43" fmla="*/ 62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7" h="304">
                    <a:moveTo>
                      <a:pt x="0" y="268"/>
                    </a:moveTo>
                    <a:cubicBezTo>
                      <a:pt x="0" y="288"/>
                      <a:pt x="17" y="304"/>
                      <a:pt x="37" y="304"/>
                    </a:cubicBezTo>
                    <a:cubicBezTo>
                      <a:pt x="471" y="304"/>
                      <a:pt x="471" y="304"/>
                      <a:pt x="471" y="304"/>
                    </a:cubicBezTo>
                    <a:cubicBezTo>
                      <a:pt x="491" y="304"/>
                      <a:pt x="507" y="288"/>
                      <a:pt x="507" y="268"/>
                    </a:cubicBezTo>
                    <a:cubicBezTo>
                      <a:pt x="507" y="0"/>
                      <a:pt x="507" y="0"/>
                      <a:pt x="50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68"/>
                    </a:lnTo>
                    <a:close/>
                    <a:moveTo>
                      <a:pt x="315" y="163"/>
                    </a:moveTo>
                    <a:cubicBezTo>
                      <a:pt x="374" y="163"/>
                      <a:pt x="374" y="163"/>
                      <a:pt x="374" y="163"/>
                    </a:cubicBezTo>
                    <a:cubicBezTo>
                      <a:pt x="374" y="257"/>
                      <a:pt x="374" y="257"/>
                      <a:pt x="374" y="257"/>
                    </a:cubicBezTo>
                    <a:cubicBezTo>
                      <a:pt x="315" y="257"/>
                      <a:pt x="315" y="257"/>
                      <a:pt x="315" y="257"/>
                    </a:cubicBezTo>
                    <a:lnTo>
                      <a:pt x="315" y="163"/>
                    </a:lnTo>
                    <a:close/>
                    <a:moveTo>
                      <a:pt x="224" y="122"/>
                    </a:moveTo>
                    <a:cubicBezTo>
                      <a:pt x="283" y="122"/>
                      <a:pt x="283" y="122"/>
                      <a:pt x="283" y="122"/>
                    </a:cubicBezTo>
                    <a:cubicBezTo>
                      <a:pt x="283" y="257"/>
                      <a:pt x="283" y="257"/>
                      <a:pt x="283" y="257"/>
                    </a:cubicBezTo>
                    <a:cubicBezTo>
                      <a:pt x="224" y="257"/>
                      <a:pt x="224" y="257"/>
                      <a:pt x="224" y="257"/>
                    </a:cubicBezTo>
                    <a:lnTo>
                      <a:pt x="224" y="122"/>
                    </a:lnTo>
                    <a:close/>
                    <a:moveTo>
                      <a:pt x="133" y="62"/>
                    </a:moveTo>
                    <a:cubicBezTo>
                      <a:pt x="192" y="62"/>
                      <a:pt x="192" y="62"/>
                      <a:pt x="192" y="62"/>
                    </a:cubicBezTo>
                    <a:cubicBezTo>
                      <a:pt x="192" y="257"/>
                      <a:pt x="192" y="257"/>
                      <a:pt x="192" y="257"/>
                    </a:cubicBezTo>
                    <a:cubicBezTo>
                      <a:pt x="133" y="257"/>
                      <a:pt x="133" y="257"/>
                      <a:pt x="133" y="257"/>
                    </a:cubicBezTo>
                    <a:lnTo>
                      <a:pt x="13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8400405" y="2024844"/>
            <a:ext cx="939882" cy="939882"/>
            <a:chOff x="8400405" y="2024844"/>
            <a:chExt cx="939882" cy="939882"/>
          </a:xfrm>
        </p:grpSpPr>
        <p:sp>
          <p:nvSpPr>
            <p:cNvPr id="34" name="Rectangle 24"/>
            <p:cNvSpPr/>
            <p:nvPr/>
          </p:nvSpPr>
          <p:spPr>
            <a:xfrm>
              <a:off x="8400405" y="2024844"/>
              <a:ext cx="939882" cy="939882"/>
            </a:xfrm>
            <a:prstGeom prst="rect">
              <a:avLst/>
            </a:prstGeom>
            <a:solidFill>
              <a:srgbClr val="2AA4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35" name="Group 44"/>
            <p:cNvGrpSpPr/>
            <p:nvPr/>
          </p:nvGrpSpPr>
          <p:grpSpPr>
            <a:xfrm>
              <a:off x="8623669" y="2301144"/>
              <a:ext cx="493352" cy="387281"/>
              <a:chOff x="17418050" y="5818188"/>
              <a:chExt cx="1587500" cy="1246187"/>
            </a:xfrm>
          </p:grpSpPr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17418050" y="5818188"/>
                <a:ext cx="1587500" cy="263525"/>
              </a:xfrm>
              <a:custGeom>
                <a:avLst/>
                <a:gdLst>
                  <a:gd name="T0" fmla="*/ 471 w 507"/>
                  <a:gd name="T1" fmla="*/ 0 h 84"/>
                  <a:gd name="T2" fmla="*/ 37 w 507"/>
                  <a:gd name="T3" fmla="*/ 0 h 84"/>
                  <a:gd name="T4" fmla="*/ 0 w 507"/>
                  <a:gd name="T5" fmla="*/ 37 h 84"/>
                  <a:gd name="T6" fmla="*/ 0 w 507"/>
                  <a:gd name="T7" fmla="*/ 84 h 84"/>
                  <a:gd name="T8" fmla="*/ 507 w 507"/>
                  <a:gd name="T9" fmla="*/ 84 h 84"/>
                  <a:gd name="T10" fmla="*/ 507 w 507"/>
                  <a:gd name="T11" fmla="*/ 37 h 84"/>
                  <a:gd name="T12" fmla="*/ 471 w 507"/>
                  <a:gd name="T13" fmla="*/ 0 h 84"/>
                  <a:gd name="T14" fmla="*/ 49 w 507"/>
                  <a:gd name="T15" fmla="*/ 59 h 84"/>
                  <a:gd name="T16" fmla="*/ 36 w 507"/>
                  <a:gd name="T17" fmla="*/ 46 h 84"/>
                  <a:gd name="T18" fmla="*/ 49 w 507"/>
                  <a:gd name="T19" fmla="*/ 33 h 84"/>
                  <a:gd name="T20" fmla="*/ 62 w 507"/>
                  <a:gd name="T21" fmla="*/ 46 h 84"/>
                  <a:gd name="T22" fmla="*/ 49 w 507"/>
                  <a:gd name="T23" fmla="*/ 59 h 84"/>
                  <a:gd name="T24" fmla="*/ 100 w 507"/>
                  <a:gd name="T25" fmla="*/ 59 h 84"/>
                  <a:gd name="T26" fmla="*/ 87 w 507"/>
                  <a:gd name="T27" fmla="*/ 46 h 84"/>
                  <a:gd name="T28" fmla="*/ 100 w 507"/>
                  <a:gd name="T29" fmla="*/ 33 h 84"/>
                  <a:gd name="T30" fmla="*/ 112 w 507"/>
                  <a:gd name="T31" fmla="*/ 46 h 84"/>
                  <a:gd name="T32" fmla="*/ 100 w 507"/>
                  <a:gd name="T33" fmla="*/ 59 h 84"/>
                  <a:gd name="T34" fmla="*/ 150 w 507"/>
                  <a:gd name="T35" fmla="*/ 59 h 84"/>
                  <a:gd name="T36" fmla="*/ 138 w 507"/>
                  <a:gd name="T37" fmla="*/ 46 h 84"/>
                  <a:gd name="T38" fmla="*/ 150 w 507"/>
                  <a:gd name="T39" fmla="*/ 33 h 84"/>
                  <a:gd name="T40" fmla="*/ 163 w 507"/>
                  <a:gd name="T41" fmla="*/ 46 h 84"/>
                  <a:gd name="T42" fmla="*/ 150 w 507"/>
                  <a:gd name="T43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7" h="84">
                    <a:moveTo>
                      <a:pt x="47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507" y="84"/>
                      <a:pt x="507" y="84"/>
                      <a:pt x="507" y="84"/>
                    </a:cubicBezTo>
                    <a:cubicBezTo>
                      <a:pt x="507" y="37"/>
                      <a:pt x="507" y="37"/>
                      <a:pt x="507" y="37"/>
                    </a:cubicBezTo>
                    <a:cubicBezTo>
                      <a:pt x="507" y="17"/>
                      <a:pt x="491" y="0"/>
                      <a:pt x="471" y="0"/>
                    </a:cubicBezTo>
                    <a:close/>
                    <a:moveTo>
                      <a:pt x="49" y="59"/>
                    </a:moveTo>
                    <a:cubicBezTo>
                      <a:pt x="42" y="59"/>
                      <a:pt x="36" y="53"/>
                      <a:pt x="36" y="46"/>
                    </a:cubicBezTo>
                    <a:cubicBezTo>
                      <a:pt x="36" y="39"/>
                      <a:pt x="42" y="33"/>
                      <a:pt x="49" y="33"/>
                    </a:cubicBezTo>
                    <a:cubicBezTo>
                      <a:pt x="56" y="33"/>
                      <a:pt x="62" y="39"/>
                      <a:pt x="62" y="46"/>
                    </a:cubicBezTo>
                    <a:cubicBezTo>
                      <a:pt x="62" y="53"/>
                      <a:pt x="56" y="59"/>
                      <a:pt x="49" y="59"/>
                    </a:cubicBezTo>
                    <a:close/>
                    <a:moveTo>
                      <a:pt x="100" y="59"/>
                    </a:moveTo>
                    <a:cubicBezTo>
                      <a:pt x="93" y="59"/>
                      <a:pt x="87" y="53"/>
                      <a:pt x="87" y="46"/>
                    </a:cubicBezTo>
                    <a:cubicBezTo>
                      <a:pt x="87" y="39"/>
                      <a:pt x="93" y="33"/>
                      <a:pt x="100" y="33"/>
                    </a:cubicBezTo>
                    <a:cubicBezTo>
                      <a:pt x="107" y="33"/>
                      <a:pt x="112" y="39"/>
                      <a:pt x="112" y="46"/>
                    </a:cubicBezTo>
                    <a:cubicBezTo>
                      <a:pt x="112" y="53"/>
                      <a:pt x="107" y="59"/>
                      <a:pt x="100" y="59"/>
                    </a:cubicBezTo>
                    <a:close/>
                    <a:moveTo>
                      <a:pt x="150" y="59"/>
                    </a:moveTo>
                    <a:cubicBezTo>
                      <a:pt x="143" y="59"/>
                      <a:pt x="138" y="53"/>
                      <a:pt x="138" y="46"/>
                    </a:cubicBezTo>
                    <a:cubicBezTo>
                      <a:pt x="138" y="39"/>
                      <a:pt x="143" y="33"/>
                      <a:pt x="150" y="33"/>
                    </a:cubicBezTo>
                    <a:cubicBezTo>
                      <a:pt x="157" y="33"/>
                      <a:pt x="163" y="39"/>
                      <a:pt x="163" y="46"/>
                    </a:cubicBezTo>
                    <a:cubicBezTo>
                      <a:pt x="163" y="53"/>
                      <a:pt x="157" y="59"/>
                      <a:pt x="150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8" name="Oval 21"/>
              <p:cNvSpPr>
                <a:spLocks noChangeArrowheads="1"/>
              </p:cNvSpPr>
              <p:nvPr/>
            </p:nvSpPr>
            <p:spPr bwMode="auto">
              <a:xfrm>
                <a:off x="18113375" y="6623050"/>
                <a:ext cx="198437" cy="2000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9" name="Oval 22"/>
              <p:cNvSpPr>
                <a:spLocks noChangeArrowheads="1"/>
              </p:cNvSpPr>
              <p:nvPr/>
            </p:nvSpPr>
            <p:spPr bwMode="auto">
              <a:xfrm>
                <a:off x="18383250" y="6384925"/>
                <a:ext cx="160337" cy="1587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0" name="Freeform 23"/>
              <p:cNvSpPr>
                <a:spLocks noEditPoints="1"/>
              </p:cNvSpPr>
              <p:nvPr/>
            </p:nvSpPr>
            <p:spPr bwMode="auto">
              <a:xfrm>
                <a:off x="17418050" y="6111875"/>
                <a:ext cx="1587500" cy="952500"/>
              </a:xfrm>
              <a:custGeom>
                <a:avLst/>
                <a:gdLst>
                  <a:gd name="T0" fmla="*/ 0 w 507"/>
                  <a:gd name="T1" fmla="*/ 268 h 304"/>
                  <a:gd name="T2" fmla="*/ 37 w 507"/>
                  <a:gd name="T3" fmla="*/ 304 h 304"/>
                  <a:gd name="T4" fmla="*/ 471 w 507"/>
                  <a:gd name="T5" fmla="*/ 304 h 304"/>
                  <a:gd name="T6" fmla="*/ 507 w 507"/>
                  <a:gd name="T7" fmla="*/ 268 h 304"/>
                  <a:gd name="T8" fmla="*/ 507 w 507"/>
                  <a:gd name="T9" fmla="*/ 0 h 304"/>
                  <a:gd name="T10" fmla="*/ 0 w 507"/>
                  <a:gd name="T11" fmla="*/ 0 h 304"/>
                  <a:gd name="T12" fmla="*/ 0 w 507"/>
                  <a:gd name="T13" fmla="*/ 268 h 304"/>
                  <a:gd name="T14" fmla="*/ 155 w 507"/>
                  <a:gd name="T15" fmla="*/ 52 h 304"/>
                  <a:gd name="T16" fmla="*/ 199 w 507"/>
                  <a:gd name="T17" fmla="*/ 96 h 304"/>
                  <a:gd name="T18" fmla="*/ 193 w 507"/>
                  <a:gd name="T19" fmla="*/ 119 h 304"/>
                  <a:gd name="T20" fmla="*/ 224 w 507"/>
                  <a:gd name="T21" fmla="*/ 151 h 304"/>
                  <a:gd name="T22" fmla="*/ 253 w 507"/>
                  <a:gd name="T23" fmla="*/ 142 h 304"/>
                  <a:gd name="T24" fmla="*/ 283 w 507"/>
                  <a:gd name="T25" fmla="*/ 151 h 304"/>
                  <a:gd name="T26" fmla="*/ 295 w 507"/>
                  <a:gd name="T27" fmla="*/ 139 h 304"/>
                  <a:gd name="T28" fmla="*/ 287 w 507"/>
                  <a:gd name="T29" fmla="*/ 112 h 304"/>
                  <a:gd name="T30" fmla="*/ 333 w 507"/>
                  <a:gd name="T31" fmla="*/ 66 h 304"/>
                  <a:gd name="T32" fmla="*/ 379 w 507"/>
                  <a:gd name="T33" fmla="*/ 112 h 304"/>
                  <a:gd name="T34" fmla="*/ 333 w 507"/>
                  <a:gd name="T35" fmla="*/ 158 h 304"/>
                  <a:gd name="T36" fmla="*/ 311 w 507"/>
                  <a:gd name="T37" fmla="*/ 153 h 304"/>
                  <a:gd name="T38" fmla="*/ 297 w 507"/>
                  <a:gd name="T39" fmla="*/ 166 h 304"/>
                  <a:gd name="T40" fmla="*/ 306 w 507"/>
                  <a:gd name="T41" fmla="*/ 195 h 304"/>
                  <a:gd name="T42" fmla="*/ 253 w 507"/>
                  <a:gd name="T43" fmla="*/ 247 h 304"/>
                  <a:gd name="T44" fmla="*/ 201 w 507"/>
                  <a:gd name="T45" fmla="*/ 195 h 304"/>
                  <a:gd name="T46" fmla="*/ 210 w 507"/>
                  <a:gd name="T47" fmla="*/ 166 h 304"/>
                  <a:gd name="T48" fmla="*/ 178 w 507"/>
                  <a:gd name="T49" fmla="*/ 134 h 304"/>
                  <a:gd name="T50" fmla="*/ 155 w 507"/>
                  <a:gd name="T51" fmla="*/ 141 h 304"/>
                  <a:gd name="T52" fmla="*/ 110 w 507"/>
                  <a:gd name="T53" fmla="*/ 96 h 304"/>
                  <a:gd name="T54" fmla="*/ 155 w 507"/>
                  <a:gd name="T55" fmla="*/ 52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07" h="304">
                    <a:moveTo>
                      <a:pt x="0" y="268"/>
                    </a:moveTo>
                    <a:cubicBezTo>
                      <a:pt x="0" y="288"/>
                      <a:pt x="17" y="304"/>
                      <a:pt x="37" y="304"/>
                    </a:cubicBezTo>
                    <a:cubicBezTo>
                      <a:pt x="471" y="304"/>
                      <a:pt x="471" y="304"/>
                      <a:pt x="471" y="304"/>
                    </a:cubicBezTo>
                    <a:cubicBezTo>
                      <a:pt x="491" y="304"/>
                      <a:pt x="507" y="288"/>
                      <a:pt x="507" y="268"/>
                    </a:cubicBezTo>
                    <a:cubicBezTo>
                      <a:pt x="507" y="0"/>
                      <a:pt x="507" y="0"/>
                      <a:pt x="50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68"/>
                    </a:lnTo>
                    <a:close/>
                    <a:moveTo>
                      <a:pt x="155" y="52"/>
                    </a:moveTo>
                    <a:cubicBezTo>
                      <a:pt x="179" y="52"/>
                      <a:pt x="199" y="72"/>
                      <a:pt x="199" y="96"/>
                    </a:cubicBezTo>
                    <a:cubicBezTo>
                      <a:pt x="199" y="105"/>
                      <a:pt x="197" y="113"/>
                      <a:pt x="193" y="119"/>
                    </a:cubicBezTo>
                    <a:cubicBezTo>
                      <a:pt x="224" y="151"/>
                      <a:pt x="224" y="151"/>
                      <a:pt x="224" y="151"/>
                    </a:cubicBezTo>
                    <a:cubicBezTo>
                      <a:pt x="233" y="146"/>
                      <a:pt x="243" y="142"/>
                      <a:pt x="253" y="142"/>
                    </a:cubicBezTo>
                    <a:cubicBezTo>
                      <a:pt x="264" y="142"/>
                      <a:pt x="274" y="146"/>
                      <a:pt x="283" y="151"/>
                    </a:cubicBezTo>
                    <a:cubicBezTo>
                      <a:pt x="295" y="139"/>
                      <a:pt x="295" y="139"/>
                      <a:pt x="295" y="139"/>
                    </a:cubicBezTo>
                    <a:cubicBezTo>
                      <a:pt x="290" y="131"/>
                      <a:pt x="287" y="122"/>
                      <a:pt x="287" y="112"/>
                    </a:cubicBezTo>
                    <a:cubicBezTo>
                      <a:pt x="287" y="87"/>
                      <a:pt x="308" y="66"/>
                      <a:pt x="333" y="66"/>
                    </a:cubicBezTo>
                    <a:cubicBezTo>
                      <a:pt x="359" y="66"/>
                      <a:pt x="379" y="87"/>
                      <a:pt x="379" y="112"/>
                    </a:cubicBezTo>
                    <a:cubicBezTo>
                      <a:pt x="379" y="138"/>
                      <a:pt x="359" y="158"/>
                      <a:pt x="333" y="158"/>
                    </a:cubicBezTo>
                    <a:cubicBezTo>
                      <a:pt x="325" y="158"/>
                      <a:pt x="317" y="156"/>
                      <a:pt x="311" y="153"/>
                    </a:cubicBezTo>
                    <a:cubicBezTo>
                      <a:pt x="297" y="166"/>
                      <a:pt x="297" y="166"/>
                      <a:pt x="297" y="166"/>
                    </a:cubicBezTo>
                    <a:cubicBezTo>
                      <a:pt x="303" y="174"/>
                      <a:pt x="306" y="184"/>
                      <a:pt x="306" y="195"/>
                    </a:cubicBezTo>
                    <a:cubicBezTo>
                      <a:pt x="306" y="224"/>
                      <a:pt x="282" y="247"/>
                      <a:pt x="253" y="247"/>
                    </a:cubicBezTo>
                    <a:cubicBezTo>
                      <a:pt x="225" y="247"/>
                      <a:pt x="201" y="224"/>
                      <a:pt x="201" y="195"/>
                    </a:cubicBezTo>
                    <a:cubicBezTo>
                      <a:pt x="201" y="184"/>
                      <a:pt x="204" y="174"/>
                      <a:pt x="210" y="166"/>
                    </a:cubicBezTo>
                    <a:cubicBezTo>
                      <a:pt x="178" y="134"/>
                      <a:pt x="178" y="134"/>
                      <a:pt x="178" y="134"/>
                    </a:cubicBezTo>
                    <a:cubicBezTo>
                      <a:pt x="171" y="138"/>
                      <a:pt x="163" y="141"/>
                      <a:pt x="155" y="141"/>
                    </a:cubicBezTo>
                    <a:cubicBezTo>
                      <a:pt x="130" y="141"/>
                      <a:pt x="110" y="121"/>
                      <a:pt x="110" y="96"/>
                    </a:cubicBezTo>
                    <a:cubicBezTo>
                      <a:pt x="110" y="72"/>
                      <a:pt x="130" y="52"/>
                      <a:pt x="155" y="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1" name="Oval 24"/>
              <p:cNvSpPr>
                <a:spLocks noChangeArrowheads="1"/>
              </p:cNvSpPr>
              <p:nvPr/>
            </p:nvSpPr>
            <p:spPr bwMode="auto">
              <a:xfrm>
                <a:off x="17829213" y="6337300"/>
                <a:ext cx="147637" cy="15081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8400405" y="4185084"/>
            <a:ext cx="939882" cy="939882"/>
            <a:chOff x="8400405" y="4185084"/>
            <a:chExt cx="939882" cy="939882"/>
          </a:xfrm>
        </p:grpSpPr>
        <p:sp>
          <p:nvSpPr>
            <p:cNvPr id="43" name="Rectangle 27"/>
            <p:cNvSpPr/>
            <p:nvPr/>
          </p:nvSpPr>
          <p:spPr>
            <a:xfrm>
              <a:off x="8400405" y="4185084"/>
              <a:ext cx="939882" cy="939882"/>
            </a:xfrm>
            <a:prstGeom prst="rect">
              <a:avLst/>
            </a:prstGeom>
            <a:solidFill>
              <a:srgbClr val="2AA4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44" name="Group 50"/>
            <p:cNvGrpSpPr/>
            <p:nvPr/>
          </p:nvGrpSpPr>
          <p:grpSpPr>
            <a:xfrm>
              <a:off x="8635807" y="4461384"/>
              <a:ext cx="493352" cy="387281"/>
              <a:chOff x="5348288" y="5818188"/>
              <a:chExt cx="1587500" cy="1246187"/>
            </a:xfrm>
          </p:grpSpPr>
          <p:sp>
            <p:nvSpPr>
              <p:cNvPr id="45" name="Freeform 51"/>
              <p:cNvSpPr>
                <a:spLocks noEditPoints="1"/>
              </p:cNvSpPr>
              <p:nvPr/>
            </p:nvSpPr>
            <p:spPr bwMode="auto">
              <a:xfrm>
                <a:off x="5348288" y="5818188"/>
                <a:ext cx="1587500" cy="263525"/>
              </a:xfrm>
              <a:custGeom>
                <a:avLst/>
                <a:gdLst>
                  <a:gd name="T0" fmla="*/ 471 w 507"/>
                  <a:gd name="T1" fmla="*/ 0 h 84"/>
                  <a:gd name="T2" fmla="*/ 37 w 507"/>
                  <a:gd name="T3" fmla="*/ 0 h 84"/>
                  <a:gd name="T4" fmla="*/ 0 w 507"/>
                  <a:gd name="T5" fmla="*/ 37 h 84"/>
                  <a:gd name="T6" fmla="*/ 0 w 507"/>
                  <a:gd name="T7" fmla="*/ 84 h 84"/>
                  <a:gd name="T8" fmla="*/ 507 w 507"/>
                  <a:gd name="T9" fmla="*/ 84 h 84"/>
                  <a:gd name="T10" fmla="*/ 507 w 507"/>
                  <a:gd name="T11" fmla="*/ 37 h 84"/>
                  <a:gd name="T12" fmla="*/ 471 w 507"/>
                  <a:gd name="T13" fmla="*/ 0 h 84"/>
                  <a:gd name="T14" fmla="*/ 49 w 507"/>
                  <a:gd name="T15" fmla="*/ 59 h 84"/>
                  <a:gd name="T16" fmla="*/ 36 w 507"/>
                  <a:gd name="T17" fmla="*/ 46 h 84"/>
                  <a:gd name="T18" fmla="*/ 49 w 507"/>
                  <a:gd name="T19" fmla="*/ 33 h 84"/>
                  <a:gd name="T20" fmla="*/ 62 w 507"/>
                  <a:gd name="T21" fmla="*/ 46 h 84"/>
                  <a:gd name="T22" fmla="*/ 49 w 507"/>
                  <a:gd name="T23" fmla="*/ 59 h 84"/>
                  <a:gd name="T24" fmla="*/ 100 w 507"/>
                  <a:gd name="T25" fmla="*/ 59 h 84"/>
                  <a:gd name="T26" fmla="*/ 87 w 507"/>
                  <a:gd name="T27" fmla="*/ 46 h 84"/>
                  <a:gd name="T28" fmla="*/ 100 w 507"/>
                  <a:gd name="T29" fmla="*/ 33 h 84"/>
                  <a:gd name="T30" fmla="*/ 113 w 507"/>
                  <a:gd name="T31" fmla="*/ 46 h 84"/>
                  <a:gd name="T32" fmla="*/ 100 w 507"/>
                  <a:gd name="T33" fmla="*/ 59 h 84"/>
                  <a:gd name="T34" fmla="*/ 151 w 507"/>
                  <a:gd name="T35" fmla="*/ 59 h 84"/>
                  <a:gd name="T36" fmla="*/ 138 w 507"/>
                  <a:gd name="T37" fmla="*/ 46 h 84"/>
                  <a:gd name="T38" fmla="*/ 151 w 507"/>
                  <a:gd name="T39" fmla="*/ 33 h 84"/>
                  <a:gd name="T40" fmla="*/ 163 w 507"/>
                  <a:gd name="T41" fmla="*/ 46 h 84"/>
                  <a:gd name="T42" fmla="*/ 151 w 507"/>
                  <a:gd name="T43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7" h="84">
                    <a:moveTo>
                      <a:pt x="47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507" y="84"/>
                      <a:pt x="507" y="84"/>
                      <a:pt x="507" y="84"/>
                    </a:cubicBezTo>
                    <a:cubicBezTo>
                      <a:pt x="507" y="37"/>
                      <a:pt x="507" y="37"/>
                      <a:pt x="507" y="37"/>
                    </a:cubicBezTo>
                    <a:cubicBezTo>
                      <a:pt x="507" y="17"/>
                      <a:pt x="491" y="0"/>
                      <a:pt x="471" y="0"/>
                    </a:cubicBezTo>
                    <a:close/>
                    <a:moveTo>
                      <a:pt x="49" y="59"/>
                    </a:moveTo>
                    <a:cubicBezTo>
                      <a:pt x="42" y="59"/>
                      <a:pt x="36" y="53"/>
                      <a:pt x="36" y="46"/>
                    </a:cubicBezTo>
                    <a:cubicBezTo>
                      <a:pt x="36" y="39"/>
                      <a:pt x="42" y="33"/>
                      <a:pt x="49" y="33"/>
                    </a:cubicBezTo>
                    <a:cubicBezTo>
                      <a:pt x="56" y="33"/>
                      <a:pt x="62" y="39"/>
                      <a:pt x="62" y="46"/>
                    </a:cubicBezTo>
                    <a:cubicBezTo>
                      <a:pt x="62" y="53"/>
                      <a:pt x="56" y="59"/>
                      <a:pt x="49" y="59"/>
                    </a:cubicBezTo>
                    <a:close/>
                    <a:moveTo>
                      <a:pt x="100" y="59"/>
                    </a:moveTo>
                    <a:cubicBezTo>
                      <a:pt x="93" y="59"/>
                      <a:pt x="87" y="53"/>
                      <a:pt x="87" y="46"/>
                    </a:cubicBezTo>
                    <a:cubicBezTo>
                      <a:pt x="87" y="39"/>
                      <a:pt x="93" y="33"/>
                      <a:pt x="100" y="33"/>
                    </a:cubicBezTo>
                    <a:cubicBezTo>
                      <a:pt x="107" y="33"/>
                      <a:pt x="113" y="39"/>
                      <a:pt x="113" y="46"/>
                    </a:cubicBezTo>
                    <a:cubicBezTo>
                      <a:pt x="113" y="53"/>
                      <a:pt x="107" y="59"/>
                      <a:pt x="100" y="59"/>
                    </a:cubicBezTo>
                    <a:close/>
                    <a:moveTo>
                      <a:pt x="151" y="59"/>
                    </a:moveTo>
                    <a:cubicBezTo>
                      <a:pt x="144" y="59"/>
                      <a:pt x="138" y="53"/>
                      <a:pt x="138" y="46"/>
                    </a:cubicBezTo>
                    <a:cubicBezTo>
                      <a:pt x="138" y="39"/>
                      <a:pt x="144" y="33"/>
                      <a:pt x="151" y="33"/>
                    </a:cubicBezTo>
                    <a:cubicBezTo>
                      <a:pt x="158" y="33"/>
                      <a:pt x="163" y="39"/>
                      <a:pt x="163" y="46"/>
                    </a:cubicBezTo>
                    <a:cubicBezTo>
                      <a:pt x="163" y="53"/>
                      <a:pt x="158" y="59"/>
                      <a:pt x="151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6" name="Freeform 52"/>
              <p:cNvSpPr>
                <a:spLocks noEditPoints="1"/>
              </p:cNvSpPr>
              <p:nvPr/>
            </p:nvSpPr>
            <p:spPr bwMode="auto">
              <a:xfrm>
                <a:off x="5348288" y="6111875"/>
                <a:ext cx="1587500" cy="952500"/>
              </a:xfrm>
              <a:custGeom>
                <a:avLst/>
                <a:gdLst>
                  <a:gd name="T0" fmla="*/ 0 w 507"/>
                  <a:gd name="T1" fmla="*/ 268 h 304"/>
                  <a:gd name="T2" fmla="*/ 37 w 507"/>
                  <a:gd name="T3" fmla="*/ 304 h 304"/>
                  <a:gd name="T4" fmla="*/ 471 w 507"/>
                  <a:gd name="T5" fmla="*/ 304 h 304"/>
                  <a:gd name="T6" fmla="*/ 507 w 507"/>
                  <a:gd name="T7" fmla="*/ 268 h 304"/>
                  <a:gd name="T8" fmla="*/ 507 w 507"/>
                  <a:gd name="T9" fmla="*/ 0 h 304"/>
                  <a:gd name="T10" fmla="*/ 0 w 507"/>
                  <a:gd name="T11" fmla="*/ 0 h 304"/>
                  <a:gd name="T12" fmla="*/ 0 w 507"/>
                  <a:gd name="T13" fmla="*/ 268 h 304"/>
                  <a:gd name="T14" fmla="*/ 181 w 507"/>
                  <a:gd name="T15" fmla="*/ 200 h 304"/>
                  <a:gd name="T16" fmla="*/ 212 w 507"/>
                  <a:gd name="T17" fmla="*/ 169 h 304"/>
                  <a:gd name="T18" fmla="*/ 221 w 507"/>
                  <a:gd name="T19" fmla="*/ 89 h 304"/>
                  <a:gd name="T20" fmla="*/ 266 w 507"/>
                  <a:gd name="T21" fmla="*/ 70 h 304"/>
                  <a:gd name="T22" fmla="*/ 312 w 507"/>
                  <a:gd name="T23" fmla="*/ 89 h 304"/>
                  <a:gd name="T24" fmla="*/ 312 w 507"/>
                  <a:gd name="T25" fmla="*/ 180 h 304"/>
                  <a:gd name="T26" fmla="*/ 266 w 507"/>
                  <a:gd name="T27" fmla="*/ 199 h 304"/>
                  <a:gd name="T28" fmla="*/ 232 w 507"/>
                  <a:gd name="T29" fmla="*/ 188 h 304"/>
                  <a:gd name="T30" fmla="*/ 201 w 507"/>
                  <a:gd name="T31" fmla="*/ 220 h 304"/>
                  <a:gd name="T32" fmla="*/ 191 w 507"/>
                  <a:gd name="T33" fmla="*/ 224 h 304"/>
                  <a:gd name="T34" fmla="*/ 181 w 507"/>
                  <a:gd name="T35" fmla="*/ 220 h 304"/>
                  <a:gd name="T36" fmla="*/ 181 w 507"/>
                  <a:gd name="T37" fmla="*/ 20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7" h="304">
                    <a:moveTo>
                      <a:pt x="0" y="268"/>
                    </a:moveTo>
                    <a:cubicBezTo>
                      <a:pt x="0" y="288"/>
                      <a:pt x="17" y="304"/>
                      <a:pt x="37" y="304"/>
                    </a:cubicBezTo>
                    <a:cubicBezTo>
                      <a:pt x="471" y="304"/>
                      <a:pt x="471" y="304"/>
                      <a:pt x="471" y="304"/>
                    </a:cubicBezTo>
                    <a:cubicBezTo>
                      <a:pt x="491" y="304"/>
                      <a:pt x="507" y="288"/>
                      <a:pt x="507" y="268"/>
                    </a:cubicBezTo>
                    <a:cubicBezTo>
                      <a:pt x="507" y="0"/>
                      <a:pt x="507" y="0"/>
                      <a:pt x="50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68"/>
                    </a:lnTo>
                    <a:close/>
                    <a:moveTo>
                      <a:pt x="181" y="200"/>
                    </a:moveTo>
                    <a:cubicBezTo>
                      <a:pt x="212" y="169"/>
                      <a:pt x="212" y="169"/>
                      <a:pt x="212" y="169"/>
                    </a:cubicBezTo>
                    <a:cubicBezTo>
                      <a:pt x="196" y="144"/>
                      <a:pt x="199" y="110"/>
                      <a:pt x="221" y="89"/>
                    </a:cubicBezTo>
                    <a:cubicBezTo>
                      <a:pt x="233" y="77"/>
                      <a:pt x="249" y="70"/>
                      <a:pt x="266" y="70"/>
                    </a:cubicBezTo>
                    <a:cubicBezTo>
                      <a:pt x="283" y="70"/>
                      <a:pt x="300" y="77"/>
                      <a:pt x="312" y="89"/>
                    </a:cubicBezTo>
                    <a:cubicBezTo>
                      <a:pt x="337" y="114"/>
                      <a:pt x="337" y="155"/>
                      <a:pt x="312" y="180"/>
                    </a:cubicBezTo>
                    <a:cubicBezTo>
                      <a:pt x="300" y="192"/>
                      <a:pt x="284" y="199"/>
                      <a:pt x="266" y="199"/>
                    </a:cubicBezTo>
                    <a:cubicBezTo>
                      <a:pt x="254" y="199"/>
                      <a:pt x="242" y="195"/>
                      <a:pt x="232" y="188"/>
                    </a:cubicBezTo>
                    <a:cubicBezTo>
                      <a:pt x="201" y="220"/>
                      <a:pt x="201" y="220"/>
                      <a:pt x="201" y="220"/>
                    </a:cubicBezTo>
                    <a:cubicBezTo>
                      <a:pt x="198" y="222"/>
                      <a:pt x="194" y="224"/>
                      <a:pt x="191" y="224"/>
                    </a:cubicBezTo>
                    <a:cubicBezTo>
                      <a:pt x="187" y="224"/>
                      <a:pt x="184" y="222"/>
                      <a:pt x="181" y="220"/>
                    </a:cubicBezTo>
                    <a:cubicBezTo>
                      <a:pt x="176" y="214"/>
                      <a:pt x="176" y="205"/>
                      <a:pt x="181" y="2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7" name="Freeform 53"/>
              <p:cNvSpPr/>
              <p:nvPr/>
            </p:nvSpPr>
            <p:spPr bwMode="auto">
              <a:xfrm>
                <a:off x="6040438" y="6403975"/>
                <a:ext cx="280987" cy="255587"/>
              </a:xfrm>
              <a:custGeom>
                <a:avLst/>
                <a:gdLst>
                  <a:gd name="T0" fmla="*/ 45 w 90"/>
                  <a:gd name="T1" fmla="*/ 82 h 82"/>
                  <a:gd name="T2" fmla="*/ 74 w 90"/>
                  <a:gd name="T3" fmla="*/ 70 h 82"/>
                  <a:gd name="T4" fmla="*/ 74 w 90"/>
                  <a:gd name="T5" fmla="*/ 12 h 82"/>
                  <a:gd name="T6" fmla="*/ 45 w 90"/>
                  <a:gd name="T7" fmla="*/ 0 h 82"/>
                  <a:gd name="T8" fmla="*/ 16 w 90"/>
                  <a:gd name="T9" fmla="*/ 12 h 82"/>
                  <a:gd name="T10" fmla="*/ 16 w 90"/>
                  <a:gd name="T11" fmla="*/ 70 h 82"/>
                  <a:gd name="T12" fmla="*/ 45 w 90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82">
                    <a:moveTo>
                      <a:pt x="45" y="82"/>
                    </a:moveTo>
                    <a:cubicBezTo>
                      <a:pt x="56" y="82"/>
                      <a:pt x="67" y="78"/>
                      <a:pt x="74" y="70"/>
                    </a:cubicBezTo>
                    <a:cubicBezTo>
                      <a:pt x="90" y="54"/>
                      <a:pt x="90" y="28"/>
                      <a:pt x="74" y="12"/>
                    </a:cubicBezTo>
                    <a:cubicBezTo>
                      <a:pt x="67" y="5"/>
                      <a:pt x="56" y="0"/>
                      <a:pt x="45" y="0"/>
                    </a:cubicBezTo>
                    <a:cubicBezTo>
                      <a:pt x="34" y="0"/>
                      <a:pt x="24" y="5"/>
                      <a:pt x="16" y="12"/>
                    </a:cubicBezTo>
                    <a:cubicBezTo>
                      <a:pt x="0" y="28"/>
                      <a:pt x="0" y="54"/>
                      <a:pt x="16" y="70"/>
                    </a:cubicBezTo>
                    <a:cubicBezTo>
                      <a:pt x="24" y="78"/>
                      <a:pt x="34" y="82"/>
                      <a:pt x="4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9434312" y="1910544"/>
            <a:ext cx="2160787" cy="1210628"/>
            <a:chOff x="7483988" y="3236385"/>
            <a:chExt cx="2160787" cy="1210628"/>
          </a:xfrm>
        </p:grpSpPr>
        <p:sp>
          <p:nvSpPr>
            <p:cNvPr id="49" name="矩形 48"/>
            <p:cNvSpPr/>
            <p:nvPr/>
          </p:nvSpPr>
          <p:spPr>
            <a:xfrm>
              <a:off x="7483988" y="3615760"/>
              <a:ext cx="2160787" cy="83125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ts val="2000"/>
                </a:lnSpc>
              </a:pPr>
              <a:r>
                <a:rPr lang="zh-TW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音檔的資料前處理的部分通道</a:t>
              </a:r>
              <a:endPara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ts val="2000"/>
                </a:lnSpc>
              </a:pPr>
              <a:r>
                <a:rPr lang="zh-TW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數，容易因為音檔長度不足出錯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ts val="2000"/>
                </a:lnSpc>
              </a:pPr>
              <a:r>
                <a:rPr lang="zh-TW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解決方案</a:t>
              </a:r>
              <a:r>
                <a:rPr lang="en-US" altLang="zh-TW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:</a:t>
              </a:r>
              <a:r>
                <a:rPr lang="zh-TW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錄音錄長一點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7483989" y="3236385"/>
              <a:ext cx="2050552" cy="40729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10000"/>
                </a:lnSpc>
                <a:defRPr/>
              </a:pPr>
              <a:r>
                <a:rPr kumimoji="1" lang="zh-TW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音檔的資料處理</a:t>
              </a:r>
              <a:endParaRPr kumimoji="1"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434313" y="4117200"/>
            <a:ext cx="2160786" cy="1210628"/>
            <a:chOff x="7483989" y="3236385"/>
            <a:chExt cx="2160786" cy="1210628"/>
          </a:xfrm>
        </p:grpSpPr>
        <p:sp>
          <p:nvSpPr>
            <p:cNvPr id="52" name="矩形 51"/>
            <p:cNvSpPr/>
            <p:nvPr/>
          </p:nvSpPr>
          <p:spPr>
            <a:xfrm>
              <a:off x="7483989" y="3615760"/>
              <a:ext cx="2160786" cy="83125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ts val="2000"/>
                </a:lnSpc>
              </a:pPr>
              <a:r>
                <a:rPr lang="zh-TW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模型精確度不夠高，</a:t>
              </a:r>
              <a:endPara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ts val="2000"/>
                </a:lnSpc>
              </a:pPr>
              <a:r>
                <a:rPr lang="zh-TW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蒐集資料不足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ts val="2000"/>
                </a:lnSpc>
              </a:pPr>
              <a:r>
                <a:rPr lang="zh-TW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也許是錄音設備影響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7483989" y="3236385"/>
              <a:ext cx="2050552" cy="40729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10000"/>
                </a:lnSpc>
                <a:defRPr/>
              </a:pPr>
              <a:r>
                <a:rPr kumimoji="1" lang="zh-TW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身份辨識</a:t>
              </a:r>
              <a:endParaRPr kumimoji="1"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625313" y="1910544"/>
            <a:ext cx="2152150" cy="954148"/>
            <a:chOff x="7483989" y="3236385"/>
            <a:chExt cx="2152150" cy="954148"/>
          </a:xfrm>
        </p:grpSpPr>
        <p:sp>
          <p:nvSpPr>
            <p:cNvPr id="55" name="矩形 54"/>
            <p:cNvSpPr/>
            <p:nvPr/>
          </p:nvSpPr>
          <p:spPr>
            <a:xfrm>
              <a:off x="7483989" y="3615760"/>
              <a:ext cx="2152150" cy="57477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ts val="2000"/>
                </a:lnSpc>
              </a:pPr>
              <a:r>
                <a:rPr lang="zh-TW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處理的部分過多，</a:t>
              </a:r>
              <a:endPara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ts val="2000"/>
                </a:lnSpc>
              </a:pPr>
              <a:r>
                <a:rPr lang="zh-TW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解決方案</a:t>
              </a:r>
              <a:r>
                <a:rPr lang="en-US" altLang="zh-TW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:</a:t>
              </a:r>
              <a:r>
                <a:rPr lang="zh-TW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用套件取代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7483989" y="3236385"/>
              <a:ext cx="2050552" cy="40729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10000"/>
                </a:lnSpc>
                <a:defRPr/>
              </a:pPr>
              <a:r>
                <a:rPr kumimoji="1" lang="en-US" altLang="zh-TW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Cmd</a:t>
              </a:r>
              <a:r>
                <a:rPr kumimoji="1" lang="zh-TW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處理文字</a:t>
              </a:r>
              <a:endParaRPr kumimoji="1"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625312" y="4117200"/>
            <a:ext cx="2152151" cy="1210628"/>
            <a:chOff x="7483988" y="3236385"/>
            <a:chExt cx="2152151" cy="1210628"/>
          </a:xfrm>
        </p:grpSpPr>
        <p:sp>
          <p:nvSpPr>
            <p:cNvPr id="58" name="矩形 57"/>
            <p:cNvSpPr/>
            <p:nvPr/>
          </p:nvSpPr>
          <p:spPr>
            <a:xfrm>
              <a:off x="7483988" y="3615760"/>
              <a:ext cx="2152151" cy="83125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ts val="2000"/>
                </a:lnSpc>
              </a:pPr>
              <a:r>
                <a:rPr lang="zh-TW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採用</a:t>
              </a:r>
              <a:r>
                <a:rPr lang="en-US" altLang="zh-TW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google</a:t>
              </a:r>
              <a:r>
                <a:rPr lang="zh-TW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TW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api</a:t>
              </a:r>
              <a:r>
                <a:rPr lang="zh-TW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語意分析</a:t>
              </a:r>
              <a:endPara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ts val="2000"/>
                </a:lnSpc>
              </a:pPr>
              <a:r>
                <a:rPr lang="zh-TW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但精準度不高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ts val="2000"/>
                </a:lnSpc>
              </a:pPr>
              <a:r>
                <a:rPr lang="zh-TW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目前沒解決方案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7483989" y="3236385"/>
              <a:ext cx="2050552" cy="40729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10000"/>
                </a:lnSpc>
                <a:defRPr/>
              </a:pPr>
              <a:r>
                <a:rPr kumimoji="1" lang="zh-TW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語意理解</a:t>
              </a:r>
              <a:endParaRPr kumimoji="1"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805937" y="1910544"/>
            <a:ext cx="2276620" cy="1210628"/>
            <a:chOff x="7483989" y="3236385"/>
            <a:chExt cx="2276620" cy="1210628"/>
          </a:xfrm>
        </p:grpSpPr>
        <p:sp>
          <p:nvSpPr>
            <p:cNvPr id="61" name="矩形 60"/>
            <p:cNvSpPr/>
            <p:nvPr/>
          </p:nvSpPr>
          <p:spPr>
            <a:xfrm>
              <a:off x="7483989" y="3615760"/>
              <a:ext cx="2276620" cy="83125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ts val="2000"/>
                </a:lnSpc>
              </a:pPr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Windows </a:t>
              </a:r>
              <a:r>
                <a:rPr lang="zh-TW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的指令遇到空格</a:t>
              </a:r>
              <a:endPara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ts val="2000"/>
                </a:lnSpc>
              </a:pPr>
              <a:r>
                <a:rPr lang="zh-TW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處理很麻煩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ts val="2000"/>
                </a:lnSpc>
              </a:pPr>
              <a:r>
                <a:rPr lang="zh-TW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後來用套件處理了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7483989" y="3236385"/>
              <a:ext cx="2050552" cy="40729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10000"/>
                </a:lnSpc>
                <a:defRPr/>
              </a:pPr>
              <a:r>
                <a:rPr kumimoji="1"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Windows</a:t>
              </a:r>
              <a:r>
                <a:rPr kumimoji="1"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 </a:t>
              </a:r>
              <a:r>
                <a:rPr kumimoji="1" lang="zh-TW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指令</a:t>
              </a:r>
              <a:endParaRPr kumimoji="1"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805937" y="4117200"/>
            <a:ext cx="2276620" cy="1210628"/>
            <a:chOff x="7483989" y="3236385"/>
            <a:chExt cx="2276620" cy="1210628"/>
          </a:xfrm>
        </p:grpSpPr>
        <p:sp>
          <p:nvSpPr>
            <p:cNvPr id="64" name="矩形 63"/>
            <p:cNvSpPr/>
            <p:nvPr/>
          </p:nvSpPr>
          <p:spPr>
            <a:xfrm>
              <a:off x="7483989" y="3615760"/>
              <a:ext cx="2276620" cy="83125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ts val="2000"/>
                </a:lnSpc>
              </a:pPr>
              <a:r>
                <a:rPr lang="zh-TW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在</a:t>
              </a:r>
              <a:r>
                <a:rPr lang="en-US" altLang="zh-TW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python</a:t>
              </a:r>
              <a:r>
                <a:rPr lang="zh-TW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跟</a:t>
              </a:r>
              <a:r>
                <a:rPr lang="en-US" altLang="zh-TW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js</a:t>
              </a:r>
              <a:r>
                <a:rPr lang="zh-TW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互傳處理的部分</a:t>
              </a:r>
              <a:endParaRPr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ts val="2000"/>
                </a:lnSpc>
              </a:pPr>
              <a:r>
                <a:rPr lang="zh-TW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處理不了，不能做成同步</a:t>
              </a: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ts val="2000"/>
                </a:lnSpc>
              </a:pPr>
              <a:r>
                <a:rPr lang="zh-TW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解決方案</a:t>
              </a:r>
              <a:r>
                <a:rPr lang="en-US" altLang="zh-TW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:</a:t>
              </a:r>
              <a:r>
                <a:rPr lang="zh-TW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改用</a:t>
              </a:r>
              <a:r>
                <a:rPr lang="en-US" altLang="zh-TW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flask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7483989" y="3236385"/>
              <a:ext cx="2050552" cy="40729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10000"/>
                </a:lnSpc>
                <a:defRPr/>
              </a:pPr>
              <a:r>
                <a:rPr kumimoji="1"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Eel</a:t>
              </a:r>
              <a:r>
                <a:rPr kumimoji="1"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 </a:t>
              </a:r>
              <a:r>
                <a:rPr kumimoji="1"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GUI</a:t>
              </a:r>
              <a:endParaRPr kumimoji="1"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2100" y="256540"/>
            <a:ext cx="2859405" cy="675640"/>
            <a:chOff x="460" y="335"/>
            <a:chExt cx="4503" cy="1064"/>
          </a:xfrm>
        </p:grpSpPr>
        <p:grpSp>
          <p:nvGrpSpPr>
            <p:cNvPr id="16" name="组合 15"/>
            <p:cNvGrpSpPr/>
            <p:nvPr/>
          </p:nvGrpSpPr>
          <p:grpSpPr>
            <a:xfrm>
              <a:off x="460" y="335"/>
              <a:ext cx="951" cy="940"/>
              <a:chOff x="6997070" y="1404892"/>
              <a:chExt cx="458807" cy="769441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6997070" y="1404892"/>
                <a:ext cx="458807" cy="769441"/>
              </a:xfrm>
              <a:prstGeom prst="rect">
                <a:avLst/>
              </a:prstGeom>
              <a:gradFill>
                <a:gsLst>
                  <a:gs pos="0">
                    <a:srgbClr val="6D49E1"/>
                  </a:gs>
                  <a:gs pos="100000">
                    <a:srgbClr val="2AA4E8"/>
                  </a:gs>
                </a:gsLst>
                <a:lin ang="13500000" scaled="0"/>
              </a:gradFill>
            </p:spPr>
            <p:txBody>
              <a:bodyPr wrap="square" rtlCol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TW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思源黑体 Light"/>
                    <a:sym typeface="Century Gothic" panose="020B0502020202020204" pitchFamily="34" charset="0"/>
                  </a:rPr>
                  <a:t>6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思源黑体 Light"/>
                  <a:sym typeface="Century Gothic" panose="020B0502020202020204" pitchFamily="34" charset="0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7455877" y="1404892"/>
                <a:ext cx="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65C4C3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9" name="文本框 18"/>
            <p:cNvSpPr txBox="1"/>
            <p:nvPr/>
          </p:nvSpPr>
          <p:spPr>
            <a:xfrm>
              <a:off x="1589" y="338"/>
              <a:ext cx="24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PART ONE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89" y="771"/>
              <a:ext cx="33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改善方向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" name="Group 6"/>
          <p:cNvGrpSpPr/>
          <p:nvPr/>
        </p:nvGrpSpPr>
        <p:grpSpPr bwMode="auto">
          <a:xfrm>
            <a:off x="519113" y="1684973"/>
            <a:ext cx="4338637" cy="4338637"/>
            <a:chOff x="639460" y="1417358"/>
            <a:chExt cx="4338640" cy="4338640"/>
          </a:xfr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</p:grpSpPr>
        <p:sp>
          <p:nvSpPr>
            <p:cNvPr id="21" name="Shape 2362"/>
            <p:cNvSpPr/>
            <p:nvPr/>
          </p:nvSpPr>
          <p:spPr bwMode="auto">
            <a:xfrm>
              <a:off x="1548303" y="3847028"/>
              <a:ext cx="2139564" cy="1908970"/>
            </a:xfrm>
            <a:custGeom>
              <a:avLst/>
              <a:gdLst>
                <a:gd name="T0" fmla="*/ 1069782 w 21469"/>
                <a:gd name="T1" fmla="*/ 954485 h 21466"/>
                <a:gd name="T2" fmla="*/ 1069782 w 21469"/>
                <a:gd name="T3" fmla="*/ 954485 h 21466"/>
                <a:gd name="T4" fmla="*/ 1069782 w 21469"/>
                <a:gd name="T5" fmla="*/ 954485 h 21466"/>
                <a:gd name="T6" fmla="*/ 1069782 w 21469"/>
                <a:gd name="T7" fmla="*/ 954485 h 2146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69" h="21466" extrusionOk="0">
                  <a:moveTo>
                    <a:pt x="9685" y="2749"/>
                  </a:moveTo>
                  <a:cubicBezTo>
                    <a:pt x="10641" y="3320"/>
                    <a:pt x="11182" y="2928"/>
                    <a:pt x="13126" y="1821"/>
                  </a:cubicBezTo>
                  <a:cubicBezTo>
                    <a:pt x="15037" y="678"/>
                    <a:pt x="15865" y="2285"/>
                    <a:pt x="15865" y="2285"/>
                  </a:cubicBezTo>
                  <a:cubicBezTo>
                    <a:pt x="14336" y="5462"/>
                    <a:pt x="14336" y="5462"/>
                    <a:pt x="14336" y="5462"/>
                  </a:cubicBezTo>
                  <a:cubicBezTo>
                    <a:pt x="21122" y="12996"/>
                    <a:pt x="21122" y="12996"/>
                    <a:pt x="21122" y="12996"/>
                  </a:cubicBezTo>
                  <a:cubicBezTo>
                    <a:pt x="21568" y="13531"/>
                    <a:pt x="21600" y="14388"/>
                    <a:pt x="21122" y="14924"/>
                  </a:cubicBezTo>
                  <a:cubicBezTo>
                    <a:pt x="20644" y="15459"/>
                    <a:pt x="19880" y="15459"/>
                    <a:pt x="19402" y="14924"/>
                  </a:cubicBezTo>
                  <a:cubicBezTo>
                    <a:pt x="18414" y="13817"/>
                    <a:pt x="18414" y="13817"/>
                    <a:pt x="18414" y="13817"/>
                  </a:cubicBezTo>
                  <a:cubicBezTo>
                    <a:pt x="18350" y="13781"/>
                    <a:pt x="18287" y="13745"/>
                    <a:pt x="18223" y="13745"/>
                  </a:cubicBezTo>
                  <a:cubicBezTo>
                    <a:pt x="18159" y="13745"/>
                    <a:pt x="18096" y="13781"/>
                    <a:pt x="18032" y="13817"/>
                  </a:cubicBezTo>
                  <a:cubicBezTo>
                    <a:pt x="17936" y="13924"/>
                    <a:pt x="17936" y="14138"/>
                    <a:pt x="18032" y="14245"/>
                  </a:cubicBezTo>
                  <a:cubicBezTo>
                    <a:pt x="19529" y="15923"/>
                    <a:pt x="19529" y="15923"/>
                    <a:pt x="19529" y="15923"/>
                  </a:cubicBezTo>
                  <a:cubicBezTo>
                    <a:pt x="20007" y="16459"/>
                    <a:pt x="20007" y="17316"/>
                    <a:pt x="19561" y="17851"/>
                  </a:cubicBezTo>
                  <a:cubicBezTo>
                    <a:pt x="19561" y="17851"/>
                    <a:pt x="19561" y="17851"/>
                    <a:pt x="19561" y="17851"/>
                  </a:cubicBezTo>
                  <a:cubicBezTo>
                    <a:pt x="19083" y="18387"/>
                    <a:pt x="18319" y="18387"/>
                    <a:pt x="17841" y="17851"/>
                  </a:cubicBezTo>
                  <a:cubicBezTo>
                    <a:pt x="16280" y="16102"/>
                    <a:pt x="16280" y="16102"/>
                    <a:pt x="16280" y="16102"/>
                  </a:cubicBezTo>
                  <a:cubicBezTo>
                    <a:pt x="16248" y="16066"/>
                    <a:pt x="16152" y="16030"/>
                    <a:pt x="16088" y="16030"/>
                  </a:cubicBezTo>
                  <a:cubicBezTo>
                    <a:pt x="16025" y="16030"/>
                    <a:pt x="15961" y="16066"/>
                    <a:pt x="15897" y="16102"/>
                  </a:cubicBezTo>
                  <a:cubicBezTo>
                    <a:pt x="15802" y="16245"/>
                    <a:pt x="15802" y="16423"/>
                    <a:pt x="15897" y="16530"/>
                  </a:cubicBezTo>
                  <a:cubicBezTo>
                    <a:pt x="17076" y="17816"/>
                    <a:pt x="17076" y="17816"/>
                    <a:pt x="17076" y="17816"/>
                  </a:cubicBezTo>
                  <a:cubicBezTo>
                    <a:pt x="17299" y="18065"/>
                    <a:pt x="17427" y="18422"/>
                    <a:pt x="17427" y="18780"/>
                  </a:cubicBezTo>
                  <a:cubicBezTo>
                    <a:pt x="17427" y="19137"/>
                    <a:pt x="17299" y="19494"/>
                    <a:pt x="17076" y="19743"/>
                  </a:cubicBezTo>
                  <a:cubicBezTo>
                    <a:pt x="16598" y="20279"/>
                    <a:pt x="15834" y="20279"/>
                    <a:pt x="15356" y="19743"/>
                  </a:cubicBezTo>
                  <a:cubicBezTo>
                    <a:pt x="13731" y="17923"/>
                    <a:pt x="13731" y="17923"/>
                    <a:pt x="13731" y="17923"/>
                  </a:cubicBezTo>
                  <a:cubicBezTo>
                    <a:pt x="13635" y="17816"/>
                    <a:pt x="13444" y="17816"/>
                    <a:pt x="13349" y="17923"/>
                  </a:cubicBezTo>
                  <a:cubicBezTo>
                    <a:pt x="13349" y="17923"/>
                    <a:pt x="13349" y="17923"/>
                    <a:pt x="13349" y="17923"/>
                  </a:cubicBezTo>
                  <a:cubicBezTo>
                    <a:pt x="13317" y="17994"/>
                    <a:pt x="13285" y="18065"/>
                    <a:pt x="13285" y="18137"/>
                  </a:cubicBezTo>
                  <a:cubicBezTo>
                    <a:pt x="13285" y="18244"/>
                    <a:pt x="13317" y="18315"/>
                    <a:pt x="13349" y="18351"/>
                  </a:cubicBezTo>
                  <a:cubicBezTo>
                    <a:pt x="14081" y="19137"/>
                    <a:pt x="14081" y="19137"/>
                    <a:pt x="14081" y="19137"/>
                  </a:cubicBezTo>
                  <a:cubicBezTo>
                    <a:pt x="14527" y="19672"/>
                    <a:pt x="14559" y="20529"/>
                    <a:pt x="14081" y="21064"/>
                  </a:cubicBezTo>
                  <a:cubicBezTo>
                    <a:pt x="13604" y="21600"/>
                    <a:pt x="12839" y="21600"/>
                    <a:pt x="12361" y="21064"/>
                  </a:cubicBezTo>
                  <a:cubicBezTo>
                    <a:pt x="6595" y="14638"/>
                    <a:pt x="6595" y="14638"/>
                    <a:pt x="6595" y="14638"/>
                  </a:cubicBezTo>
                  <a:cubicBezTo>
                    <a:pt x="5894" y="13888"/>
                    <a:pt x="5320" y="12996"/>
                    <a:pt x="4874" y="12032"/>
                  </a:cubicBezTo>
                  <a:cubicBezTo>
                    <a:pt x="4396" y="11032"/>
                    <a:pt x="3791" y="10104"/>
                    <a:pt x="3058" y="9318"/>
                  </a:cubicBezTo>
                  <a:cubicBezTo>
                    <a:pt x="0" y="5891"/>
                    <a:pt x="0" y="5891"/>
                    <a:pt x="0" y="5891"/>
                  </a:cubicBezTo>
                  <a:cubicBezTo>
                    <a:pt x="5225" y="0"/>
                    <a:pt x="5225" y="0"/>
                    <a:pt x="5225" y="0"/>
                  </a:cubicBezTo>
                  <a:lnTo>
                    <a:pt x="9685" y="27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2" name="Shape 2363"/>
            <p:cNvSpPr/>
            <p:nvPr/>
          </p:nvSpPr>
          <p:spPr bwMode="auto">
            <a:xfrm>
              <a:off x="639460" y="2326201"/>
              <a:ext cx="1908970" cy="2140745"/>
            </a:xfrm>
            <a:custGeom>
              <a:avLst/>
              <a:gdLst>
                <a:gd name="T0" fmla="*/ 954485 w 21466"/>
                <a:gd name="T1" fmla="*/ 1070373 h 21481"/>
                <a:gd name="T2" fmla="*/ 954485 w 21466"/>
                <a:gd name="T3" fmla="*/ 1070373 h 21481"/>
                <a:gd name="T4" fmla="*/ 954485 w 21466"/>
                <a:gd name="T5" fmla="*/ 1070373 h 21481"/>
                <a:gd name="T6" fmla="*/ 954485 w 21466"/>
                <a:gd name="T7" fmla="*/ 1070373 h 21481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66" h="21481" extrusionOk="0">
                  <a:moveTo>
                    <a:pt x="18717" y="9685"/>
                  </a:moveTo>
                  <a:cubicBezTo>
                    <a:pt x="18146" y="10641"/>
                    <a:pt x="18538" y="11182"/>
                    <a:pt x="19645" y="13126"/>
                  </a:cubicBezTo>
                  <a:cubicBezTo>
                    <a:pt x="20788" y="15037"/>
                    <a:pt x="19181" y="15865"/>
                    <a:pt x="19181" y="15865"/>
                  </a:cubicBezTo>
                  <a:cubicBezTo>
                    <a:pt x="16004" y="14336"/>
                    <a:pt x="16004" y="14336"/>
                    <a:pt x="16004" y="14336"/>
                  </a:cubicBezTo>
                  <a:cubicBezTo>
                    <a:pt x="8470" y="21122"/>
                    <a:pt x="8470" y="21122"/>
                    <a:pt x="8470" y="21122"/>
                  </a:cubicBezTo>
                  <a:cubicBezTo>
                    <a:pt x="7935" y="21600"/>
                    <a:pt x="7078" y="21600"/>
                    <a:pt x="6542" y="21122"/>
                  </a:cubicBezTo>
                  <a:cubicBezTo>
                    <a:pt x="6007" y="20644"/>
                    <a:pt x="6007" y="19880"/>
                    <a:pt x="6542" y="19402"/>
                  </a:cubicBezTo>
                  <a:cubicBezTo>
                    <a:pt x="7649" y="18414"/>
                    <a:pt x="7649" y="18414"/>
                    <a:pt x="7649" y="18414"/>
                  </a:cubicBezTo>
                  <a:cubicBezTo>
                    <a:pt x="7721" y="18350"/>
                    <a:pt x="7721" y="18287"/>
                    <a:pt x="7721" y="18223"/>
                  </a:cubicBezTo>
                  <a:cubicBezTo>
                    <a:pt x="7721" y="18159"/>
                    <a:pt x="7721" y="18096"/>
                    <a:pt x="7649" y="18032"/>
                  </a:cubicBezTo>
                  <a:cubicBezTo>
                    <a:pt x="7542" y="17936"/>
                    <a:pt x="7328" y="17936"/>
                    <a:pt x="7221" y="18032"/>
                  </a:cubicBezTo>
                  <a:cubicBezTo>
                    <a:pt x="5543" y="19561"/>
                    <a:pt x="5543" y="19561"/>
                    <a:pt x="5543" y="19561"/>
                  </a:cubicBezTo>
                  <a:cubicBezTo>
                    <a:pt x="5007" y="20007"/>
                    <a:pt x="4150" y="20007"/>
                    <a:pt x="3615" y="19561"/>
                  </a:cubicBezTo>
                  <a:cubicBezTo>
                    <a:pt x="3615" y="19561"/>
                    <a:pt x="3615" y="19561"/>
                    <a:pt x="3615" y="19561"/>
                  </a:cubicBezTo>
                  <a:cubicBezTo>
                    <a:pt x="3115" y="19083"/>
                    <a:pt x="3079" y="18319"/>
                    <a:pt x="3615" y="17841"/>
                  </a:cubicBezTo>
                  <a:cubicBezTo>
                    <a:pt x="5364" y="16280"/>
                    <a:pt x="5364" y="16280"/>
                    <a:pt x="5364" y="16280"/>
                  </a:cubicBezTo>
                  <a:cubicBezTo>
                    <a:pt x="5400" y="16248"/>
                    <a:pt x="5436" y="16184"/>
                    <a:pt x="5436" y="16088"/>
                  </a:cubicBezTo>
                  <a:cubicBezTo>
                    <a:pt x="5436" y="16025"/>
                    <a:pt x="5400" y="15961"/>
                    <a:pt x="5364" y="15897"/>
                  </a:cubicBezTo>
                  <a:cubicBezTo>
                    <a:pt x="5221" y="15802"/>
                    <a:pt x="5043" y="15802"/>
                    <a:pt x="4936" y="15897"/>
                  </a:cubicBezTo>
                  <a:cubicBezTo>
                    <a:pt x="3650" y="17076"/>
                    <a:pt x="3650" y="17076"/>
                    <a:pt x="3650" y="17076"/>
                  </a:cubicBezTo>
                  <a:cubicBezTo>
                    <a:pt x="3401" y="17299"/>
                    <a:pt x="3044" y="17427"/>
                    <a:pt x="2686" y="17427"/>
                  </a:cubicBezTo>
                  <a:cubicBezTo>
                    <a:pt x="2329" y="17427"/>
                    <a:pt x="1972" y="17299"/>
                    <a:pt x="1723" y="17076"/>
                  </a:cubicBezTo>
                  <a:cubicBezTo>
                    <a:pt x="1187" y="16598"/>
                    <a:pt x="1187" y="15834"/>
                    <a:pt x="1723" y="15356"/>
                  </a:cubicBezTo>
                  <a:cubicBezTo>
                    <a:pt x="3543" y="13731"/>
                    <a:pt x="3543" y="13731"/>
                    <a:pt x="3543" y="13731"/>
                  </a:cubicBezTo>
                  <a:cubicBezTo>
                    <a:pt x="3650" y="13635"/>
                    <a:pt x="3650" y="13476"/>
                    <a:pt x="3543" y="13349"/>
                  </a:cubicBezTo>
                  <a:cubicBezTo>
                    <a:pt x="3543" y="13349"/>
                    <a:pt x="3543" y="13349"/>
                    <a:pt x="3543" y="13349"/>
                  </a:cubicBezTo>
                  <a:cubicBezTo>
                    <a:pt x="3472" y="13317"/>
                    <a:pt x="3401" y="13285"/>
                    <a:pt x="3329" y="13285"/>
                  </a:cubicBezTo>
                  <a:cubicBezTo>
                    <a:pt x="3258" y="13285"/>
                    <a:pt x="3151" y="13317"/>
                    <a:pt x="3115" y="13349"/>
                  </a:cubicBezTo>
                  <a:cubicBezTo>
                    <a:pt x="2329" y="14081"/>
                    <a:pt x="2329" y="14081"/>
                    <a:pt x="2329" y="14081"/>
                  </a:cubicBezTo>
                  <a:cubicBezTo>
                    <a:pt x="1794" y="14527"/>
                    <a:pt x="937" y="14559"/>
                    <a:pt x="402" y="14081"/>
                  </a:cubicBezTo>
                  <a:cubicBezTo>
                    <a:pt x="-134" y="13604"/>
                    <a:pt x="-134" y="12839"/>
                    <a:pt x="402" y="12361"/>
                  </a:cubicBezTo>
                  <a:cubicBezTo>
                    <a:pt x="6828" y="6595"/>
                    <a:pt x="6828" y="6595"/>
                    <a:pt x="6828" y="6595"/>
                  </a:cubicBezTo>
                  <a:cubicBezTo>
                    <a:pt x="7613" y="5894"/>
                    <a:pt x="8470" y="5320"/>
                    <a:pt x="9434" y="4874"/>
                  </a:cubicBezTo>
                  <a:cubicBezTo>
                    <a:pt x="10434" y="4396"/>
                    <a:pt x="11362" y="3791"/>
                    <a:pt x="12183" y="3058"/>
                  </a:cubicBezTo>
                  <a:cubicBezTo>
                    <a:pt x="15575" y="0"/>
                    <a:pt x="15575" y="0"/>
                    <a:pt x="15575" y="0"/>
                  </a:cubicBezTo>
                  <a:cubicBezTo>
                    <a:pt x="21466" y="5225"/>
                    <a:pt x="21466" y="5225"/>
                    <a:pt x="21466" y="5225"/>
                  </a:cubicBezTo>
                  <a:lnTo>
                    <a:pt x="18717" y="96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3" name="Shape 2364"/>
            <p:cNvSpPr/>
            <p:nvPr/>
          </p:nvSpPr>
          <p:spPr>
            <a:xfrm>
              <a:off x="1930098" y="1417358"/>
              <a:ext cx="2138364" cy="1909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466" extrusionOk="0">
                  <a:moveTo>
                    <a:pt x="11784" y="18717"/>
                  </a:moveTo>
                  <a:cubicBezTo>
                    <a:pt x="10828" y="18146"/>
                    <a:pt x="10287" y="18538"/>
                    <a:pt x="8343" y="19645"/>
                  </a:cubicBezTo>
                  <a:cubicBezTo>
                    <a:pt x="6432" y="20788"/>
                    <a:pt x="5604" y="19181"/>
                    <a:pt x="5604" y="19181"/>
                  </a:cubicBezTo>
                  <a:cubicBezTo>
                    <a:pt x="7133" y="16004"/>
                    <a:pt x="7133" y="16004"/>
                    <a:pt x="7133" y="16004"/>
                  </a:cubicBezTo>
                  <a:cubicBezTo>
                    <a:pt x="347" y="8470"/>
                    <a:pt x="347" y="8470"/>
                    <a:pt x="347" y="8470"/>
                  </a:cubicBezTo>
                  <a:cubicBezTo>
                    <a:pt x="-99" y="7935"/>
                    <a:pt x="-131" y="7078"/>
                    <a:pt x="347" y="6542"/>
                  </a:cubicBezTo>
                  <a:cubicBezTo>
                    <a:pt x="825" y="6007"/>
                    <a:pt x="1589" y="6007"/>
                    <a:pt x="2067" y="6542"/>
                  </a:cubicBezTo>
                  <a:cubicBezTo>
                    <a:pt x="3055" y="7649"/>
                    <a:pt x="3055" y="7649"/>
                    <a:pt x="3055" y="7649"/>
                  </a:cubicBezTo>
                  <a:cubicBezTo>
                    <a:pt x="3119" y="7721"/>
                    <a:pt x="3182" y="7756"/>
                    <a:pt x="3246" y="7721"/>
                  </a:cubicBezTo>
                  <a:cubicBezTo>
                    <a:pt x="3310" y="7721"/>
                    <a:pt x="3405" y="7721"/>
                    <a:pt x="3437" y="7649"/>
                  </a:cubicBezTo>
                  <a:cubicBezTo>
                    <a:pt x="3533" y="7542"/>
                    <a:pt x="3533" y="7328"/>
                    <a:pt x="3437" y="7221"/>
                  </a:cubicBezTo>
                  <a:cubicBezTo>
                    <a:pt x="1940" y="5543"/>
                    <a:pt x="1940" y="5543"/>
                    <a:pt x="1940" y="5543"/>
                  </a:cubicBezTo>
                  <a:cubicBezTo>
                    <a:pt x="1462" y="5007"/>
                    <a:pt x="1462" y="4150"/>
                    <a:pt x="1908" y="3615"/>
                  </a:cubicBezTo>
                  <a:cubicBezTo>
                    <a:pt x="1908" y="3615"/>
                    <a:pt x="1908" y="3615"/>
                    <a:pt x="1908" y="3615"/>
                  </a:cubicBezTo>
                  <a:cubicBezTo>
                    <a:pt x="2386" y="3115"/>
                    <a:pt x="3150" y="3079"/>
                    <a:pt x="3628" y="3615"/>
                  </a:cubicBezTo>
                  <a:cubicBezTo>
                    <a:pt x="5189" y="5364"/>
                    <a:pt x="5189" y="5364"/>
                    <a:pt x="5189" y="5364"/>
                  </a:cubicBezTo>
                  <a:cubicBezTo>
                    <a:pt x="5221" y="5400"/>
                    <a:pt x="5317" y="5436"/>
                    <a:pt x="5381" y="5436"/>
                  </a:cubicBezTo>
                  <a:cubicBezTo>
                    <a:pt x="5444" y="5436"/>
                    <a:pt x="5508" y="5400"/>
                    <a:pt x="5572" y="5364"/>
                  </a:cubicBezTo>
                  <a:cubicBezTo>
                    <a:pt x="5667" y="5221"/>
                    <a:pt x="5667" y="5043"/>
                    <a:pt x="5572" y="4936"/>
                  </a:cubicBezTo>
                  <a:cubicBezTo>
                    <a:pt x="4393" y="3650"/>
                    <a:pt x="4393" y="3650"/>
                    <a:pt x="4393" y="3650"/>
                  </a:cubicBezTo>
                  <a:cubicBezTo>
                    <a:pt x="4170" y="3401"/>
                    <a:pt x="4042" y="3044"/>
                    <a:pt x="4042" y="2686"/>
                  </a:cubicBezTo>
                  <a:cubicBezTo>
                    <a:pt x="4042" y="2329"/>
                    <a:pt x="4170" y="1972"/>
                    <a:pt x="4393" y="1723"/>
                  </a:cubicBezTo>
                  <a:cubicBezTo>
                    <a:pt x="4871" y="1187"/>
                    <a:pt x="5635" y="1187"/>
                    <a:pt x="6113" y="1723"/>
                  </a:cubicBezTo>
                  <a:cubicBezTo>
                    <a:pt x="7738" y="3543"/>
                    <a:pt x="7738" y="3543"/>
                    <a:pt x="7738" y="3543"/>
                  </a:cubicBezTo>
                  <a:cubicBezTo>
                    <a:pt x="7834" y="3650"/>
                    <a:pt x="8025" y="3650"/>
                    <a:pt x="8120" y="3543"/>
                  </a:cubicBezTo>
                  <a:cubicBezTo>
                    <a:pt x="8120" y="3543"/>
                    <a:pt x="8120" y="3543"/>
                    <a:pt x="8120" y="3543"/>
                  </a:cubicBezTo>
                  <a:cubicBezTo>
                    <a:pt x="8152" y="3472"/>
                    <a:pt x="8184" y="3401"/>
                    <a:pt x="8184" y="3329"/>
                  </a:cubicBezTo>
                  <a:cubicBezTo>
                    <a:pt x="8184" y="3258"/>
                    <a:pt x="8152" y="3186"/>
                    <a:pt x="8120" y="3115"/>
                  </a:cubicBezTo>
                  <a:cubicBezTo>
                    <a:pt x="7388" y="2329"/>
                    <a:pt x="7388" y="2329"/>
                    <a:pt x="7388" y="2329"/>
                  </a:cubicBezTo>
                  <a:cubicBezTo>
                    <a:pt x="6942" y="1794"/>
                    <a:pt x="6942" y="937"/>
                    <a:pt x="7388" y="402"/>
                  </a:cubicBezTo>
                  <a:cubicBezTo>
                    <a:pt x="7865" y="-134"/>
                    <a:pt x="8630" y="-134"/>
                    <a:pt x="9108" y="402"/>
                  </a:cubicBezTo>
                  <a:cubicBezTo>
                    <a:pt x="14874" y="6828"/>
                    <a:pt x="14874" y="6828"/>
                    <a:pt x="14874" y="6828"/>
                  </a:cubicBezTo>
                  <a:cubicBezTo>
                    <a:pt x="15575" y="7613"/>
                    <a:pt x="16149" y="8470"/>
                    <a:pt x="16595" y="9434"/>
                  </a:cubicBezTo>
                  <a:cubicBezTo>
                    <a:pt x="17073" y="10434"/>
                    <a:pt x="17678" y="11362"/>
                    <a:pt x="18411" y="12183"/>
                  </a:cubicBezTo>
                  <a:cubicBezTo>
                    <a:pt x="21469" y="15575"/>
                    <a:pt x="21469" y="15575"/>
                    <a:pt x="21469" y="15575"/>
                  </a:cubicBezTo>
                  <a:cubicBezTo>
                    <a:pt x="16244" y="21466"/>
                    <a:pt x="16244" y="21466"/>
                    <a:pt x="16244" y="21466"/>
                  </a:cubicBezTo>
                  <a:lnTo>
                    <a:pt x="11784" y="18717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45719" tIns="45719" rIns="45719" bIns="4571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4" name="Shape 2365"/>
            <p:cNvSpPr/>
            <p:nvPr/>
          </p:nvSpPr>
          <p:spPr>
            <a:xfrm>
              <a:off x="3068337" y="2709584"/>
              <a:ext cx="1909763" cy="2138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488" extrusionOk="0">
                  <a:moveTo>
                    <a:pt x="2749" y="11789"/>
                  </a:moveTo>
                  <a:cubicBezTo>
                    <a:pt x="3320" y="10832"/>
                    <a:pt x="2928" y="10289"/>
                    <a:pt x="1821" y="8343"/>
                  </a:cubicBezTo>
                  <a:cubicBezTo>
                    <a:pt x="678" y="6429"/>
                    <a:pt x="2285" y="5599"/>
                    <a:pt x="2285" y="5599"/>
                  </a:cubicBezTo>
                  <a:cubicBezTo>
                    <a:pt x="5462" y="7131"/>
                    <a:pt x="5462" y="7131"/>
                    <a:pt x="5462" y="7131"/>
                  </a:cubicBezTo>
                  <a:cubicBezTo>
                    <a:pt x="12996" y="335"/>
                    <a:pt x="12996" y="335"/>
                    <a:pt x="12996" y="335"/>
                  </a:cubicBezTo>
                  <a:cubicBezTo>
                    <a:pt x="13531" y="-112"/>
                    <a:pt x="14388" y="-112"/>
                    <a:pt x="14924" y="335"/>
                  </a:cubicBezTo>
                  <a:cubicBezTo>
                    <a:pt x="15459" y="813"/>
                    <a:pt x="15459" y="1579"/>
                    <a:pt x="14924" y="2058"/>
                  </a:cubicBezTo>
                  <a:cubicBezTo>
                    <a:pt x="13817" y="3047"/>
                    <a:pt x="13817" y="3047"/>
                    <a:pt x="13817" y="3047"/>
                  </a:cubicBezTo>
                  <a:cubicBezTo>
                    <a:pt x="13745" y="3110"/>
                    <a:pt x="13745" y="3174"/>
                    <a:pt x="13745" y="3238"/>
                  </a:cubicBezTo>
                  <a:cubicBezTo>
                    <a:pt x="13745" y="3302"/>
                    <a:pt x="13745" y="3398"/>
                    <a:pt x="13817" y="3430"/>
                  </a:cubicBezTo>
                  <a:cubicBezTo>
                    <a:pt x="13924" y="3525"/>
                    <a:pt x="14138" y="3525"/>
                    <a:pt x="14245" y="3430"/>
                  </a:cubicBezTo>
                  <a:cubicBezTo>
                    <a:pt x="15923" y="1930"/>
                    <a:pt x="15923" y="1930"/>
                    <a:pt x="15923" y="1930"/>
                  </a:cubicBezTo>
                  <a:cubicBezTo>
                    <a:pt x="16459" y="1451"/>
                    <a:pt x="17316" y="1451"/>
                    <a:pt x="17851" y="1898"/>
                  </a:cubicBezTo>
                  <a:cubicBezTo>
                    <a:pt x="17851" y="1898"/>
                    <a:pt x="17851" y="1898"/>
                    <a:pt x="17851" y="1898"/>
                  </a:cubicBezTo>
                  <a:cubicBezTo>
                    <a:pt x="18387" y="2377"/>
                    <a:pt x="18387" y="3142"/>
                    <a:pt x="17851" y="3621"/>
                  </a:cubicBezTo>
                  <a:cubicBezTo>
                    <a:pt x="16102" y="5184"/>
                    <a:pt x="16102" y="5184"/>
                    <a:pt x="16102" y="5184"/>
                  </a:cubicBezTo>
                  <a:cubicBezTo>
                    <a:pt x="16066" y="5248"/>
                    <a:pt x="16030" y="5312"/>
                    <a:pt x="16030" y="5376"/>
                  </a:cubicBezTo>
                  <a:cubicBezTo>
                    <a:pt x="16030" y="5440"/>
                    <a:pt x="16066" y="5503"/>
                    <a:pt x="16102" y="5567"/>
                  </a:cubicBezTo>
                  <a:cubicBezTo>
                    <a:pt x="16245" y="5663"/>
                    <a:pt x="16423" y="5663"/>
                    <a:pt x="16530" y="5567"/>
                  </a:cubicBezTo>
                  <a:cubicBezTo>
                    <a:pt x="17816" y="4387"/>
                    <a:pt x="17816" y="4387"/>
                    <a:pt x="17816" y="4387"/>
                  </a:cubicBezTo>
                  <a:cubicBezTo>
                    <a:pt x="18065" y="4163"/>
                    <a:pt x="18422" y="4036"/>
                    <a:pt x="18780" y="4036"/>
                  </a:cubicBezTo>
                  <a:cubicBezTo>
                    <a:pt x="19137" y="4036"/>
                    <a:pt x="19494" y="4163"/>
                    <a:pt x="19743" y="4387"/>
                  </a:cubicBezTo>
                  <a:cubicBezTo>
                    <a:pt x="20279" y="4865"/>
                    <a:pt x="20279" y="5631"/>
                    <a:pt x="19743" y="6110"/>
                  </a:cubicBezTo>
                  <a:cubicBezTo>
                    <a:pt x="17923" y="7737"/>
                    <a:pt x="17923" y="7737"/>
                    <a:pt x="17923" y="7737"/>
                  </a:cubicBezTo>
                  <a:cubicBezTo>
                    <a:pt x="17816" y="7832"/>
                    <a:pt x="17816" y="8024"/>
                    <a:pt x="17923" y="8120"/>
                  </a:cubicBezTo>
                  <a:cubicBezTo>
                    <a:pt x="17923" y="8120"/>
                    <a:pt x="17923" y="8120"/>
                    <a:pt x="17923" y="8120"/>
                  </a:cubicBezTo>
                  <a:cubicBezTo>
                    <a:pt x="17994" y="8152"/>
                    <a:pt x="18065" y="8183"/>
                    <a:pt x="18137" y="8183"/>
                  </a:cubicBezTo>
                  <a:cubicBezTo>
                    <a:pt x="18208" y="8183"/>
                    <a:pt x="18315" y="8152"/>
                    <a:pt x="18351" y="8120"/>
                  </a:cubicBezTo>
                  <a:cubicBezTo>
                    <a:pt x="19137" y="7418"/>
                    <a:pt x="19137" y="7418"/>
                    <a:pt x="19137" y="7418"/>
                  </a:cubicBezTo>
                  <a:cubicBezTo>
                    <a:pt x="19672" y="6939"/>
                    <a:pt x="20529" y="6939"/>
                    <a:pt x="21064" y="7386"/>
                  </a:cubicBezTo>
                  <a:cubicBezTo>
                    <a:pt x="21600" y="7864"/>
                    <a:pt x="21600" y="8630"/>
                    <a:pt x="21064" y="9109"/>
                  </a:cubicBezTo>
                  <a:cubicBezTo>
                    <a:pt x="14638" y="14884"/>
                    <a:pt x="14638" y="14884"/>
                    <a:pt x="14638" y="14884"/>
                  </a:cubicBezTo>
                  <a:cubicBezTo>
                    <a:pt x="13888" y="15585"/>
                    <a:pt x="12996" y="16160"/>
                    <a:pt x="12032" y="16606"/>
                  </a:cubicBezTo>
                  <a:cubicBezTo>
                    <a:pt x="11032" y="17085"/>
                    <a:pt x="10104" y="17691"/>
                    <a:pt x="9318" y="18425"/>
                  </a:cubicBezTo>
                  <a:cubicBezTo>
                    <a:pt x="5891" y="21488"/>
                    <a:pt x="5891" y="21488"/>
                    <a:pt x="5891" y="21488"/>
                  </a:cubicBezTo>
                  <a:cubicBezTo>
                    <a:pt x="0" y="16256"/>
                    <a:pt x="0" y="16256"/>
                    <a:pt x="0" y="16256"/>
                  </a:cubicBezTo>
                  <a:lnTo>
                    <a:pt x="2749" y="1178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45719" tIns="45719" rIns="45719" bIns="4571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5" name="Shape 2369"/>
            <p:cNvSpPr>
              <a:spLocks noChangeArrowheads="1"/>
            </p:cNvSpPr>
            <p:nvPr/>
          </p:nvSpPr>
          <p:spPr bwMode="auto">
            <a:xfrm>
              <a:off x="1272079" y="2475427"/>
              <a:ext cx="574677" cy="57785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6" name="Shape 2372"/>
            <p:cNvSpPr>
              <a:spLocks noChangeArrowheads="1"/>
            </p:cNvSpPr>
            <p:nvPr/>
          </p:nvSpPr>
          <p:spPr bwMode="auto">
            <a:xfrm>
              <a:off x="1697528" y="4548702"/>
              <a:ext cx="577851" cy="57785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7" name="Shape 2375"/>
            <p:cNvSpPr>
              <a:spLocks noChangeArrowheads="1"/>
            </p:cNvSpPr>
            <p:nvPr/>
          </p:nvSpPr>
          <p:spPr bwMode="auto">
            <a:xfrm>
              <a:off x="3770804" y="4123253"/>
              <a:ext cx="577851" cy="57467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8" name="Shape 2378"/>
            <p:cNvSpPr>
              <a:spLocks noChangeArrowheads="1"/>
            </p:cNvSpPr>
            <p:nvPr/>
          </p:nvSpPr>
          <p:spPr bwMode="auto">
            <a:xfrm>
              <a:off x="3342179" y="2049977"/>
              <a:ext cx="577851" cy="57467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9" name="Shape 2784"/>
            <p:cNvSpPr/>
            <p:nvPr/>
          </p:nvSpPr>
          <p:spPr>
            <a:xfrm>
              <a:off x="3920824" y="4274860"/>
              <a:ext cx="277813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0" name="Shape 2748"/>
            <p:cNvSpPr/>
            <p:nvPr/>
          </p:nvSpPr>
          <p:spPr>
            <a:xfrm>
              <a:off x="3506487" y="2192059"/>
              <a:ext cx="2794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1" name="Shape 2778"/>
            <p:cNvSpPr/>
            <p:nvPr/>
          </p:nvSpPr>
          <p:spPr>
            <a:xfrm>
              <a:off x="1425273" y="2625446"/>
              <a:ext cx="279400" cy="277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2" name="Shape 2774"/>
            <p:cNvSpPr/>
            <p:nvPr/>
          </p:nvSpPr>
          <p:spPr>
            <a:xfrm>
              <a:off x="1847548" y="4733647"/>
              <a:ext cx="277813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Group 46"/>
          <p:cNvGrpSpPr/>
          <p:nvPr/>
        </p:nvGrpSpPr>
        <p:grpSpPr>
          <a:xfrm>
            <a:off x="5208270" y="2181225"/>
            <a:ext cx="2947035" cy="834390"/>
            <a:chOff x="2100456" y="1829593"/>
            <a:chExt cx="2130757" cy="834588"/>
          </a:xfrm>
        </p:grpSpPr>
        <p:sp>
          <p:nvSpPr>
            <p:cNvPr id="12" name="îṣļîḑé-Rectangle 47"/>
            <p:cNvSpPr/>
            <p:nvPr/>
          </p:nvSpPr>
          <p:spPr>
            <a:xfrm>
              <a:off x="2100456" y="2137370"/>
              <a:ext cx="2130757" cy="526811"/>
            </a:xfrm>
            <a:prstGeom prst="rect">
              <a:avLst/>
            </a:prstGeom>
          </p:spPr>
          <p:txBody>
            <a:bodyPr wrap="square" lIns="479852" anchor="t" anchorCtr="0">
              <a:noAutofit/>
            </a:bodyPr>
            <a:lstStyle/>
            <a:p>
              <a:pPr defTabSz="911225"/>
              <a:r>
                <a: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字体视界-NWE粗楷体" panose="02000500000000000000" pitchFamily="2" charset="-122"/>
                </a:rPr>
                <a:t>資料前處理需改善，資料集需增加</a:t>
              </a:r>
              <a:r>
                <a:rPr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字体视界-NWE粗楷体" panose="02000500000000000000" pitchFamily="2" charset="-122"/>
                </a:rPr>
                <a:t>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字体视界-NWE粗楷体" panose="02000500000000000000" pitchFamily="2" charset="-122"/>
              </a:endParaRPr>
            </a:p>
          </p:txBody>
        </p:sp>
        <p:sp>
          <p:nvSpPr>
            <p:cNvPr id="13" name="îṣļîḑé-TextBox 48"/>
            <p:cNvSpPr txBox="1"/>
            <p:nvPr/>
          </p:nvSpPr>
          <p:spPr>
            <a:xfrm>
              <a:off x="2104276" y="1829593"/>
              <a:ext cx="1366740" cy="307777"/>
            </a:xfrm>
            <a:prstGeom prst="rect">
              <a:avLst/>
            </a:prstGeom>
            <a:noFill/>
          </p:spPr>
          <p:txBody>
            <a:bodyPr wrap="none" lIns="479852" anchor="b" anchorCtr="0">
              <a:noAutofit/>
            </a:bodyPr>
            <a:lstStyle/>
            <a:p>
              <a:pPr algn="l"/>
              <a:r>
                <a:rPr lang="zh-TW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elvetica"/>
                </a:rPr>
                <a:t>模型精確機率不穩定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elvetica"/>
              </a:endParaRPr>
            </a:p>
          </p:txBody>
        </p:sp>
      </p:grpSp>
      <p:grpSp>
        <p:nvGrpSpPr>
          <p:cNvPr id="44" name="Group 52"/>
          <p:cNvGrpSpPr/>
          <p:nvPr/>
        </p:nvGrpSpPr>
        <p:grpSpPr>
          <a:xfrm>
            <a:off x="5213350" y="4114800"/>
            <a:ext cx="2947035" cy="1580515"/>
            <a:chOff x="2100456" y="1829593"/>
            <a:chExt cx="2130757" cy="1580953"/>
          </a:xfrm>
        </p:grpSpPr>
        <p:sp>
          <p:nvSpPr>
            <p:cNvPr id="45" name="îṣļîḑé-Rectangle 66"/>
            <p:cNvSpPr/>
            <p:nvPr/>
          </p:nvSpPr>
          <p:spPr>
            <a:xfrm>
              <a:off x="2100456" y="2137370"/>
              <a:ext cx="2130757" cy="1273176"/>
            </a:xfrm>
            <a:prstGeom prst="rect">
              <a:avLst/>
            </a:prstGeom>
          </p:spPr>
          <p:txBody>
            <a:bodyPr wrap="square" lIns="479852" anchor="t" anchorCtr="0">
              <a:noAutofit/>
            </a:bodyPr>
            <a:lstStyle/>
            <a:p>
              <a:pPr defTabSz="911225"/>
              <a:r>
                <a: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字体视界-NWE粗楷体" panose="02000500000000000000" pitchFamily="2" charset="-122"/>
                </a:rPr>
                <a:t>由於目前只有做到身分辨識</a:t>
              </a:r>
              <a:endPara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字体视界-NWE粗楷体" panose="02000500000000000000" pitchFamily="2" charset="-122"/>
              </a:endParaRPr>
            </a:p>
            <a:p>
              <a:pPr defTabSz="911225"/>
              <a:r>
                <a: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字体视界-NWE粗楷体" panose="02000500000000000000" pitchFamily="2" charset="-122"/>
                </a:rPr>
                <a:t>但未來或許能做到不同身分擁有不同權限去處理不同動作</a:t>
              </a:r>
              <a:r>
                <a:rPr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字体视界-NWE粗楷体" panose="02000500000000000000" pitchFamily="2" charset="-122"/>
                </a:rPr>
                <a:t>。</a:t>
              </a:r>
            </a:p>
          </p:txBody>
        </p:sp>
        <p:sp>
          <p:nvSpPr>
            <p:cNvPr id="46" name="îṣļîḑé-TextBox 67"/>
            <p:cNvSpPr txBox="1"/>
            <p:nvPr/>
          </p:nvSpPr>
          <p:spPr>
            <a:xfrm>
              <a:off x="2104276" y="1829593"/>
              <a:ext cx="1366740" cy="307777"/>
            </a:xfrm>
            <a:prstGeom prst="rect">
              <a:avLst/>
            </a:prstGeom>
            <a:noFill/>
          </p:spPr>
          <p:txBody>
            <a:bodyPr wrap="none" lIns="479852" anchor="b" anchorCtr="0">
              <a:noAutofit/>
            </a:bodyPr>
            <a:lstStyle/>
            <a:p>
              <a:pPr algn="l"/>
              <a:r>
                <a:rPr lang="zh-TW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elvetica"/>
                </a:rPr>
                <a:t>身分權限驗證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elvetica"/>
              </a:endParaRPr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8349615" y="2181225"/>
            <a:ext cx="2947035" cy="834390"/>
            <a:chOff x="2100456" y="1829593"/>
            <a:chExt cx="2130757" cy="834588"/>
          </a:xfrm>
        </p:grpSpPr>
        <p:sp>
          <p:nvSpPr>
            <p:cNvPr id="5" name="îṣļîḑé-Rectangle 47"/>
            <p:cNvSpPr/>
            <p:nvPr/>
          </p:nvSpPr>
          <p:spPr>
            <a:xfrm>
              <a:off x="2100456" y="2137370"/>
              <a:ext cx="2130757" cy="526811"/>
            </a:xfrm>
            <a:prstGeom prst="rect">
              <a:avLst/>
            </a:prstGeom>
          </p:spPr>
          <p:txBody>
            <a:bodyPr wrap="square" lIns="479852" anchor="t" anchorCtr="0">
              <a:noAutofit/>
            </a:bodyPr>
            <a:lstStyle/>
            <a:p>
              <a:pPr defTabSz="911225"/>
              <a:r>
                <a: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字体视界-NWE粗楷体" panose="02000500000000000000" pitchFamily="2" charset="-122"/>
                </a:rPr>
                <a:t>有些按鍵觸發事件會發生預料之外的結果</a:t>
              </a:r>
              <a:r>
                <a:rPr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字体视界-NWE粗楷体" panose="02000500000000000000" pitchFamily="2" charset="-122"/>
                </a:rPr>
                <a:t>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字体视界-NWE粗楷体" panose="02000500000000000000" pitchFamily="2" charset="-122"/>
              </a:endParaRPr>
            </a:p>
          </p:txBody>
        </p:sp>
        <p:sp>
          <p:nvSpPr>
            <p:cNvPr id="6" name="îṣļîḑé-TextBox 48"/>
            <p:cNvSpPr txBox="1"/>
            <p:nvPr/>
          </p:nvSpPr>
          <p:spPr>
            <a:xfrm>
              <a:off x="2104276" y="1829593"/>
              <a:ext cx="1366740" cy="307777"/>
            </a:xfrm>
            <a:prstGeom prst="rect">
              <a:avLst/>
            </a:prstGeom>
            <a:noFill/>
          </p:spPr>
          <p:txBody>
            <a:bodyPr wrap="none" lIns="479852" anchor="b" anchorCtr="0">
              <a:noAutofit/>
            </a:bodyPr>
            <a:lstStyle/>
            <a:p>
              <a:pPr algn="l"/>
              <a:r>
                <a:rPr lang="en-US" altLang="zh-TW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elvetica"/>
                </a:rPr>
                <a:t>UI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elvetica"/>
              </a:endParaRPr>
            </a:p>
          </p:txBody>
        </p:sp>
      </p:grpSp>
      <p:grpSp>
        <p:nvGrpSpPr>
          <p:cNvPr id="7" name="Group 52"/>
          <p:cNvGrpSpPr/>
          <p:nvPr/>
        </p:nvGrpSpPr>
        <p:grpSpPr>
          <a:xfrm>
            <a:off x="8354695" y="4114800"/>
            <a:ext cx="2947035" cy="1580515"/>
            <a:chOff x="2100456" y="1829593"/>
            <a:chExt cx="2130757" cy="1580953"/>
          </a:xfrm>
        </p:grpSpPr>
        <p:sp>
          <p:nvSpPr>
            <p:cNvPr id="8" name="îṣļîḑé-Rectangle 66"/>
            <p:cNvSpPr/>
            <p:nvPr/>
          </p:nvSpPr>
          <p:spPr>
            <a:xfrm>
              <a:off x="2100456" y="2137370"/>
              <a:ext cx="2130757" cy="1273176"/>
            </a:xfrm>
            <a:prstGeom prst="rect">
              <a:avLst/>
            </a:prstGeom>
          </p:spPr>
          <p:txBody>
            <a:bodyPr wrap="square" lIns="479852" anchor="t" anchorCtr="0">
              <a:noAutofit/>
            </a:bodyPr>
            <a:lstStyle/>
            <a:p>
              <a:pPr defTabSz="911225"/>
              <a:r>
                <a: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字体视界-NWE粗楷体" panose="02000500000000000000" pitchFamily="2" charset="-122"/>
                </a:rPr>
                <a:t>未來或許可以做到自動化處理，</a:t>
              </a:r>
              <a:endPara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字体视界-NWE粗楷体" panose="02000500000000000000" pitchFamily="2" charset="-122"/>
              </a:endParaRPr>
            </a:p>
            <a:p>
              <a:pPr defTabSz="911225"/>
              <a:r>
                <a: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字体视界-NWE粗楷体" panose="02000500000000000000" pitchFamily="2" charset="-122"/>
                </a:rPr>
                <a:t>而不須自己使用按鍵觸發事件</a:t>
              </a:r>
              <a:endPara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字体视界-NWE粗楷体" panose="02000500000000000000" pitchFamily="2" charset="-122"/>
              </a:endParaRPr>
            </a:p>
            <a:p>
              <a:pPr defTabSz="911225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字体视界-NWE粗楷体" panose="02000500000000000000" pitchFamily="2" charset="-122"/>
                </a:rPr>
                <a:t>(</a:t>
              </a:r>
              <a:r>
                <a: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字体视界-NWE粗楷体" panose="02000500000000000000" pitchFamily="2" charset="-122"/>
                </a:rPr>
                <a:t>錄音</a:t>
              </a:r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字体视界-NWE粗楷体" panose="02000500000000000000" pitchFamily="2" charset="-122"/>
                </a:rPr>
                <a:t>…)</a:t>
              </a:r>
              <a:r>
                <a: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字体视界-NWE粗楷体" panose="02000500000000000000" pitchFamily="2" charset="-122"/>
                </a:rPr>
                <a:t>。</a:t>
              </a:r>
              <a:endParaRPr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字体视界-NWE粗楷体" panose="02000500000000000000" pitchFamily="2" charset="-122"/>
              </a:endParaRPr>
            </a:p>
          </p:txBody>
        </p:sp>
        <p:sp>
          <p:nvSpPr>
            <p:cNvPr id="10" name="îṣļîḑé-TextBox 67"/>
            <p:cNvSpPr txBox="1"/>
            <p:nvPr/>
          </p:nvSpPr>
          <p:spPr>
            <a:xfrm>
              <a:off x="2104276" y="1829593"/>
              <a:ext cx="1366740" cy="307777"/>
            </a:xfrm>
            <a:prstGeom prst="rect">
              <a:avLst/>
            </a:prstGeom>
            <a:noFill/>
          </p:spPr>
          <p:txBody>
            <a:bodyPr wrap="none" lIns="479852" anchor="b" anchorCtr="0">
              <a:noAutofit/>
            </a:bodyPr>
            <a:lstStyle/>
            <a:p>
              <a:pPr algn="l"/>
              <a:r>
                <a:rPr lang="zh-TW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elvetica"/>
                </a:rPr>
                <a:t>自動化處理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elvetic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任意多边形: 形状 284"/>
          <p:cNvSpPr/>
          <p:nvPr userDrawn="1"/>
        </p:nvSpPr>
        <p:spPr>
          <a:xfrm flipV="1">
            <a:off x="7620000" y="3541450"/>
            <a:ext cx="4568347" cy="3332371"/>
          </a:xfrm>
          <a:custGeom>
            <a:avLst/>
            <a:gdLst>
              <a:gd name="connsiteX0" fmla="*/ 0 w 7057432"/>
              <a:gd name="connsiteY0" fmla="*/ 0 h 6688669"/>
              <a:gd name="connsiteX1" fmla="*/ 7057432 w 7057432"/>
              <a:gd name="connsiteY1" fmla="*/ 0 h 6688669"/>
              <a:gd name="connsiteX2" fmla="*/ 7057432 w 7057432"/>
              <a:gd name="connsiteY2" fmla="*/ 5056661 h 6688669"/>
              <a:gd name="connsiteX3" fmla="*/ 4325320 w 7057432"/>
              <a:gd name="connsiteY3" fmla="*/ 5915816 h 6688669"/>
              <a:gd name="connsiteX4" fmla="*/ 665320 w 7057432"/>
              <a:gd name="connsiteY4" fmla="*/ 6276662 h 6688669"/>
              <a:gd name="connsiteX5" fmla="*/ 888700 w 7057432"/>
              <a:gd name="connsiteY5" fmla="*/ 4163140 h 6688669"/>
              <a:gd name="connsiteX6" fmla="*/ 2280531 w 7057432"/>
              <a:gd name="connsiteY6" fmla="*/ 1929337 h 6688669"/>
              <a:gd name="connsiteX7" fmla="*/ 79232 w 7057432"/>
              <a:gd name="connsiteY7" fmla="*/ 31096 h 668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57432" h="6688669">
                <a:moveTo>
                  <a:pt x="0" y="0"/>
                </a:moveTo>
                <a:lnTo>
                  <a:pt x="7057432" y="0"/>
                </a:lnTo>
                <a:lnTo>
                  <a:pt x="7057432" y="5056661"/>
                </a:lnTo>
                <a:cubicBezTo>
                  <a:pt x="6215461" y="4575535"/>
                  <a:pt x="4325320" y="5915816"/>
                  <a:pt x="4325320" y="5915816"/>
                </a:cubicBezTo>
                <a:cubicBezTo>
                  <a:pt x="1713489" y="7410746"/>
                  <a:pt x="665320" y="6276662"/>
                  <a:pt x="665320" y="6276662"/>
                </a:cubicBezTo>
                <a:cubicBezTo>
                  <a:pt x="-314118" y="5280042"/>
                  <a:pt x="888700" y="4163140"/>
                  <a:pt x="888700" y="4163140"/>
                </a:cubicBezTo>
                <a:cubicBezTo>
                  <a:pt x="2830390" y="2994689"/>
                  <a:pt x="2280531" y="1929337"/>
                  <a:pt x="2280531" y="1929337"/>
                </a:cubicBezTo>
                <a:cubicBezTo>
                  <a:pt x="2112996" y="938087"/>
                  <a:pt x="629611" y="253113"/>
                  <a:pt x="79232" y="31096"/>
                </a:cubicBez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EDC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88" name="图形 1"/>
          <p:cNvSpPr/>
          <p:nvPr userDrawn="1"/>
        </p:nvSpPr>
        <p:spPr>
          <a:xfrm rot="10800000">
            <a:off x="-10667" y="-22937"/>
            <a:ext cx="3004064" cy="4394835"/>
          </a:xfrm>
          <a:custGeom>
            <a:avLst/>
            <a:gdLst>
              <a:gd name="connsiteX0" fmla="*/ 2573665 w 2571750"/>
              <a:gd name="connsiteY0" fmla="*/ 14455 h 3762375"/>
              <a:gd name="connsiteX1" fmla="*/ 1773565 w 2571750"/>
              <a:gd name="connsiteY1" fmla="*/ 662155 h 3762375"/>
              <a:gd name="connsiteX2" fmla="*/ 1011565 w 2571750"/>
              <a:gd name="connsiteY2" fmla="*/ 1090780 h 3762375"/>
              <a:gd name="connsiteX3" fmla="*/ 240040 w 2571750"/>
              <a:gd name="connsiteY3" fmla="*/ 1186030 h 3762375"/>
              <a:gd name="connsiteX4" fmla="*/ 173365 w 2571750"/>
              <a:gd name="connsiteY4" fmla="*/ 2329030 h 3762375"/>
              <a:gd name="connsiteX5" fmla="*/ 897265 w 2571750"/>
              <a:gd name="connsiteY5" fmla="*/ 2748130 h 3762375"/>
              <a:gd name="connsiteX6" fmla="*/ 1906915 w 2571750"/>
              <a:gd name="connsiteY6" fmla="*/ 3300580 h 3762375"/>
              <a:gd name="connsiteX7" fmla="*/ 2573665 w 2571750"/>
              <a:gd name="connsiteY7" fmla="*/ 3757780 h 3762375"/>
              <a:gd name="connsiteX8" fmla="*/ 2573665 w 2571750"/>
              <a:gd name="connsiteY8" fmla="*/ 14455 h 37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0" h="3762375">
                <a:moveTo>
                  <a:pt x="2573665" y="14455"/>
                </a:moveTo>
                <a:cubicBezTo>
                  <a:pt x="2573665" y="14455"/>
                  <a:pt x="2059315" y="-109370"/>
                  <a:pt x="1773565" y="662155"/>
                </a:cubicBezTo>
                <a:cubicBezTo>
                  <a:pt x="1773565" y="662155"/>
                  <a:pt x="1706890" y="1262230"/>
                  <a:pt x="1011565" y="1090780"/>
                </a:cubicBezTo>
                <a:cubicBezTo>
                  <a:pt x="1011565" y="1090780"/>
                  <a:pt x="535315" y="862180"/>
                  <a:pt x="240040" y="1186030"/>
                </a:cubicBezTo>
                <a:cubicBezTo>
                  <a:pt x="240040" y="1186030"/>
                  <a:pt x="-236210" y="1586080"/>
                  <a:pt x="173365" y="2329030"/>
                </a:cubicBezTo>
                <a:cubicBezTo>
                  <a:pt x="173365" y="2329030"/>
                  <a:pt x="440065" y="2710030"/>
                  <a:pt x="897265" y="2748130"/>
                </a:cubicBezTo>
                <a:cubicBezTo>
                  <a:pt x="897265" y="2748130"/>
                  <a:pt x="1678315" y="2843380"/>
                  <a:pt x="1906915" y="3300580"/>
                </a:cubicBezTo>
                <a:cubicBezTo>
                  <a:pt x="1906915" y="3300580"/>
                  <a:pt x="2068840" y="3757780"/>
                  <a:pt x="2573665" y="3757780"/>
                </a:cubicBezTo>
                <a:lnTo>
                  <a:pt x="2573665" y="14455"/>
                </a:ln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22" t="50000" r="15313"/>
          <a:stretch>
            <a:fillRect/>
          </a:stretch>
        </p:blipFill>
        <p:spPr>
          <a:xfrm>
            <a:off x="7368540" y="1958975"/>
            <a:ext cx="5052695" cy="494030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926971" y="1098318"/>
            <a:ext cx="3442052" cy="2096770"/>
            <a:chOff x="7443501" y="1155123"/>
            <a:chExt cx="3442052" cy="2096770"/>
          </a:xfrm>
        </p:grpSpPr>
        <p:sp>
          <p:nvSpPr>
            <p:cNvPr id="29" name="矩形 259"/>
            <p:cNvSpPr>
              <a:spLocks noChangeArrowheads="1"/>
            </p:cNvSpPr>
            <p:nvPr/>
          </p:nvSpPr>
          <p:spPr bwMode="auto">
            <a:xfrm>
              <a:off x="8559440" y="1155123"/>
              <a:ext cx="2326113" cy="2096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7" tIns="43348" rIns="86697" bIns="4334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r">
                <a:buNone/>
              </a:pPr>
              <a:r>
                <a:rPr lang="en-US" altLang="zh-TW" sz="13065" b="1" cap="all" spc="284" dirty="0">
                  <a:gradFill>
                    <a:gsLst>
                      <a:gs pos="0">
                        <a:srgbClr val="2AA4E8"/>
                      </a:gs>
                      <a:gs pos="100000">
                        <a:srgbClr val="6D49E1"/>
                      </a:gs>
                    </a:gsLst>
                    <a:lin ang="5400000" scaled="0"/>
                  </a:gradFill>
                  <a:latin typeface="Century Gothic" panose="020B0502020202020204" pitchFamily="34" charset="0"/>
                  <a:cs typeface="Arial" panose="020B0604020202020204" pitchFamily="34" charset="0"/>
                  <a:sym typeface="Century Gothic" panose="020B0502020202020204" pitchFamily="34" charset="0"/>
                </a:rPr>
                <a:t>6</a:t>
              </a:r>
              <a:endParaRPr lang="en-US" altLang="zh-CN" sz="13065" b="1" cap="all" spc="284" dirty="0">
                <a:gradFill>
                  <a:gsLst>
                    <a:gs pos="0">
                      <a:srgbClr val="2AA4E8"/>
                    </a:gs>
                    <a:gs pos="100000">
                      <a:srgbClr val="6D49E1"/>
                    </a:gs>
                  </a:gsLst>
                  <a:lin ang="5400000" scaled="0"/>
                </a:gradFill>
                <a:latin typeface="Century Gothic" panose="020B0502020202020204" pitchFamily="34" charset="0"/>
                <a:cs typeface="Arial" panose="020B0604020202020204" pitchFamily="34" charset="0"/>
                <a:sym typeface="Century Gothic" panose="020B0502020202020204" pitchFamily="34" charset="0"/>
              </a:endParaRPr>
            </a:p>
          </p:txBody>
        </p:sp>
        <p:sp>
          <p:nvSpPr>
            <p:cNvPr id="34" name="矩形 259"/>
            <p:cNvSpPr>
              <a:spLocks noChangeArrowheads="1"/>
            </p:cNvSpPr>
            <p:nvPr/>
          </p:nvSpPr>
          <p:spPr bwMode="auto">
            <a:xfrm>
              <a:off x="7443501" y="2410719"/>
              <a:ext cx="2326113" cy="579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7" tIns="43348" rIns="86697" bIns="4334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ctr">
                <a:buNone/>
              </a:pPr>
              <a:r>
                <a:rPr lang="en-US" altLang="zh-CN" b="1" cap="all" spc="284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  <a:sym typeface="Century Gothic" panose="020B0502020202020204" pitchFamily="34" charset="0"/>
                </a:rPr>
                <a:t>part</a:t>
              </a:r>
            </a:p>
          </p:txBody>
        </p:sp>
      </p:grpSp>
      <p:sp>
        <p:nvSpPr>
          <p:cNvPr id="37" name="TextBox 48"/>
          <p:cNvSpPr txBox="1"/>
          <p:nvPr/>
        </p:nvSpPr>
        <p:spPr>
          <a:xfrm>
            <a:off x="2926715" y="3374390"/>
            <a:ext cx="3826510" cy="656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TW" altLang="en-US" sz="4265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Century Gothic" panose="020B0502020202020204" pitchFamily="34" charset="0"/>
              </a:rPr>
              <a:t>資料來源</a:t>
            </a:r>
            <a:endParaRPr lang="zh-CN" altLang="en-US" sz="4265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10291" y="1232654"/>
            <a:ext cx="499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https://ithelp.ithome.com.tw/m/articles/10203371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92531" y="23438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3"/>
              </a:rPr>
              <a:t>https://brohrer.mcknote.com/zh-Hant/how_machine_learning_works/how_convolutional_neural_networks_work.html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61947" y="4009105"/>
            <a:ext cx="44737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[L8] Speech Analysis.pdf</a:t>
            </a:r>
          </a:p>
          <a:p>
            <a:r>
              <a:rPr lang="en-US" altLang="zh-TW" sz="3200" dirty="0"/>
              <a:t>[L9] Speech analysis II.pdf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5827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02696" y="389974"/>
            <a:ext cx="3622152" cy="1399638"/>
            <a:chOff x="502696" y="389974"/>
            <a:chExt cx="3622152" cy="1399638"/>
          </a:xfrm>
        </p:grpSpPr>
        <p:sp>
          <p:nvSpPr>
            <p:cNvPr id="7" name="矩形: 圆角 6"/>
            <p:cNvSpPr/>
            <p:nvPr/>
          </p:nvSpPr>
          <p:spPr>
            <a:xfrm>
              <a:off x="502696" y="389974"/>
              <a:ext cx="1173704" cy="117370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6D49E1"/>
                </a:gs>
                <a:gs pos="100000">
                  <a:srgbClr val="2AA4E8"/>
                </a:gs>
              </a:gsLst>
              <a:lin ang="135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思源黑体 Light"/>
                <a:cs typeface="+mn-cs"/>
                <a:sym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72048" y="466173"/>
              <a:ext cx="33528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Light"/>
                  <a:sym typeface="Century Gothic" panose="020B0502020202020204" pitchFamily="34" charset="0"/>
                </a:rPr>
                <a:t>C</a:t>
              </a: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Light"/>
                  <a:sym typeface="Century Gothic" panose="020B0502020202020204" pitchFamily="34" charset="0"/>
                </a:rPr>
                <a:t>ONTENTS</a:t>
              </a:r>
              <a:endPara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Light"/>
                <a:sym typeface="Century Gothic" panose="020B0502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730606" y="1912196"/>
            <a:ext cx="603793" cy="1012589"/>
            <a:chOff x="6997070" y="1404892"/>
            <a:chExt cx="458807" cy="769441"/>
          </a:xfrm>
        </p:grpSpPr>
        <p:sp>
          <p:nvSpPr>
            <p:cNvPr id="11" name="文本框 10"/>
            <p:cNvSpPr txBox="1"/>
            <p:nvPr/>
          </p:nvSpPr>
          <p:spPr>
            <a:xfrm>
              <a:off x="6997070" y="1404892"/>
              <a:ext cx="458807" cy="769441"/>
            </a:xfrm>
            <a:prstGeom prst="rect">
              <a:avLst/>
            </a:prstGeom>
            <a:solidFill>
              <a:srgbClr val="6B74C0"/>
            </a:solidFill>
          </p:spPr>
          <p:txBody>
            <a:bodyPr wrap="square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Light"/>
                  <a:sym typeface="Century Gothic" panose="020B0502020202020204" pitchFamily="34" charset="0"/>
                </a:rPr>
                <a:t>1</a:t>
              </a:r>
              <a:endPara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思源黑体 Light"/>
                <a:sym typeface="Century Gothic" panose="020B0502020202020204" pitchFamily="34" charset="0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455877" y="1404892"/>
              <a:ext cx="0" cy="0"/>
            </a:xfrm>
            <a:prstGeom prst="line">
              <a:avLst/>
            </a:prstGeom>
            <a:noFill/>
            <a:ln w="6350" cap="flat" cmpd="sng" algn="ctr">
              <a:solidFill>
                <a:srgbClr val="65C4C3"/>
              </a:solidFill>
              <a:prstDash val="solid"/>
              <a:miter lim="800000"/>
            </a:ln>
            <a:effectLst/>
          </p:spPr>
        </p:cxnSp>
      </p:grpSp>
      <p:sp>
        <p:nvSpPr>
          <p:cNvPr id="13" name="文本框 12"/>
          <p:cNvSpPr txBox="1"/>
          <p:nvPr/>
        </p:nvSpPr>
        <p:spPr>
          <a:xfrm>
            <a:off x="5447405" y="1860083"/>
            <a:ext cx="335279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PART ONE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447405" y="2413611"/>
            <a:ext cx="29190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動機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463390" y="1912196"/>
            <a:ext cx="603793" cy="1012589"/>
            <a:chOff x="6997070" y="1404892"/>
            <a:chExt cx="458807" cy="769441"/>
          </a:xfrm>
        </p:grpSpPr>
        <p:sp>
          <p:nvSpPr>
            <p:cNvPr id="17" name="文本框 16"/>
            <p:cNvSpPr txBox="1"/>
            <p:nvPr/>
          </p:nvSpPr>
          <p:spPr>
            <a:xfrm>
              <a:off x="6997070" y="1404892"/>
              <a:ext cx="458807" cy="769441"/>
            </a:xfrm>
            <a:prstGeom prst="rect">
              <a:avLst/>
            </a:prstGeom>
            <a:solidFill>
              <a:srgbClr val="2AA4E8"/>
            </a:solidFill>
          </p:spPr>
          <p:txBody>
            <a:bodyPr wrap="square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Light"/>
                  <a:sym typeface="Century Gothic" panose="020B0502020202020204" pitchFamily="34" charset="0"/>
                </a:rPr>
                <a:t>2</a:t>
              </a:r>
              <a:endPara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思源黑体 Light"/>
                <a:sym typeface="Century Gothic" panose="020B0502020202020204" pitchFamily="34" charset="0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7455877" y="1404892"/>
              <a:ext cx="0" cy="0"/>
            </a:xfrm>
            <a:prstGeom prst="line">
              <a:avLst/>
            </a:prstGeom>
            <a:noFill/>
            <a:ln w="6350" cap="flat" cmpd="sng" algn="ctr">
              <a:solidFill>
                <a:srgbClr val="65C4C3"/>
              </a:solidFill>
              <a:prstDash val="solid"/>
              <a:miter lim="800000"/>
            </a:ln>
            <a:effectLst/>
          </p:spPr>
        </p:cxnSp>
      </p:grpSp>
      <p:sp>
        <p:nvSpPr>
          <p:cNvPr id="19" name="文本框 18"/>
          <p:cNvSpPr txBox="1"/>
          <p:nvPr/>
        </p:nvSpPr>
        <p:spPr>
          <a:xfrm>
            <a:off x="9180189" y="1860083"/>
            <a:ext cx="335279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PART TWO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180189" y="2413611"/>
            <a:ext cx="29190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技術商業價值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30606" y="3429108"/>
            <a:ext cx="603793" cy="1012589"/>
            <a:chOff x="6997070" y="1404892"/>
            <a:chExt cx="458807" cy="769441"/>
          </a:xfrm>
        </p:grpSpPr>
        <p:sp>
          <p:nvSpPr>
            <p:cNvPr id="23" name="文本框 22"/>
            <p:cNvSpPr txBox="1"/>
            <p:nvPr/>
          </p:nvSpPr>
          <p:spPr>
            <a:xfrm>
              <a:off x="6997070" y="1404892"/>
              <a:ext cx="458807" cy="769441"/>
            </a:xfrm>
            <a:prstGeom prst="rect">
              <a:avLst/>
            </a:prstGeom>
            <a:solidFill>
              <a:srgbClr val="6B74C0"/>
            </a:solidFill>
          </p:spPr>
          <p:txBody>
            <a:bodyPr wrap="square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Light"/>
                  <a:sym typeface="Century Gothic" panose="020B0502020202020204" pitchFamily="34" charset="0"/>
                </a:rPr>
                <a:t>3</a:t>
              </a:r>
              <a:endPara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思源黑体 Light"/>
                <a:sym typeface="Century Gothic" panose="020B0502020202020204" pitchFamily="34" charset="0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7455877" y="1404892"/>
              <a:ext cx="0" cy="0"/>
            </a:xfrm>
            <a:prstGeom prst="line">
              <a:avLst/>
            </a:prstGeom>
            <a:noFill/>
            <a:ln w="6350" cap="flat" cmpd="sng" algn="ctr">
              <a:solidFill>
                <a:srgbClr val="65C4C3"/>
              </a:solidFill>
              <a:prstDash val="solid"/>
              <a:miter lim="800000"/>
            </a:ln>
            <a:effectLst/>
          </p:spPr>
        </p:cxnSp>
      </p:grpSp>
      <p:sp>
        <p:nvSpPr>
          <p:cNvPr id="25" name="文本框 24"/>
          <p:cNvSpPr txBox="1"/>
          <p:nvPr/>
        </p:nvSpPr>
        <p:spPr>
          <a:xfrm>
            <a:off x="5447405" y="3376995"/>
            <a:ext cx="335279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PART THREE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447405" y="3930523"/>
            <a:ext cx="29190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實作流程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479471" y="3417061"/>
            <a:ext cx="603793" cy="1012589"/>
            <a:chOff x="6997070" y="1404892"/>
            <a:chExt cx="458807" cy="769441"/>
          </a:xfrm>
        </p:grpSpPr>
        <p:sp>
          <p:nvSpPr>
            <p:cNvPr id="29" name="文本框 28"/>
            <p:cNvSpPr txBox="1"/>
            <p:nvPr/>
          </p:nvSpPr>
          <p:spPr>
            <a:xfrm>
              <a:off x="6997070" y="1404892"/>
              <a:ext cx="458807" cy="769441"/>
            </a:xfrm>
            <a:prstGeom prst="rect">
              <a:avLst/>
            </a:prstGeom>
            <a:solidFill>
              <a:srgbClr val="2AA4E8"/>
            </a:solidFill>
          </p:spPr>
          <p:txBody>
            <a:bodyPr wrap="square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Light"/>
                  <a:sym typeface="Century Gothic" panose="020B0502020202020204" pitchFamily="34" charset="0"/>
                </a:rPr>
                <a:t>4</a:t>
              </a:r>
              <a:endPara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思源黑体 Light"/>
                <a:sym typeface="Century Gothic" panose="020B0502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7455877" y="1404892"/>
              <a:ext cx="0" cy="0"/>
            </a:xfrm>
            <a:prstGeom prst="line">
              <a:avLst/>
            </a:prstGeom>
            <a:noFill/>
            <a:ln w="6350" cap="flat" cmpd="sng" algn="ctr">
              <a:solidFill>
                <a:srgbClr val="65C4C3"/>
              </a:solidFill>
              <a:prstDash val="solid"/>
              <a:miter lim="800000"/>
            </a:ln>
            <a:effectLst/>
          </p:spPr>
        </p:cxnSp>
      </p:grpSp>
      <p:sp>
        <p:nvSpPr>
          <p:cNvPr id="31" name="文本框 30"/>
          <p:cNvSpPr txBox="1"/>
          <p:nvPr/>
        </p:nvSpPr>
        <p:spPr>
          <a:xfrm>
            <a:off x="9196070" y="3364865"/>
            <a:ext cx="2313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PART FOUR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9196070" y="3918585"/>
            <a:ext cx="2121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目前達成效果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30606" y="4955648"/>
            <a:ext cx="603793" cy="1012589"/>
            <a:chOff x="6997070" y="1404892"/>
            <a:chExt cx="458807" cy="769441"/>
          </a:xfrm>
        </p:grpSpPr>
        <p:sp>
          <p:nvSpPr>
            <p:cNvPr id="3" name="文本框 2"/>
            <p:cNvSpPr txBox="1"/>
            <p:nvPr/>
          </p:nvSpPr>
          <p:spPr>
            <a:xfrm>
              <a:off x="6997070" y="1404892"/>
              <a:ext cx="458807" cy="769441"/>
            </a:xfrm>
            <a:prstGeom prst="rect">
              <a:avLst/>
            </a:prstGeom>
            <a:solidFill>
              <a:srgbClr val="6B74C0"/>
            </a:solidFill>
          </p:spPr>
          <p:txBody>
            <a:bodyPr wrap="square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Light"/>
                  <a:sym typeface="Century Gothic" panose="020B0502020202020204" pitchFamily="34" charset="0"/>
                </a:rPr>
                <a:t>5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455877" y="1404892"/>
              <a:ext cx="0" cy="0"/>
            </a:xfrm>
            <a:prstGeom prst="line">
              <a:avLst/>
            </a:prstGeom>
            <a:noFill/>
            <a:ln w="6350" cap="flat" cmpd="sng" algn="ctr">
              <a:solidFill>
                <a:srgbClr val="65C4C3"/>
              </a:solidFill>
              <a:prstDash val="solid"/>
              <a:miter lim="800000"/>
            </a:ln>
            <a:effectLst/>
          </p:spPr>
        </p:cxnSp>
      </p:grpSp>
      <p:sp>
        <p:nvSpPr>
          <p:cNvPr id="6" name="文本框 5"/>
          <p:cNvSpPr txBox="1"/>
          <p:nvPr/>
        </p:nvSpPr>
        <p:spPr>
          <a:xfrm>
            <a:off x="5447405" y="4903535"/>
            <a:ext cx="335279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PART FIVE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47405" y="5457063"/>
            <a:ext cx="2919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遇到的困難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改善方向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479471" y="4943601"/>
            <a:ext cx="603793" cy="1012589"/>
            <a:chOff x="6997070" y="1404892"/>
            <a:chExt cx="458807" cy="769441"/>
          </a:xfrm>
        </p:grpSpPr>
        <p:sp>
          <p:nvSpPr>
            <p:cNvPr id="22" name="文本框 21"/>
            <p:cNvSpPr txBox="1"/>
            <p:nvPr/>
          </p:nvSpPr>
          <p:spPr>
            <a:xfrm>
              <a:off x="6997070" y="1404892"/>
              <a:ext cx="458807" cy="769441"/>
            </a:xfrm>
            <a:prstGeom prst="rect">
              <a:avLst/>
            </a:prstGeom>
            <a:solidFill>
              <a:srgbClr val="2AA4E8"/>
            </a:solidFill>
          </p:spPr>
          <p:txBody>
            <a:bodyPr wrap="square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Light"/>
                  <a:sym typeface="Century Gothic" panose="020B0502020202020204" pitchFamily="34" charset="0"/>
                </a:rPr>
                <a:t>6</a:t>
              </a: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7455877" y="1404892"/>
              <a:ext cx="0" cy="0"/>
            </a:xfrm>
            <a:prstGeom prst="line">
              <a:avLst/>
            </a:prstGeom>
            <a:noFill/>
            <a:ln w="6350" cap="flat" cmpd="sng" algn="ctr">
              <a:solidFill>
                <a:srgbClr val="65C4C3"/>
              </a:solidFill>
              <a:prstDash val="solid"/>
              <a:miter lim="800000"/>
            </a:ln>
            <a:effectLst/>
          </p:spPr>
        </p:cxnSp>
      </p:grpSp>
      <p:sp>
        <p:nvSpPr>
          <p:cNvPr id="35" name="文本框 34"/>
          <p:cNvSpPr txBox="1"/>
          <p:nvPr/>
        </p:nvSpPr>
        <p:spPr>
          <a:xfrm>
            <a:off x="9196070" y="4891405"/>
            <a:ext cx="2313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PART SIX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9196070" y="5445125"/>
            <a:ext cx="21215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資料來源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2" t="50000" r="56467"/>
          <a:stretch>
            <a:fillRect/>
          </a:stretch>
        </p:blipFill>
        <p:spPr>
          <a:xfrm>
            <a:off x="-207010" y="3139440"/>
            <a:ext cx="4083050" cy="3738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500"/>
                            </p:stCondLst>
                            <p:childTnLst>
                              <p:par>
                                <p:cTn id="10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0" grpId="0"/>
      <p:bldP spid="25" grpId="0"/>
      <p:bldP spid="26" grpId="0"/>
      <p:bldP spid="31" grpId="0"/>
      <p:bldP spid="32" grpId="0"/>
      <p:bldP spid="6" grpId="0"/>
      <p:bldP spid="10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任意多边形: 形状 284"/>
          <p:cNvSpPr/>
          <p:nvPr userDrawn="1"/>
        </p:nvSpPr>
        <p:spPr>
          <a:xfrm flipV="1">
            <a:off x="7620000" y="3541450"/>
            <a:ext cx="4568347" cy="3332371"/>
          </a:xfrm>
          <a:custGeom>
            <a:avLst/>
            <a:gdLst>
              <a:gd name="connsiteX0" fmla="*/ 0 w 7057432"/>
              <a:gd name="connsiteY0" fmla="*/ 0 h 6688669"/>
              <a:gd name="connsiteX1" fmla="*/ 7057432 w 7057432"/>
              <a:gd name="connsiteY1" fmla="*/ 0 h 6688669"/>
              <a:gd name="connsiteX2" fmla="*/ 7057432 w 7057432"/>
              <a:gd name="connsiteY2" fmla="*/ 5056661 h 6688669"/>
              <a:gd name="connsiteX3" fmla="*/ 4325320 w 7057432"/>
              <a:gd name="connsiteY3" fmla="*/ 5915816 h 6688669"/>
              <a:gd name="connsiteX4" fmla="*/ 665320 w 7057432"/>
              <a:gd name="connsiteY4" fmla="*/ 6276662 h 6688669"/>
              <a:gd name="connsiteX5" fmla="*/ 888700 w 7057432"/>
              <a:gd name="connsiteY5" fmla="*/ 4163140 h 6688669"/>
              <a:gd name="connsiteX6" fmla="*/ 2280531 w 7057432"/>
              <a:gd name="connsiteY6" fmla="*/ 1929337 h 6688669"/>
              <a:gd name="connsiteX7" fmla="*/ 79232 w 7057432"/>
              <a:gd name="connsiteY7" fmla="*/ 31096 h 668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57432" h="6688669">
                <a:moveTo>
                  <a:pt x="0" y="0"/>
                </a:moveTo>
                <a:lnTo>
                  <a:pt x="7057432" y="0"/>
                </a:lnTo>
                <a:lnTo>
                  <a:pt x="7057432" y="5056661"/>
                </a:lnTo>
                <a:cubicBezTo>
                  <a:pt x="6215461" y="4575535"/>
                  <a:pt x="4325320" y="5915816"/>
                  <a:pt x="4325320" y="5915816"/>
                </a:cubicBezTo>
                <a:cubicBezTo>
                  <a:pt x="1713489" y="7410746"/>
                  <a:pt x="665320" y="6276662"/>
                  <a:pt x="665320" y="6276662"/>
                </a:cubicBezTo>
                <a:cubicBezTo>
                  <a:pt x="-314118" y="5280042"/>
                  <a:pt x="888700" y="4163140"/>
                  <a:pt x="888700" y="4163140"/>
                </a:cubicBezTo>
                <a:cubicBezTo>
                  <a:pt x="2830390" y="2994689"/>
                  <a:pt x="2280531" y="1929337"/>
                  <a:pt x="2280531" y="1929337"/>
                </a:cubicBezTo>
                <a:cubicBezTo>
                  <a:pt x="2112996" y="938087"/>
                  <a:pt x="629611" y="253113"/>
                  <a:pt x="79232" y="31096"/>
                </a:cubicBez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EDC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88" name="图形 1"/>
          <p:cNvSpPr/>
          <p:nvPr userDrawn="1"/>
        </p:nvSpPr>
        <p:spPr>
          <a:xfrm rot="10800000">
            <a:off x="-10667" y="-22937"/>
            <a:ext cx="3004064" cy="4394835"/>
          </a:xfrm>
          <a:custGeom>
            <a:avLst/>
            <a:gdLst>
              <a:gd name="connsiteX0" fmla="*/ 2573665 w 2571750"/>
              <a:gd name="connsiteY0" fmla="*/ 14455 h 3762375"/>
              <a:gd name="connsiteX1" fmla="*/ 1773565 w 2571750"/>
              <a:gd name="connsiteY1" fmla="*/ 662155 h 3762375"/>
              <a:gd name="connsiteX2" fmla="*/ 1011565 w 2571750"/>
              <a:gd name="connsiteY2" fmla="*/ 1090780 h 3762375"/>
              <a:gd name="connsiteX3" fmla="*/ 240040 w 2571750"/>
              <a:gd name="connsiteY3" fmla="*/ 1186030 h 3762375"/>
              <a:gd name="connsiteX4" fmla="*/ 173365 w 2571750"/>
              <a:gd name="connsiteY4" fmla="*/ 2329030 h 3762375"/>
              <a:gd name="connsiteX5" fmla="*/ 897265 w 2571750"/>
              <a:gd name="connsiteY5" fmla="*/ 2748130 h 3762375"/>
              <a:gd name="connsiteX6" fmla="*/ 1906915 w 2571750"/>
              <a:gd name="connsiteY6" fmla="*/ 3300580 h 3762375"/>
              <a:gd name="connsiteX7" fmla="*/ 2573665 w 2571750"/>
              <a:gd name="connsiteY7" fmla="*/ 3757780 h 3762375"/>
              <a:gd name="connsiteX8" fmla="*/ 2573665 w 2571750"/>
              <a:gd name="connsiteY8" fmla="*/ 14455 h 37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0" h="3762375">
                <a:moveTo>
                  <a:pt x="2573665" y="14455"/>
                </a:moveTo>
                <a:cubicBezTo>
                  <a:pt x="2573665" y="14455"/>
                  <a:pt x="2059315" y="-109370"/>
                  <a:pt x="1773565" y="662155"/>
                </a:cubicBezTo>
                <a:cubicBezTo>
                  <a:pt x="1773565" y="662155"/>
                  <a:pt x="1706890" y="1262230"/>
                  <a:pt x="1011565" y="1090780"/>
                </a:cubicBezTo>
                <a:cubicBezTo>
                  <a:pt x="1011565" y="1090780"/>
                  <a:pt x="535315" y="862180"/>
                  <a:pt x="240040" y="1186030"/>
                </a:cubicBezTo>
                <a:cubicBezTo>
                  <a:pt x="240040" y="1186030"/>
                  <a:pt x="-236210" y="1586080"/>
                  <a:pt x="173365" y="2329030"/>
                </a:cubicBezTo>
                <a:cubicBezTo>
                  <a:pt x="173365" y="2329030"/>
                  <a:pt x="440065" y="2710030"/>
                  <a:pt x="897265" y="2748130"/>
                </a:cubicBezTo>
                <a:cubicBezTo>
                  <a:pt x="897265" y="2748130"/>
                  <a:pt x="1678315" y="2843380"/>
                  <a:pt x="1906915" y="3300580"/>
                </a:cubicBezTo>
                <a:cubicBezTo>
                  <a:pt x="1906915" y="3300580"/>
                  <a:pt x="2068840" y="3757780"/>
                  <a:pt x="2573665" y="3757780"/>
                </a:cubicBezTo>
                <a:lnTo>
                  <a:pt x="2573665" y="14455"/>
                </a:ln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22" t="50000" r="15313"/>
          <a:stretch>
            <a:fillRect/>
          </a:stretch>
        </p:blipFill>
        <p:spPr>
          <a:xfrm>
            <a:off x="7368540" y="1958975"/>
            <a:ext cx="5052695" cy="494030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926971" y="1098318"/>
            <a:ext cx="3442052" cy="2096770"/>
            <a:chOff x="7443501" y="1155123"/>
            <a:chExt cx="3442052" cy="2096770"/>
          </a:xfrm>
        </p:grpSpPr>
        <p:sp>
          <p:nvSpPr>
            <p:cNvPr id="29" name="矩形 259"/>
            <p:cNvSpPr>
              <a:spLocks noChangeArrowheads="1"/>
            </p:cNvSpPr>
            <p:nvPr/>
          </p:nvSpPr>
          <p:spPr bwMode="auto">
            <a:xfrm>
              <a:off x="8559440" y="1155123"/>
              <a:ext cx="2326113" cy="2096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7" tIns="43348" rIns="86697" bIns="4334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r">
                <a:buNone/>
              </a:pPr>
              <a:r>
                <a:rPr lang="en-US" altLang="zh-CN" sz="13065" b="1" cap="all" spc="284" dirty="0">
                  <a:gradFill>
                    <a:gsLst>
                      <a:gs pos="0">
                        <a:srgbClr val="2AA4E8"/>
                      </a:gs>
                      <a:gs pos="100000">
                        <a:srgbClr val="6D49E1"/>
                      </a:gs>
                    </a:gsLst>
                    <a:lin ang="5400000" scaled="0"/>
                  </a:gradFill>
                  <a:latin typeface="Century Gothic" panose="020B0502020202020204" pitchFamily="34" charset="0"/>
                  <a:cs typeface="Arial" panose="020B0604020202020204" pitchFamily="34" charset="0"/>
                  <a:sym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34" name="矩形 259"/>
            <p:cNvSpPr>
              <a:spLocks noChangeArrowheads="1"/>
            </p:cNvSpPr>
            <p:nvPr/>
          </p:nvSpPr>
          <p:spPr bwMode="auto">
            <a:xfrm>
              <a:off x="7443501" y="2410719"/>
              <a:ext cx="2326113" cy="579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7" tIns="43348" rIns="86697" bIns="4334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ctr">
                <a:buNone/>
              </a:pPr>
              <a:r>
                <a:rPr lang="en-US" altLang="zh-CN" b="1" cap="all" spc="284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  <a:sym typeface="Century Gothic" panose="020B0502020202020204" pitchFamily="34" charset="0"/>
                </a:rPr>
                <a:t>part</a:t>
              </a:r>
            </a:p>
          </p:txBody>
        </p:sp>
      </p:grpSp>
      <p:sp>
        <p:nvSpPr>
          <p:cNvPr id="37" name="TextBox 48"/>
          <p:cNvSpPr txBox="1"/>
          <p:nvPr/>
        </p:nvSpPr>
        <p:spPr>
          <a:xfrm>
            <a:off x="2926715" y="3374390"/>
            <a:ext cx="3826510" cy="656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TW" altLang="en-US" sz="4265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Century Gothic" panose="020B0502020202020204" pitchFamily="34" charset="0"/>
              </a:rPr>
              <a:t>動機</a:t>
            </a:r>
            <a:endParaRPr lang="zh-CN" altLang="en-US" sz="4265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63683" y="429919"/>
            <a:ext cx="2064634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TW" altLang="en-US" sz="3200" dirty="0">
                <a:solidFill>
                  <a:srgbClr val="0270D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動機</a:t>
            </a:r>
            <a:endParaRPr lang="zh-CN" altLang="en-US" sz="3200" dirty="0">
              <a:solidFill>
                <a:srgbClr val="0270D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809951" y="804441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948692" y="804441"/>
            <a:ext cx="359250" cy="0"/>
          </a:xfrm>
          <a:prstGeom prst="line">
            <a:avLst/>
          </a:prstGeom>
          <a:ln w="19050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659274" y="1437628"/>
            <a:ext cx="8317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因科技日新月異，諸如語音複製等造假技術越來越成熟，</a:t>
            </a:r>
            <a:endParaRPr lang="en-US" altLang="zh-TW" sz="2400" dirty="0">
              <a:solidFill>
                <a:srgbClr val="0D01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en-US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且在通電話時也不太好分辨對方的聲音。</a:t>
            </a:r>
            <a:endParaRPr lang="en-US" altLang="zh-TW" sz="2400" dirty="0">
              <a:solidFill>
                <a:srgbClr val="0D01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en-US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如果詐騙使用語音複製等技術偽造聲音，很可能分辨不出是真是假，所以有了利用</a:t>
            </a:r>
            <a:r>
              <a:rPr lang="en-US" altLang="zh-TW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machine learning</a:t>
            </a:r>
            <a:r>
              <a:rPr lang="zh-TW" altLang="en-US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</a:t>
            </a:r>
            <a:r>
              <a:rPr lang="en-US" altLang="zh-TW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training</a:t>
            </a:r>
            <a:r>
              <a:rPr lang="zh-TW" altLang="en-US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一個</a:t>
            </a:r>
            <a:r>
              <a:rPr lang="en-US" altLang="zh-TW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TW" altLang="en-US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來辨識聲音，預防此類的發生</a:t>
            </a:r>
            <a:endParaRPr lang="zh-CN" altLang="en-US" sz="2400" dirty="0">
              <a:solidFill>
                <a:srgbClr val="0D01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101506" y="1520953"/>
            <a:ext cx="357180" cy="357180"/>
          </a:xfrm>
          <a:prstGeom prst="ellipse">
            <a:avLst/>
          </a:prstGeom>
          <a:solidFill>
            <a:srgbClr val="027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98314" y="4366398"/>
            <a:ext cx="9288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既然能夠辨識語音了，如果可以與語音助理</a:t>
            </a:r>
            <a:r>
              <a:rPr lang="en-US" altLang="zh-TW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TW" sz="2400" dirty="0" err="1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ex:Siri</a:t>
            </a:r>
            <a:r>
              <a:rPr lang="en-US" altLang="zh-TW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TW" altLang="en-US" sz="2400" dirty="0">
                <a:solidFill>
                  <a:srgbClr val="0D01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結合，直接使用聲音辨識有沒有權限使用功能會非常方便。</a:t>
            </a:r>
            <a:endParaRPr lang="zh-CN" altLang="en-US" sz="2400" dirty="0">
              <a:solidFill>
                <a:srgbClr val="0D01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101506" y="4424717"/>
            <a:ext cx="357180" cy="357180"/>
          </a:xfrm>
          <a:prstGeom prst="ellipse">
            <a:avLst/>
          </a:prstGeom>
          <a:solidFill>
            <a:srgbClr val="027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22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10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任意多边形: 形状 284"/>
          <p:cNvSpPr/>
          <p:nvPr userDrawn="1"/>
        </p:nvSpPr>
        <p:spPr>
          <a:xfrm flipV="1">
            <a:off x="7620000" y="3541450"/>
            <a:ext cx="4568347" cy="3332371"/>
          </a:xfrm>
          <a:custGeom>
            <a:avLst/>
            <a:gdLst>
              <a:gd name="connsiteX0" fmla="*/ 0 w 7057432"/>
              <a:gd name="connsiteY0" fmla="*/ 0 h 6688669"/>
              <a:gd name="connsiteX1" fmla="*/ 7057432 w 7057432"/>
              <a:gd name="connsiteY1" fmla="*/ 0 h 6688669"/>
              <a:gd name="connsiteX2" fmla="*/ 7057432 w 7057432"/>
              <a:gd name="connsiteY2" fmla="*/ 5056661 h 6688669"/>
              <a:gd name="connsiteX3" fmla="*/ 4325320 w 7057432"/>
              <a:gd name="connsiteY3" fmla="*/ 5915816 h 6688669"/>
              <a:gd name="connsiteX4" fmla="*/ 665320 w 7057432"/>
              <a:gd name="connsiteY4" fmla="*/ 6276662 h 6688669"/>
              <a:gd name="connsiteX5" fmla="*/ 888700 w 7057432"/>
              <a:gd name="connsiteY5" fmla="*/ 4163140 h 6688669"/>
              <a:gd name="connsiteX6" fmla="*/ 2280531 w 7057432"/>
              <a:gd name="connsiteY6" fmla="*/ 1929337 h 6688669"/>
              <a:gd name="connsiteX7" fmla="*/ 79232 w 7057432"/>
              <a:gd name="connsiteY7" fmla="*/ 31096 h 668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57432" h="6688669">
                <a:moveTo>
                  <a:pt x="0" y="0"/>
                </a:moveTo>
                <a:lnTo>
                  <a:pt x="7057432" y="0"/>
                </a:lnTo>
                <a:lnTo>
                  <a:pt x="7057432" y="5056661"/>
                </a:lnTo>
                <a:cubicBezTo>
                  <a:pt x="6215461" y="4575535"/>
                  <a:pt x="4325320" y="5915816"/>
                  <a:pt x="4325320" y="5915816"/>
                </a:cubicBezTo>
                <a:cubicBezTo>
                  <a:pt x="1713489" y="7410746"/>
                  <a:pt x="665320" y="6276662"/>
                  <a:pt x="665320" y="6276662"/>
                </a:cubicBezTo>
                <a:cubicBezTo>
                  <a:pt x="-314118" y="5280042"/>
                  <a:pt x="888700" y="4163140"/>
                  <a:pt x="888700" y="4163140"/>
                </a:cubicBezTo>
                <a:cubicBezTo>
                  <a:pt x="2830390" y="2994689"/>
                  <a:pt x="2280531" y="1929337"/>
                  <a:pt x="2280531" y="1929337"/>
                </a:cubicBezTo>
                <a:cubicBezTo>
                  <a:pt x="2112996" y="938087"/>
                  <a:pt x="629611" y="253113"/>
                  <a:pt x="79232" y="31096"/>
                </a:cubicBez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EDC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88" name="图形 1"/>
          <p:cNvSpPr/>
          <p:nvPr userDrawn="1"/>
        </p:nvSpPr>
        <p:spPr>
          <a:xfrm rot="10800000">
            <a:off x="-10667" y="-22937"/>
            <a:ext cx="3004064" cy="4394835"/>
          </a:xfrm>
          <a:custGeom>
            <a:avLst/>
            <a:gdLst>
              <a:gd name="connsiteX0" fmla="*/ 2573665 w 2571750"/>
              <a:gd name="connsiteY0" fmla="*/ 14455 h 3762375"/>
              <a:gd name="connsiteX1" fmla="*/ 1773565 w 2571750"/>
              <a:gd name="connsiteY1" fmla="*/ 662155 h 3762375"/>
              <a:gd name="connsiteX2" fmla="*/ 1011565 w 2571750"/>
              <a:gd name="connsiteY2" fmla="*/ 1090780 h 3762375"/>
              <a:gd name="connsiteX3" fmla="*/ 240040 w 2571750"/>
              <a:gd name="connsiteY3" fmla="*/ 1186030 h 3762375"/>
              <a:gd name="connsiteX4" fmla="*/ 173365 w 2571750"/>
              <a:gd name="connsiteY4" fmla="*/ 2329030 h 3762375"/>
              <a:gd name="connsiteX5" fmla="*/ 897265 w 2571750"/>
              <a:gd name="connsiteY5" fmla="*/ 2748130 h 3762375"/>
              <a:gd name="connsiteX6" fmla="*/ 1906915 w 2571750"/>
              <a:gd name="connsiteY6" fmla="*/ 3300580 h 3762375"/>
              <a:gd name="connsiteX7" fmla="*/ 2573665 w 2571750"/>
              <a:gd name="connsiteY7" fmla="*/ 3757780 h 3762375"/>
              <a:gd name="connsiteX8" fmla="*/ 2573665 w 2571750"/>
              <a:gd name="connsiteY8" fmla="*/ 14455 h 37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0" h="3762375">
                <a:moveTo>
                  <a:pt x="2573665" y="14455"/>
                </a:moveTo>
                <a:cubicBezTo>
                  <a:pt x="2573665" y="14455"/>
                  <a:pt x="2059315" y="-109370"/>
                  <a:pt x="1773565" y="662155"/>
                </a:cubicBezTo>
                <a:cubicBezTo>
                  <a:pt x="1773565" y="662155"/>
                  <a:pt x="1706890" y="1262230"/>
                  <a:pt x="1011565" y="1090780"/>
                </a:cubicBezTo>
                <a:cubicBezTo>
                  <a:pt x="1011565" y="1090780"/>
                  <a:pt x="535315" y="862180"/>
                  <a:pt x="240040" y="1186030"/>
                </a:cubicBezTo>
                <a:cubicBezTo>
                  <a:pt x="240040" y="1186030"/>
                  <a:pt x="-236210" y="1586080"/>
                  <a:pt x="173365" y="2329030"/>
                </a:cubicBezTo>
                <a:cubicBezTo>
                  <a:pt x="173365" y="2329030"/>
                  <a:pt x="440065" y="2710030"/>
                  <a:pt x="897265" y="2748130"/>
                </a:cubicBezTo>
                <a:cubicBezTo>
                  <a:pt x="897265" y="2748130"/>
                  <a:pt x="1678315" y="2843380"/>
                  <a:pt x="1906915" y="3300580"/>
                </a:cubicBezTo>
                <a:cubicBezTo>
                  <a:pt x="1906915" y="3300580"/>
                  <a:pt x="2068840" y="3757780"/>
                  <a:pt x="2573665" y="3757780"/>
                </a:cubicBezTo>
                <a:lnTo>
                  <a:pt x="2573665" y="14455"/>
                </a:ln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22" t="50000" r="15313"/>
          <a:stretch>
            <a:fillRect/>
          </a:stretch>
        </p:blipFill>
        <p:spPr>
          <a:xfrm>
            <a:off x="7368540" y="1958975"/>
            <a:ext cx="5052695" cy="494030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926971" y="1098318"/>
            <a:ext cx="3442052" cy="2096770"/>
            <a:chOff x="7443501" y="1155123"/>
            <a:chExt cx="3442052" cy="2096770"/>
          </a:xfrm>
        </p:grpSpPr>
        <p:sp>
          <p:nvSpPr>
            <p:cNvPr id="29" name="矩形 259"/>
            <p:cNvSpPr>
              <a:spLocks noChangeArrowheads="1"/>
            </p:cNvSpPr>
            <p:nvPr/>
          </p:nvSpPr>
          <p:spPr bwMode="auto">
            <a:xfrm>
              <a:off x="8559440" y="1155123"/>
              <a:ext cx="2326113" cy="2096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7" tIns="43348" rIns="86697" bIns="4334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r">
                <a:buNone/>
              </a:pPr>
              <a:r>
                <a:rPr lang="en-US" altLang="zh-TW" sz="13065" b="1" cap="all" spc="284" dirty="0">
                  <a:gradFill>
                    <a:gsLst>
                      <a:gs pos="0">
                        <a:srgbClr val="2AA4E8"/>
                      </a:gs>
                      <a:gs pos="100000">
                        <a:srgbClr val="6D49E1"/>
                      </a:gs>
                    </a:gsLst>
                    <a:lin ang="5400000" scaled="0"/>
                  </a:gradFill>
                  <a:latin typeface="Century Gothic" panose="020B0502020202020204" pitchFamily="34" charset="0"/>
                  <a:cs typeface="Arial" panose="020B0604020202020204" pitchFamily="34" charset="0"/>
                  <a:sym typeface="Century Gothic" panose="020B0502020202020204" pitchFamily="34" charset="0"/>
                </a:rPr>
                <a:t>2</a:t>
              </a:r>
              <a:endParaRPr lang="en-US" altLang="zh-CN" sz="13065" b="1" cap="all" spc="284" dirty="0">
                <a:gradFill>
                  <a:gsLst>
                    <a:gs pos="0">
                      <a:srgbClr val="2AA4E8"/>
                    </a:gs>
                    <a:gs pos="100000">
                      <a:srgbClr val="6D49E1"/>
                    </a:gs>
                  </a:gsLst>
                  <a:lin ang="5400000" scaled="0"/>
                </a:gradFill>
                <a:latin typeface="Century Gothic" panose="020B0502020202020204" pitchFamily="34" charset="0"/>
                <a:cs typeface="Arial" panose="020B0604020202020204" pitchFamily="34" charset="0"/>
                <a:sym typeface="Century Gothic" panose="020B0502020202020204" pitchFamily="34" charset="0"/>
              </a:endParaRPr>
            </a:p>
          </p:txBody>
        </p:sp>
        <p:sp>
          <p:nvSpPr>
            <p:cNvPr id="34" name="矩形 259"/>
            <p:cNvSpPr>
              <a:spLocks noChangeArrowheads="1"/>
            </p:cNvSpPr>
            <p:nvPr/>
          </p:nvSpPr>
          <p:spPr bwMode="auto">
            <a:xfrm>
              <a:off x="7443501" y="2410719"/>
              <a:ext cx="2326113" cy="579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7" tIns="43348" rIns="86697" bIns="4334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ctr">
                <a:buNone/>
              </a:pPr>
              <a:r>
                <a:rPr lang="en-US" altLang="zh-CN" b="1" cap="all" spc="284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  <a:sym typeface="Century Gothic" panose="020B0502020202020204" pitchFamily="34" charset="0"/>
                </a:rPr>
                <a:t>part</a:t>
              </a:r>
            </a:p>
          </p:txBody>
        </p:sp>
      </p:grpSp>
      <p:sp>
        <p:nvSpPr>
          <p:cNvPr id="37" name="TextBox 48"/>
          <p:cNvSpPr txBox="1"/>
          <p:nvPr/>
        </p:nvSpPr>
        <p:spPr>
          <a:xfrm>
            <a:off x="2926715" y="3374390"/>
            <a:ext cx="3826510" cy="656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TW" altLang="en-US" sz="4265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Century Gothic" panose="020B0502020202020204" pitchFamily="34" charset="0"/>
              </a:rPr>
              <a:t>商業價值</a:t>
            </a:r>
            <a:endParaRPr lang="zh-CN" altLang="en-US" sz="4265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2100" y="256540"/>
            <a:ext cx="2860040" cy="676910"/>
            <a:chOff x="460" y="335"/>
            <a:chExt cx="4504" cy="1066"/>
          </a:xfrm>
        </p:grpSpPr>
        <p:grpSp>
          <p:nvGrpSpPr>
            <p:cNvPr id="16" name="组合 15"/>
            <p:cNvGrpSpPr/>
            <p:nvPr/>
          </p:nvGrpSpPr>
          <p:grpSpPr>
            <a:xfrm>
              <a:off x="460" y="335"/>
              <a:ext cx="951" cy="940"/>
              <a:chOff x="6997070" y="1404892"/>
              <a:chExt cx="458807" cy="769441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6997070" y="1404892"/>
                <a:ext cx="458807" cy="769441"/>
              </a:xfrm>
              <a:prstGeom prst="rect">
                <a:avLst/>
              </a:prstGeom>
              <a:gradFill>
                <a:gsLst>
                  <a:gs pos="0">
                    <a:srgbClr val="6D49E1"/>
                  </a:gs>
                  <a:gs pos="100000">
                    <a:srgbClr val="2AA4E8"/>
                  </a:gs>
                </a:gsLst>
                <a:lin ang="13500000" scaled="0"/>
              </a:gradFill>
            </p:spPr>
            <p:txBody>
              <a:bodyPr wrap="square" rtlCol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TW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思源黑体 Light"/>
                    <a:sym typeface="Century Gothic" panose="020B0502020202020204" pitchFamily="34" charset="0"/>
                  </a:rPr>
                  <a:t>2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思源黑体 Light"/>
                  <a:sym typeface="Century Gothic" panose="020B0502020202020204" pitchFamily="34" charset="0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7455877" y="1404892"/>
                <a:ext cx="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65C4C3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9" name="文本框 18"/>
            <p:cNvSpPr txBox="1"/>
            <p:nvPr/>
          </p:nvSpPr>
          <p:spPr>
            <a:xfrm>
              <a:off x="1589" y="338"/>
              <a:ext cx="24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PART 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two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89" y="771"/>
              <a:ext cx="337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本技術商業價值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Rectangle 30"/>
          <p:cNvSpPr>
            <a:spLocks noChangeArrowheads="1"/>
          </p:cNvSpPr>
          <p:nvPr/>
        </p:nvSpPr>
        <p:spPr bwMode="auto">
          <a:xfrm>
            <a:off x="1796811" y="3598833"/>
            <a:ext cx="8353271" cy="83244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pPr defTabSz="608965"/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Oval 31"/>
          <p:cNvSpPr>
            <a:spLocks noChangeArrowheads="1"/>
          </p:cNvSpPr>
          <p:nvPr/>
        </p:nvSpPr>
        <p:spPr bwMode="auto">
          <a:xfrm>
            <a:off x="1271519" y="3103250"/>
            <a:ext cx="1072472" cy="1074407"/>
          </a:xfrm>
          <a:prstGeom prst="roundRect">
            <a:avLst/>
          </a:prstGeom>
          <a:solidFill>
            <a:srgbClr val="6B74C0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pPr defTabSz="608965"/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32"/>
          <p:cNvSpPr>
            <a:spLocks noChangeArrowheads="1"/>
          </p:cNvSpPr>
          <p:nvPr/>
        </p:nvSpPr>
        <p:spPr bwMode="auto">
          <a:xfrm>
            <a:off x="4042416" y="3103252"/>
            <a:ext cx="1070536" cy="1074407"/>
          </a:xfrm>
          <a:prstGeom prst="roundRect">
            <a:avLst/>
          </a:prstGeom>
          <a:solidFill>
            <a:srgbClr val="6B74C0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pPr defTabSz="608965"/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33"/>
          <p:cNvSpPr>
            <a:spLocks noChangeArrowheads="1"/>
          </p:cNvSpPr>
          <p:nvPr/>
        </p:nvSpPr>
        <p:spPr bwMode="auto">
          <a:xfrm>
            <a:off x="6826195" y="3103252"/>
            <a:ext cx="1074407" cy="1074407"/>
          </a:xfrm>
          <a:prstGeom prst="roundRect">
            <a:avLst/>
          </a:prstGeom>
          <a:solidFill>
            <a:srgbClr val="2AA4E8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pPr defTabSz="608965"/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Oval 34"/>
          <p:cNvSpPr>
            <a:spLocks noChangeArrowheads="1"/>
          </p:cNvSpPr>
          <p:nvPr/>
        </p:nvSpPr>
        <p:spPr bwMode="auto">
          <a:xfrm>
            <a:off x="9613844" y="3103252"/>
            <a:ext cx="1072472" cy="1074407"/>
          </a:xfrm>
          <a:prstGeom prst="roundRect">
            <a:avLst/>
          </a:prstGeom>
          <a:solidFill>
            <a:srgbClr val="2AA4E8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pPr defTabSz="608965"/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Freeform 36"/>
          <p:cNvSpPr/>
          <p:nvPr/>
        </p:nvSpPr>
        <p:spPr bwMode="auto">
          <a:xfrm>
            <a:off x="7519235" y="3291033"/>
            <a:ext cx="73564" cy="160677"/>
          </a:xfrm>
          <a:custGeom>
            <a:avLst/>
            <a:gdLst>
              <a:gd name="T0" fmla="*/ 38 w 38"/>
              <a:gd name="T1" fmla="*/ 0 h 83"/>
              <a:gd name="T2" fmla="*/ 0 w 38"/>
              <a:gd name="T3" fmla="*/ 0 h 83"/>
              <a:gd name="T4" fmla="*/ 1 w 38"/>
              <a:gd name="T5" fmla="*/ 46 h 83"/>
              <a:gd name="T6" fmla="*/ 38 w 38"/>
              <a:gd name="T7" fmla="*/ 83 h 83"/>
              <a:gd name="T8" fmla="*/ 38 w 38"/>
              <a:gd name="T9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83">
                <a:moveTo>
                  <a:pt x="38" y="0"/>
                </a:moveTo>
                <a:lnTo>
                  <a:pt x="0" y="0"/>
                </a:lnTo>
                <a:lnTo>
                  <a:pt x="1" y="46"/>
                </a:lnTo>
                <a:lnTo>
                  <a:pt x="38" y="83"/>
                </a:lnTo>
                <a:lnTo>
                  <a:pt x="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12" tIns="45706" rIns="91412" bIns="45706" numCol="1" anchor="t" anchorCtr="0" compatLnSpc="1"/>
          <a:lstStyle/>
          <a:p>
            <a:pPr defTabSz="608965"/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37"/>
          <p:cNvSpPr/>
          <p:nvPr/>
        </p:nvSpPr>
        <p:spPr bwMode="auto">
          <a:xfrm>
            <a:off x="7019781" y="3254248"/>
            <a:ext cx="689170" cy="391046"/>
          </a:xfrm>
          <a:custGeom>
            <a:avLst/>
            <a:gdLst>
              <a:gd name="T0" fmla="*/ 356 w 356"/>
              <a:gd name="T1" fmla="*/ 178 h 202"/>
              <a:gd name="T2" fmla="*/ 201 w 356"/>
              <a:gd name="T3" fmla="*/ 23 h 202"/>
              <a:gd name="T4" fmla="*/ 201 w 356"/>
              <a:gd name="T5" fmla="*/ 23 h 202"/>
              <a:gd name="T6" fmla="*/ 178 w 356"/>
              <a:gd name="T7" fmla="*/ 0 h 202"/>
              <a:gd name="T8" fmla="*/ 178 w 356"/>
              <a:gd name="T9" fmla="*/ 0 h 202"/>
              <a:gd name="T10" fmla="*/ 178 w 356"/>
              <a:gd name="T11" fmla="*/ 0 h 202"/>
              <a:gd name="T12" fmla="*/ 155 w 356"/>
              <a:gd name="T13" fmla="*/ 23 h 202"/>
              <a:gd name="T14" fmla="*/ 155 w 356"/>
              <a:gd name="T15" fmla="*/ 23 h 202"/>
              <a:gd name="T16" fmla="*/ 0 w 356"/>
              <a:gd name="T17" fmla="*/ 178 h 202"/>
              <a:gd name="T18" fmla="*/ 22 w 356"/>
              <a:gd name="T19" fmla="*/ 202 h 202"/>
              <a:gd name="T20" fmla="*/ 178 w 356"/>
              <a:gd name="T21" fmla="*/ 45 h 202"/>
              <a:gd name="T22" fmla="*/ 334 w 356"/>
              <a:gd name="T23" fmla="*/ 202 h 202"/>
              <a:gd name="T24" fmla="*/ 356 w 356"/>
              <a:gd name="T25" fmla="*/ 17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6" h="202">
                <a:moveTo>
                  <a:pt x="356" y="178"/>
                </a:moveTo>
                <a:lnTo>
                  <a:pt x="201" y="23"/>
                </a:lnTo>
                <a:lnTo>
                  <a:pt x="201" y="23"/>
                </a:lnTo>
                <a:lnTo>
                  <a:pt x="178" y="0"/>
                </a:lnTo>
                <a:lnTo>
                  <a:pt x="178" y="0"/>
                </a:lnTo>
                <a:lnTo>
                  <a:pt x="178" y="0"/>
                </a:lnTo>
                <a:lnTo>
                  <a:pt x="155" y="23"/>
                </a:lnTo>
                <a:lnTo>
                  <a:pt x="155" y="23"/>
                </a:lnTo>
                <a:lnTo>
                  <a:pt x="0" y="178"/>
                </a:lnTo>
                <a:lnTo>
                  <a:pt x="22" y="202"/>
                </a:lnTo>
                <a:lnTo>
                  <a:pt x="178" y="45"/>
                </a:lnTo>
                <a:lnTo>
                  <a:pt x="334" y="202"/>
                </a:lnTo>
                <a:lnTo>
                  <a:pt x="356" y="1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12" tIns="45706" rIns="91412" bIns="45706" numCol="1" anchor="t" anchorCtr="0" compatLnSpc="1"/>
          <a:lstStyle/>
          <a:p>
            <a:pPr defTabSz="608965"/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Freeform 38"/>
          <p:cNvSpPr/>
          <p:nvPr/>
        </p:nvSpPr>
        <p:spPr bwMode="auto">
          <a:xfrm>
            <a:off x="7101090" y="3385888"/>
            <a:ext cx="526556" cy="543979"/>
          </a:xfrm>
          <a:custGeom>
            <a:avLst/>
            <a:gdLst>
              <a:gd name="T0" fmla="*/ 136 w 272"/>
              <a:gd name="T1" fmla="*/ 0 h 281"/>
              <a:gd name="T2" fmla="*/ 0 w 272"/>
              <a:gd name="T3" fmla="*/ 136 h 281"/>
              <a:gd name="T4" fmla="*/ 0 w 272"/>
              <a:gd name="T5" fmla="*/ 136 h 281"/>
              <a:gd name="T6" fmla="*/ 0 w 272"/>
              <a:gd name="T7" fmla="*/ 281 h 281"/>
              <a:gd name="T8" fmla="*/ 103 w 272"/>
              <a:gd name="T9" fmla="*/ 281 h 281"/>
              <a:gd name="T10" fmla="*/ 103 w 272"/>
              <a:gd name="T11" fmla="*/ 187 h 281"/>
              <a:gd name="T12" fmla="*/ 169 w 272"/>
              <a:gd name="T13" fmla="*/ 187 h 281"/>
              <a:gd name="T14" fmla="*/ 169 w 272"/>
              <a:gd name="T15" fmla="*/ 281 h 281"/>
              <a:gd name="T16" fmla="*/ 272 w 272"/>
              <a:gd name="T17" fmla="*/ 281 h 281"/>
              <a:gd name="T18" fmla="*/ 272 w 272"/>
              <a:gd name="T19" fmla="*/ 136 h 281"/>
              <a:gd name="T20" fmla="*/ 136 w 272"/>
              <a:gd name="T21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2" h="281">
                <a:moveTo>
                  <a:pt x="136" y="0"/>
                </a:moveTo>
                <a:lnTo>
                  <a:pt x="0" y="136"/>
                </a:lnTo>
                <a:lnTo>
                  <a:pt x="0" y="136"/>
                </a:lnTo>
                <a:lnTo>
                  <a:pt x="0" y="281"/>
                </a:lnTo>
                <a:lnTo>
                  <a:pt x="103" y="281"/>
                </a:lnTo>
                <a:lnTo>
                  <a:pt x="103" y="187"/>
                </a:lnTo>
                <a:lnTo>
                  <a:pt x="169" y="187"/>
                </a:lnTo>
                <a:lnTo>
                  <a:pt x="169" y="281"/>
                </a:lnTo>
                <a:lnTo>
                  <a:pt x="272" y="281"/>
                </a:lnTo>
                <a:lnTo>
                  <a:pt x="272" y="136"/>
                </a:lnTo>
                <a:lnTo>
                  <a:pt x="1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12" tIns="45706" rIns="91412" bIns="45706" numCol="1" anchor="t" anchorCtr="0" compatLnSpc="1"/>
          <a:lstStyle/>
          <a:p>
            <a:pPr defTabSz="608965"/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Oval 39"/>
          <p:cNvSpPr>
            <a:spLocks noChangeArrowheads="1"/>
          </p:cNvSpPr>
          <p:nvPr/>
        </p:nvSpPr>
        <p:spPr bwMode="auto">
          <a:xfrm>
            <a:off x="10006827" y="3267801"/>
            <a:ext cx="296189" cy="29425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12" tIns="45706" rIns="91412" bIns="45706" numCol="1" anchor="t" anchorCtr="0" compatLnSpc="1"/>
          <a:lstStyle/>
          <a:p>
            <a:pPr defTabSz="608965"/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Freeform 40"/>
          <p:cNvSpPr/>
          <p:nvPr/>
        </p:nvSpPr>
        <p:spPr bwMode="auto">
          <a:xfrm>
            <a:off x="9900353" y="3596898"/>
            <a:ext cx="507198" cy="344584"/>
          </a:xfrm>
          <a:custGeom>
            <a:avLst/>
            <a:gdLst>
              <a:gd name="T0" fmla="*/ 290 w 293"/>
              <a:gd name="T1" fmla="*/ 109 h 199"/>
              <a:gd name="T2" fmla="*/ 263 w 293"/>
              <a:gd name="T3" fmla="*/ 46 h 199"/>
              <a:gd name="T4" fmla="*/ 208 w 293"/>
              <a:gd name="T5" fmla="*/ 2 h 199"/>
              <a:gd name="T6" fmla="*/ 85 w 293"/>
              <a:gd name="T7" fmla="*/ 2 h 199"/>
              <a:gd name="T8" fmla="*/ 0 w 293"/>
              <a:gd name="T9" fmla="*/ 133 h 199"/>
              <a:gd name="T10" fmla="*/ 0 w 293"/>
              <a:gd name="T11" fmla="*/ 199 h 199"/>
              <a:gd name="T12" fmla="*/ 293 w 293"/>
              <a:gd name="T13" fmla="*/ 199 h 199"/>
              <a:gd name="T14" fmla="*/ 293 w 293"/>
              <a:gd name="T15" fmla="*/ 199 h 199"/>
              <a:gd name="T16" fmla="*/ 293 w 293"/>
              <a:gd name="T17" fmla="*/ 198 h 199"/>
              <a:gd name="T18" fmla="*/ 293 w 293"/>
              <a:gd name="T19" fmla="*/ 134 h 199"/>
              <a:gd name="T20" fmla="*/ 290 w 293"/>
              <a:gd name="T21" fmla="*/ 10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3" h="199">
                <a:moveTo>
                  <a:pt x="290" y="109"/>
                </a:moveTo>
                <a:cubicBezTo>
                  <a:pt x="286" y="86"/>
                  <a:pt x="277" y="65"/>
                  <a:pt x="263" y="46"/>
                </a:cubicBezTo>
                <a:cubicBezTo>
                  <a:pt x="249" y="27"/>
                  <a:pt x="230" y="12"/>
                  <a:pt x="208" y="2"/>
                </a:cubicBezTo>
                <a:cubicBezTo>
                  <a:pt x="200" y="0"/>
                  <a:pt x="93" y="0"/>
                  <a:pt x="85" y="2"/>
                </a:cubicBezTo>
                <a:cubicBezTo>
                  <a:pt x="35" y="25"/>
                  <a:pt x="1" y="75"/>
                  <a:pt x="0" y="133"/>
                </a:cubicBezTo>
                <a:cubicBezTo>
                  <a:pt x="0" y="133"/>
                  <a:pt x="0" y="199"/>
                  <a:pt x="0" y="199"/>
                </a:cubicBezTo>
                <a:cubicBezTo>
                  <a:pt x="293" y="199"/>
                  <a:pt x="293" y="199"/>
                  <a:pt x="293" y="199"/>
                </a:cubicBezTo>
                <a:cubicBezTo>
                  <a:pt x="293" y="199"/>
                  <a:pt x="293" y="199"/>
                  <a:pt x="293" y="199"/>
                </a:cubicBezTo>
                <a:cubicBezTo>
                  <a:pt x="293" y="198"/>
                  <a:pt x="293" y="198"/>
                  <a:pt x="293" y="198"/>
                </a:cubicBezTo>
                <a:cubicBezTo>
                  <a:pt x="293" y="134"/>
                  <a:pt x="293" y="134"/>
                  <a:pt x="293" y="134"/>
                </a:cubicBezTo>
                <a:cubicBezTo>
                  <a:pt x="293" y="126"/>
                  <a:pt x="292" y="117"/>
                  <a:pt x="290" y="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12" tIns="45706" rIns="91412" bIns="45706" numCol="1" anchor="t" anchorCtr="0" compatLnSpc="1"/>
          <a:lstStyle/>
          <a:p>
            <a:pPr defTabSz="608965"/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Freeform 41"/>
          <p:cNvSpPr/>
          <p:nvPr/>
        </p:nvSpPr>
        <p:spPr bwMode="auto">
          <a:xfrm>
            <a:off x="1508368" y="3300710"/>
            <a:ext cx="532365" cy="679490"/>
          </a:xfrm>
          <a:custGeom>
            <a:avLst/>
            <a:gdLst>
              <a:gd name="T0" fmla="*/ 307 w 307"/>
              <a:gd name="T1" fmla="*/ 180 h 392"/>
              <a:gd name="T2" fmla="*/ 305 w 307"/>
              <a:gd name="T3" fmla="*/ 89 h 392"/>
              <a:gd name="T4" fmla="*/ 299 w 307"/>
              <a:gd name="T5" fmla="*/ 71 h 392"/>
              <a:gd name="T6" fmla="*/ 282 w 307"/>
              <a:gd name="T7" fmla="*/ 64 h 392"/>
              <a:gd name="T8" fmla="*/ 258 w 307"/>
              <a:gd name="T9" fmla="*/ 88 h 392"/>
              <a:gd name="T10" fmla="*/ 258 w 307"/>
              <a:gd name="T11" fmla="*/ 199 h 392"/>
              <a:gd name="T12" fmla="*/ 253 w 307"/>
              <a:gd name="T13" fmla="*/ 204 h 392"/>
              <a:gd name="T14" fmla="*/ 249 w 307"/>
              <a:gd name="T15" fmla="*/ 199 h 392"/>
              <a:gd name="T16" fmla="*/ 249 w 307"/>
              <a:gd name="T17" fmla="*/ 120 h 392"/>
              <a:gd name="T18" fmla="*/ 248 w 307"/>
              <a:gd name="T19" fmla="*/ 41 h 392"/>
              <a:gd name="T20" fmla="*/ 248 w 307"/>
              <a:gd name="T21" fmla="*/ 41 h 392"/>
              <a:gd name="T22" fmla="*/ 248 w 307"/>
              <a:gd name="T23" fmla="*/ 41 h 392"/>
              <a:gd name="T24" fmla="*/ 225 w 307"/>
              <a:gd name="T25" fmla="*/ 16 h 392"/>
              <a:gd name="T26" fmla="*/ 202 w 307"/>
              <a:gd name="T27" fmla="*/ 41 h 392"/>
              <a:gd name="T28" fmla="*/ 202 w 307"/>
              <a:gd name="T29" fmla="*/ 199 h 392"/>
              <a:gd name="T30" fmla="*/ 197 w 307"/>
              <a:gd name="T31" fmla="*/ 204 h 392"/>
              <a:gd name="T32" fmla="*/ 192 w 307"/>
              <a:gd name="T33" fmla="*/ 199 h 392"/>
              <a:gd name="T34" fmla="*/ 192 w 307"/>
              <a:gd name="T35" fmla="*/ 105 h 392"/>
              <a:gd name="T36" fmla="*/ 192 w 307"/>
              <a:gd name="T37" fmla="*/ 25 h 392"/>
              <a:gd name="T38" fmla="*/ 168 w 307"/>
              <a:gd name="T39" fmla="*/ 0 h 392"/>
              <a:gd name="T40" fmla="*/ 145 w 307"/>
              <a:gd name="T41" fmla="*/ 25 h 392"/>
              <a:gd name="T42" fmla="*/ 145 w 307"/>
              <a:gd name="T43" fmla="*/ 199 h 392"/>
              <a:gd name="T44" fmla="*/ 140 w 307"/>
              <a:gd name="T45" fmla="*/ 204 h 392"/>
              <a:gd name="T46" fmla="*/ 135 w 307"/>
              <a:gd name="T47" fmla="*/ 199 h 392"/>
              <a:gd name="T48" fmla="*/ 135 w 307"/>
              <a:gd name="T49" fmla="*/ 128 h 392"/>
              <a:gd name="T50" fmla="*/ 135 w 307"/>
              <a:gd name="T51" fmla="*/ 57 h 392"/>
              <a:gd name="T52" fmla="*/ 135 w 307"/>
              <a:gd name="T53" fmla="*/ 57 h 392"/>
              <a:gd name="T54" fmla="*/ 135 w 307"/>
              <a:gd name="T55" fmla="*/ 57 h 392"/>
              <a:gd name="T56" fmla="*/ 112 w 307"/>
              <a:gd name="T57" fmla="*/ 32 h 392"/>
              <a:gd name="T58" fmla="*/ 94 w 307"/>
              <a:gd name="T59" fmla="*/ 39 h 392"/>
              <a:gd name="T60" fmla="*/ 87 w 307"/>
              <a:gd name="T61" fmla="*/ 57 h 392"/>
              <a:gd name="T62" fmla="*/ 87 w 307"/>
              <a:gd name="T63" fmla="*/ 261 h 392"/>
              <a:gd name="T64" fmla="*/ 81 w 307"/>
              <a:gd name="T65" fmla="*/ 255 h 392"/>
              <a:gd name="T66" fmla="*/ 81 w 307"/>
              <a:gd name="T67" fmla="*/ 255 h 392"/>
              <a:gd name="T68" fmla="*/ 52 w 307"/>
              <a:gd name="T69" fmla="*/ 221 h 392"/>
              <a:gd name="T70" fmla="*/ 39 w 307"/>
              <a:gd name="T71" fmla="*/ 210 h 392"/>
              <a:gd name="T72" fmla="*/ 24 w 307"/>
              <a:gd name="T73" fmla="*/ 205 h 392"/>
              <a:gd name="T74" fmla="*/ 12 w 307"/>
              <a:gd name="T75" fmla="*/ 209 h 392"/>
              <a:gd name="T76" fmla="*/ 9 w 307"/>
              <a:gd name="T77" fmla="*/ 247 h 392"/>
              <a:gd name="T78" fmla="*/ 75 w 307"/>
              <a:gd name="T79" fmla="*/ 336 h 392"/>
              <a:gd name="T80" fmla="*/ 188 w 307"/>
              <a:gd name="T81" fmla="*/ 392 h 392"/>
              <a:gd name="T82" fmla="*/ 244 w 307"/>
              <a:gd name="T83" fmla="*/ 379 h 392"/>
              <a:gd name="T84" fmla="*/ 279 w 307"/>
              <a:gd name="T85" fmla="*/ 351 h 392"/>
              <a:gd name="T86" fmla="*/ 296 w 307"/>
              <a:gd name="T87" fmla="*/ 319 h 392"/>
              <a:gd name="T88" fmla="*/ 302 w 307"/>
              <a:gd name="T89" fmla="*/ 298 h 392"/>
              <a:gd name="T90" fmla="*/ 307 w 307"/>
              <a:gd name="T91" fmla="*/ 18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7" h="392">
                <a:moveTo>
                  <a:pt x="307" y="180"/>
                </a:moveTo>
                <a:cubicBezTo>
                  <a:pt x="306" y="133"/>
                  <a:pt x="305" y="91"/>
                  <a:pt x="305" y="89"/>
                </a:cubicBezTo>
                <a:cubicBezTo>
                  <a:pt x="305" y="82"/>
                  <a:pt x="303" y="76"/>
                  <a:pt x="299" y="71"/>
                </a:cubicBezTo>
                <a:cubicBezTo>
                  <a:pt x="294" y="66"/>
                  <a:pt x="288" y="64"/>
                  <a:pt x="282" y="64"/>
                </a:cubicBezTo>
                <a:cubicBezTo>
                  <a:pt x="269" y="64"/>
                  <a:pt x="258" y="75"/>
                  <a:pt x="258" y="88"/>
                </a:cubicBezTo>
                <a:cubicBezTo>
                  <a:pt x="258" y="199"/>
                  <a:pt x="258" y="199"/>
                  <a:pt x="258" y="199"/>
                </a:cubicBezTo>
                <a:cubicBezTo>
                  <a:pt x="258" y="202"/>
                  <a:pt x="256" y="204"/>
                  <a:pt x="253" y="204"/>
                </a:cubicBezTo>
                <a:cubicBezTo>
                  <a:pt x="251" y="204"/>
                  <a:pt x="249" y="202"/>
                  <a:pt x="249" y="199"/>
                </a:cubicBezTo>
                <a:cubicBezTo>
                  <a:pt x="249" y="199"/>
                  <a:pt x="249" y="159"/>
                  <a:pt x="249" y="120"/>
                </a:cubicBezTo>
                <a:cubicBezTo>
                  <a:pt x="248" y="41"/>
                  <a:pt x="248" y="41"/>
                  <a:pt x="248" y="41"/>
                </a:cubicBezTo>
                <a:cubicBezTo>
                  <a:pt x="248" y="41"/>
                  <a:pt x="248" y="41"/>
                  <a:pt x="248" y="41"/>
                </a:cubicBezTo>
                <a:cubicBezTo>
                  <a:pt x="248" y="41"/>
                  <a:pt x="248" y="41"/>
                  <a:pt x="248" y="41"/>
                </a:cubicBezTo>
                <a:cubicBezTo>
                  <a:pt x="248" y="27"/>
                  <a:pt x="238" y="16"/>
                  <a:pt x="225" y="16"/>
                </a:cubicBezTo>
                <a:cubicBezTo>
                  <a:pt x="212" y="16"/>
                  <a:pt x="202" y="27"/>
                  <a:pt x="202" y="41"/>
                </a:cubicBezTo>
                <a:cubicBezTo>
                  <a:pt x="202" y="199"/>
                  <a:pt x="202" y="199"/>
                  <a:pt x="202" y="199"/>
                </a:cubicBezTo>
                <a:cubicBezTo>
                  <a:pt x="202" y="202"/>
                  <a:pt x="199" y="204"/>
                  <a:pt x="197" y="204"/>
                </a:cubicBezTo>
                <a:cubicBezTo>
                  <a:pt x="194" y="204"/>
                  <a:pt x="192" y="202"/>
                  <a:pt x="192" y="199"/>
                </a:cubicBezTo>
                <a:cubicBezTo>
                  <a:pt x="192" y="198"/>
                  <a:pt x="192" y="151"/>
                  <a:pt x="192" y="105"/>
                </a:cubicBezTo>
                <a:cubicBezTo>
                  <a:pt x="192" y="65"/>
                  <a:pt x="192" y="26"/>
                  <a:pt x="192" y="25"/>
                </a:cubicBezTo>
                <a:cubicBezTo>
                  <a:pt x="192" y="11"/>
                  <a:pt x="181" y="0"/>
                  <a:pt x="168" y="0"/>
                </a:cubicBezTo>
                <a:cubicBezTo>
                  <a:pt x="155" y="0"/>
                  <a:pt x="145" y="11"/>
                  <a:pt x="145" y="25"/>
                </a:cubicBezTo>
                <a:cubicBezTo>
                  <a:pt x="145" y="199"/>
                  <a:pt x="145" y="199"/>
                  <a:pt x="145" y="199"/>
                </a:cubicBezTo>
                <a:cubicBezTo>
                  <a:pt x="145" y="202"/>
                  <a:pt x="143" y="204"/>
                  <a:pt x="140" y="204"/>
                </a:cubicBezTo>
                <a:cubicBezTo>
                  <a:pt x="137" y="204"/>
                  <a:pt x="135" y="202"/>
                  <a:pt x="135" y="199"/>
                </a:cubicBezTo>
                <a:cubicBezTo>
                  <a:pt x="135" y="198"/>
                  <a:pt x="135" y="163"/>
                  <a:pt x="135" y="128"/>
                </a:cubicBezTo>
                <a:cubicBezTo>
                  <a:pt x="135" y="57"/>
                  <a:pt x="135" y="57"/>
                  <a:pt x="135" y="57"/>
                </a:cubicBezTo>
                <a:cubicBezTo>
                  <a:pt x="135" y="57"/>
                  <a:pt x="135" y="57"/>
                  <a:pt x="135" y="57"/>
                </a:cubicBezTo>
                <a:cubicBezTo>
                  <a:pt x="135" y="57"/>
                  <a:pt x="135" y="57"/>
                  <a:pt x="135" y="57"/>
                </a:cubicBezTo>
                <a:cubicBezTo>
                  <a:pt x="135" y="43"/>
                  <a:pt x="125" y="32"/>
                  <a:pt x="112" y="32"/>
                </a:cubicBezTo>
                <a:cubicBezTo>
                  <a:pt x="105" y="32"/>
                  <a:pt x="99" y="35"/>
                  <a:pt x="94" y="39"/>
                </a:cubicBezTo>
                <a:cubicBezTo>
                  <a:pt x="89" y="44"/>
                  <a:pt x="87" y="50"/>
                  <a:pt x="87" y="57"/>
                </a:cubicBezTo>
                <a:cubicBezTo>
                  <a:pt x="87" y="261"/>
                  <a:pt x="87" y="261"/>
                  <a:pt x="87" y="261"/>
                </a:cubicBezTo>
                <a:cubicBezTo>
                  <a:pt x="85" y="260"/>
                  <a:pt x="83" y="257"/>
                  <a:pt x="81" y="255"/>
                </a:cubicBezTo>
                <a:cubicBezTo>
                  <a:pt x="81" y="255"/>
                  <a:pt x="81" y="255"/>
                  <a:pt x="81" y="255"/>
                </a:cubicBezTo>
                <a:cubicBezTo>
                  <a:pt x="72" y="244"/>
                  <a:pt x="61" y="230"/>
                  <a:pt x="52" y="221"/>
                </a:cubicBezTo>
                <a:cubicBezTo>
                  <a:pt x="49" y="216"/>
                  <a:pt x="44" y="212"/>
                  <a:pt x="39" y="210"/>
                </a:cubicBezTo>
                <a:cubicBezTo>
                  <a:pt x="34" y="207"/>
                  <a:pt x="29" y="205"/>
                  <a:pt x="24" y="205"/>
                </a:cubicBezTo>
                <a:cubicBezTo>
                  <a:pt x="19" y="205"/>
                  <a:pt x="15" y="206"/>
                  <a:pt x="12" y="209"/>
                </a:cubicBezTo>
                <a:cubicBezTo>
                  <a:pt x="1" y="218"/>
                  <a:pt x="0" y="234"/>
                  <a:pt x="9" y="247"/>
                </a:cubicBezTo>
                <a:cubicBezTo>
                  <a:pt x="19" y="262"/>
                  <a:pt x="51" y="305"/>
                  <a:pt x="75" y="336"/>
                </a:cubicBezTo>
                <a:cubicBezTo>
                  <a:pt x="101" y="370"/>
                  <a:pt x="144" y="392"/>
                  <a:pt x="188" y="392"/>
                </a:cubicBezTo>
                <a:cubicBezTo>
                  <a:pt x="209" y="392"/>
                  <a:pt x="228" y="387"/>
                  <a:pt x="244" y="379"/>
                </a:cubicBezTo>
                <a:cubicBezTo>
                  <a:pt x="257" y="372"/>
                  <a:pt x="269" y="363"/>
                  <a:pt x="279" y="351"/>
                </a:cubicBezTo>
                <a:cubicBezTo>
                  <a:pt x="286" y="341"/>
                  <a:pt x="292" y="331"/>
                  <a:pt x="296" y="319"/>
                </a:cubicBezTo>
                <a:cubicBezTo>
                  <a:pt x="300" y="310"/>
                  <a:pt x="301" y="302"/>
                  <a:pt x="302" y="298"/>
                </a:cubicBezTo>
                <a:cubicBezTo>
                  <a:pt x="305" y="281"/>
                  <a:pt x="307" y="242"/>
                  <a:pt x="307" y="1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12" tIns="45706" rIns="91412" bIns="45706" numCol="1" anchor="t" anchorCtr="0" compatLnSpc="1"/>
          <a:lstStyle/>
          <a:p>
            <a:pPr defTabSz="608965"/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5244" y="4874427"/>
            <a:ext cx="3005022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用講的就可以了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42004" y="2173570"/>
            <a:ext cx="3005022" cy="57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不用親自點擊電腦上程式即可透過說話開啟，可節省使用者時間。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90288" y="4874427"/>
            <a:ext cx="3005022" cy="109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因為是用語音辨識的方式，可以根據人聲音不同辨識出你是誰，像是可用在門禁管理可以辨識你是誰在開門，控制電器開關，獲得日常生活所需資訊。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647569" y="2191715"/>
            <a:ext cx="3005022" cy="57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因為可以辨識不同人身分，可對不同使用者作出權限上的調整。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Freeform 682"/>
          <p:cNvSpPr>
            <a:spLocks noEditPoints="1"/>
          </p:cNvSpPr>
          <p:nvPr/>
        </p:nvSpPr>
        <p:spPr bwMode="auto">
          <a:xfrm>
            <a:off x="4249794" y="3291031"/>
            <a:ext cx="655780" cy="656098"/>
          </a:xfrm>
          <a:custGeom>
            <a:avLst/>
            <a:gdLst>
              <a:gd name="T0" fmla="*/ 268 w 305"/>
              <a:gd name="T1" fmla="*/ 178 h 275"/>
              <a:gd name="T2" fmla="*/ 209 w 305"/>
              <a:gd name="T3" fmla="*/ 150 h 275"/>
              <a:gd name="T4" fmla="*/ 201 w 305"/>
              <a:gd name="T5" fmla="*/ 151 h 275"/>
              <a:gd name="T6" fmla="*/ 182 w 305"/>
              <a:gd name="T7" fmla="*/ 132 h 275"/>
              <a:gd name="T8" fmla="*/ 239 w 305"/>
              <a:gd name="T9" fmla="*/ 75 h 275"/>
              <a:gd name="T10" fmla="*/ 254 w 305"/>
              <a:gd name="T11" fmla="*/ 0 h 275"/>
              <a:gd name="T12" fmla="*/ 152 w 305"/>
              <a:gd name="T13" fmla="*/ 102 h 275"/>
              <a:gd name="T14" fmla="*/ 51 w 305"/>
              <a:gd name="T15" fmla="*/ 0 h 275"/>
              <a:gd name="T16" fmla="*/ 66 w 305"/>
              <a:gd name="T17" fmla="*/ 75 h 275"/>
              <a:gd name="T18" fmla="*/ 123 w 305"/>
              <a:gd name="T19" fmla="*/ 132 h 275"/>
              <a:gd name="T20" fmla="*/ 104 w 305"/>
              <a:gd name="T21" fmla="*/ 151 h 275"/>
              <a:gd name="T22" fmla="*/ 95 w 305"/>
              <a:gd name="T23" fmla="*/ 150 h 275"/>
              <a:gd name="T24" fmla="*/ 36 w 305"/>
              <a:gd name="T25" fmla="*/ 178 h 275"/>
              <a:gd name="T26" fmla="*/ 19 w 305"/>
              <a:gd name="T27" fmla="*/ 265 h 275"/>
              <a:gd name="T28" fmla="*/ 47 w 305"/>
              <a:gd name="T29" fmla="*/ 275 h 275"/>
              <a:gd name="T30" fmla="*/ 106 w 305"/>
              <a:gd name="T31" fmla="*/ 247 h 275"/>
              <a:gd name="T32" fmla="*/ 133 w 305"/>
              <a:gd name="T33" fmla="*/ 181 h 275"/>
              <a:gd name="T34" fmla="*/ 152 w 305"/>
              <a:gd name="T35" fmla="*/ 162 h 275"/>
              <a:gd name="T36" fmla="*/ 171 w 305"/>
              <a:gd name="T37" fmla="*/ 181 h 275"/>
              <a:gd name="T38" fmla="*/ 199 w 305"/>
              <a:gd name="T39" fmla="*/ 247 h 275"/>
              <a:gd name="T40" fmla="*/ 258 w 305"/>
              <a:gd name="T41" fmla="*/ 275 h 275"/>
              <a:gd name="T42" fmla="*/ 286 w 305"/>
              <a:gd name="T43" fmla="*/ 265 h 275"/>
              <a:gd name="T44" fmla="*/ 268 w 305"/>
              <a:gd name="T45" fmla="*/ 178 h 275"/>
              <a:gd name="T46" fmla="*/ 87 w 305"/>
              <a:gd name="T47" fmla="*/ 228 h 275"/>
              <a:gd name="T48" fmla="*/ 47 w 305"/>
              <a:gd name="T49" fmla="*/ 248 h 275"/>
              <a:gd name="T50" fmla="*/ 39 w 305"/>
              <a:gd name="T51" fmla="*/ 245 h 275"/>
              <a:gd name="T52" fmla="*/ 56 w 305"/>
              <a:gd name="T53" fmla="*/ 197 h 275"/>
              <a:gd name="T54" fmla="*/ 95 w 305"/>
              <a:gd name="T55" fmla="*/ 177 h 275"/>
              <a:gd name="T56" fmla="*/ 104 w 305"/>
              <a:gd name="T57" fmla="*/ 180 h 275"/>
              <a:gd name="T58" fmla="*/ 87 w 305"/>
              <a:gd name="T59" fmla="*/ 228 h 275"/>
              <a:gd name="T60" fmla="*/ 266 w 305"/>
              <a:gd name="T61" fmla="*/ 245 h 275"/>
              <a:gd name="T62" fmla="*/ 258 w 305"/>
              <a:gd name="T63" fmla="*/ 248 h 275"/>
              <a:gd name="T64" fmla="*/ 218 w 305"/>
              <a:gd name="T65" fmla="*/ 228 h 275"/>
              <a:gd name="T66" fmla="*/ 201 w 305"/>
              <a:gd name="T67" fmla="*/ 180 h 275"/>
              <a:gd name="T68" fmla="*/ 209 w 305"/>
              <a:gd name="T69" fmla="*/ 177 h 275"/>
              <a:gd name="T70" fmla="*/ 249 w 305"/>
              <a:gd name="T71" fmla="*/ 197 h 275"/>
              <a:gd name="T72" fmla="*/ 266 w 305"/>
              <a:gd name="T73" fmla="*/ 24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05" h="275">
                <a:moveTo>
                  <a:pt x="268" y="178"/>
                </a:moveTo>
                <a:cubicBezTo>
                  <a:pt x="250" y="160"/>
                  <a:pt x="228" y="150"/>
                  <a:pt x="209" y="150"/>
                </a:cubicBezTo>
                <a:cubicBezTo>
                  <a:pt x="206" y="150"/>
                  <a:pt x="203" y="150"/>
                  <a:pt x="201" y="151"/>
                </a:cubicBezTo>
                <a:cubicBezTo>
                  <a:pt x="182" y="132"/>
                  <a:pt x="182" y="132"/>
                  <a:pt x="182" y="132"/>
                </a:cubicBezTo>
                <a:cubicBezTo>
                  <a:pt x="239" y="75"/>
                  <a:pt x="239" y="75"/>
                  <a:pt x="239" y="75"/>
                </a:cubicBezTo>
                <a:cubicBezTo>
                  <a:pt x="239" y="75"/>
                  <a:pt x="283" y="29"/>
                  <a:pt x="254" y="0"/>
                </a:cubicBezTo>
                <a:cubicBezTo>
                  <a:pt x="152" y="102"/>
                  <a:pt x="152" y="102"/>
                  <a:pt x="152" y="102"/>
                </a:cubicBezTo>
                <a:cubicBezTo>
                  <a:pt x="51" y="0"/>
                  <a:pt x="51" y="0"/>
                  <a:pt x="51" y="0"/>
                </a:cubicBezTo>
                <a:cubicBezTo>
                  <a:pt x="22" y="29"/>
                  <a:pt x="66" y="75"/>
                  <a:pt x="66" y="75"/>
                </a:cubicBezTo>
                <a:cubicBezTo>
                  <a:pt x="123" y="132"/>
                  <a:pt x="123" y="132"/>
                  <a:pt x="123" y="132"/>
                </a:cubicBezTo>
                <a:cubicBezTo>
                  <a:pt x="104" y="151"/>
                  <a:pt x="104" y="151"/>
                  <a:pt x="104" y="151"/>
                </a:cubicBezTo>
                <a:cubicBezTo>
                  <a:pt x="101" y="150"/>
                  <a:pt x="98" y="150"/>
                  <a:pt x="95" y="150"/>
                </a:cubicBezTo>
                <a:cubicBezTo>
                  <a:pt x="77" y="150"/>
                  <a:pt x="55" y="160"/>
                  <a:pt x="36" y="178"/>
                </a:cubicBezTo>
                <a:cubicBezTo>
                  <a:pt x="8" y="207"/>
                  <a:pt x="0" y="245"/>
                  <a:pt x="19" y="265"/>
                </a:cubicBezTo>
                <a:cubicBezTo>
                  <a:pt x="26" y="272"/>
                  <a:pt x="36" y="275"/>
                  <a:pt x="47" y="275"/>
                </a:cubicBezTo>
                <a:cubicBezTo>
                  <a:pt x="66" y="275"/>
                  <a:pt x="88" y="265"/>
                  <a:pt x="106" y="247"/>
                </a:cubicBezTo>
                <a:cubicBezTo>
                  <a:pt x="127" y="227"/>
                  <a:pt x="137" y="201"/>
                  <a:pt x="133" y="181"/>
                </a:cubicBezTo>
                <a:cubicBezTo>
                  <a:pt x="152" y="162"/>
                  <a:pt x="152" y="162"/>
                  <a:pt x="152" y="162"/>
                </a:cubicBezTo>
                <a:cubicBezTo>
                  <a:pt x="171" y="181"/>
                  <a:pt x="171" y="181"/>
                  <a:pt x="171" y="181"/>
                </a:cubicBezTo>
                <a:cubicBezTo>
                  <a:pt x="168" y="201"/>
                  <a:pt x="178" y="227"/>
                  <a:pt x="199" y="247"/>
                </a:cubicBezTo>
                <a:cubicBezTo>
                  <a:pt x="217" y="265"/>
                  <a:pt x="239" y="275"/>
                  <a:pt x="258" y="275"/>
                </a:cubicBezTo>
                <a:cubicBezTo>
                  <a:pt x="269" y="275"/>
                  <a:pt x="279" y="272"/>
                  <a:pt x="286" y="265"/>
                </a:cubicBezTo>
                <a:cubicBezTo>
                  <a:pt x="305" y="245"/>
                  <a:pt x="297" y="207"/>
                  <a:pt x="268" y="178"/>
                </a:cubicBezTo>
                <a:close/>
                <a:moveTo>
                  <a:pt x="87" y="228"/>
                </a:moveTo>
                <a:cubicBezTo>
                  <a:pt x="72" y="242"/>
                  <a:pt x="56" y="248"/>
                  <a:pt x="47" y="248"/>
                </a:cubicBezTo>
                <a:cubicBezTo>
                  <a:pt x="45" y="248"/>
                  <a:pt x="41" y="247"/>
                  <a:pt x="39" y="245"/>
                </a:cubicBezTo>
                <a:cubicBezTo>
                  <a:pt x="33" y="240"/>
                  <a:pt x="36" y="217"/>
                  <a:pt x="56" y="197"/>
                </a:cubicBezTo>
                <a:cubicBezTo>
                  <a:pt x="71" y="183"/>
                  <a:pt x="86" y="177"/>
                  <a:pt x="95" y="177"/>
                </a:cubicBezTo>
                <a:cubicBezTo>
                  <a:pt x="98" y="177"/>
                  <a:pt x="102" y="178"/>
                  <a:pt x="104" y="180"/>
                </a:cubicBezTo>
                <a:cubicBezTo>
                  <a:pt x="109" y="185"/>
                  <a:pt x="107" y="208"/>
                  <a:pt x="87" y="228"/>
                </a:cubicBezTo>
                <a:close/>
                <a:moveTo>
                  <a:pt x="266" y="245"/>
                </a:moveTo>
                <a:cubicBezTo>
                  <a:pt x="264" y="247"/>
                  <a:pt x="260" y="248"/>
                  <a:pt x="258" y="248"/>
                </a:cubicBezTo>
                <a:cubicBezTo>
                  <a:pt x="249" y="248"/>
                  <a:pt x="233" y="242"/>
                  <a:pt x="218" y="228"/>
                </a:cubicBezTo>
                <a:cubicBezTo>
                  <a:pt x="198" y="208"/>
                  <a:pt x="195" y="185"/>
                  <a:pt x="201" y="180"/>
                </a:cubicBezTo>
                <a:cubicBezTo>
                  <a:pt x="203" y="178"/>
                  <a:pt x="207" y="177"/>
                  <a:pt x="209" y="177"/>
                </a:cubicBezTo>
                <a:cubicBezTo>
                  <a:pt x="218" y="177"/>
                  <a:pt x="234" y="183"/>
                  <a:pt x="249" y="197"/>
                </a:cubicBezTo>
                <a:cubicBezTo>
                  <a:pt x="269" y="217"/>
                  <a:pt x="272" y="240"/>
                  <a:pt x="266" y="2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pPr defTabSz="608965"/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48684" y="4369851"/>
            <a:ext cx="1980029" cy="407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不需要親自動手</a:t>
            </a:r>
            <a:endParaRPr kumimoji="1"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49574" y="1727651"/>
            <a:ext cx="1210588" cy="407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節省時間</a:t>
            </a:r>
            <a:endParaRPr kumimoji="1"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169641" y="4369851"/>
            <a:ext cx="2492990" cy="407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語音助理可廣泛應用</a:t>
            </a:r>
            <a:endParaRPr kumimoji="1"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478337" y="1757466"/>
            <a:ext cx="1210588" cy="407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個資保護</a:t>
            </a:r>
            <a:endParaRPr kumimoji="1"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bldLvl="0" animBg="1"/>
      <p:bldP spid="6" grpId="0" bldLvl="0" animBg="1"/>
      <p:bldP spid="7" grpId="0" bldLvl="0" animBg="1"/>
      <p:bldP spid="3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8" grpId="0"/>
      <p:bldP spid="9" grpId="0"/>
      <p:bldP spid="21" grpId="0"/>
      <p:bldP spid="22" grpId="0"/>
      <p:bldP spid="23" grpId="0" bldLvl="0" animBg="1"/>
      <p:bldP spid="24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任意多边形: 形状 284"/>
          <p:cNvSpPr/>
          <p:nvPr userDrawn="1"/>
        </p:nvSpPr>
        <p:spPr>
          <a:xfrm flipV="1">
            <a:off x="7620000" y="3541450"/>
            <a:ext cx="4568347" cy="3332371"/>
          </a:xfrm>
          <a:custGeom>
            <a:avLst/>
            <a:gdLst>
              <a:gd name="connsiteX0" fmla="*/ 0 w 7057432"/>
              <a:gd name="connsiteY0" fmla="*/ 0 h 6688669"/>
              <a:gd name="connsiteX1" fmla="*/ 7057432 w 7057432"/>
              <a:gd name="connsiteY1" fmla="*/ 0 h 6688669"/>
              <a:gd name="connsiteX2" fmla="*/ 7057432 w 7057432"/>
              <a:gd name="connsiteY2" fmla="*/ 5056661 h 6688669"/>
              <a:gd name="connsiteX3" fmla="*/ 4325320 w 7057432"/>
              <a:gd name="connsiteY3" fmla="*/ 5915816 h 6688669"/>
              <a:gd name="connsiteX4" fmla="*/ 665320 w 7057432"/>
              <a:gd name="connsiteY4" fmla="*/ 6276662 h 6688669"/>
              <a:gd name="connsiteX5" fmla="*/ 888700 w 7057432"/>
              <a:gd name="connsiteY5" fmla="*/ 4163140 h 6688669"/>
              <a:gd name="connsiteX6" fmla="*/ 2280531 w 7057432"/>
              <a:gd name="connsiteY6" fmla="*/ 1929337 h 6688669"/>
              <a:gd name="connsiteX7" fmla="*/ 79232 w 7057432"/>
              <a:gd name="connsiteY7" fmla="*/ 31096 h 668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57432" h="6688669">
                <a:moveTo>
                  <a:pt x="0" y="0"/>
                </a:moveTo>
                <a:lnTo>
                  <a:pt x="7057432" y="0"/>
                </a:lnTo>
                <a:lnTo>
                  <a:pt x="7057432" y="5056661"/>
                </a:lnTo>
                <a:cubicBezTo>
                  <a:pt x="6215461" y="4575535"/>
                  <a:pt x="4325320" y="5915816"/>
                  <a:pt x="4325320" y="5915816"/>
                </a:cubicBezTo>
                <a:cubicBezTo>
                  <a:pt x="1713489" y="7410746"/>
                  <a:pt x="665320" y="6276662"/>
                  <a:pt x="665320" y="6276662"/>
                </a:cubicBezTo>
                <a:cubicBezTo>
                  <a:pt x="-314118" y="5280042"/>
                  <a:pt x="888700" y="4163140"/>
                  <a:pt x="888700" y="4163140"/>
                </a:cubicBezTo>
                <a:cubicBezTo>
                  <a:pt x="2830390" y="2994689"/>
                  <a:pt x="2280531" y="1929337"/>
                  <a:pt x="2280531" y="1929337"/>
                </a:cubicBezTo>
                <a:cubicBezTo>
                  <a:pt x="2112996" y="938087"/>
                  <a:pt x="629611" y="253113"/>
                  <a:pt x="79232" y="31096"/>
                </a:cubicBez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EDC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88" name="图形 1"/>
          <p:cNvSpPr/>
          <p:nvPr userDrawn="1"/>
        </p:nvSpPr>
        <p:spPr>
          <a:xfrm rot="10800000">
            <a:off x="-10667" y="-22937"/>
            <a:ext cx="3004064" cy="4394835"/>
          </a:xfrm>
          <a:custGeom>
            <a:avLst/>
            <a:gdLst>
              <a:gd name="connsiteX0" fmla="*/ 2573665 w 2571750"/>
              <a:gd name="connsiteY0" fmla="*/ 14455 h 3762375"/>
              <a:gd name="connsiteX1" fmla="*/ 1773565 w 2571750"/>
              <a:gd name="connsiteY1" fmla="*/ 662155 h 3762375"/>
              <a:gd name="connsiteX2" fmla="*/ 1011565 w 2571750"/>
              <a:gd name="connsiteY2" fmla="*/ 1090780 h 3762375"/>
              <a:gd name="connsiteX3" fmla="*/ 240040 w 2571750"/>
              <a:gd name="connsiteY3" fmla="*/ 1186030 h 3762375"/>
              <a:gd name="connsiteX4" fmla="*/ 173365 w 2571750"/>
              <a:gd name="connsiteY4" fmla="*/ 2329030 h 3762375"/>
              <a:gd name="connsiteX5" fmla="*/ 897265 w 2571750"/>
              <a:gd name="connsiteY5" fmla="*/ 2748130 h 3762375"/>
              <a:gd name="connsiteX6" fmla="*/ 1906915 w 2571750"/>
              <a:gd name="connsiteY6" fmla="*/ 3300580 h 3762375"/>
              <a:gd name="connsiteX7" fmla="*/ 2573665 w 2571750"/>
              <a:gd name="connsiteY7" fmla="*/ 3757780 h 3762375"/>
              <a:gd name="connsiteX8" fmla="*/ 2573665 w 2571750"/>
              <a:gd name="connsiteY8" fmla="*/ 14455 h 37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0" h="3762375">
                <a:moveTo>
                  <a:pt x="2573665" y="14455"/>
                </a:moveTo>
                <a:cubicBezTo>
                  <a:pt x="2573665" y="14455"/>
                  <a:pt x="2059315" y="-109370"/>
                  <a:pt x="1773565" y="662155"/>
                </a:cubicBezTo>
                <a:cubicBezTo>
                  <a:pt x="1773565" y="662155"/>
                  <a:pt x="1706890" y="1262230"/>
                  <a:pt x="1011565" y="1090780"/>
                </a:cubicBezTo>
                <a:cubicBezTo>
                  <a:pt x="1011565" y="1090780"/>
                  <a:pt x="535315" y="862180"/>
                  <a:pt x="240040" y="1186030"/>
                </a:cubicBezTo>
                <a:cubicBezTo>
                  <a:pt x="240040" y="1186030"/>
                  <a:pt x="-236210" y="1586080"/>
                  <a:pt x="173365" y="2329030"/>
                </a:cubicBezTo>
                <a:cubicBezTo>
                  <a:pt x="173365" y="2329030"/>
                  <a:pt x="440065" y="2710030"/>
                  <a:pt x="897265" y="2748130"/>
                </a:cubicBezTo>
                <a:cubicBezTo>
                  <a:pt x="897265" y="2748130"/>
                  <a:pt x="1678315" y="2843380"/>
                  <a:pt x="1906915" y="3300580"/>
                </a:cubicBezTo>
                <a:cubicBezTo>
                  <a:pt x="1906915" y="3300580"/>
                  <a:pt x="2068840" y="3757780"/>
                  <a:pt x="2573665" y="3757780"/>
                </a:cubicBezTo>
                <a:lnTo>
                  <a:pt x="2573665" y="14455"/>
                </a:ln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22" t="50000" r="15313"/>
          <a:stretch>
            <a:fillRect/>
          </a:stretch>
        </p:blipFill>
        <p:spPr>
          <a:xfrm>
            <a:off x="7368540" y="1958975"/>
            <a:ext cx="5052695" cy="494030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926971" y="1098318"/>
            <a:ext cx="3442052" cy="2096770"/>
            <a:chOff x="7443501" y="1155123"/>
            <a:chExt cx="3442052" cy="2096770"/>
          </a:xfrm>
        </p:grpSpPr>
        <p:sp>
          <p:nvSpPr>
            <p:cNvPr id="29" name="矩形 259"/>
            <p:cNvSpPr>
              <a:spLocks noChangeArrowheads="1"/>
            </p:cNvSpPr>
            <p:nvPr/>
          </p:nvSpPr>
          <p:spPr bwMode="auto">
            <a:xfrm>
              <a:off x="8559440" y="1155123"/>
              <a:ext cx="2326113" cy="2096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7" tIns="43348" rIns="86697" bIns="4334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r">
                <a:buNone/>
              </a:pPr>
              <a:r>
                <a:rPr lang="en-US" altLang="zh-TW" sz="13065" b="1" cap="all" spc="284" dirty="0">
                  <a:gradFill>
                    <a:gsLst>
                      <a:gs pos="0">
                        <a:srgbClr val="2AA4E8"/>
                      </a:gs>
                      <a:gs pos="100000">
                        <a:srgbClr val="6D49E1"/>
                      </a:gs>
                    </a:gsLst>
                    <a:lin ang="5400000" scaled="0"/>
                  </a:gradFill>
                  <a:latin typeface="Century Gothic" panose="020B0502020202020204" pitchFamily="34" charset="0"/>
                  <a:cs typeface="Arial" panose="020B0604020202020204" pitchFamily="34" charset="0"/>
                  <a:sym typeface="Century Gothic" panose="020B0502020202020204" pitchFamily="34" charset="0"/>
                </a:rPr>
                <a:t>3</a:t>
              </a:r>
              <a:endParaRPr lang="en-US" altLang="zh-CN" sz="13065" b="1" cap="all" spc="284" dirty="0">
                <a:gradFill>
                  <a:gsLst>
                    <a:gs pos="0">
                      <a:srgbClr val="2AA4E8"/>
                    </a:gs>
                    <a:gs pos="100000">
                      <a:srgbClr val="6D49E1"/>
                    </a:gs>
                  </a:gsLst>
                  <a:lin ang="5400000" scaled="0"/>
                </a:gradFill>
                <a:latin typeface="Century Gothic" panose="020B0502020202020204" pitchFamily="34" charset="0"/>
                <a:cs typeface="Arial" panose="020B0604020202020204" pitchFamily="34" charset="0"/>
                <a:sym typeface="Century Gothic" panose="020B0502020202020204" pitchFamily="34" charset="0"/>
              </a:endParaRPr>
            </a:p>
          </p:txBody>
        </p:sp>
        <p:sp>
          <p:nvSpPr>
            <p:cNvPr id="34" name="矩形 259"/>
            <p:cNvSpPr>
              <a:spLocks noChangeArrowheads="1"/>
            </p:cNvSpPr>
            <p:nvPr/>
          </p:nvSpPr>
          <p:spPr bwMode="auto">
            <a:xfrm>
              <a:off x="7443501" y="2410719"/>
              <a:ext cx="2326113" cy="579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7" tIns="43348" rIns="86697" bIns="4334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ctr">
                <a:buNone/>
              </a:pPr>
              <a:r>
                <a:rPr lang="en-US" altLang="zh-CN" b="1" cap="all" spc="284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  <a:sym typeface="Century Gothic" panose="020B0502020202020204" pitchFamily="34" charset="0"/>
                </a:rPr>
                <a:t>part</a:t>
              </a:r>
            </a:p>
          </p:txBody>
        </p:sp>
      </p:grpSp>
      <p:sp>
        <p:nvSpPr>
          <p:cNvPr id="37" name="TextBox 48"/>
          <p:cNvSpPr txBox="1"/>
          <p:nvPr/>
        </p:nvSpPr>
        <p:spPr>
          <a:xfrm>
            <a:off x="2926715" y="3374390"/>
            <a:ext cx="3826510" cy="656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TW" altLang="en-US" sz="4265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Century Gothic" panose="020B0502020202020204" pitchFamily="34" charset="0"/>
              </a:rPr>
              <a:t>實作流程</a:t>
            </a:r>
            <a:r>
              <a:rPr lang="en-US" altLang="zh-TW" sz="4265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Century Gothic" panose="020B0502020202020204" pitchFamily="34" charset="0"/>
              </a:rPr>
              <a:t>/</a:t>
            </a:r>
            <a:r>
              <a:rPr lang="zh-TW" altLang="en-US" sz="4265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Century Gothic" panose="020B0502020202020204" pitchFamily="34" charset="0"/>
              </a:rPr>
              <a:t>方法</a:t>
            </a:r>
            <a:endParaRPr lang="zh-CN" altLang="en-US" sz="4265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21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2100" y="256540"/>
            <a:ext cx="2860040" cy="676910"/>
            <a:chOff x="460" y="335"/>
            <a:chExt cx="4504" cy="1066"/>
          </a:xfrm>
        </p:grpSpPr>
        <p:grpSp>
          <p:nvGrpSpPr>
            <p:cNvPr id="16" name="组合 15"/>
            <p:cNvGrpSpPr/>
            <p:nvPr/>
          </p:nvGrpSpPr>
          <p:grpSpPr>
            <a:xfrm>
              <a:off x="460" y="335"/>
              <a:ext cx="951" cy="940"/>
              <a:chOff x="6997070" y="1404892"/>
              <a:chExt cx="458807" cy="769441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6997070" y="1404892"/>
                <a:ext cx="458807" cy="769441"/>
              </a:xfrm>
              <a:prstGeom prst="rect">
                <a:avLst/>
              </a:prstGeom>
              <a:gradFill>
                <a:gsLst>
                  <a:gs pos="0">
                    <a:srgbClr val="6D49E1"/>
                  </a:gs>
                  <a:gs pos="100000">
                    <a:srgbClr val="2AA4E8"/>
                  </a:gs>
                </a:gsLst>
                <a:lin ang="13500000" scaled="0"/>
              </a:gradFill>
            </p:spPr>
            <p:txBody>
              <a:bodyPr wrap="square" rtlCol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3200" kern="0" dirty="0">
                    <a:solidFill>
                      <a:prstClr val="white"/>
                    </a:solidFill>
                    <a:ea typeface="思源黑体 Light"/>
                    <a:sym typeface="Century Gothic" panose="020B0502020202020204" pitchFamily="34" charset="0"/>
                  </a:rPr>
                  <a:t>1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思源黑体 Light"/>
                  <a:sym typeface="Century Gothic" panose="020B0502020202020204" pitchFamily="34" charset="0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7455877" y="1404892"/>
                <a:ext cx="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65C4C3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9" name="文本框 18"/>
            <p:cNvSpPr txBox="1"/>
            <p:nvPr/>
          </p:nvSpPr>
          <p:spPr>
            <a:xfrm>
              <a:off x="1589" y="338"/>
              <a:ext cx="24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PART ONE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89" y="771"/>
              <a:ext cx="337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軟體運作流程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45" name="teacher-with-eyeglasses-behind-her-desk_43465"/>
          <p:cNvSpPr>
            <a:spLocks noChangeAspect="1"/>
          </p:cNvSpPr>
          <p:nvPr/>
        </p:nvSpPr>
        <p:spPr bwMode="auto">
          <a:xfrm>
            <a:off x="1210148" y="2086712"/>
            <a:ext cx="3790666" cy="3210943"/>
          </a:xfrm>
          <a:custGeom>
            <a:avLst/>
            <a:gdLst>
              <a:gd name="connsiteX0" fmla="*/ 320458 w 607588"/>
              <a:gd name="connsiteY0" fmla="*/ 261939 h 514667"/>
              <a:gd name="connsiteX1" fmla="*/ 587829 w 607588"/>
              <a:gd name="connsiteY1" fmla="*/ 261939 h 514667"/>
              <a:gd name="connsiteX2" fmla="*/ 607588 w 607588"/>
              <a:gd name="connsiteY2" fmla="*/ 281671 h 514667"/>
              <a:gd name="connsiteX3" fmla="*/ 586494 w 607588"/>
              <a:gd name="connsiteY3" fmla="*/ 301403 h 514667"/>
              <a:gd name="connsiteX4" fmla="*/ 586494 w 607588"/>
              <a:gd name="connsiteY4" fmla="*/ 501480 h 514667"/>
              <a:gd name="connsiteX5" fmla="*/ 573321 w 607588"/>
              <a:gd name="connsiteY5" fmla="*/ 514634 h 514667"/>
              <a:gd name="connsiteX6" fmla="*/ 560149 w 607588"/>
              <a:gd name="connsiteY6" fmla="*/ 501480 h 514667"/>
              <a:gd name="connsiteX7" fmla="*/ 560149 w 607588"/>
              <a:gd name="connsiteY7" fmla="*/ 301403 h 514667"/>
              <a:gd name="connsiteX8" fmla="*/ 349474 w 607588"/>
              <a:gd name="connsiteY8" fmla="*/ 301403 h 514667"/>
              <a:gd name="connsiteX9" fmla="*/ 349474 w 607588"/>
              <a:gd name="connsiteY9" fmla="*/ 501480 h 514667"/>
              <a:gd name="connsiteX10" fmla="*/ 336301 w 607588"/>
              <a:gd name="connsiteY10" fmla="*/ 514634 h 514667"/>
              <a:gd name="connsiteX11" fmla="*/ 323128 w 607588"/>
              <a:gd name="connsiteY11" fmla="*/ 501480 h 514667"/>
              <a:gd name="connsiteX12" fmla="*/ 323128 w 607588"/>
              <a:gd name="connsiteY12" fmla="*/ 301403 h 514667"/>
              <a:gd name="connsiteX13" fmla="*/ 320458 w 607588"/>
              <a:gd name="connsiteY13" fmla="*/ 301403 h 514667"/>
              <a:gd name="connsiteX14" fmla="*/ 300699 w 607588"/>
              <a:gd name="connsiteY14" fmla="*/ 281671 h 514667"/>
              <a:gd name="connsiteX15" fmla="*/ 320458 w 607588"/>
              <a:gd name="connsiteY15" fmla="*/ 261939 h 514667"/>
              <a:gd name="connsiteX16" fmla="*/ 449807 w 607588"/>
              <a:gd name="connsiteY16" fmla="*/ 142672 h 514667"/>
              <a:gd name="connsiteX17" fmla="*/ 459853 w 607588"/>
              <a:gd name="connsiteY17" fmla="*/ 143749 h 514667"/>
              <a:gd name="connsiteX18" fmla="*/ 465014 w 607588"/>
              <a:gd name="connsiteY18" fmla="*/ 161608 h 514667"/>
              <a:gd name="connsiteX19" fmla="*/ 421584 w 607588"/>
              <a:gd name="connsiteY19" fmla="*/ 240773 h 514667"/>
              <a:gd name="connsiteX20" fmla="*/ 410014 w 607588"/>
              <a:gd name="connsiteY20" fmla="*/ 247614 h 514667"/>
              <a:gd name="connsiteX21" fmla="*/ 330807 w 607588"/>
              <a:gd name="connsiteY21" fmla="*/ 247614 h 514667"/>
              <a:gd name="connsiteX22" fmla="*/ 317724 w 607588"/>
              <a:gd name="connsiteY22" fmla="*/ 235086 h 514667"/>
              <a:gd name="connsiteX23" fmla="*/ 317635 w 607588"/>
              <a:gd name="connsiteY23" fmla="*/ 234465 h 514667"/>
              <a:gd name="connsiteX24" fmla="*/ 330807 w 607588"/>
              <a:gd name="connsiteY24" fmla="*/ 221315 h 514667"/>
              <a:gd name="connsiteX25" fmla="*/ 402271 w 607588"/>
              <a:gd name="connsiteY25" fmla="*/ 221315 h 514667"/>
              <a:gd name="connsiteX26" fmla="*/ 441964 w 607588"/>
              <a:gd name="connsiteY26" fmla="*/ 148991 h 514667"/>
              <a:gd name="connsiteX27" fmla="*/ 449807 w 607588"/>
              <a:gd name="connsiteY27" fmla="*/ 142672 h 514667"/>
              <a:gd name="connsiteX28" fmla="*/ 16709 w 607588"/>
              <a:gd name="connsiteY28" fmla="*/ 119318 h 514667"/>
              <a:gd name="connsiteX29" fmla="*/ 37980 w 607588"/>
              <a:gd name="connsiteY29" fmla="*/ 135848 h 514667"/>
              <a:gd name="connsiteX30" fmla="*/ 63701 w 607588"/>
              <a:gd name="connsiteY30" fmla="*/ 338121 h 514667"/>
              <a:gd name="connsiteX31" fmla="*/ 80523 w 607588"/>
              <a:gd name="connsiteY31" fmla="*/ 338121 h 514667"/>
              <a:gd name="connsiteX32" fmla="*/ 79276 w 607588"/>
              <a:gd name="connsiteY32" fmla="*/ 164821 h 514667"/>
              <a:gd name="connsiteX33" fmla="*/ 90491 w 607588"/>
              <a:gd name="connsiteY33" fmla="*/ 138603 h 514667"/>
              <a:gd name="connsiteX34" fmla="*/ 117369 w 607588"/>
              <a:gd name="connsiteY34" fmla="*/ 129094 h 514667"/>
              <a:gd name="connsiteX35" fmla="*/ 177711 w 607588"/>
              <a:gd name="connsiteY35" fmla="*/ 133360 h 514667"/>
              <a:gd name="connsiteX36" fmla="*/ 210731 w 607588"/>
              <a:gd name="connsiteY36" fmla="*/ 170597 h 514667"/>
              <a:gd name="connsiteX37" fmla="*/ 210642 w 607588"/>
              <a:gd name="connsiteY37" fmla="*/ 174952 h 514667"/>
              <a:gd name="connsiteX38" fmla="*/ 146828 w 607588"/>
              <a:gd name="connsiteY38" fmla="*/ 149979 h 514667"/>
              <a:gd name="connsiteX39" fmla="*/ 210464 w 607588"/>
              <a:gd name="connsiteY39" fmla="*/ 197081 h 514667"/>
              <a:gd name="connsiteX40" fmla="*/ 288072 w 607588"/>
              <a:gd name="connsiteY40" fmla="*/ 168998 h 514667"/>
              <a:gd name="connsiteX41" fmla="*/ 318689 w 607588"/>
              <a:gd name="connsiteY41" fmla="*/ 183306 h 514667"/>
              <a:gd name="connsiteX42" fmla="*/ 304360 w 607588"/>
              <a:gd name="connsiteY42" fmla="*/ 213789 h 514667"/>
              <a:gd name="connsiteX43" fmla="*/ 214736 w 607588"/>
              <a:gd name="connsiteY43" fmla="*/ 246227 h 514667"/>
              <a:gd name="connsiteX44" fmla="*/ 192397 w 607588"/>
              <a:gd name="connsiteY44" fmla="*/ 242939 h 514667"/>
              <a:gd name="connsiteX45" fmla="*/ 118437 w 607588"/>
              <a:gd name="connsiteY45" fmla="*/ 188283 h 514667"/>
              <a:gd name="connsiteX46" fmla="*/ 177622 w 607588"/>
              <a:gd name="connsiteY46" fmla="*/ 262935 h 514667"/>
              <a:gd name="connsiteX47" fmla="*/ 203344 w 607588"/>
              <a:gd name="connsiteY47" fmla="*/ 274933 h 514667"/>
              <a:gd name="connsiteX48" fmla="*/ 201920 w 607588"/>
              <a:gd name="connsiteY48" fmla="*/ 295463 h 514667"/>
              <a:gd name="connsiteX49" fmla="*/ 261550 w 607588"/>
              <a:gd name="connsiteY49" fmla="*/ 310837 h 514667"/>
              <a:gd name="connsiteX50" fmla="*/ 282732 w 607588"/>
              <a:gd name="connsiteY50" fmla="*/ 334833 h 514667"/>
              <a:gd name="connsiteX51" fmla="*/ 301690 w 607588"/>
              <a:gd name="connsiteY51" fmla="*/ 482449 h 514667"/>
              <a:gd name="connsiteX52" fmla="*/ 276858 w 607588"/>
              <a:gd name="connsiteY52" fmla="*/ 514443 h 514667"/>
              <a:gd name="connsiteX53" fmla="*/ 244818 w 607588"/>
              <a:gd name="connsiteY53" fmla="*/ 489648 h 514667"/>
              <a:gd name="connsiteX54" fmla="*/ 228442 w 607588"/>
              <a:gd name="connsiteY54" fmla="*/ 361317 h 514667"/>
              <a:gd name="connsiteX55" fmla="*/ 223814 w 607588"/>
              <a:gd name="connsiteY55" fmla="*/ 360161 h 514667"/>
              <a:gd name="connsiteX56" fmla="*/ 204946 w 607588"/>
              <a:gd name="connsiteY56" fmla="*/ 376247 h 514667"/>
              <a:gd name="connsiteX57" fmla="*/ 142111 w 607588"/>
              <a:gd name="connsiteY57" fmla="*/ 376247 h 514667"/>
              <a:gd name="connsiteX58" fmla="*/ 142111 w 607588"/>
              <a:gd name="connsiteY58" fmla="*/ 454366 h 514667"/>
              <a:gd name="connsiteX59" fmla="*/ 187502 w 607588"/>
              <a:gd name="connsiteY59" fmla="*/ 491336 h 514667"/>
              <a:gd name="connsiteX60" fmla="*/ 189371 w 607588"/>
              <a:gd name="connsiteY60" fmla="*/ 509822 h 514667"/>
              <a:gd name="connsiteX61" fmla="*/ 170858 w 607588"/>
              <a:gd name="connsiteY61" fmla="*/ 511688 h 514667"/>
              <a:gd name="connsiteX62" fmla="*/ 142111 w 607588"/>
              <a:gd name="connsiteY62" fmla="*/ 488315 h 514667"/>
              <a:gd name="connsiteX63" fmla="*/ 142111 w 607588"/>
              <a:gd name="connsiteY63" fmla="*/ 501468 h 514667"/>
              <a:gd name="connsiteX64" fmla="*/ 128939 w 607588"/>
              <a:gd name="connsiteY64" fmla="*/ 514621 h 514667"/>
              <a:gd name="connsiteX65" fmla="*/ 115767 w 607588"/>
              <a:gd name="connsiteY65" fmla="*/ 501468 h 514667"/>
              <a:gd name="connsiteX66" fmla="*/ 115767 w 607588"/>
              <a:gd name="connsiteY66" fmla="*/ 488315 h 514667"/>
              <a:gd name="connsiteX67" fmla="*/ 87109 w 607588"/>
              <a:gd name="connsiteY67" fmla="*/ 511688 h 514667"/>
              <a:gd name="connsiteX68" fmla="*/ 68596 w 607588"/>
              <a:gd name="connsiteY68" fmla="*/ 509822 h 514667"/>
              <a:gd name="connsiteX69" fmla="*/ 70465 w 607588"/>
              <a:gd name="connsiteY69" fmla="*/ 491336 h 514667"/>
              <a:gd name="connsiteX70" fmla="*/ 115767 w 607588"/>
              <a:gd name="connsiteY70" fmla="*/ 454366 h 514667"/>
              <a:gd name="connsiteX71" fmla="*/ 115767 w 607588"/>
              <a:gd name="connsiteY71" fmla="*/ 376247 h 514667"/>
              <a:gd name="connsiteX72" fmla="*/ 46880 w 607588"/>
              <a:gd name="connsiteY72" fmla="*/ 376247 h 514667"/>
              <a:gd name="connsiteX73" fmla="*/ 27923 w 607588"/>
              <a:gd name="connsiteY73" fmla="*/ 359628 h 514667"/>
              <a:gd name="connsiteX74" fmla="*/ 155 w 607588"/>
              <a:gd name="connsiteY74" fmla="*/ 140648 h 514667"/>
              <a:gd name="connsiteX75" fmla="*/ 16709 w 607588"/>
              <a:gd name="connsiteY75" fmla="*/ 119318 h 514667"/>
              <a:gd name="connsiteX76" fmla="*/ 159886 w 607588"/>
              <a:gd name="connsiteY76" fmla="*/ 0 h 514667"/>
              <a:gd name="connsiteX77" fmla="*/ 212563 w 607588"/>
              <a:gd name="connsiteY77" fmla="*/ 52642 h 514667"/>
              <a:gd name="connsiteX78" fmla="*/ 159886 w 607588"/>
              <a:gd name="connsiteY78" fmla="*/ 105284 h 514667"/>
              <a:gd name="connsiteX79" fmla="*/ 107209 w 607588"/>
              <a:gd name="connsiteY79" fmla="*/ 52642 h 514667"/>
              <a:gd name="connsiteX80" fmla="*/ 159886 w 607588"/>
              <a:gd name="connsiteY80" fmla="*/ 0 h 514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607588" h="514667">
                <a:moveTo>
                  <a:pt x="320458" y="261939"/>
                </a:moveTo>
                <a:lnTo>
                  <a:pt x="587829" y="261939"/>
                </a:lnTo>
                <a:cubicBezTo>
                  <a:pt x="598688" y="261939"/>
                  <a:pt x="607588" y="270739"/>
                  <a:pt x="607588" y="281671"/>
                </a:cubicBezTo>
                <a:cubicBezTo>
                  <a:pt x="607588" y="291537"/>
                  <a:pt x="600201" y="301403"/>
                  <a:pt x="586494" y="301403"/>
                </a:cubicBezTo>
                <a:lnTo>
                  <a:pt x="586494" y="501480"/>
                </a:lnTo>
                <a:cubicBezTo>
                  <a:pt x="586494" y="508768"/>
                  <a:pt x="580620" y="514634"/>
                  <a:pt x="573321" y="514634"/>
                </a:cubicBezTo>
                <a:cubicBezTo>
                  <a:pt x="566023" y="514634"/>
                  <a:pt x="560149" y="508768"/>
                  <a:pt x="560149" y="501480"/>
                </a:cubicBezTo>
                <a:lnTo>
                  <a:pt x="560149" y="301403"/>
                </a:lnTo>
                <a:lnTo>
                  <a:pt x="349474" y="301403"/>
                </a:lnTo>
                <a:lnTo>
                  <a:pt x="349474" y="501480"/>
                </a:lnTo>
                <a:cubicBezTo>
                  <a:pt x="349474" y="508768"/>
                  <a:pt x="343511" y="514634"/>
                  <a:pt x="336301" y="514634"/>
                </a:cubicBezTo>
                <a:cubicBezTo>
                  <a:pt x="329003" y="514634"/>
                  <a:pt x="323128" y="508768"/>
                  <a:pt x="323128" y="501480"/>
                </a:cubicBezTo>
                <a:lnTo>
                  <a:pt x="323128" y="301403"/>
                </a:lnTo>
                <a:lnTo>
                  <a:pt x="320458" y="301403"/>
                </a:lnTo>
                <a:cubicBezTo>
                  <a:pt x="309510" y="301403"/>
                  <a:pt x="300699" y="292604"/>
                  <a:pt x="300699" y="281671"/>
                </a:cubicBezTo>
                <a:cubicBezTo>
                  <a:pt x="300699" y="270739"/>
                  <a:pt x="309510" y="261939"/>
                  <a:pt x="320458" y="261939"/>
                </a:cubicBezTo>
                <a:close/>
                <a:moveTo>
                  <a:pt x="449807" y="142672"/>
                </a:moveTo>
                <a:cubicBezTo>
                  <a:pt x="453044" y="141728"/>
                  <a:pt x="456649" y="142017"/>
                  <a:pt x="459853" y="143749"/>
                </a:cubicBezTo>
                <a:cubicBezTo>
                  <a:pt x="466171" y="147214"/>
                  <a:pt x="468574" y="155211"/>
                  <a:pt x="465014" y="161608"/>
                </a:cubicBezTo>
                <a:lnTo>
                  <a:pt x="421584" y="240773"/>
                </a:lnTo>
                <a:cubicBezTo>
                  <a:pt x="419270" y="244949"/>
                  <a:pt x="414820" y="247614"/>
                  <a:pt x="410014" y="247614"/>
                </a:cubicBezTo>
                <a:lnTo>
                  <a:pt x="330807" y="247614"/>
                </a:lnTo>
                <a:cubicBezTo>
                  <a:pt x="323776" y="247614"/>
                  <a:pt x="317991" y="242017"/>
                  <a:pt x="317724" y="235086"/>
                </a:cubicBezTo>
                <a:cubicBezTo>
                  <a:pt x="317635" y="234820"/>
                  <a:pt x="317635" y="234642"/>
                  <a:pt x="317635" y="234465"/>
                </a:cubicBezTo>
                <a:cubicBezTo>
                  <a:pt x="317635" y="227179"/>
                  <a:pt x="323509" y="221315"/>
                  <a:pt x="330807" y="221315"/>
                </a:cubicBezTo>
                <a:lnTo>
                  <a:pt x="402271" y="221315"/>
                </a:lnTo>
                <a:lnTo>
                  <a:pt x="441964" y="148991"/>
                </a:lnTo>
                <a:cubicBezTo>
                  <a:pt x="443700" y="145793"/>
                  <a:pt x="446570" y="143616"/>
                  <a:pt x="449807" y="142672"/>
                </a:cubicBezTo>
                <a:close/>
                <a:moveTo>
                  <a:pt x="16709" y="119318"/>
                </a:moveTo>
                <a:cubicBezTo>
                  <a:pt x="27122" y="117985"/>
                  <a:pt x="36645" y="125361"/>
                  <a:pt x="37980" y="135848"/>
                </a:cubicBezTo>
                <a:lnTo>
                  <a:pt x="63701" y="338121"/>
                </a:lnTo>
                <a:lnTo>
                  <a:pt x="80523" y="338121"/>
                </a:lnTo>
                <a:lnTo>
                  <a:pt x="79276" y="164821"/>
                </a:lnTo>
                <a:cubicBezTo>
                  <a:pt x="79187" y="154867"/>
                  <a:pt x="83282" y="145447"/>
                  <a:pt x="90491" y="138603"/>
                </a:cubicBezTo>
                <a:cubicBezTo>
                  <a:pt x="97700" y="131849"/>
                  <a:pt x="107490" y="128383"/>
                  <a:pt x="117369" y="129094"/>
                </a:cubicBezTo>
                <a:lnTo>
                  <a:pt x="177711" y="133360"/>
                </a:lnTo>
                <a:cubicBezTo>
                  <a:pt x="197114" y="134782"/>
                  <a:pt x="211710" y="151312"/>
                  <a:pt x="210731" y="170597"/>
                </a:cubicBezTo>
                <a:lnTo>
                  <a:pt x="210642" y="174952"/>
                </a:lnTo>
                <a:lnTo>
                  <a:pt x="146828" y="149979"/>
                </a:lnTo>
                <a:lnTo>
                  <a:pt x="210464" y="197081"/>
                </a:lnTo>
                <a:lnTo>
                  <a:pt x="288072" y="168998"/>
                </a:lnTo>
                <a:cubicBezTo>
                  <a:pt x="300533" y="164465"/>
                  <a:pt x="314150" y="170864"/>
                  <a:pt x="318689" y="183306"/>
                </a:cubicBezTo>
                <a:cubicBezTo>
                  <a:pt x="323139" y="195659"/>
                  <a:pt x="316731" y="209346"/>
                  <a:pt x="304360" y="213789"/>
                </a:cubicBezTo>
                <a:lnTo>
                  <a:pt x="214736" y="246227"/>
                </a:lnTo>
                <a:cubicBezTo>
                  <a:pt x="207082" y="248983"/>
                  <a:pt x="198716" y="247649"/>
                  <a:pt x="192397" y="242939"/>
                </a:cubicBezTo>
                <a:lnTo>
                  <a:pt x="118437" y="188283"/>
                </a:lnTo>
                <a:lnTo>
                  <a:pt x="177622" y="262935"/>
                </a:lnTo>
                <a:cubicBezTo>
                  <a:pt x="183763" y="270667"/>
                  <a:pt x="193376" y="275200"/>
                  <a:pt x="203344" y="274933"/>
                </a:cubicBezTo>
                <a:lnTo>
                  <a:pt x="201920" y="295463"/>
                </a:lnTo>
                <a:lnTo>
                  <a:pt x="261550" y="310837"/>
                </a:lnTo>
                <a:cubicBezTo>
                  <a:pt x="272853" y="313770"/>
                  <a:pt x="281308" y="323279"/>
                  <a:pt x="282732" y="334833"/>
                </a:cubicBezTo>
                <a:lnTo>
                  <a:pt x="301690" y="482449"/>
                </a:lnTo>
                <a:cubicBezTo>
                  <a:pt x="303648" y="498091"/>
                  <a:pt x="292522" y="512399"/>
                  <a:pt x="276858" y="514443"/>
                </a:cubicBezTo>
                <a:cubicBezTo>
                  <a:pt x="261194" y="516398"/>
                  <a:pt x="246865" y="505378"/>
                  <a:pt x="244818" y="489648"/>
                </a:cubicBezTo>
                <a:lnTo>
                  <a:pt x="228442" y="361317"/>
                </a:lnTo>
                <a:lnTo>
                  <a:pt x="223814" y="360161"/>
                </a:lnTo>
                <a:cubicBezTo>
                  <a:pt x="222390" y="369315"/>
                  <a:pt x="214558" y="376247"/>
                  <a:pt x="204946" y="376247"/>
                </a:cubicBezTo>
                <a:lnTo>
                  <a:pt x="142111" y="376247"/>
                </a:lnTo>
                <a:lnTo>
                  <a:pt x="142111" y="454366"/>
                </a:lnTo>
                <a:lnTo>
                  <a:pt x="187502" y="491336"/>
                </a:lnTo>
                <a:cubicBezTo>
                  <a:pt x="193109" y="495869"/>
                  <a:pt x="193910" y="504134"/>
                  <a:pt x="189371" y="509822"/>
                </a:cubicBezTo>
                <a:cubicBezTo>
                  <a:pt x="184742" y="515421"/>
                  <a:pt x="176465" y="516309"/>
                  <a:pt x="170858" y="511688"/>
                </a:cubicBezTo>
                <a:lnTo>
                  <a:pt x="142111" y="488315"/>
                </a:lnTo>
                <a:lnTo>
                  <a:pt x="142111" y="501468"/>
                </a:lnTo>
                <a:cubicBezTo>
                  <a:pt x="142111" y="508755"/>
                  <a:pt x="136237" y="514621"/>
                  <a:pt x="128939" y="514621"/>
                </a:cubicBezTo>
                <a:cubicBezTo>
                  <a:pt x="121641" y="514621"/>
                  <a:pt x="115767" y="508755"/>
                  <a:pt x="115767" y="501468"/>
                </a:cubicBezTo>
                <a:lnTo>
                  <a:pt x="115767" y="488315"/>
                </a:lnTo>
                <a:lnTo>
                  <a:pt x="87109" y="511688"/>
                </a:lnTo>
                <a:cubicBezTo>
                  <a:pt x="81413" y="516309"/>
                  <a:pt x="73135" y="515421"/>
                  <a:pt x="68596" y="509822"/>
                </a:cubicBezTo>
                <a:cubicBezTo>
                  <a:pt x="63968" y="504134"/>
                  <a:pt x="64769" y="495869"/>
                  <a:pt x="70465" y="491336"/>
                </a:cubicBezTo>
                <a:lnTo>
                  <a:pt x="115767" y="454366"/>
                </a:lnTo>
                <a:lnTo>
                  <a:pt x="115767" y="376247"/>
                </a:lnTo>
                <a:lnTo>
                  <a:pt x="46880" y="376247"/>
                </a:lnTo>
                <a:cubicBezTo>
                  <a:pt x="37268" y="376247"/>
                  <a:pt x="29080" y="369137"/>
                  <a:pt x="27923" y="359628"/>
                </a:cubicBezTo>
                <a:lnTo>
                  <a:pt x="155" y="140648"/>
                </a:lnTo>
                <a:cubicBezTo>
                  <a:pt x="-1180" y="130160"/>
                  <a:pt x="6207" y="120651"/>
                  <a:pt x="16709" y="119318"/>
                </a:cubicBezTo>
                <a:close/>
                <a:moveTo>
                  <a:pt x="159886" y="0"/>
                </a:moveTo>
                <a:cubicBezTo>
                  <a:pt x="188979" y="0"/>
                  <a:pt x="212563" y="23569"/>
                  <a:pt x="212563" y="52642"/>
                </a:cubicBezTo>
                <a:cubicBezTo>
                  <a:pt x="212563" y="81715"/>
                  <a:pt x="188979" y="105284"/>
                  <a:pt x="159886" y="105284"/>
                </a:cubicBezTo>
                <a:cubicBezTo>
                  <a:pt x="130793" y="105284"/>
                  <a:pt x="107209" y="81715"/>
                  <a:pt x="107209" y="52642"/>
                </a:cubicBezTo>
                <a:cubicBezTo>
                  <a:pt x="107209" y="23569"/>
                  <a:pt x="130793" y="0"/>
                  <a:pt x="159886" y="0"/>
                </a:cubicBez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AA95804-6293-4267-B349-5BD93345D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215" y="141775"/>
            <a:ext cx="3790665" cy="65662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786</Words>
  <Application>Microsoft Office PowerPoint</Application>
  <PresentationFormat>寬螢幕</PresentationFormat>
  <Paragraphs>156</Paragraphs>
  <Slides>28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7" baseType="lpstr">
      <vt:lpstr>微软雅黑</vt:lpstr>
      <vt:lpstr>宋体</vt:lpstr>
      <vt:lpstr>汉仪雅酷黑 75W</vt:lpstr>
      <vt:lpstr>微软雅黑 Light</vt:lpstr>
      <vt:lpstr>Agency FB</vt:lpstr>
      <vt:lpstr>Arial</vt:lpstr>
      <vt:lpstr>Calibri</vt:lpstr>
      <vt:lpstr>Century Gothic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岳霖</cp:lastModifiedBy>
  <cp:revision>153</cp:revision>
  <dcterms:created xsi:type="dcterms:W3CDTF">2017-08-03T09:01:00Z</dcterms:created>
  <dcterms:modified xsi:type="dcterms:W3CDTF">2022-03-04T15:41:29Z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