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D4F0F2E-7F60-415F-8234-59BFAFC9C4C2}">
  <a:tblStyle styleId="{5D4F0F2E-7F60-415F-8234-59BFAFC9C4C2}"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Summary of Acoustic Shadowing Project Progress</a:t>
            </a:r>
            <a:endParaRPr sz="48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Ricky Hu</a:t>
            </a:r>
            <a:endParaRPr/>
          </a:p>
          <a:p>
            <a:pPr indent="0" lvl="0" marL="0">
              <a:spcBef>
                <a:spcPts val="0"/>
              </a:spcBef>
              <a:spcAft>
                <a:spcPts val="0"/>
              </a:spcAft>
              <a:buNone/>
            </a:pPr>
            <a:r>
              <a:rPr lang="en"/>
              <a:t>Dec. 13, 2017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graphicFrame>
        <p:nvGraphicFramePr>
          <p:cNvPr id="133" name="Shape 133"/>
          <p:cNvGraphicFramePr/>
          <p:nvPr/>
        </p:nvGraphicFramePr>
        <p:xfrm>
          <a:off x="944038" y="3763175"/>
          <a:ext cx="3000000" cy="3000000"/>
        </p:xfrm>
        <a:graphic>
          <a:graphicData uri="http://schemas.openxmlformats.org/drawingml/2006/table">
            <a:tbl>
              <a:tblPr>
                <a:noFill/>
                <a:tableStyleId>{5D4F0F2E-7F60-415F-8234-59BFAFC9C4C2}</a:tableStyleId>
              </a:tblPr>
              <a:tblGrid>
                <a:gridCol w="1017075"/>
                <a:gridCol w="1115100"/>
                <a:gridCol w="1078325"/>
                <a:gridCol w="2193400"/>
                <a:gridCol w="2230175"/>
              </a:tblGrid>
              <a:tr h="309875">
                <a:tc>
                  <a:txBody>
                    <a:bodyPr>
                      <a:noAutofit/>
                    </a:bodyPr>
                    <a:lstStyle/>
                    <a:p>
                      <a:pPr indent="0" lvl="0" marL="0" rtl="0">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Sensitivity</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Specificity</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Positive Predictive Value</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Negative Predictive Value</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r>
              <a:tr h="12700">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Phantom with embedded objects and air gap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0.9715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0.9740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0.9690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0.9769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pic>
        <p:nvPicPr>
          <p:cNvPr id="134" name="Shape 134"/>
          <p:cNvPicPr preferRelativeResize="0"/>
          <p:nvPr/>
        </p:nvPicPr>
        <p:blipFill>
          <a:blip r:embed="rId3">
            <a:alphaModFix/>
          </a:blip>
          <a:stretch>
            <a:fillRect/>
          </a:stretch>
        </p:blipFill>
        <p:spPr>
          <a:xfrm>
            <a:off x="1164100" y="1017725"/>
            <a:ext cx="7039316" cy="274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Limitations/Future Directions</a:t>
            </a:r>
            <a:endParaRPr/>
          </a:p>
        </p:txBody>
      </p:sp>
      <p:sp>
        <p:nvSpPr>
          <p:cNvPr id="140" name="Shape 140"/>
          <p:cNvSpPr txBox="1"/>
          <p:nvPr>
            <p:ph idx="1" type="body"/>
          </p:nvPr>
        </p:nvSpPr>
        <p:spPr>
          <a:xfrm>
            <a:off x="311700" y="1017725"/>
            <a:ext cx="8520600" cy="3150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Could be improved by more higher order statistics, the algorithm used was very simple, but it is within the order of magnitude of other papers’ sensitivity/specificity</a:t>
            </a:r>
            <a:endParaRPr/>
          </a:p>
          <a:p>
            <a:pPr indent="-342900" lvl="0" marL="457200" rtl="0">
              <a:spcBef>
                <a:spcPts val="0"/>
              </a:spcBef>
              <a:spcAft>
                <a:spcPts val="0"/>
              </a:spcAft>
              <a:buSzPts val="1800"/>
              <a:buChar char="●"/>
            </a:pPr>
            <a:r>
              <a:rPr lang="en"/>
              <a:t>Need to test algorithm on less obvious shadow scenarios, like in the arm image of the region pointed by the red arrow</a:t>
            </a:r>
            <a:endParaRPr/>
          </a:p>
          <a:p>
            <a:pPr indent="-342900" lvl="0" marL="457200" rtl="0">
              <a:spcBef>
                <a:spcPts val="0"/>
              </a:spcBef>
              <a:spcAft>
                <a:spcPts val="0"/>
              </a:spcAft>
              <a:buSzPts val="1800"/>
              <a:buChar char="●"/>
            </a:pPr>
            <a:r>
              <a:rPr lang="en"/>
              <a:t>Need more data, possibly with different frequency, depth, and gain settings</a:t>
            </a:r>
            <a:endParaRPr/>
          </a:p>
          <a:p>
            <a:pPr indent="-342900" lvl="0" marL="457200" rtl="0">
              <a:spcBef>
                <a:spcPts val="0"/>
              </a:spcBef>
              <a:spcAft>
                <a:spcPts val="0"/>
              </a:spcAft>
              <a:buSzPts val="1800"/>
              <a:buChar char="●"/>
            </a:pPr>
            <a:r>
              <a:rPr lang="en"/>
              <a:t>Could investigate RF data (not entirely sure what to do other than doing the same statistical analysis and seeing if results are more insightful)</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Limitations/Future Directions</a:t>
            </a:r>
            <a:endParaRPr/>
          </a:p>
          <a:p>
            <a:pPr indent="0" lvl="0" marL="0" rtl="0">
              <a:spcBef>
                <a:spcPts val="0"/>
              </a:spcBef>
              <a:spcAft>
                <a:spcPts val="0"/>
              </a:spcAft>
              <a:buNone/>
            </a:pPr>
            <a:r>
              <a:t/>
            </a:r>
            <a:endParaRPr/>
          </a:p>
        </p:txBody>
      </p:sp>
      <p:sp>
        <p:nvSpPr>
          <p:cNvPr id="146" name="Shape 146"/>
          <p:cNvSpPr txBox="1"/>
          <p:nvPr>
            <p:ph idx="1" type="body"/>
          </p:nvPr>
        </p:nvSpPr>
        <p:spPr>
          <a:xfrm>
            <a:off x="311700" y="1017725"/>
            <a:ext cx="8520600" cy="2025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Need to use different transducers, other papers mainly used one and one image with many optimized parameters</a:t>
            </a:r>
            <a:endParaRPr/>
          </a:p>
          <a:p>
            <a:pPr indent="-317500" lvl="1" marL="914400" rtl="0">
              <a:spcBef>
                <a:spcPts val="0"/>
              </a:spcBef>
              <a:spcAft>
                <a:spcPts val="0"/>
              </a:spcAft>
              <a:buSzPts val="1400"/>
              <a:buChar char="○"/>
            </a:pPr>
            <a:r>
              <a:rPr lang="en"/>
              <a:t>Get pre-scan data from curvilinear transducers</a:t>
            </a:r>
            <a:endParaRPr/>
          </a:p>
          <a:p>
            <a:pPr indent="-342900" lvl="0" marL="457200" rtl="0">
              <a:spcBef>
                <a:spcPts val="0"/>
              </a:spcBef>
              <a:spcAft>
                <a:spcPts val="0"/>
              </a:spcAft>
              <a:buSzPts val="1800"/>
              <a:buChar char="●"/>
            </a:pPr>
            <a:r>
              <a:rPr lang="en"/>
              <a:t>8bit images were used, should use 16bit next time</a:t>
            </a:r>
            <a:endParaRPr/>
          </a:p>
          <a:p>
            <a:pPr indent="-342900" lvl="0" marL="457200" rtl="0">
              <a:spcBef>
                <a:spcPts val="0"/>
              </a:spcBef>
              <a:spcAft>
                <a:spcPts val="0"/>
              </a:spcAft>
              <a:buSzPts val="1800"/>
              <a:buChar char="●"/>
            </a:pPr>
            <a:r>
              <a:rPr lang="en"/>
              <a:t>“Gold standard” isn’t consistent - I had different sensitivity/specificity values ranging from 0.90-0.97 for different trials in outlining the shadow area manually</a:t>
            </a:r>
            <a:endParaRPr/>
          </a:p>
          <a:p>
            <a:pPr indent="-317500" lvl="1" marL="914400" rtl="0">
              <a:spcBef>
                <a:spcPts val="0"/>
              </a:spcBef>
              <a:spcAft>
                <a:spcPts val="0"/>
              </a:spcAft>
              <a:buSzPts val="1400"/>
              <a:buChar char="○"/>
            </a:pPr>
            <a:r>
              <a:rPr lang="en"/>
              <a:t>For more consistent outlining, would probably have to increase size of MATLAB image to fill entire screen and outline much more slower (I took ~15seconds to outline)</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Limitations/Future Directions</a:t>
            </a:r>
            <a:endParaRPr/>
          </a:p>
          <a:p>
            <a:pPr indent="0" lvl="0" marL="0" rtl="0">
              <a:spcBef>
                <a:spcPts val="0"/>
              </a:spcBef>
              <a:spcAft>
                <a:spcPts val="0"/>
              </a:spcAft>
              <a:buNone/>
            </a:pPr>
            <a:r>
              <a:t/>
            </a:r>
            <a:endParaRPr/>
          </a:p>
        </p:txBody>
      </p:sp>
      <p:sp>
        <p:nvSpPr>
          <p:cNvPr id="152" name="Shape 152"/>
          <p:cNvSpPr txBox="1"/>
          <p:nvPr>
            <p:ph idx="1" type="body"/>
          </p:nvPr>
        </p:nvSpPr>
        <p:spPr>
          <a:xfrm>
            <a:off x="311700" y="1017725"/>
            <a:ext cx="8520600" cy="2025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Could investigate stats with directionality (top-down sweep vs. bottom-up sweep)</a:t>
            </a:r>
            <a:endParaRPr/>
          </a:p>
          <a:p>
            <a:pPr indent="-342900" lvl="0" marL="457200" marR="0" rtl="0" algn="l">
              <a:lnSpc>
                <a:spcPct val="115000"/>
              </a:lnSpc>
              <a:spcBef>
                <a:spcPts val="0"/>
              </a:spcBef>
              <a:spcAft>
                <a:spcPts val="0"/>
              </a:spcAft>
              <a:buClr>
                <a:schemeClr val="dk2"/>
              </a:buClr>
              <a:buSzPts val="1800"/>
              <a:buFont typeface="Arial"/>
              <a:buChar char="●"/>
            </a:pPr>
            <a:r>
              <a:rPr lang="en"/>
              <a:t>Could try and characterize different shadowing scenarios so algorithm can tell user what type of shadow is detected</a:t>
            </a:r>
            <a:endParaRPr/>
          </a:p>
          <a:p>
            <a:pPr indent="-317500" lvl="1" marL="914400" marR="0" rtl="0" algn="l">
              <a:lnSpc>
                <a:spcPct val="115000"/>
              </a:lnSpc>
              <a:spcBef>
                <a:spcPts val="0"/>
              </a:spcBef>
              <a:spcAft>
                <a:spcPts val="0"/>
              </a:spcAft>
              <a:buSzPts val="1400"/>
              <a:buChar char="○"/>
            </a:pPr>
            <a:r>
              <a:rPr lang="en"/>
              <a:t>Air Gap (quite identifiable since it’s an entire line of darkness)</a:t>
            </a:r>
            <a:endParaRPr/>
          </a:p>
          <a:p>
            <a:pPr indent="-317500" lvl="1" marL="914400" marR="0" rtl="0" algn="l">
              <a:lnSpc>
                <a:spcPct val="115000"/>
              </a:lnSpc>
              <a:spcBef>
                <a:spcPts val="0"/>
              </a:spcBef>
              <a:spcAft>
                <a:spcPts val="0"/>
              </a:spcAft>
              <a:buSzPts val="1400"/>
              <a:buChar char="○"/>
            </a:pPr>
            <a:r>
              <a:rPr lang="en"/>
              <a:t>Bone (more difficult, as bones are not the only high impedance difference boundary, shadows inside body could be due to hematoma, lesions, cirrhosis etc.)</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Limitations/Future Directions</a:t>
            </a:r>
            <a:endParaRPr/>
          </a:p>
          <a:p>
            <a:pPr indent="0" lvl="0" marL="0" rtl="0">
              <a:spcBef>
                <a:spcPts val="0"/>
              </a:spcBef>
              <a:spcAft>
                <a:spcPts val="0"/>
              </a:spcAft>
              <a:buNone/>
            </a:pPr>
            <a:r>
              <a:t/>
            </a:r>
            <a:endParaRPr/>
          </a:p>
        </p:txBody>
      </p:sp>
      <p:sp>
        <p:nvSpPr>
          <p:cNvPr id="158" name="Shape 158"/>
          <p:cNvSpPr txBox="1"/>
          <p:nvPr>
            <p:ph idx="1" type="body"/>
          </p:nvPr>
        </p:nvSpPr>
        <p:spPr>
          <a:xfrm>
            <a:off x="311700" y="1017725"/>
            <a:ext cx="8520600" cy="116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Did not find a quantitative definition of when a shadow begins</a:t>
            </a:r>
            <a:endParaRPr/>
          </a:p>
          <a:p>
            <a:pPr indent="-317500" lvl="1" marL="914400" rtl="0">
              <a:spcBef>
                <a:spcPts val="0"/>
              </a:spcBef>
              <a:spcAft>
                <a:spcPts val="0"/>
              </a:spcAft>
              <a:buSzPts val="1400"/>
              <a:buChar char="○"/>
            </a:pPr>
            <a:r>
              <a:rPr lang="en"/>
              <a:t>Not sure what exactly a shadow is defined as other than a bright region followed by a trail of darkness, but is not a discrete bright-&gt;dark step - would shadowing start after the brightest point? Or when the brightness fades to become really dark?</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59" name="Shape 159"/>
          <p:cNvPicPr preferRelativeResize="0"/>
          <p:nvPr/>
        </p:nvPicPr>
        <p:blipFill>
          <a:blip r:embed="rId3">
            <a:alphaModFix/>
          </a:blip>
          <a:stretch>
            <a:fillRect/>
          </a:stretch>
        </p:blipFill>
        <p:spPr>
          <a:xfrm>
            <a:off x="0" y="2344800"/>
            <a:ext cx="5505525" cy="6393950"/>
          </a:xfrm>
          <a:prstGeom prst="rect">
            <a:avLst/>
          </a:prstGeom>
          <a:noFill/>
          <a:ln>
            <a:noFill/>
          </a:ln>
        </p:spPr>
      </p:pic>
      <p:cxnSp>
        <p:nvCxnSpPr>
          <p:cNvPr id="160" name="Shape 160"/>
          <p:cNvCxnSpPr/>
          <p:nvPr/>
        </p:nvCxnSpPr>
        <p:spPr>
          <a:xfrm flipH="1">
            <a:off x="4131750" y="2831675"/>
            <a:ext cx="2304900" cy="1695000"/>
          </a:xfrm>
          <a:prstGeom prst="straightConnector1">
            <a:avLst/>
          </a:prstGeom>
          <a:noFill/>
          <a:ln cap="flat" cmpd="sng" w="9525">
            <a:solidFill>
              <a:srgbClr val="FF0000"/>
            </a:solidFill>
            <a:prstDash val="solid"/>
            <a:round/>
            <a:headEnd len="lg" w="lg" type="none"/>
            <a:tailEnd len="lg" w="lg" type="triangle"/>
          </a:ln>
        </p:spPr>
      </p:cxnSp>
      <p:cxnSp>
        <p:nvCxnSpPr>
          <p:cNvPr id="161" name="Shape 161"/>
          <p:cNvCxnSpPr/>
          <p:nvPr/>
        </p:nvCxnSpPr>
        <p:spPr>
          <a:xfrm flipH="1">
            <a:off x="4093950" y="2984075"/>
            <a:ext cx="2495100" cy="1892400"/>
          </a:xfrm>
          <a:prstGeom prst="straightConnector1">
            <a:avLst/>
          </a:prstGeom>
          <a:noFill/>
          <a:ln cap="flat" cmpd="sng" w="9525">
            <a:solidFill>
              <a:srgbClr val="FF0000"/>
            </a:solidFill>
            <a:prstDash val="solid"/>
            <a:round/>
            <a:headEnd len="lg" w="lg" type="none"/>
            <a:tailEnd len="lg" w="lg" type="triangle"/>
          </a:ln>
        </p:spPr>
      </p:cxnSp>
      <p:sp>
        <p:nvSpPr>
          <p:cNvPr id="162" name="Shape 162"/>
          <p:cNvSpPr txBox="1"/>
          <p:nvPr/>
        </p:nvSpPr>
        <p:spPr>
          <a:xfrm>
            <a:off x="5770325" y="2344800"/>
            <a:ext cx="2505600" cy="45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Does shadow start here where it is the brightest?</a:t>
            </a:r>
            <a:endParaRPr sz="1000"/>
          </a:p>
        </p:txBody>
      </p:sp>
      <p:sp>
        <p:nvSpPr>
          <p:cNvPr id="163" name="Shape 163"/>
          <p:cNvSpPr txBox="1"/>
          <p:nvPr/>
        </p:nvSpPr>
        <p:spPr>
          <a:xfrm>
            <a:off x="6589050" y="2831675"/>
            <a:ext cx="2505600" cy="45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Or here where it starts fading significantly?</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Detection </a:t>
            </a:r>
            <a:r>
              <a:rPr lang="en"/>
              <a:t>M</a:t>
            </a:r>
            <a:r>
              <a:rPr lang="en"/>
              <a:t>ethod</a:t>
            </a:r>
            <a:endParaRPr/>
          </a:p>
        </p:txBody>
      </p:sp>
      <p:sp>
        <p:nvSpPr>
          <p:cNvPr id="61" name="Shape 61"/>
          <p:cNvSpPr txBox="1"/>
          <p:nvPr>
            <p:ph idx="1" type="body"/>
          </p:nvPr>
        </p:nvSpPr>
        <p:spPr>
          <a:xfrm>
            <a:off x="311700" y="10177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1. Low pass filter image to try and suppress speckle artifacts</a:t>
            </a:r>
            <a:endParaRPr/>
          </a:p>
        </p:txBody>
      </p:sp>
      <p:pic>
        <p:nvPicPr>
          <p:cNvPr id="62" name="Shape 62"/>
          <p:cNvPicPr preferRelativeResize="0"/>
          <p:nvPr/>
        </p:nvPicPr>
        <p:blipFill>
          <a:blip r:embed="rId3">
            <a:alphaModFix/>
          </a:blip>
          <a:stretch>
            <a:fillRect/>
          </a:stretch>
        </p:blipFill>
        <p:spPr>
          <a:xfrm>
            <a:off x="-1" y="1801800"/>
            <a:ext cx="5201601" cy="301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Detection Method</a:t>
            </a:r>
            <a:endParaRPr/>
          </a:p>
        </p:txBody>
      </p:sp>
      <p:sp>
        <p:nvSpPr>
          <p:cNvPr id="68" name="Shape 68"/>
          <p:cNvSpPr txBox="1"/>
          <p:nvPr>
            <p:ph idx="1" type="body"/>
          </p:nvPr>
        </p:nvSpPr>
        <p:spPr>
          <a:xfrm>
            <a:off x="311700" y="1017725"/>
            <a:ext cx="8520600" cy="78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2. </a:t>
            </a:r>
            <a:r>
              <a:rPr lang="en"/>
              <a:t>Sweep top to bottom of scanline and compute local symmetric entropy of pixel intensity:</a:t>
            </a:r>
            <a:endParaRPr/>
          </a:p>
        </p:txBody>
      </p:sp>
      <p:sp>
        <p:nvSpPr>
          <p:cNvPr id="69" name="Shape 69"/>
          <p:cNvSpPr txBox="1"/>
          <p:nvPr/>
        </p:nvSpPr>
        <p:spPr>
          <a:xfrm>
            <a:off x="5696700" y="2676725"/>
            <a:ext cx="3135600" cy="1104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a:t>
            </a:r>
            <a:r>
              <a:rPr baseline="-25000" lang="en" sz="1200">
                <a:solidFill>
                  <a:schemeClr val="dk1"/>
                </a:solidFill>
                <a:latin typeface="Times New Roman"/>
                <a:ea typeface="Times New Roman"/>
                <a:cs typeface="Times New Roman"/>
                <a:sym typeface="Times New Roman"/>
              </a:rPr>
              <a:t>i</a:t>
            </a:r>
            <a:r>
              <a:rPr lang="en" sz="1200">
                <a:solidFill>
                  <a:schemeClr val="dk1"/>
                </a:solidFill>
                <a:latin typeface="Times New Roman"/>
                <a:ea typeface="Times New Roman"/>
                <a:cs typeface="Times New Roman"/>
                <a:sym typeface="Times New Roman"/>
              </a:rPr>
              <a:t> is the symmetric entropy at pixel </a:t>
            </a:r>
            <a:r>
              <a:rPr i="1" lang="en" sz="1200">
                <a:solidFill>
                  <a:schemeClr val="dk1"/>
                </a:solidFill>
                <a:latin typeface="Times New Roman"/>
                <a:ea typeface="Times New Roman"/>
                <a:cs typeface="Times New Roman"/>
                <a:sym typeface="Times New Roman"/>
              </a:rPr>
              <a:t>i</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L</a:t>
            </a:r>
            <a:r>
              <a:rPr lang="en" sz="1200">
                <a:solidFill>
                  <a:schemeClr val="dk1"/>
                </a:solidFill>
                <a:latin typeface="Times New Roman"/>
                <a:ea typeface="Times New Roman"/>
                <a:cs typeface="Times New Roman"/>
                <a:sym typeface="Times New Roman"/>
              </a:rPr>
              <a:t> is the set of all scanline indices that are not the first or last index, and I(i)is the pixel intensity at pixel </a:t>
            </a:r>
            <a:r>
              <a:rPr i="1" lang="en" sz="1200">
                <a:solidFill>
                  <a:schemeClr val="dk1"/>
                </a:solidFill>
                <a:latin typeface="Times New Roman"/>
                <a:ea typeface="Times New Roman"/>
                <a:cs typeface="Times New Roman"/>
                <a:sym typeface="Times New Roman"/>
              </a:rPr>
              <a:t>i</a:t>
            </a:r>
            <a:r>
              <a:rPr lang="en" sz="1200">
                <a:solidFill>
                  <a:schemeClr val="dk1"/>
                </a:solidFill>
                <a:latin typeface="Times New Roman"/>
                <a:ea typeface="Times New Roman"/>
                <a:cs typeface="Times New Roman"/>
                <a:sym typeface="Times New Roman"/>
              </a:rPr>
              <a:t>. </a:t>
            </a:r>
            <a:endParaRPr/>
          </a:p>
        </p:txBody>
      </p:sp>
      <p:pic>
        <p:nvPicPr>
          <p:cNvPr id="70" name="Shape 70"/>
          <p:cNvPicPr preferRelativeResize="0"/>
          <p:nvPr/>
        </p:nvPicPr>
        <p:blipFill>
          <a:blip r:embed="rId3">
            <a:alphaModFix/>
          </a:blip>
          <a:stretch>
            <a:fillRect/>
          </a:stretch>
        </p:blipFill>
        <p:spPr>
          <a:xfrm>
            <a:off x="5451350" y="2250475"/>
            <a:ext cx="3445200" cy="426250"/>
          </a:xfrm>
          <a:prstGeom prst="rect">
            <a:avLst/>
          </a:prstGeom>
          <a:noFill/>
          <a:ln>
            <a:noFill/>
          </a:ln>
        </p:spPr>
      </p:pic>
      <p:pic>
        <p:nvPicPr>
          <p:cNvPr id="71" name="Shape 71"/>
          <p:cNvPicPr preferRelativeResize="0"/>
          <p:nvPr/>
        </p:nvPicPr>
        <p:blipFill>
          <a:blip r:embed="rId4">
            <a:alphaModFix/>
          </a:blip>
          <a:stretch>
            <a:fillRect/>
          </a:stretch>
        </p:blipFill>
        <p:spPr>
          <a:xfrm>
            <a:off x="116250" y="1836535"/>
            <a:ext cx="5335101" cy="32251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Detection Method</a:t>
            </a:r>
            <a:endParaRPr/>
          </a:p>
        </p:txBody>
      </p:sp>
      <p:sp>
        <p:nvSpPr>
          <p:cNvPr id="77" name="Shape 77"/>
          <p:cNvSpPr txBox="1"/>
          <p:nvPr>
            <p:ph idx="1" type="body"/>
          </p:nvPr>
        </p:nvSpPr>
        <p:spPr>
          <a:xfrm>
            <a:off x="311700" y="1017725"/>
            <a:ext cx="8520600" cy="78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3</a:t>
            </a:r>
            <a:r>
              <a:rPr lang="en"/>
              <a:t>. Sweep from top to bottom of scanline and flag first pixel with an entropy value greater than one standard deviation of all subsequent pixels</a:t>
            </a:r>
            <a:endParaRPr/>
          </a:p>
        </p:txBody>
      </p:sp>
      <p:pic>
        <p:nvPicPr>
          <p:cNvPr id="78" name="Shape 78"/>
          <p:cNvPicPr preferRelativeResize="0"/>
          <p:nvPr/>
        </p:nvPicPr>
        <p:blipFill>
          <a:blip r:embed="rId3">
            <a:alphaModFix/>
          </a:blip>
          <a:stretch>
            <a:fillRect/>
          </a:stretch>
        </p:blipFill>
        <p:spPr>
          <a:xfrm>
            <a:off x="174350" y="1804018"/>
            <a:ext cx="5320651" cy="3322882"/>
          </a:xfrm>
          <a:prstGeom prst="rect">
            <a:avLst/>
          </a:prstGeom>
          <a:noFill/>
          <a:ln>
            <a:noFill/>
          </a:ln>
        </p:spPr>
      </p:pic>
      <p:pic>
        <p:nvPicPr>
          <p:cNvPr id="79" name="Shape 79"/>
          <p:cNvPicPr preferRelativeResize="0"/>
          <p:nvPr/>
        </p:nvPicPr>
        <p:blipFill>
          <a:blip r:embed="rId4">
            <a:alphaModFix/>
          </a:blip>
          <a:stretch>
            <a:fillRect/>
          </a:stretch>
        </p:blipFill>
        <p:spPr>
          <a:xfrm>
            <a:off x="5495008" y="2430708"/>
            <a:ext cx="3430530" cy="572700"/>
          </a:xfrm>
          <a:prstGeom prst="rect">
            <a:avLst/>
          </a:prstGeom>
          <a:noFill/>
          <a:ln>
            <a:noFill/>
          </a:ln>
        </p:spPr>
      </p:pic>
      <p:sp>
        <p:nvSpPr>
          <p:cNvPr id="80" name="Shape 80"/>
          <p:cNvSpPr txBox="1"/>
          <p:nvPr/>
        </p:nvSpPr>
        <p:spPr>
          <a:xfrm>
            <a:off x="5419575" y="2910800"/>
            <a:ext cx="3581400" cy="1693500"/>
          </a:xfrm>
          <a:prstGeom prst="rect">
            <a:avLst/>
          </a:prstGeom>
          <a:noFill/>
          <a:ln>
            <a:noFill/>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i="1" lang="en" sz="1200">
                <a:solidFill>
                  <a:schemeClr val="dk1"/>
                </a:solidFill>
                <a:latin typeface="Times New Roman"/>
                <a:ea typeface="Times New Roman"/>
                <a:cs typeface="Times New Roman"/>
                <a:sym typeface="Times New Roman"/>
              </a:rPr>
              <a:t>S</a:t>
            </a:r>
            <a:r>
              <a:rPr baseline="-25000" i="1" lang="en" sz="1200">
                <a:solidFill>
                  <a:schemeClr val="dk1"/>
                </a:solidFill>
                <a:latin typeface="Times New Roman"/>
                <a:ea typeface="Times New Roman"/>
                <a:cs typeface="Times New Roman"/>
                <a:sym typeface="Times New Roman"/>
              </a:rPr>
              <a:t>i</a:t>
            </a:r>
            <a:r>
              <a:rPr i="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is the symmetric entropy of shadow element at pixel </a:t>
            </a:r>
            <a:r>
              <a:rPr i="1" lang="en" sz="1200">
                <a:solidFill>
                  <a:schemeClr val="dk1"/>
                </a:solidFill>
                <a:latin typeface="Times New Roman"/>
                <a:ea typeface="Times New Roman"/>
                <a:cs typeface="Times New Roman"/>
                <a:sym typeface="Times New Roman"/>
              </a:rPr>
              <a:t>i</a:t>
            </a:r>
            <a:r>
              <a:rPr lang="en" sz="1200">
                <a:solidFill>
                  <a:schemeClr val="dk1"/>
                </a:solidFill>
                <a:latin typeface="Times New Roman"/>
                <a:ea typeface="Times New Roman"/>
                <a:cs typeface="Times New Roman"/>
                <a:sym typeface="Times New Roman"/>
              </a:rPr>
              <a:t>, sis the standard deviation of the symmetric entropy values of the entire scanline, </a:t>
            </a:r>
            <a:r>
              <a:rPr i="1" lang="en" sz="1200">
                <a:solidFill>
                  <a:schemeClr val="dk1"/>
                </a:solidFill>
                <a:latin typeface="Times New Roman"/>
                <a:ea typeface="Times New Roman"/>
                <a:cs typeface="Times New Roman"/>
                <a:sym typeface="Times New Roman"/>
              </a:rPr>
              <a:t>j</a:t>
            </a:r>
            <a:r>
              <a:rPr lang="en" sz="1200">
                <a:solidFill>
                  <a:schemeClr val="dk1"/>
                </a:solidFill>
                <a:latin typeface="Times New Roman"/>
                <a:ea typeface="Times New Roman"/>
                <a:cs typeface="Times New Roman"/>
                <a:sym typeface="Times New Roman"/>
              </a:rPr>
              <a:t> is a pixel index greater than </a:t>
            </a:r>
            <a:r>
              <a:rPr i="1" lang="en" sz="1200">
                <a:solidFill>
                  <a:schemeClr val="dk1"/>
                </a:solidFill>
                <a:latin typeface="Times New Roman"/>
                <a:ea typeface="Times New Roman"/>
                <a:cs typeface="Times New Roman"/>
                <a:sym typeface="Times New Roman"/>
              </a:rPr>
              <a:t>i</a:t>
            </a:r>
            <a:r>
              <a:rPr lang="en" sz="1200">
                <a:solidFill>
                  <a:schemeClr val="dk1"/>
                </a:solidFill>
                <a:latin typeface="Times New Roman"/>
                <a:ea typeface="Times New Roman"/>
                <a:cs typeface="Times New Roman"/>
                <a:sym typeface="Times New Roman"/>
              </a:rPr>
              <a:t>, and </a:t>
            </a:r>
            <a:r>
              <a:rPr i="1" lang="en" sz="1200">
                <a:solidFill>
                  <a:schemeClr val="dk1"/>
                </a:solidFill>
                <a:latin typeface="Times New Roman"/>
                <a:ea typeface="Times New Roman"/>
                <a:cs typeface="Times New Roman"/>
                <a:sym typeface="Times New Roman"/>
              </a:rPr>
              <a:t>L</a:t>
            </a:r>
            <a:r>
              <a:rPr lang="en" sz="1200">
                <a:solidFill>
                  <a:schemeClr val="dk1"/>
                </a:solidFill>
                <a:latin typeface="Times New Roman"/>
                <a:ea typeface="Times New Roman"/>
                <a:cs typeface="Times New Roman"/>
                <a:sym typeface="Times New Roman"/>
              </a:rPr>
              <a:t> is the set of all scanline indices that are not the first or last index.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Validation Method</a:t>
            </a:r>
            <a:endParaRPr/>
          </a:p>
        </p:txBody>
      </p:sp>
      <p:sp>
        <p:nvSpPr>
          <p:cNvPr id="86" name="Shape 86"/>
          <p:cNvSpPr txBox="1"/>
          <p:nvPr>
            <p:ph idx="1" type="body"/>
          </p:nvPr>
        </p:nvSpPr>
        <p:spPr>
          <a:xfrm>
            <a:off x="311700" y="1017725"/>
            <a:ext cx="8520600" cy="78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user takes the original image and outlines a closed polygon of the shadow region in MATLAB (gold standard)</a:t>
            </a:r>
            <a:endParaRPr/>
          </a:p>
          <a:p>
            <a:pPr indent="0" lvl="0" marL="0">
              <a:spcBef>
                <a:spcPts val="1600"/>
              </a:spcBef>
              <a:spcAft>
                <a:spcPts val="0"/>
              </a:spcAft>
              <a:buNone/>
            </a:pPr>
            <a:r>
              <a:t/>
            </a:r>
            <a:endParaRPr/>
          </a:p>
          <a:p>
            <a:pPr indent="0" lvl="0" marL="0">
              <a:spcBef>
                <a:spcPts val="1600"/>
              </a:spcBef>
              <a:spcAft>
                <a:spcPts val="0"/>
              </a:spcAft>
              <a:buNone/>
            </a:pPr>
            <a:r>
              <a:rPr lang="en"/>
              <a:t>Every pixel is then tagged as either a shadow or not a shadow by the manual outlining</a:t>
            </a:r>
            <a:endParaRPr/>
          </a:p>
          <a:p>
            <a:pPr indent="0" lvl="0" marL="0">
              <a:spcBef>
                <a:spcPts val="1600"/>
              </a:spcBef>
              <a:spcAft>
                <a:spcPts val="0"/>
              </a:spcAft>
              <a:buNone/>
            </a:pPr>
            <a:r>
              <a:t/>
            </a:r>
            <a:endParaRPr/>
          </a:p>
          <a:p>
            <a:pPr indent="0" lvl="0" marL="0" rtl="0">
              <a:spcBef>
                <a:spcPts val="1600"/>
              </a:spcBef>
              <a:spcAft>
                <a:spcPts val="0"/>
              </a:spcAft>
              <a:buNone/>
            </a:pPr>
            <a:r>
              <a:rPr lang="en"/>
              <a:t>The manually outlined pixels are then compared to the shadowing pixels detected by the algorithm for sensitivity and specificity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 Scenarios:</a:t>
            </a:r>
            <a:endParaRPr/>
          </a:p>
        </p:txBody>
      </p:sp>
      <p:pic>
        <p:nvPicPr>
          <p:cNvPr id="92" name="Shape 92"/>
          <p:cNvPicPr preferRelativeResize="0"/>
          <p:nvPr/>
        </p:nvPicPr>
        <p:blipFill>
          <a:blip r:embed="rId3">
            <a:alphaModFix/>
          </a:blip>
          <a:stretch>
            <a:fillRect/>
          </a:stretch>
        </p:blipFill>
        <p:spPr>
          <a:xfrm>
            <a:off x="3643163" y="721072"/>
            <a:ext cx="1857663" cy="1569055"/>
          </a:xfrm>
          <a:prstGeom prst="rect">
            <a:avLst/>
          </a:prstGeom>
          <a:noFill/>
          <a:ln>
            <a:noFill/>
          </a:ln>
        </p:spPr>
      </p:pic>
      <p:pic>
        <p:nvPicPr>
          <p:cNvPr id="93" name="Shape 93"/>
          <p:cNvPicPr preferRelativeResize="0"/>
          <p:nvPr/>
        </p:nvPicPr>
        <p:blipFill>
          <a:blip r:embed="rId4">
            <a:alphaModFix/>
          </a:blip>
          <a:stretch>
            <a:fillRect/>
          </a:stretch>
        </p:blipFill>
        <p:spPr>
          <a:xfrm>
            <a:off x="3527251" y="2914160"/>
            <a:ext cx="1973575" cy="1886390"/>
          </a:xfrm>
          <a:prstGeom prst="rect">
            <a:avLst/>
          </a:prstGeom>
          <a:noFill/>
          <a:ln>
            <a:noFill/>
          </a:ln>
        </p:spPr>
      </p:pic>
      <p:pic>
        <p:nvPicPr>
          <p:cNvPr id="94" name="Shape 94"/>
          <p:cNvPicPr preferRelativeResize="0"/>
          <p:nvPr/>
        </p:nvPicPr>
        <p:blipFill>
          <a:blip r:embed="rId5">
            <a:alphaModFix/>
          </a:blip>
          <a:stretch>
            <a:fillRect/>
          </a:stretch>
        </p:blipFill>
        <p:spPr>
          <a:xfrm>
            <a:off x="6045075" y="359575"/>
            <a:ext cx="1973575" cy="2292050"/>
          </a:xfrm>
          <a:prstGeom prst="rect">
            <a:avLst/>
          </a:prstGeom>
          <a:noFill/>
          <a:ln>
            <a:noFill/>
          </a:ln>
        </p:spPr>
      </p:pic>
      <p:pic>
        <p:nvPicPr>
          <p:cNvPr id="95" name="Shape 95"/>
          <p:cNvPicPr preferRelativeResize="0"/>
          <p:nvPr/>
        </p:nvPicPr>
        <p:blipFill>
          <a:blip r:embed="rId6">
            <a:alphaModFix/>
          </a:blip>
          <a:stretch>
            <a:fillRect/>
          </a:stretch>
        </p:blipFill>
        <p:spPr>
          <a:xfrm>
            <a:off x="6049601" y="2660882"/>
            <a:ext cx="1973575" cy="2392930"/>
          </a:xfrm>
          <a:prstGeom prst="rect">
            <a:avLst/>
          </a:prstGeom>
          <a:noFill/>
          <a:ln>
            <a:noFill/>
          </a:ln>
        </p:spPr>
      </p:pic>
      <p:sp>
        <p:nvSpPr>
          <p:cNvPr id="96" name="Shape 96"/>
          <p:cNvSpPr txBox="1"/>
          <p:nvPr>
            <p:ph idx="1" type="body"/>
          </p:nvPr>
        </p:nvSpPr>
        <p:spPr>
          <a:xfrm>
            <a:off x="253575" y="1497200"/>
            <a:ext cx="2724900" cy="37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a:t>
            </a:r>
            <a:r>
              <a:rPr lang="en"/>
              <a:t>Imaging forearm</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1600"/>
              </a:spcAft>
              <a:buNone/>
            </a:pPr>
            <a:r>
              <a:rPr lang="en"/>
              <a:t>2. Imaging phantom with embedded objects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 Scenarios:</a:t>
            </a:r>
            <a:endParaRPr/>
          </a:p>
        </p:txBody>
      </p:sp>
      <p:sp>
        <p:nvSpPr>
          <p:cNvPr id="102" name="Shape 102"/>
          <p:cNvSpPr txBox="1"/>
          <p:nvPr>
            <p:ph idx="1" type="body"/>
          </p:nvPr>
        </p:nvSpPr>
        <p:spPr>
          <a:xfrm>
            <a:off x="253575" y="1497200"/>
            <a:ext cx="2724900" cy="188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3. Imaging phantom with embedded objects, raised in the middle to create air gaps on side</a:t>
            </a:r>
            <a:endParaRPr/>
          </a:p>
        </p:txBody>
      </p:sp>
      <p:pic>
        <p:nvPicPr>
          <p:cNvPr id="103" name="Shape 103"/>
          <p:cNvPicPr preferRelativeResize="0"/>
          <p:nvPr/>
        </p:nvPicPr>
        <p:blipFill>
          <a:blip r:embed="rId3">
            <a:alphaModFix/>
          </a:blip>
          <a:stretch>
            <a:fillRect/>
          </a:stretch>
        </p:blipFill>
        <p:spPr>
          <a:xfrm>
            <a:off x="3164875" y="896590"/>
            <a:ext cx="2277925" cy="2032610"/>
          </a:xfrm>
          <a:prstGeom prst="rect">
            <a:avLst/>
          </a:prstGeom>
          <a:noFill/>
          <a:ln>
            <a:noFill/>
          </a:ln>
        </p:spPr>
      </p:pic>
      <p:pic>
        <p:nvPicPr>
          <p:cNvPr id="104" name="Shape 104"/>
          <p:cNvPicPr preferRelativeResize="0"/>
          <p:nvPr/>
        </p:nvPicPr>
        <p:blipFill>
          <a:blip r:embed="rId4">
            <a:alphaModFix/>
          </a:blip>
          <a:stretch>
            <a:fillRect/>
          </a:stretch>
        </p:blipFill>
        <p:spPr>
          <a:xfrm>
            <a:off x="3164875" y="3049425"/>
            <a:ext cx="2277925" cy="1756110"/>
          </a:xfrm>
          <a:prstGeom prst="rect">
            <a:avLst/>
          </a:prstGeom>
          <a:noFill/>
          <a:ln>
            <a:noFill/>
          </a:ln>
        </p:spPr>
      </p:pic>
      <p:pic>
        <p:nvPicPr>
          <p:cNvPr id="105" name="Shape 105"/>
          <p:cNvPicPr preferRelativeResize="0"/>
          <p:nvPr/>
        </p:nvPicPr>
        <p:blipFill>
          <a:blip r:embed="rId5">
            <a:alphaModFix/>
          </a:blip>
          <a:stretch>
            <a:fillRect/>
          </a:stretch>
        </p:blipFill>
        <p:spPr>
          <a:xfrm>
            <a:off x="5862300" y="896600"/>
            <a:ext cx="3281698"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pic>
        <p:nvPicPr>
          <p:cNvPr id="111" name="Shape 111"/>
          <p:cNvPicPr preferRelativeResize="0"/>
          <p:nvPr/>
        </p:nvPicPr>
        <p:blipFill>
          <a:blip r:embed="rId3">
            <a:alphaModFix/>
          </a:blip>
          <a:stretch>
            <a:fillRect/>
          </a:stretch>
        </p:blipFill>
        <p:spPr>
          <a:xfrm>
            <a:off x="757875" y="1146225"/>
            <a:ext cx="8078319" cy="2697025"/>
          </a:xfrm>
          <a:prstGeom prst="rect">
            <a:avLst/>
          </a:prstGeom>
          <a:noFill/>
          <a:ln>
            <a:noFill/>
          </a:ln>
        </p:spPr>
      </p:pic>
      <p:graphicFrame>
        <p:nvGraphicFramePr>
          <p:cNvPr id="112" name="Shape 112"/>
          <p:cNvGraphicFramePr/>
          <p:nvPr/>
        </p:nvGraphicFramePr>
        <p:xfrm>
          <a:off x="925700" y="3971750"/>
          <a:ext cx="3000000" cy="3000000"/>
        </p:xfrm>
        <a:graphic>
          <a:graphicData uri="http://schemas.openxmlformats.org/drawingml/2006/table">
            <a:tbl>
              <a:tblPr>
                <a:noFill/>
                <a:tableStyleId>{5D4F0F2E-7F60-415F-8234-59BFAFC9C4C2}</a:tableStyleId>
              </a:tblPr>
              <a:tblGrid>
                <a:gridCol w="971575"/>
                <a:gridCol w="1065200"/>
                <a:gridCol w="1030100"/>
                <a:gridCol w="2095300"/>
                <a:gridCol w="2130425"/>
              </a:tblGrid>
              <a:tr h="537000">
                <a:tc>
                  <a:txBody>
                    <a:bodyPr>
                      <a:noAutofit/>
                    </a:bodyPr>
                    <a:lstStyle/>
                    <a:p>
                      <a:pPr indent="0" lvl="0" marL="0" rtl="0">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Sensitivity</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Specificity</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Positive Predictive Value</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Negative Predictive Value</a:t>
                      </a:r>
                      <a:endParaRPr b="1" sz="1200">
                        <a:latin typeface="Times New Roman"/>
                        <a:ea typeface="Times New Roman"/>
                        <a:cs typeface="Times New Roman"/>
                        <a:sym typeface="Times New Roman"/>
                      </a:endParaRPr>
                    </a:p>
                  </a:txBody>
                  <a:tcPr marT="63500" marB="63500" marR="63500" marL="63500"/>
                </a:tc>
              </a:tr>
              <a:tr h="338225">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Forearm</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0.9597</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0.9677</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0.9615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0.9661</a:t>
                      </a:r>
                      <a:endParaRPr sz="1200">
                        <a:latin typeface="Times New Roman"/>
                        <a:ea typeface="Times New Roman"/>
                        <a:cs typeface="Times New Roman"/>
                        <a:sym typeface="Times New Roman"/>
                      </a:endParaRPr>
                    </a:p>
                  </a:txBody>
                  <a:tcPr marT="63500" marB="63500" marR="63500" marL="63500"/>
                </a:tc>
              </a:tr>
            </a:tbl>
          </a:graphicData>
        </a:graphic>
      </p:graphicFrame>
      <p:cxnSp>
        <p:nvCxnSpPr>
          <p:cNvPr id="113" name="Shape 113"/>
          <p:cNvCxnSpPr/>
          <p:nvPr/>
        </p:nvCxnSpPr>
        <p:spPr>
          <a:xfrm flipH="1">
            <a:off x="2590675" y="793000"/>
            <a:ext cx="510600" cy="1872000"/>
          </a:xfrm>
          <a:prstGeom prst="straightConnector1">
            <a:avLst/>
          </a:prstGeom>
          <a:noFill/>
          <a:ln cap="flat" cmpd="sng" w="9525">
            <a:solidFill>
              <a:srgbClr val="FF0000"/>
            </a:solidFill>
            <a:prstDash val="solid"/>
            <a:round/>
            <a:headEnd len="lg" w="lg" type="none"/>
            <a:tailEnd len="lg" w="lg" type="triangle"/>
          </a:ln>
        </p:spPr>
      </p:cxnSp>
      <p:sp>
        <p:nvSpPr>
          <p:cNvPr id="114" name="Shape 114"/>
          <p:cNvSpPr txBox="1"/>
          <p:nvPr/>
        </p:nvSpPr>
        <p:spPr>
          <a:xfrm>
            <a:off x="3101275" y="405125"/>
            <a:ext cx="5512200" cy="65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Algorithm had trouble in this area, probably need to refine algorithm to handle scanlines with more gradual shadowing or high variance in brightness. Algorithm seems to work well when there is a distinct bright-dark jump </a:t>
            </a:r>
            <a:endParaRPr sz="1000"/>
          </a:p>
        </p:txBody>
      </p:sp>
      <p:sp>
        <p:nvSpPr>
          <p:cNvPr id="115" name="Shape 115"/>
          <p:cNvSpPr/>
          <p:nvPr/>
        </p:nvSpPr>
        <p:spPr>
          <a:xfrm>
            <a:off x="3838775" y="1889775"/>
            <a:ext cx="274200" cy="245700"/>
          </a:xfrm>
          <a:prstGeom prst="ellipse">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4993400" y="1889775"/>
            <a:ext cx="274200" cy="245700"/>
          </a:xfrm>
          <a:prstGeom prst="ellipse">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5267600" y="1939275"/>
            <a:ext cx="274200" cy="245700"/>
          </a:xfrm>
          <a:prstGeom prst="ellipse">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nvSpPr>
        <p:spPr>
          <a:xfrm>
            <a:off x="3679100" y="1393300"/>
            <a:ext cx="2902800" cy="16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Need to investigate why these isolated “peaks” occur, seems like an artifact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graphicFrame>
        <p:nvGraphicFramePr>
          <p:cNvPr id="124" name="Shape 124"/>
          <p:cNvGraphicFramePr/>
          <p:nvPr/>
        </p:nvGraphicFramePr>
        <p:xfrm>
          <a:off x="944038" y="3828000"/>
          <a:ext cx="3000000" cy="3000000"/>
        </p:xfrm>
        <a:graphic>
          <a:graphicData uri="http://schemas.openxmlformats.org/drawingml/2006/table">
            <a:tbl>
              <a:tblPr>
                <a:noFill/>
                <a:tableStyleId>{5D4F0F2E-7F60-415F-8234-59BFAFC9C4C2}</a:tableStyleId>
              </a:tblPr>
              <a:tblGrid>
                <a:gridCol w="1017075"/>
                <a:gridCol w="1115100"/>
                <a:gridCol w="1078325"/>
                <a:gridCol w="2193400"/>
                <a:gridCol w="2230175"/>
              </a:tblGrid>
              <a:tr h="309875">
                <a:tc>
                  <a:txBody>
                    <a:bodyPr>
                      <a:noAutofit/>
                    </a:bodyPr>
                    <a:lstStyle/>
                    <a:p>
                      <a:pPr indent="0" lvl="0" marL="0" rtl="0">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Sensitivity</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Specificity</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Positive Predictive Value</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b="1" lang="en" sz="1200">
                          <a:latin typeface="Times New Roman"/>
                          <a:ea typeface="Times New Roman"/>
                          <a:cs typeface="Times New Roman"/>
                          <a:sym typeface="Times New Roman"/>
                        </a:rPr>
                        <a:t>Negative Predictive Value</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med" w="med" type="none"/>
                      <a:tailEnd len="med" w="med" type="none"/>
                    </a:lnB>
                  </a:tcPr>
                </a:tc>
              </a:tr>
              <a:tr h="12700">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Phantom with embedded objects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0.9791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0.9781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sz="1200">
                          <a:latin typeface="Times New Roman"/>
                          <a:ea typeface="Times New Roman"/>
                          <a:cs typeface="Times New Roman"/>
                          <a:sym typeface="Times New Roman"/>
                        </a:rPr>
                        <a:t>0.9737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pic>
        <p:nvPicPr>
          <p:cNvPr id="125" name="Shape 125"/>
          <p:cNvPicPr preferRelativeResize="0"/>
          <p:nvPr/>
        </p:nvPicPr>
        <p:blipFill>
          <a:blip r:embed="rId3">
            <a:alphaModFix/>
          </a:blip>
          <a:stretch>
            <a:fillRect/>
          </a:stretch>
        </p:blipFill>
        <p:spPr>
          <a:xfrm>
            <a:off x="1002176" y="1017725"/>
            <a:ext cx="7308799" cy="2810275"/>
          </a:xfrm>
          <a:prstGeom prst="rect">
            <a:avLst/>
          </a:prstGeom>
          <a:noFill/>
          <a:ln>
            <a:noFill/>
          </a:ln>
        </p:spPr>
      </p:pic>
      <p:cxnSp>
        <p:nvCxnSpPr>
          <p:cNvPr id="126" name="Shape 126"/>
          <p:cNvCxnSpPr/>
          <p:nvPr/>
        </p:nvCxnSpPr>
        <p:spPr>
          <a:xfrm flipH="1">
            <a:off x="5020675" y="556625"/>
            <a:ext cx="349800" cy="1796400"/>
          </a:xfrm>
          <a:prstGeom prst="straightConnector1">
            <a:avLst/>
          </a:prstGeom>
          <a:noFill/>
          <a:ln cap="flat" cmpd="sng" w="9525">
            <a:solidFill>
              <a:srgbClr val="FF0000"/>
            </a:solidFill>
            <a:prstDash val="solid"/>
            <a:round/>
            <a:headEnd len="lg" w="lg" type="none"/>
            <a:tailEnd len="lg" w="lg" type="triangle"/>
          </a:ln>
        </p:spPr>
      </p:cxnSp>
      <p:sp>
        <p:nvSpPr>
          <p:cNvPr id="127" name="Shape 127"/>
          <p:cNvSpPr txBox="1"/>
          <p:nvPr/>
        </p:nvSpPr>
        <p:spPr>
          <a:xfrm>
            <a:off x="5370475" y="289925"/>
            <a:ext cx="3479400" cy="26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The sudden “peaks” are more prominent in this image, though this image seems to have more speckle artifacts, need to investigate as to why this happens</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