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2" r:id="rId10"/>
    <p:sldId id="273" r:id="rId11"/>
    <p:sldId id="264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1E9-FD44-4645-A9B7-D41E00E8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194B-8D8B-4436-89DB-F9DC073C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E571-E342-4116-A867-1C975A7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83CB-EB93-463B-A702-6CB89705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E8FA-5F04-447E-9458-13A9096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75E-D792-43D0-ABCB-2A38822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9D90C-7843-47F2-8E71-38C31AE0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2773-4EAC-4C8D-A812-27F19B24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F677-AF3D-4C03-9104-B5DAFEC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0D58-6475-4018-8CA7-223C575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455F0-047A-4951-B115-32E54D9C9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CB41-BF7D-474A-B045-F7537B04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7090-7467-4F5E-9A34-55CB80F2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8CE4-7A9C-4A90-BE45-5538A490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F1A6-9602-4CB4-9CEB-B7FA027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CBBE-3A9E-423C-8D90-84CD1EE1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B1E7-A460-4305-939C-67CD5B0F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C6E6-789E-4372-918D-CDE8FC3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7703-374D-4EBC-87A5-112AB576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2864-125C-485D-9157-E6744296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869-F935-4E65-9D02-CF54A82F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E424-F8C8-4F33-A6EC-2C4AC298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53F1-B78F-4E40-A17A-4936C74B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D6C3-AEB2-4959-8D64-44B1AC90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E588-FBCA-4E28-8530-183734EC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85A-3FBE-4E49-A0E3-4BE0B16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A07A-9CF3-4520-8E61-2B7745C31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AE8A-8568-4A42-A499-B18E0BFA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81D9-3428-4AF9-BB5F-7538A96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2380-E548-4811-82C6-D279172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CE2B-8C38-41DB-B6FE-23E7F61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F0B-4C5B-4D01-BBB3-92043C9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99DC-0D87-4B7E-84BB-421A130E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021F-2E60-41FD-84C5-2E25C13F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6B6CD-0AEF-42B6-8575-B0B94EB5C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05CA-C90D-41C2-AA90-F636FB050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F08A-6FA3-4652-B5DC-CC59FF47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5625D-C0F5-4351-A386-B356299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0A6E9-F4A7-429A-A57A-0ED0E324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6ABB-F341-4821-A81F-3CB83C2D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CBE2-EA38-469B-B88C-1B945553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9C59-4190-40D6-9AD2-7A68AFA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49C20-76B3-4FCA-A4CB-E4CD6B4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1131-0140-4AB2-9DFA-9B9BC9F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DF709-41D6-4069-B536-7241EC3D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15F2-ED1E-479D-8AF2-A32C6B0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A560-324B-48FE-8F49-EA16076F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98CF-1BB9-4868-8A95-CDECDCA8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ACC5B-2227-43F3-B56E-0708F8A6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E634-C937-4F27-8D65-AA4918C8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F49B-2784-4431-B4C8-2553B61E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2243-DD11-434F-963E-D9FC429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6F6A-D0D3-4D88-8C47-184BF6D5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7032F-0962-4896-950C-7C5CB467A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F4E4-3C11-4095-A303-C4C1013B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E5F5-69B7-4015-A2CD-636B911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5691-37C8-4412-9DEA-EDFB542E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2842-F5D5-4348-98C0-F294DC0B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9065-D2DD-4D85-A67D-2BCCA70F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89AC-1D21-4250-893D-C125CDE5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55E9-10CA-406B-8BCC-8E57CAFF2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96C0-A26B-4B1D-8AD9-6B4BA5C45B6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3D48-9A8B-4320-8A70-6B4DDFE68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B7D4-C87A-495E-849F-FD547CE8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914-6AA3-41E1-83CF-8CEC3B806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Carotid Ultrasound 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0FD3-8640-4C33-A14F-E535E980A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2 Update</a:t>
            </a:r>
          </a:p>
        </p:txBody>
      </p:sp>
    </p:spTree>
    <p:extLst>
      <p:ext uri="{BB962C8B-B14F-4D97-AF65-F5344CB8AC3E}">
        <p14:creationId xmlns:p14="http://schemas.microsoft.com/office/powerpoint/2010/main" val="154107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21CFD7-1978-4E03-F3E3-192AEF82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9" y="83527"/>
            <a:ext cx="3254564" cy="66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9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9EAA08CF-5AF5-4CDC-B682-69859A8A3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4360757" y="4148557"/>
            <a:ext cx="2096027" cy="1759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6B5085-4631-4A8E-B30F-0623D88CE6EF}"/>
              </a:ext>
            </a:extLst>
          </p:cNvPr>
          <p:cNvSpPr/>
          <p:nvPr/>
        </p:nvSpPr>
        <p:spPr>
          <a:xfrm>
            <a:off x="7445773" y="1876827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Death/ACS/Stroke/TIA/CEA/CABG/PCI/CHF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560BE3-F132-4709-8AF0-0BCC949A3A02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3383886" y="2435627"/>
            <a:ext cx="661739" cy="5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A545A-3292-4A6F-B2D8-A7FC6606C7A5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6717000" y="2435627"/>
            <a:ext cx="7287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DAE076-7F48-4EA2-A98A-28518FC22B7D}"/>
              </a:ext>
            </a:extLst>
          </p:cNvPr>
          <p:cNvSpPr txBox="1"/>
          <p:nvPr/>
        </p:nvSpPr>
        <p:spPr>
          <a:xfrm>
            <a:off x="1156029" y="1045720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 Data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88C5F-DF8F-4B9A-8A49-3A25A25F3AF0}"/>
              </a:ext>
            </a:extLst>
          </p:cNvPr>
          <p:cNvSpPr txBox="1"/>
          <p:nvPr/>
        </p:nvSpPr>
        <p:spPr>
          <a:xfrm>
            <a:off x="3567444" y="789165"/>
            <a:ext cx="3682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 Data Classifiers (Naïve Bayes, Support Vector Machine)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482731" y="352458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DDCFBD8-3DD4-75E1-381A-7EF5E67FC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6" y="4159783"/>
            <a:ext cx="2634063" cy="173038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11A2576-EBE5-B17A-1F9F-B31CB328D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58" b="39704"/>
          <a:stretch/>
        </p:blipFill>
        <p:spPr>
          <a:xfrm>
            <a:off x="283325" y="1553436"/>
            <a:ext cx="3100561" cy="17747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09BCCC-0CED-D5FA-ABDE-2FF347B5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625" y="1509786"/>
            <a:ext cx="2671375" cy="1851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BD36E3-3DAD-08D1-8CC5-952861EB17CE}"/>
              </a:ext>
            </a:extLst>
          </p:cNvPr>
          <p:cNvSpPr txBox="1"/>
          <p:nvPr/>
        </p:nvSpPr>
        <p:spPr>
          <a:xfrm>
            <a:off x="10911715" y="334319"/>
            <a:ext cx="2075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3B57B9-BA54-2CF2-A01A-B51A06390876}"/>
              </a:ext>
            </a:extLst>
          </p:cNvPr>
          <p:cNvSpPr/>
          <p:nvPr/>
        </p:nvSpPr>
        <p:spPr>
          <a:xfrm>
            <a:off x="10331207" y="1876827"/>
            <a:ext cx="1618217" cy="110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4D1EC-0A4E-D461-E2A5-05E78DF1B83E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 flipV="1">
            <a:off x="9744473" y="2430717"/>
            <a:ext cx="586734" cy="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1156029" y="362016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045625" y="325099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67175-D791-4A42-F7AC-62697808C759}"/>
              </a:ext>
            </a:extLst>
          </p:cNvPr>
          <p:cNvSpPr txBox="1"/>
          <p:nvPr/>
        </p:nvSpPr>
        <p:spPr>
          <a:xfrm>
            <a:off x="1156029" y="3724802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Carotid U/S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9033A-88AF-B07D-F423-45BD86627E11}"/>
              </a:ext>
            </a:extLst>
          </p:cNvPr>
          <p:cNvSpPr txBox="1"/>
          <p:nvPr/>
        </p:nvSpPr>
        <p:spPr>
          <a:xfrm>
            <a:off x="4073082" y="3496790"/>
            <a:ext cx="267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532FEC-CDA0-8BEC-2ADC-0CF0EAC74721}"/>
              </a:ext>
            </a:extLst>
          </p:cNvPr>
          <p:cNvSpPr/>
          <p:nvPr/>
        </p:nvSpPr>
        <p:spPr>
          <a:xfrm>
            <a:off x="7445773" y="4422373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Death/ACS/Stroke/TIA/CEA/CABG/PCI/CHF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48A9E2-10BB-0E55-8302-8EBBB6F6BC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717000" y="4981173"/>
            <a:ext cx="7287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B43534-DFEB-F808-0101-A480582CE39F}"/>
              </a:ext>
            </a:extLst>
          </p:cNvPr>
          <p:cNvSpPr/>
          <p:nvPr/>
        </p:nvSpPr>
        <p:spPr>
          <a:xfrm>
            <a:off x="10331207" y="4422373"/>
            <a:ext cx="1618217" cy="110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Left: 0.49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Right: 0.62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49283A-BDB1-BB8B-069E-93BF6E8E0ABE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9744473" y="4976263"/>
            <a:ext cx="586734" cy="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A4B64-C659-ED27-B9BA-A01BA1840AD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160179" y="5024974"/>
            <a:ext cx="1200578" cy="3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9EAA08CF-5AF5-4CDC-B682-69859A8A3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4360757" y="1307380"/>
            <a:ext cx="2096027" cy="1759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482731" y="352458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D36E3-3DAD-08D1-8CC5-952861EB17CE}"/>
              </a:ext>
            </a:extLst>
          </p:cNvPr>
          <p:cNvSpPr txBox="1"/>
          <p:nvPr/>
        </p:nvSpPr>
        <p:spPr>
          <a:xfrm>
            <a:off x="10911715" y="334319"/>
            <a:ext cx="2075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1156029" y="362016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045625" y="325099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67175-D791-4A42-F7AC-62697808C759}"/>
              </a:ext>
            </a:extLst>
          </p:cNvPr>
          <p:cNvSpPr txBox="1"/>
          <p:nvPr/>
        </p:nvSpPr>
        <p:spPr>
          <a:xfrm>
            <a:off x="622091" y="872416"/>
            <a:ext cx="2671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Carotid U/S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9033A-88AF-B07D-F423-45BD86627E11}"/>
              </a:ext>
            </a:extLst>
          </p:cNvPr>
          <p:cNvSpPr txBox="1"/>
          <p:nvPr/>
        </p:nvSpPr>
        <p:spPr>
          <a:xfrm>
            <a:off x="4073082" y="655613"/>
            <a:ext cx="267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532FEC-CDA0-8BEC-2ADC-0CF0EAC74721}"/>
              </a:ext>
            </a:extLst>
          </p:cNvPr>
          <p:cNvSpPr/>
          <p:nvPr/>
        </p:nvSpPr>
        <p:spPr>
          <a:xfrm>
            <a:off x="7445773" y="1581196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Death/ACS/Stroke/TIA/CEA/CABG/PCI/CHF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48A9E2-10BB-0E55-8302-8EBBB6F6BC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717000" y="2139996"/>
            <a:ext cx="7287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B43534-DFEB-F808-0101-A480582CE39F}"/>
              </a:ext>
            </a:extLst>
          </p:cNvPr>
          <p:cNvSpPr/>
          <p:nvPr/>
        </p:nvSpPr>
        <p:spPr>
          <a:xfrm>
            <a:off x="10331207" y="1581196"/>
            <a:ext cx="1618217" cy="110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Left: 0.49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Right: 0.73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All: 0.63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49283A-BDB1-BB8B-069E-93BF6E8E0ABE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9744473" y="2135086"/>
            <a:ext cx="586734" cy="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A4B64-C659-ED27-B9BA-A01BA1840AD1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3030071" y="2183797"/>
            <a:ext cx="1330686" cy="3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mantic segmentation with DenseNets for carotid artery ultrasound plaque  segmentation and CIMT estimation - ScienceDirect">
            <a:extLst>
              <a:ext uri="{FF2B5EF4-FFF2-40B4-BE49-F238E27FC236}">
                <a16:creationId xmlns:a16="http://schemas.microsoft.com/office/drawing/2014/main" id="{6DF507B0-8AA3-3D08-8449-804A3C19D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4" t="21653"/>
          <a:stretch/>
        </p:blipFill>
        <p:spPr bwMode="auto">
          <a:xfrm>
            <a:off x="721433" y="1224866"/>
            <a:ext cx="2308638" cy="19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2CE148-CC15-C066-CBEF-E19B4A2CB589}"/>
              </a:ext>
            </a:extLst>
          </p:cNvPr>
          <p:cNvSpPr txBox="1"/>
          <p:nvPr/>
        </p:nvSpPr>
        <p:spPr>
          <a:xfrm>
            <a:off x="1114311" y="4479923"/>
            <a:ext cx="109162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Signal exists in clinical data and in right bulb (why?) with more complex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predicting outcome lower than </a:t>
            </a:r>
            <a:r>
              <a:rPr lang="en-US" sz="2400" dirty="0" err="1"/>
              <a:t>Jas’</a:t>
            </a:r>
            <a:r>
              <a:rPr lang="en-US" sz="2400" dirty="0"/>
              <a:t> paper (however they did 10 k-fold cross validation and predicted coronary </a:t>
            </a:r>
            <a:r>
              <a:rPr lang="en-US" sz="2400" dirty="0" err="1"/>
              <a:t>angio</a:t>
            </a:r>
            <a:r>
              <a:rPr lang="en-US" sz="2400" dirty="0"/>
              <a:t>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potential next steps….</a:t>
            </a:r>
          </a:p>
        </p:txBody>
      </p:sp>
    </p:spTree>
    <p:extLst>
      <p:ext uri="{BB962C8B-B14F-4D97-AF65-F5344CB8AC3E}">
        <p14:creationId xmlns:p14="http://schemas.microsoft.com/office/powerpoint/2010/main" val="211365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6D9F4-12EA-93B7-FC13-2AFCB3B59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10862"/>
              </p:ext>
            </p:extLst>
          </p:nvPr>
        </p:nvGraphicFramePr>
        <p:xfrm>
          <a:off x="114075" y="916426"/>
          <a:ext cx="11963850" cy="502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870">
                  <a:extLst>
                    <a:ext uri="{9D8B030D-6E8A-4147-A177-3AD203B41FA5}">
                      <a16:colId xmlns:a16="http://schemas.microsoft.com/office/drawing/2014/main" val="836475876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098845304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932490755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578845814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747279355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2461762908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42953506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40346860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2618197397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361258899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364079504"/>
                    </a:ext>
                  </a:extLst>
                </a:gridCol>
              </a:tblGrid>
              <a:tr h="244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Data Type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Model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F1 Score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AUC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TPR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TNR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636866838"/>
                  </a:ext>
                </a:extLst>
              </a:tr>
              <a:tr h="24408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Left Bulb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Non-segmented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3496822337"/>
                  </a:ext>
                </a:extLst>
              </a:tr>
              <a:tr h="437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0.267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2718220755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951354176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0.083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0.333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429328514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Right Bulb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Non-segmented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993533207"/>
                  </a:ext>
                </a:extLst>
              </a:tr>
              <a:tr h="437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825739052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nan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0.941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4110595753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476530679"/>
                  </a:ext>
                </a:extLst>
              </a:tr>
              <a:tr h="488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All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507823944"/>
                  </a:ext>
                </a:extLst>
              </a:tr>
              <a:tr h="4881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Clinical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Original Features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603387904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Reduced Features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3075035662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Naïve Bayes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543683610"/>
                  </a:ext>
                </a:extLst>
              </a:tr>
              <a:tr h="488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SVM Classifier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0.077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0.52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22998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08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9EAA08CF-5AF5-4CDC-B682-69859A8A3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4360757" y="1127761"/>
            <a:ext cx="2096027" cy="1759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482731" y="172839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D36E3-3DAD-08D1-8CC5-952861EB17CE}"/>
              </a:ext>
            </a:extLst>
          </p:cNvPr>
          <p:cNvSpPr txBox="1"/>
          <p:nvPr/>
        </p:nvSpPr>
        <p:spPr>
          <a:xfrm>
            <a:off x="10911715" y="154700"/>
            <a:ext cx="2075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1156029" y="182397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045625" y="145480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67175-D791-4A42-F7AC-62697808C759}"/>
              </a:ext>
            </a:extLst>
          </p:cNvPr>
          <p:cNvSpPr txBox="1"/>
          <p:nvPr/>
        </p:nvSpPr>
        <p:spPr>
          <a:xfrm>
            <a:off x="622091" y="709126"/>
            <a:ext cx="2671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Carotid U/S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9033A-88AF-B07D-F423-45BD86627E11}"/>
              </a:ext>
            </a:extLst>
          </p:cNvPr>
          <p:cNvSpPr txBox="1"/>
          <p:nvPr/>
        </p:nvSpPr>
        <p:spPr>
          <a:xfrm>
            <a:off x="4073082" y="475994"/>
            <a:ext cx="267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532FEC-CDA0-8BEC-2ADC-0CF0EAC74721}"/>
              </a:ext>
            </a:extLst>
          </p:cNvPr>
          <p:cNvSpPr/>
          <p:nvPr/>
        </p:nvSpPr>
        <p:spPr>
          <a:xfrm>
            <a:off x="7445773" y="1401577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Death/ACS/Stroke/TIA/CEA/CABG/PCI/CHF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48A9E2-10BB-0E55-8302-8EBBB6F6BC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717000" y="1960377"/>
            <a:ext cx="7287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B43534-DFEB-F808-0101-A480582CE39F}"/>
              </a:ext>
            </a:extLst>
          </p:cNvPr>
          <p:cNvSpPr/>
          <p:nvPr/>
        </p:nvSpPr>
        <p:spPr>
          <a:xfrm>
            <a:off x="10331207" y="1401577"/>
            <a:ext cx="1618217" cy="110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Hopefully good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49283A-BDB1-BB8B-069E-93BF6E8E0ABE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9744473" y="1955467"/>
            <a:ext cx="586734" cy="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A4B64-C659-ED27-B9BA-A01BA1840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30071" y="2004178"/>
            <a:ext cx="1330686" cy="3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mantic segmentation with DenseNets for carotid artery ultrasound plaque  segmentation and CIMT estimation - ScienceDirect">
            <a:extLst>
              <a:ext uri="{FF2B5EF4-FFF2-40B4-BE49-F238E27FC236}">
                <a16:creationId xmlns:a16="http://schemas.microsoft.com/office/drawing/2014/main" id="{6DF507B0-8AA3-3D08-8449-804A3C19D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4" t="21653"/>
          <a:stretch/>
        </p:blipFill>
        <p:spPr bwMode="auto">
          <a:xfrm>
            <a:off x="721433" y="1061576"/>
            <a:ext cx="2308638" cy="19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9EAA08CF-5AF5-4CDC-B682-69859A8A3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4360757" y="1127761"/>
            <a:ext cx="2096027" cy="1759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482731" y="172839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D36E3-3DAD-08D1-8CC5-952861EB17CE}"/>
              </a:ext>
            </a:extLst>
          </p:cNvPr>
          <p:cNvSpPr txBox="1"/>
          <p:nvPr/>
        </p:nvSpPr>
        <p:spPr>
          <a:xfrm>
            <a:off x="10911715" y="154700"/>
            <a:ext cx="2075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1156029" y="182397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045625" y="145480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67175-D791-4A42-F7AC-62697808C759}"/>
              </a:ext>
            </a:extLst>
          </p:cNvPr>
          <p:cNvSpPr txBox="1"/>
          <p:nvPr/>
        </p:nvSpPr>
        <p:spPr>
          <a:xfrm>
            <a:off x="622091" y="709126"/>
            <a:ext cx="2671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Carotid U/S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9033A-88AF-B07D-F423-45BD86627E11}"/>
              </a:ext>
            </a:extLst>
          </p:cNvPr>
          <p:cNvSpPr txBox="1"/>
          <p:nvPr/>
        </p:nvSpPr>
        <p:spPr>
          <a:xfrm>
            <a:off x="4073082" y="475994"/>
            <a:ext cx="267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532FEC-CDA0-8BEC-2ADC-0CF0EAC74721}"/>
              </a:ext>
            </a:extLst>
          </p:cNvPr>
          <p:cNvSpPr/>
          <p:nvPr/>
        </p:nvSpPr>
        <p:spPr>
          <a:xfrm>
            <a:off x="7445773" y="1450564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/TIA/CEA/CABG/PCI/CHF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48A9E2-10BB-0E55-8302-8EBBB6F6BCFE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>
            <a:off x="6456784" y="2007385"/>
            <a:ext cx="988989" cy="1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B43534-DFEB-F808-0101-A480582CE39F}"/>
              </a:ext>
            </a:extLst>
          </p:cNvPr>
          <p:cNvSpPr/>
          <p:nvPr/>
        </p:nvSpPr>
        <p:spPr>
          <a:xfrm>
            <a:off x="10331207" y="1450564"/>
            <a:ext cx="1618217" cy="110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Hopefully good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49283A-BDB1-BB8B-069E-93BF6E8E0ABE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9744473" y="2004454"/>
            <a:ext cx="586734" cy="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A4B64-C659-ED27-B9BA-A01BA1840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30071" y="2004178"/>
            <a:ext cx="1330686" cy="3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mantic segmentation with DenseNets for carotid artery ultrasound plaque  segmentation and CIMT estimation - ScienceDirect">
            <a:extLst>
              <a:ext uri="{FF2B5EF4-FFF2-40B4-BE49-F238E27FC236}">
                <a16:creationId xmlns:a16="http://schemas.microsoft.com/office/drawing/2014/main" id="{6DF507B0-8AA3-3D08-8449-804A3C19D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4" t="21653"/>
          <a:stretch/>
        </p:blipFill>
        <p:spPr bwMode="auto">
          <a:xfrm>
            <a:off x="721433" y="1061576"/>
            <a:ext cx="2308638" cy="19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973FAD-5136-47B3-8255-5DF58F7D4265}"/>
              </a:ext>
            </a:extLst>
          </p:cNvPr>
          <p:cNvSpPr txBox="1"/>
          <p:nvPr/>
        </p:nvSpPr>
        <p:spPr>
          <a:xfrm>
            <a:off x="3829512" y="3096410"/>
            <a:ext cx="32518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Complex CNN + optimization with supercomputer?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forest/optimized multilayer perceptron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Radiomics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3B8C4-489E-70A3-C794-FB77EB22A9EF}"/>
              </a:ext>
            </a:extLst>
          </p:cNvPr>
          <p:cNvSpPr txBox="1"/>
          <p:nvPr/>
        </p:nvSpPr>
        <p:spPr>
          <a:xfrm>
            <a:off x="605184" y="3199312"/>
            <a:ext cx="2541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Unsegmented u/s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Segmented u/s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F2B38-D783-3A51-D5A5-F0C86E94E2F2}"/>
              </a:ext>
            </a:extLst>
          </p:cNvPr>
          <p:cNvSpPr txBox="1"/>
          <p:nvPr/>
        </p:nvSpPr>
        <p:spPr>
          <a:xfrm>
            <a:off x="7173825" y="3078591"/>
            <a:ext cx="3251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with reducing confounding outcomes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7B76D-5801-C499-B684-04FDA5A818F1}"/>
              </a:ext>
            </a:extLst>
          </p:cNvPr>
          <p:cNvSpPr txBox="1"/>
          <p:nvPr/>
        </p:nvSpPr>
        <p:spPr>
          <a:xfrm>
            <a:off x="10116794" y="3093832"/>
            <a:ext cx="22276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cross validation / leave-one-out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confidence intervals/error range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B6A9F-7F67-CF7F-10F2-EF64E21FCFA1}"/>
              </a:ext>
            </a:extLst>
          </p:cNvPr>
          <p:cNvCxnSpPr>
            <a:cxnSpLocks/>
          </p:cNvCxnSpPr>
          <p:nvPr/>
        </p:nvCxnSpPr>
        <p:spPr>
          <a:xfrm flipV="1">
            <a:off x="2900965" y="2004178"/>
            <a:ext cx="674992" cy="3792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54560-5B35-5F56-948A-96DB1274D451}"/>
              </a:ext>
            </a:extLst>
          </p:cNvPr>
          <p:cNvSpPr txBox="1"/>
          <p:nvPr/>
        </p:nvSpPr>
        <p:spPr>
          <a:xfrm>
            <a:off x="1105200" y="5906261"/>
            <a:ext cx="2917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Optimize feature selection stage</a:t>
            </a:r>
          </a:p>
        </p:txBody>
      </p:sp>
    </p:spTree>
    <p:extLst>
      <p:ext uri="{BB962C8B-B14F-4D97-AF65-F5344CB8AC3E}">
        <p14:creationId xmlns:p14="http://schemas.microsoft.com/office/powerpoint/2010/main" val="74981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466402" y="2785418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D36E3-3DAD-08D1-8CC5-952861EB17CE}"/>
              </a:ext>
            </a:extLst>
          </p:cNvPr>
          <p:cNvSpPr txBox="1"/>
          <p:nvPr/>
        </p:nvSpPr>
        <p:spPr>
          <a:xfrm>
            <a:off x="10895386" y="2767279"/>
            <a:ext cx="2075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1139700" y="2794976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029296" y="2758059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73FAD-5136-47B3-8255-5DF58F7D4265}"/>
              </a:ext>
            </a:extLst>
          </p:cNvPr>
          <p:cNvSpPr txBox="1"/>
          <p:nvPr/>
        </p:nvSpPr>
        <p:spPr>
          <a:xfrm>
            <a:off x="3829512" y="3096410"/>
            <a:ext cx="32518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Complex CNN + optimization with supercomputer?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forest/optimized multilayer perceptron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Radiomics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3B8C4-489E-70A3-C794-FB77EB22A9EF}"/>
              </a:ext>
            </a:extLst>
          </p:cNvPr>
          <p:cNvSpPr txBox="1"/>
          <p:nvPr/>
        </p:nvSpPr>
        <p:spPr>
          <a:xfrm>
            <a:off x="605184" y="3199312"/>
            <a:ext cx="25411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Unsegmented u/s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Segmented u/s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Optimize feature selection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F2B38-D783-3A51-D5A5-F0C86E94E2F2}"/>
              </a:ext>
            </a:extLst>
          </p:cNvPr>
          <p:cNvSpPr txBox="1"/>
          <p:nvPr/>
        </p:nvSpPr>
        <p:spPr>
          <a:xfrm>
            <a:off x="7173825" y="3078591"/>
            <a:ext cx="325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with reducing confounding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to event?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7B76D-5801-C499-B684-04FDA5A818F1}"/>
              </a:ext>
            </a:extLst>
          </p:cNvPr>
          <p:cNvSpPr txBox="1"/>
          <p:nvPr/>
        </p:nvSpPr>
        <p:spPr>
          <a:xfrm>
            <a:off x="10116794" y="3093832"/>
            <a:ext cx="22276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cross validation / leave-one-out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confidence intervals/error 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6C041-E6F8-74DA-E253-270B6776C6BE}"/>
              </a:ext>
            </a:extLst>
          </p:cNvPr>
          <p:cNvSpPr txBox="1"/>
          <p:nvPr/>
        </p:nvSpPr>
        <p:spPr>
          <a:xfrm>
            <a:off x="276092" y="179022"/>
            <a:ext cx="132513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Some 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there reason for difference for R/L bulbs? Should we aggregate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outcomes to look at? Atm predicting Death/ACS/Stroke/TIA/CEA/CABG/PCI/CHF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predicting time to event useful?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Thought on radiomics?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Timeline? (surg blocks starts Jun-Oct for 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1A7EB1-C9EF-12CC-4724-6D339A1C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605184" y="3481303"/>
            <a:ext cx="11235902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1476015" y="1734742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1476015" y="3613151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9435858" y="1734742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9435858" y="3614344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9435858" y="5491560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1476015" y="5491560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254000" y="3973117"/>
            <a:ext cx="145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7884209" y="3726757"/>
            <a:ext cx="1651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173541" y="1485900"/>
            <a:ext cx="4096473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090C5-0404-4908-80FF-9B1942D89D2F}"/>
              </a:ext>
            </a:extLst>
          </p:cNvPr>
          <p:cNvSpPr/>
          <p:nvPr/>
        </p:nvSpPr>
        <p:spPr>
          <a:xfrm>
            <a:off x="7944573" y="1441846"/>
            <a:ext cx="4096473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AA000-A675-420F-893F-5DB25124B68D}"/>
              </a:ext>
            </a:extLst>
          </p:cNvPr>
          <p:cNvCxnSpPr>
            <a:cxnSpLocks/>
          </p:cNvCxnSpPr>
          <p:nvPr/>
        </p:nvCxnSpPr>
        <p:spPr>
          <a:xfrm>
            <a:off x="4489933" y="4243341"/>
            <a:ext cx="54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4F5AC17D-4A51-47A5-ACA0-B14671378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5302191" y="3613151"/>
            <a:ext cx="1431201" cy="12012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96FFCA-B201-4A2E-A335-DB8457C374B3}"/>
              </a:ext>
            </a:extLst>
          </p:cNvPr>
          <p:cNvCxnSpPr>
            <a:cxnSpLocks/>
          </p:cNvCxnSpPr>
          <p:nvPr/>
        </p:nvCxnSpPr>
        <p:spPr>
          <a:xfrm>
            <a:off x="6991994" y="4243341"/>
            <a:ext cx="54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0FA8E6-BD16-42C0-B849-0192E52692C4}"/>
              </a:ext>
            </a:extLst>
          </p:cNvPr>
          <p:cNvSpPr txBox="1"/>
          <p:nvPr/>
        </p:nvSpPr>
        <p:spPr>
          <a:xfrm>
            <a:off x="4678614" y="2966820"/>
            <a:ext cx="2678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Predictive Machine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64" y="-18637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Work on Carotid U/S + AI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D420328-0A33-401D-AA7F-103F626D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23254"/>
              </p:ext>
            </p:extLst>
          </p:nvPr>
        </p:nvGraphicFramePr>
        <p:xfrm>
          <a:off x="364564" y="912135"/>
          <a:ext cx="11673107" cy="5945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040">
                  <a:extLst>
                    <a:ext uri="{9D8B030D-6E8A-4147-A177-3AD203B41FA5}">
                      <a16:colId xmlns:a16="http://schemas.microsoft.com/office/drawing/2014/main" val="239630581"/>
                    </a:ext>
                  </a:extLst>
                </a:gridCol>
                <a:gridCol w="6059031">
                  <a:extLst>
                    <a:ext uri="{9D8B030D-6E8A-4147-A177-3AD203B41FA5}">
                      <a16:colId xmlns:a16="http://schemas.microsoft.com/office/drawing/2014/main" val="2072414069"/>
                    </a:ext>
                  </a:extLst>
                </a:gridCol>
                <a:gridCol w="3891036">
                  <a:extLst>
                    <a:ext uri="{9D8B030D-6E8A-4147-A177-3AD203B41FA5}">
                      <a16:colId xmlns:a16="http://schemas.microsoft.com/office/drawing/2014/main" val="4144155189"/>
                    </a:ext>
                  </a:extLst>
                </a:gridCol>
              </a:tblGrid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67861"/>
                  </a:ext>
                </a:extLst>
              </a:tr>
              <a:tr h="733785">
                <a:tc>
                  <a:txBody>
                    <a:bodyPr/>
                    <a:lstStyle/>
                    <a:p>
                      <a:r>
                        <a:rPr lang="en-US" dirty="0"/>
                        <a:t>Roy-Cardinal et. al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speckle modelling &amp; elastography -&gt; random forest-&gt;predict “stability (?)”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N = 66</a:t>
                      </a:r>
                    </a:p>
                    <a:p>
                      <a:r>
                        <a:rPr lang="en-US" dirty="0"/>
                        <a:t>-RF data commonly unavailable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01695"/>
                  </a:ext>
                </a:extLst>
              </a:tr>
              <a:tr h="770885">
                <a:tc>
                  <a:txBody>
                    <a:bodyPr/>
                    <a:lstStyle/>
                    <a:p>
                      <a:r>
                        <a:rPr lang="en-US" dirty="0"/>
                        <a:t>Araki et al.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morphology features -&gt; PCA to filter features -&gt; SVM-&gt;predict “severity of CAD”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19 patients, used 4004 “images” (frames)</a:t>
                      </a:r>
                    </a:p>
                    <a:p>
                      <a:r>
                        <a:rPr lang="en-US" dirty="0"/>
                        <a:t>-Lots of adjacent frames!!!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1527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Jamthikar</a:t>
                      </a:r>
                      <a:r>
                        <a:rPr lang="en-US" dirty="0"/>
                        <a:t>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characteristics + MPH/TPA/IPN -&gt; SVM/RF/XGB -&gt; predict 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-Thorough, not sure if can improve on exact same problem</a:t>
                      </a:r>
                    </a:p>
                    <a:p>
                      <a:r>
                        <a:rPr lang="en-US" dirty="0"/>
                        <a:t>-No images used</a:t>
                      </a:r>
                    </a:p>
                    <a:p>
                      <a:r>
                        <a:rPr lang="en-US" dirty="0"/>
                        <a:t>-Can attempt different task? Predict CAD, use images automatically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2841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Kyriacou</a:t>
                      </a:r>
                      <a:r>
                        <a:rPr lang="en-US" dirty="0"/>
                        <a:t> et al.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U/S gray level stats -&gt; SVM -&gt; predict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-Acc = 77%, great N = 1121</a:t>
                      </a:r>
                    </a:p>
                    <a:p>
                      <a:r>
                        <a:rPr lang="en-US" dirty="0"/>
                        <a:t>-Did not exhaust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36561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Acharya et al.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carotid U/S texture features -&gt; </a:t>
                      </a:r>
                      <a:r>
                        <a:rPr lang="en-US" dirty="0" err="1"/>
                        <a:t>AdaBosst</a:t>
                      </a:r>
                      <a:r>
                        <a:rPr lang="en-US" dirty="0"/>
                        <a:t>/SVM -&gt; predict symptomatic/asymptomatic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-Weird outcome measure?</a:t>
                      </a:r>
                    </a:p>
                    <a:p>
                      <a:r>
                        <a:rPr lang="en-US" dirty="0"/>
                        <a:t>-Acc = 84%, did not use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3968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Lekadir</a:t>
                      </a:r>
                      <a:r>
                        <a:rPr lang="en-US" dirty="0"/>
                        <a:t>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carotid U/S -&gt; CNN -&gt; discriminate lipid core, fibrous cap, and calcified tissue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-Doesn’t go further to predict risk of event of CAD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2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64" y="-18637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Work on Carotid U/S + AI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D420328-0A33-401D-AA7F-103F626D4EB2}"/>
              </a:ext>
            </a:extLst>
          </p:cNvPr>
          <p:cNvGraphicFramePr>
            <a:graphicFrameLocks noGrp="1"/>
          </p:cNvGraphicFramePr>
          <p:nvPr/>
        </p:nvGraphicFramePr>
        <p:xfrm>
          <a:off x="364564" y="912135"/>
          <a:ext cx="11673107" cy="5945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040">
                  <a:extLst>
                    <a:ext uri="{9D8B030D-6E8A-4147-A177-3AD203B41FA5}">
                      <a16:colId xmlns:a16="http://schemas.microsoft.com/office/drawing/2014/main" val="239630581"/>
                    </a:ext>
                  </a:extLst>
                </a:gridCol>
                <a:gridCol w="6059031">
                  <a:extLst>
                    <a:ext uri="{9D8B030D-6E8A-4147-A177-3AD203B41FA5}">
                      <a16:colId xmlns:a16="http://schemas.microsoft.com/office/drawing/2014/main" val="2072414069"/>
                    </a:ext>
                  </a:extLst>
                </a:gridCol>
                <a:gridCol w="3891036">
                  <a:extLst>
                    <a:ext uri="{9D8B030D-6E8A-4147-A177-3AD203B41FA5}">
                      <a16:colId xmlns:a16="http://schemas.microsoft.com/office/drawing/2014/main" val="4144155189"/>
                    </a:ext>
                  </a:extLst>
                </a:gridCol>
              </a:tblGrid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67861"/>
                  </a:ext>
                </a:extLst>
              </a:tr>
              <a:tr h="733785">
                <a:tc>
                  <a:txBody>
                    <a:bodyPr/>
                    <a:lstStyle/>
                    <a:p>
                      <a:r>
                        <a:rPr lang="en-US" dirty="0"/>
                        <a:t>Roy-Cardinal et. al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speckle modelling &amp; elastography -&gt; random forest-&gt;predict “stability (?)”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N = 66</a:t>
                      </a:r>
                    </a:p>
                    <a:p>
                      <a:r>
                        <a:rPr lang="en-US" dirty="0"/>
                        <a:t>-RF data commonly unavailable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01695"/>
                  </a:ext>
                </a:extLst>
              </a:tr>
              <a:tr h="770885">
                <a:tc>
                  <a:txBody>
                    <a:bodyPr/>
                    <a:lstStyle/>
                    <a:p>
                      <a:r>
                        <a:rPr lang="en-US" dirty="0"/>
                        <a:t>Araki et al.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morphology features -&gt; PCA to filter features -&gt; SVM-&gt;predict “severity of CAD”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19 patients, used 4004 “images” (frames)</a:t>
                      </a:r>
                    </a:p>
                    <a:p>
                      <a:r>
                        <a:rPr lang="en-US" dirty="0"/>
                        <a:t>-Lots of adjacent frames!!!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1527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Jamthikar</a:t>
                      </a:r>
                      <a:r>
                        <a:rPr lang="en-US" dirty="0"/>
                        <a:t>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characteristics + MPH/TPA/IPN -&gt; SVM/RF/XGB -&gt; predict 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-Thorough, not sure if can improve on exact same problem</a:t>
                      </a:r>
                    </a:p>
                    <a:p>
                      <a:r>
                        <a:rPr lang="en-US" dirty="0"/>
                        <a:t>-No images used</a:t>
                      </a:r>
                    </a:p>
                    <a:p>
                      <a:r>
                        <a:rPr lang="en-US" dirty="0"/>
                        <a:t>-Can attempt different task? Predict CAD, use images automatically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2841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Kyriacou</a:t>
                      </a:r>
                      <a:r>
                        <a:rPr lang="en-US" dirty="0"/>
                        <a:t> et al.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U/S gray level stats -&gt; SVM -&gt; predict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-Acc = 77%, great N = 1121</a:t>
                      </a:r>
                    </a:p>
                    <a:p>
                      <a:r>
                        <a:rPr lang="en-US" dirty="0"/>
                        <a:t>-Did not exhaust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36561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Acharya et al.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carotid U/S texture features -&gt; </a:t>
                      </a:r>
                      <a:r>
                        <a:rPr lang="en-US" dirty="0" err="1"/>
                        <a:t>AdaBosst</a:t>
                      </a:r>
                      <a:r>
                        <a:rPr lang="en-US" dirty="0"/>
                        <a:t>/SVM -&gt; predict symptomatic/asymptomatic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-Weird outcome measure?</a:t>
                      </a:r>
                    </a:p>
                    <a:p>
                      <a:r>
                        <a:rPr lang="en-US" dirty="0"/>
                        <a:t>-Acc = 84%, did not use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3968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Lekadir</a:t>
                      </a:r>
                      <a:r>
                        <a:rPr lang="en-US" dirty="0"/>
                        <a:t>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carotid U/S -&gt; CNN -&gt; discriminate lipid core, fibrous cap, and calcified tissue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-Doesn’t go further to predict risk of event of CAD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272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3436A0A-C2EF-4B21-8EBF-27F8A0FAB8B4}"/>
              </a:ext>
            </a:extLst>
          </p:cNvPr>
          <p:cNvSpPr/>
          <p:nvPr/>
        </p:nvSpPr>
        <p:spPr>
          <a:xfrm>
            <a:off x="356847" y="912134"/>
            <a:ext cx="11680824" cy="5945865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5861C-E6E2-4128-86ED-5C7C390DA057}"/>
              </a:ext>
            </a:extLst>
          </p:cNvPr>
          <p:cNvSpPr txBox="1"/>
          <p:nvPr/>
        </p:nvSpPr>
        <p:spPr>
          <a:xfrm>
            <a:off x="2690033" y="3757744"/>
            <a:ext cx="700955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use manual assessment of carotid U/S before feeding into ML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59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40250" y="2249488"/>
            <a:ext cx="3994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5099050" y="1869630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studies doing this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40250" y="2249488"/>
            <a:ext cx="3994150" cy="1892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 rot="20033256">
            <a:off x="4475007" y="2663459"/>
            <a:ext cx="315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~7 good studies doing this, some gaps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3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</p:cNvCxnSpPr>
          <p:nvPr/>
        </p:nvCxnSpPr>
        <p:spPr>
          <a:xfrm>
            <a:off x="4641448" y="2349661"/>
            <a:ext cx="3892952" cy="1798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5510679" y="3435370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 did this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5C525-158A-4585-A176-9EEC5C77C4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2000" y="4114734"/>
            <a:ext cx="3962400" cy="52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2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4984189" y="3194962"/>
            <a:ext cx="315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predicted time-to-event?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F33D02-E4CC-4D22-8880-F2945CE40805}"/>
              </a:ext>
            </a:extLst>
          </p:cNvPr>
          <p:cNvCxnSpPr>
            <a:cxnSpLocks/>
          </p:cNvCxnSpPr>
          <p:nvPr/>
        </p:nvCxnSpPr>
        <p:spPr>
          <a:xfrm>
            <a:off x="5842001" y="4312562"/>
            <a:ext cx="2870199" cy="1628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6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4540250" y="4167188"/>
            <a:ext cx="3994150" cy="1839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4362450" y="3081704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studies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CD6598-F630-427C-81E3-98D5937E508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540250" y="2249488"/>
            <a:ext cx="3994150" cy="375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F33D02-E4CC-4D22-8880-F2945CE4080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40250" y="5940569"/>
            <a:ext cx="4171950" cy="65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EBD6ED-4900-F29A-4D48-6FE8E112A2D2}"/>
              </a:ext>
            </a:extLst>
          </p:cNvPr>
          <p:cNvSpPr/>
          <p:nvPr/>
        </p:nvSpPr>
        <p:spPr>
          <a:xfrm>
            <a:off x="8534400" y="17303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cardiac outcomes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1373-2702-F5A2-8DB3-02C2A831E45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40250" y="731838"/>
            <a:ext cx="3994150" cy="5274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1439</Words>
  <Application>Microsoft Office PowerPoint</Application>
  <PresentationFormat>Widescreen</PresentationFormat>
  <Paragraphs>356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Carotid Ultrasound Machine Learning Project</vt:lpstr>
      <vt:lpstr>Data Available</vt:lpstr>
      <vt:lpstr>Existing Work on Carotid U/S + AI</vt:lpstr>
      <vt:lpstr>Existing Work on Carotid U/S + AI</vt:lpstr>
      <vt:lpstr>Which task to solve?</vt:lpstr>
      <vt:lpstr>Which task to solve?</vt:lpstr>
      <vt:lpstr>Which task to solve?</vt:lpstr>
      <vt:lpstr>Which task to solve?</vt:lpstr>
      <vt:lpstr>Which task to solve?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Carotid Plaque Literature Review</dc:title>
  <dc:creator>Ricky Hu</dc:creator>
  <cp:lastModifiedBy>Ricky Hu</cp:lastModifiedBy>
  <cp:revision>13</cp:revision>
  <dcterms:created xsi:type="dcterms:W3CDTF">2021-04-06T03:49:17Z</dcterms:created>
  <dcterms:modified xsi:type="dcterms:W3CDTF">2023-03-02T02:00:21Z</dcterms:modified>
</cp:coreProperties>
</file>