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57" r:id="rId5"/>
    <p:sldId id="258" r:id="rId6"/>
    <p:sldId id="259" r:id="rId7"/>
    <p:sldId id="260" r:id="rId8"/>
    <p:sldId id="261" r:id="rId9"/>
    <p:sldId id="262" r:id="rId10"/>
    <p:sldId id="276" r:id="rId11"/>
    <p:sldId id="279" r:id="rId12"/>
    <p:sldId id="278" r:id="rId13"/>
    <p:sldId id="277" r:id="rId14"/>
    <p:sldId id="270" r:id="rId15"/>
    <p:sldId id="280" r:id="rId16"/>
    <p:sldId id="264" r:id="rId17"/>
    <p:sldId id="288" r:id="rId18"/>
    <p:sldId id="281" r:id="rId19"/>
    <p:sldId id="282" r:id="rId20"/>
    <p:sldId id="283" r:id="rId21"/>
    <p:sldId id="284" r:id="rId22"/>
    <p:sldId id="285" r:id="rId23"/>
    <p:sldId id="286" r:id="rId24"/>
    <p:sldId id="28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431E9-FD44-4645-A9B7-D41E00E89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35194B-8D8B-4436-89DB-F9DC073C95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EE571-E342-4116-A867-1C975A7FC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96C0-A26B-4B1D-8AD9-6B4BA5C45B62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783CB-EB93-463B-A702-6CB897057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EE8FA-5F04-447E-9458-13A9096D1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6BBF-3752-4D18-BED7-469D9D9DC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28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FE75E-D792-43D0-ABCB-2A38822D1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49D90C-7843-47F2-8E71-38C31AE01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82773-4EAC-4C8D-A812-27F19B24B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96C0-A26B-4B1D-8AD9-6B4BA5C45B62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0F677-AF3D-4C03-9104-B5DAFECB1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30D58-6475-4018-8CA7-223C57513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6BBF-3752-4D18-BED7-469D9D9DC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051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A455F0-047A-4951-B115-32E54D9C9F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10CB41-BF7D-474A-B045-F7537B042C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C7090-7467-4F5E-9A34-55CB80F29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96C0-A26B-4B1D-8AD9-6B4BA5C45B62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78CE4-7A9C-4A90-BE45-5538A4904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BF1A6-9602-4CB4-9CEB-B7FA02764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6BBF-3752-4D18-BED7-469D9D9DC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53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3CBBE-3A9E-423C-8D90-84CD1EE1D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6B1E7-A460-4305-939C-67CD5B0FD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8C6E6-789E-4372-918D-CDE8FC3AB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96C0-A26B-4B1D-8AD9-6B4BA5C45B62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97703-374D-4EBC-87A5-112AB5764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32864-125C-485D-9157-E6744296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6BBF-3752-4D18-BED7-469D9D9DC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55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A2869-F935-4E65-9D02-CF54A82F3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6E424-F8C8-4F33-A6EC-2C4AC2986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353F1-B78F-4E40-A17A-4936C74BA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96C0-A26B-4B1D-8AD9-6B4BA5C45B62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0D6C3-AEB2-4959-8D64-44B1AC902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FE588-FBCA-4E28-8530-183734ECE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6BBF-3752-4D18-BED7-469D9D9DC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68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6085A-3FBE-4E49-A0E3-4BE0B161E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BA07A-9CF3-4520-8E61-2B7745C316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7AE8A-8568-4A42-A499-B18E0BFA8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581D9-3428-4AF9-BB5F-7538A96A0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96C0-A26B-4B1D-8AD9-6B4BA5C45B62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72380-E548-4811-82C6-D279172F0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CCE2B-8C38-41DB-B6FE-23E7F61A1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6BBF-3752-4D18-BED7-469D9D9DC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24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DEF0B-4C5B-4D01-BBB3-92043C9D2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E99DC-0D87-4B7E-84BB-421A130E9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BB021F-2E60-41FD-84C5-2E25C13F0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C6B6CD-0AEF-42B6-8575-B0B94EB5CE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7405CA-C90D-41C2-AA90-F636FB0505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78F08A-6FA3-4652-B5DC-CC59FF470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96C0-A26B-4B1D-8AD9-6B4BA5C45B62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E5625D-C0F5-4351-A386-B35629903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80A6E9-F4A7-429A-A57A-0ED0E3244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6BBF-3752-4D18-BED7-469D9D9DC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1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E6ABB-F341-4821-A81F-3CB83C2DB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CCCBE2-EA38-469B-B88C-1B945553C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96C0-A26B-4B1D-8AD9-6B4BA5C45B62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59C59-4190-40D6-9AD2-7A68AFA90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449C20-76B3-4FCA-A4CB-E4CD6B4D9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6BBF-3752-4D18-BED7-469D9D9DC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98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DC1131-0140-4AB2-9DFA-9B9BC9FDD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96C0-A26B-4B1D-8AD9-6B4BA5C45B62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3DF709-41D6-4069-B536-7241EC3D0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F615F2-ED1E-479D-8AF2-A32C6B01D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6BBF-3752-4D18-BED7-469D9D9DC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57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CA560-324B-48FE-8F49-EA16076F1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E98CF-1BB9-4868-8A95-CDECDCA85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AACC5B-2227-43F3-B56E-0708F8A61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0EE634-C937-4F27-8D65-AA4918C89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96C0-A26B-4B1D-8AD9-6B4BA5C45B62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B2F49B-2784-4431-B4C8-2553B61E8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22243-DD11-434F-963E-D9FC42992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6BBF-3752-4D18-BED7-469D9D9DC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72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D6F6A-D0D3-4D88-8C47-184BF6D5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57032F-0962-4896-950C-7C5CB467A6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AF4E4-3C11-4095-A303-C4C1013BC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B8E5F5-69B7-4015-A2CD-636B91153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96C0-A26B-4B1D-8AD9-6B4BA5C45B62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D5691-37C8-4412-9DEA-EDFB542E4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F2842-F5D5-4348-98C0-F294DC0BB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6BBF-3752-4D18-BED7-469D9D9DC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96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409065-D2DD-4D85-A67D-2BCCA70F1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5089AC-1D21-4250-893D-C125CDE58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055E9-10CA-406B-8BCC-8E57CAFF2E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B96C0-A26B-4B1D-8AD9-6B4BA5C45B62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F3D48-9A8B-4320-8A70-6B4DDFE682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EB7D4-C87A-495E-849F-FD547CE88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46BBF-3752-4D18-BED7-469D9D9DC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9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BC914-6AA3-41E1-83CF-8CEC3B8066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Carotid Ultrasound Machine Learning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A30FD3-8640-4C33-A14F-E535E980A9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 2 Update</a:t>
            </a:r>
          </a:p>
        </p:txBody>
      </p:sp>
    </p:spTree>
    <p:extLst>
      <p:ext uri="{BB962C8B-B14F-4D97-AF65-F5344CB8AC3E}">
        <p14:creationId xmlns:p14="http://schemas.microsoft.com/office/powerpoint/2010/main" val="1541078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1AA0-B968-4DB6-A188-FAF5DEF09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Which task to solve?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A6E075-9C43-4BE4-85EE-4B3B6642C2B4}"/>
              </a:ext>
            </a:extLst>
          </p:cNvPr>
          <p:cNvSpPr/>
          <p:nvPr/>
        </p:nvSpPr>
        <p:spPr>
          <a:xfrm>
            <a:off x="2241550" y="1690688"/>
            <a:ext cx="2298700" cy="1117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Baseline Characteristics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(age, sex,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htn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…)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BEBDCC-0C11-4EAF-ADD1-89605F037F0A}"/>
              </a:ext>
            </a:extLst>
          </p:cNvPr>
          <p:cNvSpPr/>
          <p:nvPr/>
        </p:nvSpPr>
        <p:spPr>
          <a:xfrm>
            <a:off x="2241550" y="3569097"/>
            <a:ext cx="2298700" cy="1117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Plaque Parameters (GSM, P40, %Blood…)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B9A272-6BA5-43B0-B71A-88942E423C13}"/>
              </a:ext>
            </a:extLst>
          </p:cNvPr>
          <p:cNvSpPr/>
          <p:nvPr/>
        </p:nvSpPr>
        <p:spPr>
          <a:xfrm>
            <a:off x="8534400" y="1690688"/>
            <a:ext cx="2298700" cy="1117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“sig CAD”?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(Binary)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281890-5FEC-4062-92EA-F7A00A17821B}"/>
              </a:ext>
            </a:extLst>
          </p:cNvPr>
          <p:cNvSpPr/>
          <p:nvPr/>
        </p:nvSpPr>
        <p:spPr>
          <a:xfrm>
            <a:off x="8534400" y="3608388"/>
            <a:ext cx="2298700" cy="1117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angio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score”?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(Ordinal)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89DA35-34DF-4474-8BB5-9E73006B5F96}"/>
              </a:ext>
            </a:extLst>
          </p:cNvPr>
          <p:cNvSpPr/>
          <p:nvPr/>
        </p:nvSpPr>
        <p:spPr>
          <a:xfrm>
            <a:off x="8534400" y="5447506"/>
            <a:ext cx="2298700" cy="1117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Cardiovascular Event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(Event + Time to Event)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3C6894-31AC-48EF-8ED9-79A12560C37E}"/>
              </a:ext>
            </a:extLst>
          </p:cNvPr>
          <p:cNvSpPr/>
          <p:nvPr/>
        </p:nvSpPr>
        <p:spPr>
          <a:xfrm>
            <a:off x="2241550" y="5447506"/>
            <a:ext cx="2298700" cy="1117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Echos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BEF75B-7DB5-4FEE-B70E-0337EBCE826D}"/>
              </a:ext>
            </a:extLst>
          </p:cNvPr>
          <p:cNvSpPr txBox="1"/>
          <p:nvPr/>
        </p:nvSpPr>
        <p:spPr>
          <a:xfrm>
            <a:off x="717550" y="394323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Input Data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310C70-EE5D-4F55-82E3-03BE74AFE880}"/>
              </a:ext>
            </a:extLst>
          </p:cNvPr>
          <p:cNvSpPr txBox="1"/>
          <p:nvPr/>
        </p:nvSpPr>
        <p:spPr>
          <a:xfrm>
            <a:off x="6350000" y="3804731"/>
            <a:ext cx="2057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(What to Predict)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18813-1E22-4CF8-9848-10D25DB9D063}"/>
              </a:ext>
            </a:extLst>
          </p:cNvPr>
          <p:cNvSpPr/>
          <p:nvPr/>
        </p:nvSpPr>
        <p:spPr>
          <a:xfrm>
            <a:off x="438150" y="1441846"/>
            <a:ext cx="4597400" cy="5372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5C5D5D-C310-4C25-87C8-4E3F132416F8}"/>
              </a:ext>
            </a:extLst>
          </p:cNvPr>
          <p:cNvSpPr/>
          <p:nvPr/>
        </p:nvSpPr>
        <p:spPr>
          <a:xfrm>
            <a:off x="6413500" y="1441846"/>
            <a:ext cx="4597400" cy="53721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A8E27BF-6584-4777-9420-6E1FB548399E}"/>
              </a:ext>
            </a:extLst>
          </p:cNvPr>
          <p:cNvCxnSpPr>
            <a:cxnSpLocks/>
            <a:stCxn id="10" idx="3"/>
            <a:endCxn id="7" idx="1"/>
          </p:cNvCxnSpPr>
          <p:nvPr/>
        </p:nvCxnSpPr>
        <p:spPr>
          <a:xfrm flipV="1">
            <a:off x="4540250" y="4167188"/>
            <a:ext cx="3994150" cy="18391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EBF2902-8B88-471B-917E-F25607824F37}"/>
              </a:ext>
            </a:extLst>
          </p:cNvPr>
          <p:cNvSpPr txBox="1"/>
          <p:nvPr/>
        </p:nvSpPr>
        <p:spPr>
          <a:xfrm>
            <a:off x="4362450" y="3081704"/>
            <a:ext cx="31507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Few studies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DCD6598-F630-427C-81E3-98D5937E508D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 flipV="1">
            <a:off x="4540250" y="2249488"/>
            <a:ext cx="3994150" cy="37568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5F33D02-E4CC-4D22-8880-F2945CE40805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4540250" y="5940569"/>
            <a:ext cx="4171950" cy="657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FEEBD6ED-4900-F29A-4D48-6FE8E112A2D2}"/>
              </a:ext>
            </a:extLst>
          </p:cNvPr>
          <p:cNvSpPr/>
          <p:nvPr/>
        </p:nvSpPr>
        <p:spPr>
          <a:xfrm>
            <a:off x="8534400" y="173038"/>
            <a:ext cx="2298700" cy="1117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cardiac outcomes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(Binary)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B601373-2702-F5A2-8DB3-02C2A831E45B}"/>
              </a:ext>
            </a:extLst>
          </p:cNvPr>
          <p:cNvCxnSpPr>
            <a:cxnSpLocks/>
            <a:stCxn id="10" idx="3"/>
            <a:endCxn id="3" idx="1"/>
          </p:cNvCxnSpPr>
          <p:nvPr/>
        </p:nvCxnSpPr>
        <p:spPr>
          <a:xfrm flipV="1">
            <a:off x="4540250" y="731838"/>
            <a:ext cx="3994150" cy="52744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711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1AA0-B968-4DB6-A188-FAF5DEF09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08" y="-151672"/>
            <a:ext cx="15261771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Numerical Data Preprocessing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F510C27-8F3A-1749-019C-43B2DDA92787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3289311" y="3497771"/>
            <a:ext cx="661739" cy="51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3EDB0C2-3822-3406-DF33-E3E0F7391A2A}"/>
              </a:ext>
            </a:extLst>
          </p:cNvPr>
          <p:cNvSpPr txBox="1"/>
          <p:nvPr/>
        </p:nvSpPr>
        <p:spPr>
          <a:xfrm>
            <a:off x="1061454" y="2107864"/>
            <a:ext cx="160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Chart Data</a:t>
            </a:r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BB56813-D067-8444-8A2F-035B4574FE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158" b="39704"/>
          <a:stretch/>
        </p:blipFill>
        <p:spPr>
          <a:xfrm>
            <a:off x="188750" y="2615580"/>
            <a:ext cx="3100561" cy="177470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58109C4-6A6C-8946-321B-47E93FCDF787}"/>
              </a:ext>
            </a:extLst>
          </p:cNvPr>
          <p:cNvSpPr txBox="1"/>
          <p:nvPr/>
        </p:nvSpPr>
        <p:spPr>
          <a:xfrm>
            <a:off x="1061454" y="1424160"/>
            <a:ext cx="160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Input Data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EF78FE-2172-4289-CB8C-8A30CA25C1E3}"/>
              </a:ext>
            </a:extLst>
          </p:cNvPr>
          <p:cNvSpPr txBox="1"/>
          <p:nvPr/>
        </p:nvSpPr>
        <p:spPr>
          <a:xfrm>
            <a:off x="8733279" y="2797915"/>
            <a:ext cx="35236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Keep only columns with data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Keep only one outcome</a:t>
            </a:r>
            <a:endParaRPr lang="en-US" sz="14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6A89635-65A3-02B1-DF82-AAD87A91419F}"/>
              </a:ext>
            </a:extLst>
          </p:cNvPr>
          <p:cNvSpPr/>
          <p:nvPr/>
        </p:nvSpPr>
        <p:spPr>
          <a:xfrm>
            <a:off x="4261905" y="1559540"/>
            <a:ext cx="4354558" cy="12396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All Patients (N=522)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Features = 146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D9A0FFA-2D97-F834-8927-606F3E0FE708}"/>
              </a:ext>
            </a:extLst>
          </p:cNvPr>
          <p:cNvSpPr/>
          <p:nvPr/>
        </p:nvSpPr>
        <p:spPr>
          <a:xfrm>
            <a:off x="4267561" y="3246070"/>
            <a:ext cx="4354558" cy="7712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All Patients (N=522)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Filtered features = 53 (1 is ID, 1 is outcome)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E984C8D-91AC-1E7E-2235-CF874FF53552}"/>
              </a:ext>
            </a:extLst>
          </p:cNvPr>
          <p:cNvSpPr txBox="1"/>
          <p:nvPr/>
        </p:nvSpPr>
        <p:spPr>
          <a:xfrm>
            <a:off x="8733279" y="3933071"/>
            <a:ext cx="40527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Remove pts with missing data (28)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Remove pts with “UNKNOWN” (1)</a:t>
            </a:r>
            <a:endParaRPr lang="en-US" sz="14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01DE581-6E79-89BF-5332-15DFEEDE62F4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6439184" y="2799239"/>
            <a:ext cx="5656" cy="4468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A4931DA9-3CA8-AF8A-8613-6695611CE37B}"/>
              </a:ext>
            </a:extLst>
          </p:cNvPr>
          <p:cNvSpPr/>
          <p:nvPr/>
        </p:nvSpPr>
        <p:spPr>
          <a:xfrm>
            <a:off x="4270697" y="4274107"/>
            <a:ext cx="4354558" cy="7712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Filtered Patients (N=493)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Filtered Features = 53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73632E7-43AB-51D7-867F-7D3D42AD300E}"/>
              </a:ext>
            </a:extLst>
          </p:cNvPr>
          <p:cNvSpPr/>
          <p:nvPr/>
        </p:nvSpPr>
        <p:spPr>
          <a:xfrm>
            <a:off x="3472196" y="5764459"/>
            <a:ext cx="2728677" cy="7712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Clinical History Variables (N=493)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Filtered Features = 18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CCE36C8-9A3F-F0D6-E736-1715B8D9EF73}"/>
              </a:ext>
            </a:extLst>
          </p:cNvPr>
          <p:cNvSpPr/>
          <p:nvPr/>
        </p:nvSpPr>
        <p:spPr>
          <a:xfrm>
            <a:off x="6696677" y="5764459"/>
            <a:ext cx="2728677" cy="7712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Imaging Variables (N=493)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Filtered Features = 36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9F44D2-4CB5-643D-FF25-A78C096B8D06}"/>
              </a:ext>
            </a:extLst>
          </p:cNvPr>
          <p:cNvCxnSpPr>
            <a:cxnSpLocks/>
            <a:stCxn id="31" idx="2"/>
            <a:endCxn id="38" idx="0"/>
          </p:cNvCxnSpPr>
          <p:nvPr/>
        </p:nvCxnSpPr>
        <p:spPr>
          <a:xfrm>
            <a:off x="6444840" y="4017367"/>
            <a:ext cx="3136" cy="2567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2008DC8-CE63-5835-EE72-2AE0DC2826BF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 flipH="1">
            <a:off x="4836535" y="5045404"/>
            <a:ext cx="1611441" cy="7190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825ECB9-2E19-2A44-D6C3-BA2D78D2BE93}"/>
              </a:ext>
            </a:extLst>
          </p:cNvPr>
          <p:cNvCxnSpPr>
            <a:cxnSpLocks/>
            <a:stCxn id="38" idx="2"/>
            <a:endCxn id="40" idx="0"/>
          </p:cNvCxnSpPr>
          <p:nvPr/>
        </p:nvCxnSpPr>
        <p:spPr>
          <a:xfrm>
            <a:off x="6447976" y="5045404"/>
            <a:ext cx="1613040" cy="7190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D4DAD0D-6D89-7055-3637-CF00F4291AEB}"/>
              </a:ext>
            </a:extLst>
          </p:cNvPr>
          <p:cNvSpPr txBox="1"/>
          <p:nvPr/>
        </p:nvSpPr>
        <p:spPr>
          <a:xfrm>
            <a:off x="8733279" y="5149205"/>
            <a:ext cx="35236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Separate to clinical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hx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and imaging measurement subsets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97370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173632E7-43AB-51D7-867F-7D3D42AD300E}"/>
              </a:ext>
            </a:extLst>
          </p:cNvPr>
          <p:cNvSpPr/>
          <p:nvPr/>
        </p:nvSpPr>
        <p:spPr>
          <a:xfrm>
            <a:off x="1091665" y="207367"/>
            <a:ext cx="2728677" cy="7712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Clinical History Variables (N=493)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Filtered Features = 18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CCE36C8-9A3F-F0D6-E736-1715B8D9EF73}"/>
              </a:ext>
            </a:extLst>
          </p:cNvPr>
          <p:cNvSpPr/>
          <p:nvPr/>
        </p:nvSpPr>
        <p:spPr>
          <a:xfrm>
            <a:off x="7324113" y="207366"/>
            <a:ext cx="2728677" cy="7712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Imaging Variables (N=493)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Filtered Features = 36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8956B2-80E4-5922-AFAA-3A4580874A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63" t="4281" r="263" b="64166"/>
          <a:stretch/>
        </p:blipFill>
        <p:spPr>
          <a:xfrm>
            <a:off x="645595" y="1218663"/>
            <a:ext cx="4048108" cy="26259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FF1C85-5CC7-C8D9-00CD-0B39CF282B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144" b="-686"/>
          <a:stretch/>
        </p:blipFill>
        <p:spPr>
          <a:xfrm>
            <a:off x="7027948" y="1185860"/>
            <a:ext cx="3457741" cy="46591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C8F193-57B5-2D86-EBCC-ED5345193A68}"/>
              </a:ext>
            </a:extLst>
          </p:cNvPr>
          <p:cNvSpPr txBox="1"/>
          <p:nvPr/>
        </p:nvSpPr>
        <p:spPr>
          <a:xfrm>
            <a:off x="2586223" y="5499015"/>
            <a:ext cx="40607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Q1: Is this a reasonable split of the features to isolate analysis of imaging vs. non imaging variables?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392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83EDB0C2-3822-3406-DF33-E3E0F7391A2A}"/>
              </a:ext>
            </a:extLst>
          </p:cNvPr>
          <p:cNvSpPr txBox="1"/>
          <p:nvPr/>
        </p:nvSpPr>
        <p:spPr>
          <a:xfrm>
            <a:off x="49660" y="2192121"/>
            <a:ext cx="3950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Manually Segmented Carotid U/S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8109C4-6A6C-8946-321B-47E93FCDF787}"/>
              </a:ext>
            </a:extLst>
          </p:cNvPr>
          <p:cNvSpPr txBox="1"/>
          <p:nvPr/>
        </p:nvSpPr>
        <p:spPr>
          <a:xfrm>
            <a:off x="990499" y="1774762"/>
            <a:ext cx="160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Input Data</a:t>
            </a:r>
            <a:endParaRPr lang="en-US" b="1" dirty="0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301D352-5012-5989-6CC2-2DBB10ED0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44" y="2561453"/>
            <a:ext cx="2651409" cy="2313650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03E7D329-A7B5-3093-5949-27F73FC58EC6}"/>
              </a:ext>
            </a:extLst>
          </p:cNvPr>
          <p:cNvSpPr txBox="1"/>
          <p:nvPr/>
        </p:nvSpPr>
        <p:spPr>
          <a:xfrm>
            <a:off x="7074839" y="2150900"/>
            <a:ext cx="3950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Segmented Plaque Mask</a:t>
            </a:r>
            <a:endParaRPr lang="en-US" dirty="0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A6509948-ECAC-F1DB-241E-23E1655E4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5468" y="2512466"/>
            <a:ext cx="2651409" cy="2394303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B4B107C-EA62-44EB-15C4-06D9F69C3FCA}"/>
              </a:ext>
            </a:extLst>
          </p:cNvPr>
          <p:cNvCxnSpPr>
            <a:cxnSpLocks/>
            <a:stCxn id="75" idx="3"/>
            <a:endCxn id="79" idx="1"/>
          </p:cNvCxnSpPr>
          <p:nvPr/>
        </p:nvCxnSpPr>
        <p:spPr>
          <a:xfrm flipV="1">
            <a:off x="3117953" y="3709618"/>
            <a:ext cx="4087515" cy="86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F25025C4-CEAB-8AB7-1D44-F55DA5F57870}"/>
              </a:ext>
            </a:extLst>
          </p:cNvPr>
          <p:cNvSpPr txBox="1"/>
          <p:nvPr/>
        </p:nvSpPr>
        <p:spPr>
          <a:xfrm>
            <a:off x="3534837" y="3244334"/>
            <a:ext cx="3950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Contour/edge detection code</a:t>
            </a:r>
            <a:endParaRPr lang="en-US" dirty="0"/>
          </a:p>
        </p:txBody>
      </p:sp>
      <p:sp>
        <p:nvSpPr>
          <p:cNvPr id="86" name="Title 1">
            <a:extLst>
              <a:ext uri="{FF2B5EF4-FFF2-40B4-BE49-F238E27FC236}">
                <a16:creationId xmlns:a16="http://schemas.microsoft.com/office/drawing/2014/main" id="{5923BC2F-6BFD-5251-E241-ED03D6B3F4EE}"/>
              </a:ext>
            </a:extLst>
          </p:cNvPr>
          <p:cNvSpPr txBox="1">
            <a:spLocks/>
          </p:cNvSpPr>
          <p:nvPr/>
        </p:nvSpPr>
        <p:spPr>
          <a:xfrm>
            <a:off x="3062300" y="-71812"/>
            <a:ext cx="1377217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U/S Image Preprocessing</a:t>
            </a:r>
          </a:p>
        </p:txBody>
      </p:sp>
    </p:spTree>
    <p:extLst>
      <p:ext uri="{BB962C8B-B14F-4D97-AF65-F5344CB8AC3E}">
        <p14:creationId xmlns:p14="http://schemas.microsoft.com/office/powerpoint/2010/main" val="1413222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BA6D9F4-12EA-93B7-FC13-2AFCB3B59B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138414"/>
              </p:ext>
            </p:extLst>
          </p:nvPr>
        </p:nvGraphicFramePr>
        <p:xfrm>
          <a:off x="114075" y="1832852"/>
          <a:ext cx="11963850" cy="50251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17870">
                  <a:extLst>
                    <a:ext uri="{9D8B030D-6E8A-4147-A177-3AD203B41FA5}">
                      <a16:colId xmlns:a16="http://schemas.microsoft.com/office/drawing/2014/main" val="836475876"/>
                    </a:ext>
                  </a:extLst>
                </a:gridCol>
                <a:gridCol w="1004598">
                  <a:extLst>
                    <a:ext uri="{9D8B030D-6E8A-4147-A177-3AD203B41FA5}">
                      <a16:colId xmlns:a16="http://schemas.microsoft.com/office/drawing/2014/main" val="3098845304"/>
                    </a:ext>
                  </a:extLst>
                </a:gridCol>
                <a:gridCol w="1004598">
                  <a:extLst>
                    <a:ext uri="{9D8B030D-6E8A-4147-A177-3AD203B41FA5}">
                      <a16:colId xmlns:a16="http://schemas.microsoft.com/office/drawing/2014/main" val="932490755"/>
                    </a:ext>
                  </a:extLst>
                </a:gridCol>
                <a:gridCol w="1004598">
                  <a:extLst>
                    <a:ext uri="{9D8B030D-6E8A-4147-A177-3AD203B41FA5}">
                      <a16:colId xmlns:a16="http://schemas.microsoft.com/office/drawing/2014/main" val="1578845814"/>
                    </a:ext>
                  </a:extLst>
                </a:gridCol>
                <a:gridCol w="1004598">
                  <a:extLst>
                    <a:ext uri="{9D8B030D-6E8A-4147-A177-3AD203B41FA5}">
                      <a16:colId xmlns:a16="http://schemas.microsoft.com/office/drawing/2014/main" val="1747279355"/>
                    </a:ext>
                  </a:extLst>
                </a:gridCol>
                <a:gridCol w="1004598">
                  <a:extLst>
                    <a:ext uri="{9D8B030D-6E8A-4147-A177-3AD203B41FA5}">
                      <a16:colId xmlns:a16="http://schemas.microsoft.com/office/drawing/2014/main" val="2461762908"/>
                    </a:ext>
                  </a:extLst>
                </a:gridCol>
                <a:gridCol w="1004598">
                  <a:extLst>
                    <a:ext uri="{9D8B030D-6E8A-4147-A177-3AD203B41FA5}">
                      <a16:colId xmlns:a16="http://schemas.microsoft.com/office/drawing/2014/main" val="42953506"/>
                    </a:ext>
                  </a:extLst>
                </a:gridCol>
                <a:gridCol w="1004598">
                  <a:extLst>
                    <a:ext uri="{9D8B030D-6E8A-4147-A177-3AD203B41FA5}">
                      <a16:colId xmlns:a16="http://schemas.microsoft.com/office/drawing/2014/main" val="140346860"/>
                    </a:ext>
                  </a:extLst>
                </a:gridCol>
                <a:gridCol w="1004598">
                  <a:extLst>
                    <a:ext uri="{9D8B030D-6E8A-4147-A177-3AD203B41FA5}">
                      <a16:colId xmlns:a16="http://schemas.microsoft.com/office/drawing/2014/main" val="2618197397"/>
                    </a:ext>
                  </a:extLst>
                </a:gridCol>
                <a:gridCol w="1004598">
                  <a:extLst>
                    <a:ext uri="{9D8B030D-6E8A-4147-A177-3AD203B41FA5}">
                      <a16:colId xmlns:a16="http://schemas.microsoft.com/office/drawing/2014/main" val="3361258899"/>
                    </a:ext>
                  </a:extLst>
                </a:gridCol>
                <a:gridCol w="1004598">
                  <a:extLst>
                    <a:ext uri="{9D8B030D-6E8A-4147-A177-3AD203B41FA5}">
                      <a16:colId xmlns:a16="http://schemas.microsoft.com/office/drawing/2014/main" val="3364079504"/>
                    </a:ext>
                  </a:extLst>
                </a:gridCol>
              </a:tblGrid>
              <a:tr h="2440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 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Data Type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580" marR="111580" marT="55790" marB="5579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Model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Accuracy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F1 Score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AUC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TPR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TNR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PPV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NPV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extLst>
                  <a:ext uri="{0D108BD9-81ED-4DB2-BD59-A6C34878D82A}">
                    <a16:rowId xmlns:a16="http://schemas.microsoft.com/office/drawing/2014/main" val="1636866838"/>
                  </a:ext>
                </a:extLst>
              </a:tr>
              <a:tr h="244081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CNN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580" marR="111580" marT="55790" marB="5579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Left Bulb Images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580" marR="111580" marT="55790" marB="5579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Non-segmented Images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580" marR="111580" marT="55790" marB="5579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CNN(a)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0.571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nan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extLst>
                  <a:ext uri="{0D108BD9-81ED-4DB2-BD59-A6C34878D82A}">
                    <a16:rowId xmlns:a16="http://schemas.microsoft.com/office/drawing/2014/main" val="3496822337"/>
                  </a:ext>
                </a:extLst>
              </a:tr>
              <a:tr h="4370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CNN(b)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0.56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0.267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0.51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0.19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0.828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0.444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0.585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extLst>
                  <a:ext uri="{0D108BD9-81ED-4DB2-BD59-A6C34878D82A}">
                    <a16:rowId xmlns:a16="http://schemas.microsoft.com/office/drawing/2014/main" val="2718220755"/>
                  </a:ext>
                </a:extLst>
              </a:tr>
              <a:tr h="2440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Segmented Images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580" marR="111580" marT="55790" marB="5579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CNN(a)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0.43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0.564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0.51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0.917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0.111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0.407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0.667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extLst>
                  <a:ext uri="{0D108BD9-81ED-4DB2-BD59-A6C34878D82A}">
                    <a16:rowId xmlns:a16="http://schemas.microsoft.com/office/drawing/2014/main" val="951354176"/>
                  </a:ext>
                </a:extLst>
              </a:tr>
              <a:tr h="2440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CNN(b)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0.567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0.133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0.49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0.083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0.889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0.333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0.593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extLst>
                  <a:ext uri="{0D108BD9-81ED-4DB2-BD59-A6C34878D82A}">
                    <a16:rowId xmlns:a16="http://schemas.microsoft.com/office/drawing/2014/main" val="1429328514"/>
                  </a:ext>
                </a:extLst>
              </a:tr>
              <a:tr h="2440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Right Bulb Images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580" marR="111580" marT="55790" marB="5579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Non-segmented Images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580" marR="111580" marT="55790" marB="5579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CNN(a)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0.444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0.462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0.529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0.429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0.562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extLst>
                  <a:ext uri="{0D108BD9-81ED-4DB2-BD59-A6C34878D82A}">
                    <a16:rowId xmlns:a16="http://schemas.microsoft.com/office/drawing/2014/main" val="993533207"/>
                  </a:ext>
                </a:extLst>
              </a:tr>
              <a:tr h="4370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CNN(b)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0.6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0.625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0.62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0.769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0.471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0.526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0.727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extLst>
                  <a:ext uri="{0D108BD9-81ED-4DB2-BD59-A6C34878D82A}">
                    <a16:rowId xmlns:a16="http://schemas.microsoft.com/office/drawing/2014/main" val="1825739052"/>
                  </a:ext>
                </a:extLst>
              </a:tr>
              <a:tr h="2440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Segmented Images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580" marR="111580" marT="55790" marB="5579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CNN(a)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0.533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nan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0.47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0.941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0.552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extLst>
                  <a:ext uri="{0D108BD9-81ED-4DB2-BD59-A6C34878D82A}">
                    <a16:rowId xmlns:a16="http://schemas.microsoft.com/office/drawing/2014/main" val="4110595753"/>
                  </a:ext>
                </a:extLst>
              </a:tr>
              <a:tr h="2440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CNN(b)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0.733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0.692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0.73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0.692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0.765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0.692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0.765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extLst>
                  <a:ext uri="{0D108BD9-81ED-4DB2-BD59-A6C34878D82A}">
                    <a16:rowId xmlns:a16="http://schemas.microsoft.com/office/drawing/2014/main" val="476530679"/>
                  </a:ext>
                </a:extLst>
              </a:tr>
              <a:tr h="4881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All Images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Segmented Images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CNN(b)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0.672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0.513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0.63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0.455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0.806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0.588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0.707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extLst>
                  <a:ext uri="{0D108BD9-81ED-4DB2-BD59-A6C34878D82A}">
                    <a16:rowId xmlns:a16="http://schemas.microsoft.com/office/drawing/2014/main" val="1507823944"/>
                  </a:ext>
                </a:extLst>
              </a:tr>
              <a:tr h="48816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MLP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580" marR="111580" marT="55790" marB="5579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Clinical Data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580" marR="111580" marT="55790" marB="5579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Original Features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MLP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0.612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0.487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0.563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0.636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0.429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0.75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extLst>
                  <a:ext uri="{0D108BD9-81ED-4DB2-BD59-A6C34878D82A}">
                    <a16:rowId xmlns:a16="http://schemas.microsoft.com/office/drawing/2014/main" val="1603387904"/>
                  </a:ext>
                </a:extLst>
              </a:tr>
              <a:tr h="2440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Reduced Features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580" marR="111580" marT="55790" marB="5579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MLP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0.621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0.522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0.61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0.462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0.75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0.632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extLst>
                  <a:ext uri="{0D108BD9-81ED-4DB2-BD59-A6C34878D82A}">
                    <a16:rowId xmlns:a16="http://schemas.microsoft.com/office/drawing/2014/main" val="3075035662"/>
                  </a:ext>
                </a:extLst>
              </a:tr>
              <a:tr h="2440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Naïve Bayes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0.65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0.545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0.637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0.462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0.813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0.667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0.65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extLst>
                  <a:ext uri="{0D108BD9-81ED-4DB2-BD59-A6C34878D82A}">
                    <a16:rowId xmlns:a16="http://schemas.microsoft.com/office/drawing/2014/main" val="543683610"/>
                  </a:ext>
                </a:extLst>
              </a:tr>
              <a:tr h="4881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SVM Classifier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0.483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0.118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0.445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0.077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0.813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0.25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0.52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23" marR="11623" marT="11623" marB="0" anchor="ctr"/>
                </a:tc>
                <a:extLst>
                  <a:ext uri="{0D108BD9-81ED-4DB2-BD59-A6C34878D82A}">
                    <a16:rowId xmlns:a16="http://schemas.microsoft.com/office/drawing/2014/main" val="2299839314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1F91AA7-B9A8-A16C-3B20-2801443CB76C}"/>
              </a:ext>
            </a:extLst>
          </p:cNvPr>
          <p:cNvSpPr txBox="1">
            <a:spLocks/>
          </p:cNvSpPr>
          <p:nvPr/>
        </p:nvSpPr>
        <p:spPr>
          <a:xfrm>
            <a:off x="1963617" y="183166"/>
            <a:ext cx="89476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Agnostic “full image” neural network didn’t perform well last time</a:t>
            </a:r>
          </a:p>
        </p:txBody>
      </p:sp>
    </p:spTree>
    <p:extLst>
      <p:ext uri="{BB962C8B-B14F-4D97-AF65-F5344CB8AC3E}">
        <p14:creationId xmlns:p14="http://schemas.microsoft.com/office/powerpoint/2010/main" val="506080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16D0D50-1D15-7643-C935-4D7032A5BB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48" t="40545" b="14126"/>
          <a:stretch/>
        </p:blipFill>
        <p:spPr>
          <a:xfrm>
            <a:off x="4015656" y="5721466"/>
            <a:ext cx="1722944" cy="8420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351AA0-B968-4DB6-A188-FAF5DEF09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0723" y="-116177"/>
            <a:ext cx="13772179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U/S Image Preprocessing - Radiomics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8109C4-6A6C-8946-321B-47E93FCDF787}"/>
              </a:ext>
            </a:extLst>
          </p:cNvPr>
          <p:cNvSpPr txBox="1"/>
          <p:nvPr/>
        </p:nvSpPr>
        <p:spPr>
          <a:xfrm>
            <a:off x="564307" y="1790054"/>
            <a:ext cx="160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Input Data</a:t>
            </a:r>
            <a:endParaRPr lang="en-US" b="1"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C7098900-25C4-85EF-3937-E0D47852C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4349" y="2906079"/>
            <a:ext cx="3358358" cy="78558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03F27754-1AF3-3444-CB96-6CDB67069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5990" y="3685666"/>
            <a:ext cx="2582597" cy="599005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E4F8BA8D-4807-E4CD-A586-3889C002DC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5990" y="4865339"/>
            <a:ext cx="2263455" cy="613735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9B82AB73-CAC2-0192-48C2-933C6C30A8CA}"/>
              </a:ext>
            </a:extLst>
          </p:cNvPr>
          <p:cNvSpPr/>
          <p:nvPr/>
        </p:nvSpPr>
        <p:spPr>
          <a:xfrm>
            <a:off x="9596371" y="4093103"/>
            <a:ext cx="70403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CA" dirty="0"/>
              <a:t>.</a:t>
            </a:r>
          </a:p>
          <a:p>
            <a:pPr lvl="1"/>
            <a:r>
              <a:rPr lang="en-CA" dirty="0"/>
              <a:t>.</a:t>
            </a:r>
          </a:p>
          <a:p>
            <a:pPr lvl="1"/>
            <a:r>
              <a:rPr lang="en-CA" dirty="0"/>
              <a:t>.</a:t>
            </a:r>
          </a:p>
        </p:txBody>
      </p:sp>
      <p:sp>
        <p:nvSpPr>
          <p:cNvPr id="55" name="Double Bracket 54">
            <a:extLst>
              <a:ext uri="{FF2B5EF4-FFF2-40B4-BE49-F238E27FC236}">
                <a16:creationId xmlns:a16="http://schemas.microsoft.com/office/drawing/2014/main" id="{8ADCCC83-58A8-FF15-90FA-FF8C914CBACA}"/>
              </a:ext>
            </a:extLst>
          </p:cNvPr>
          <p:cNvSpPr/>
          <p:nvPr/>
        </p:nvSpPr>
        <p:spPr>
          <a:xfrm>
            <a:off x="6772773" y="2762121"/>
            <a:ext cx="5289934" cy="2720696"/>
          </a:xfrm>
          <a:prstGeom prst="bracketPair">
            <a:avLst>
              <a:gd name="adj" fmla="val 61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3279746-B487-1F7D-858F-552EC2857923}"/>
              </a:ext>
            </a:extLst>
          </p:cNvPr>
          <p:cNvSpPr/>
          <p:nvPr/>
        </p:nvSpPr>
        <p:spPr>
          <a:xfrm>
            <a:off x="6864440" y="3040770"/>
            <a:ext cx="35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1.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A770C46-C9E7-F98A-6C91-EDC0AABDD101}"/>
              </a:ext>
            </a:extLst>
          </p:cNvPr>
          <p:cNvSpPr/>
          <p:nvPr/>
        </p:nvSpPr>
        <p:spPr>
          <a:xfrm>
            <a:off x="6864609" y="3797761"/>
            <a:ext cx="35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2.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278F36F-0DA3-529B-8909-97968C47B32D}"/>
              </a:ext>
            </a:extLst>
          </p:cNvPr>
          <p:cNvSpPr/>
          <p:nvPr/>
        </p:nvSpPr>
        <p:spPr>
          <a:xfrm>
            <a:off x="6874511" y="4971879"/>
            <a:ext cx="593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108.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C9928873-4F81-6596-2EC8-1A9ECA74BE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7943" y="4916040"/>
            <a:ext cx="548540" cy="54854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8E27299D-A92F-2D11-7D90-A7209C2A0B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40468" y="5048871"/>
            <a:ext cx="569448" cy="29234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DE18A0CC-37F5-B0CC-8CF6-4F8053E8AB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67943" y="3706302"/>
            <a:ext cx="1076789" cy="563464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AC0CF7E7-5506-FAA1-D0E0-D418B06DC674}"/>
              </a:ext>
            </a:extLst>
          </p:cNvPr>
          <p:cNvPicPr>
            <a:picLocks/>
          </p:cNvPicPr>
          <p:nvPr/>
        </p:nvPicPr>
        <p:blipFill rotWithShape="1">
          <a:blip r:embed="rId9"/>
          <a:srcRect l="9734" t="7677" r="38189" b="28946"/>
          <a:stretch/>
        </p:blipFill>
        <p:spPr>
          <a:xfrm>
            <a:off x="7477989" y="2780488"/>
            <a:ext cx="1038824" cy="827794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F5F2EFAB-04A8-7F5A-C6A5-7C3B549A5242}"/>
              </a:ext>
            </a:extLst>
          </p:cNvPr>
          <p:cNvSpPr txBox="1"/>
          <p:nvPr/>
        </p:nvSpPr>
        <p:spPr>
          <a:xfrm>
            <a:off x="3501392" y="3778138"/>
            <a:ext cx="2678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Gray-Level 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Co-Occurrence 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6AFA01BC-E573-9D38-3A89-0AD5475FE4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88062" y="4362339"/>
            <a:ext cx="1726941" cy="1085311"/>
          </a:xfrm>
          <a:prstGeom prst="rect">
            <a:avLst/>
          </a:prstGeom>
        </p:spPr>
      </p:pic>
      <p:pic>
        <p:nvPicPr>
          <p:cNvPr id="65" name="Picture 64" descr="Chart, bar chart, histogram&#10;&#10;Description automatically generated">
            <a:extLst>
              <a:ext uri="{FF2B5EF4-FFF2-40B4-BE49-F238E27FC236}">
                <a16:creationId xmlns:a16="http://schemas.microsoft.com/office/drawing/2014/main" id="{3F3155F6-3A61-495D-0A20-2E1EC09A38E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20826" y="2645564"/>
            <a:ext cx="1627968" cy="1085312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30EE38B1-3F17-5EEA-D671-9139E2C996DB}"/>
              </a:ext>
            </a:extLst>
          </p:cNvPr>
          <p:cNvSpPr txBox="1"/>
          <p:nvPr/>
        </p:nvSpPr>
        <p:spPr>
          <a:xfrm>
            <a:off x="3724501" y="2274938"/>
            <a:ext cx="2220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First-Order Stats 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E72A05D-974D-0D0B-6B93-02589A632337}"/>
              </a:ext>
            </a:extLst>
          </p:cNvPr>
          <p:cNvSpPr txBox="1"/>
          <p:nvPr/>
        </p:nvSpPr>
        <p:spPr>
          <a:xfrm>
            <a:off x="4135050" y="5435519"/>
            <a:ext cx="1450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Shape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1426F99-F94D-ABAC-1570-3AD95A74B09D}"/>
              </a:ext>
            </a:extLst>
          </p:cNvPr>
          <p:cNvSpPr txBox="1"/>
          <p:nvPr/>
        </p:nvSpPr>
        <p:spPr>
          <a:xfrm>
            <a:off x="2889398" y="1790054"/>
            <a:ext cx="4090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Radiomic Feature Definition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23D1EF32-EB35-C137-F636-75F9FD29EE34}"/>
              </a:ext>
            </a:extLst>
          </p:cNvPr>
          <p:cNvSpPr/>
          <p:nvPr/>
        </p:nvSpPr>
        <p:spPr>
          <a:xfrm>
            <a:off x="3769233" y="2120346"/>
            <a:ext cx="2182281" cy="4561615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9BEA41-73F7-8542-C49D-3B94DE521EBA}"/>
              </a:ext>
            </a:extLst>
          </p:cNvPr>
          <p:cNvSpPr txBox="1"/>
          <p:nvPr/>
        </p:nvSpPr>
        <p:spPr>
          <a:xfrm>
            <a:off x="37893" y="2251287"/>
            <a:ext cx="3950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Segmented Plaque Mask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0A58B1-517C-196A-C355-4A42F3555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22" y="2612853"/>
            <a:ext cx="2651409" cy="2394303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BEAE05EE-00E9-D7B2-8BB2-910A86FEE6EB}"/>
              </a:ext>
            </a:extLst>
          </p:cNvPr>
          <p:cNvSpPr/>
          <p:nvPr/>
        </p:nvSpPr>
        <p:spPr>
          <a:xfrm rot="20915310">
            <a:off x="4235719" y="6022454"/>
            <a:ext cx="1249313" cy="432456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77188A6-4DAB-0A75-73DA-4BEDFB998016}"/>
              </a:ext>
            </a:extLst>
          </p:cNvPr>
          <p:cNvSpPr/>
          <p:nvPr/>
        </p:nvSpPr>
        <p:spPr>
          <a:xfrm rot="16569975">
            <a:off x="4548605" y="6001915"/>
            <a:ext cx="647939" cy="446743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BB22B05-3B16-3ABB-C137-5AB4DD39DA95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819931" y="3810004"/>
            <a:ext cx="909847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2B87C3F-5F0A-2F9B-A795-4AA1429CE538}"/>
              </a:ext>
            </a:extLst>
          </p:cNvPr>
          <p:cNvCxnSpPr>
            <a:cxnSpLocks/>
          </p:cNvCxnSpPr>
          <p:nvPr/>
        </p:nvCxnSpPr>
        <p:spPr>
          <a:xfrm>
            <a:off x="5970265" y="3730876"/>
            <a:ext cx="80250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F059B82-A58B-5DEB-1933-7F99DEC8D4D4}"/>
              </a:ext>
            </a:extLst>
          </p:cNvPr>
          <p:cNvSpPr txBox="1"/>
          <p:nvPr/>
        </p:nvSpPr>
        <p:spPr>
          <a:xfrm>
            <a:off x="7477989" y="1728570"/>
            <a:ext cx="40901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Radiomic Feature Computation (108 features)</a:t>
            </a:r>
          </a:p>
        </p:txBody>
      </p:sp>
    </p:spTree>
    <p:extLst>
      <p:ext uri="{BB962C8B-B14F-4D97-AF65-F5344CB8AC3E}">
        <p14:creationId xmlns:p14="http://schemas.microsoft.com/office/powerpoint/2010/main" val="1575404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 animBg="1"/>
      <p:bldP spid="56" grpId="0"/>
      <p:bldP spid="57" grpId="0"/>
      <p:bldP spid="58" grpId="0"/>
      <p:bldP spid="63" grpId="0"/>
      <p:bldP spid="66" grpId="0"/>
      <p:bldP spid="67" grpId="0"/>
      <p:bldP spid="72" grpId="0"/>
      <p:bldP spid="73" grpId="0" animBg="1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86B5085-4631-4A8E-B30F-0623D88CE6EF}"/>
              </a:ext>
            </a:extLst>
          </p:cNvPr>
          <p:cNvSpPr/>
          <p:nvPr/>
        </p:nvSpPr>
        <p:spPr>
          <a:xfrm>
            <a:off x="8019062" y="2551361"/>
            <a:ext cx="2298700" cy="1117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Death/ACS/Stroke/TIA/CEA/CABG/PCI/CHF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A560BE3-F132-4709-8AF0-0BCC949A3A02}"/>
              </a:ext>
            </a:extLst>
          </p:cNvPr>
          <p:cNvCxnSpPr>
            <a:cxnSpLocks/>
          </p:cNvCxnSpPr>
          <p:nvPr/>
        </p:nvCxnSpPr>
        <p:spPr>
          <a:xfrm>
            <a:off x="4457700" y="3105001"/>
            <a:ext cx="67808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B2A545A-3292-4A6F-B2D8-A7FC6606C7A5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6914714" y="3110161"/>
            <a:ext cx="110434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5088C5F-DF8F-4B9A-8A49-3A25A25F3AF0}"/>
              </a:ext>
            </a:extLst>
          </p:cNvPr>
          <p:cNvSpPr txBox="1"/>
          <p:nvPr/>
        </p:nvSpPr>
        <p:spPr>
          <a:xfrm>
            <a:off x="-704657" y="1267297"/>
            <a:ext cx="3682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 of the following 4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25CDEF-1025-4498-A441-DA819D8E3FF9}"/>
              </a:ext>
            </a:extLst>
          </p:cNvPr>
          <p:cNvSpPr txBox="1"/>
          <p:nvPr/>
        </p:nvSpPr>
        <p:spPr>
          <a:xfrm>
            <a:off x="7988522" y="905373"/>
            <a:ext cx="2634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Predicted Outcome</a:t>
            </a:r>
            <a:endParaRPr lang="en-US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1FB6DF-17D7-84C2-0143-838BB2FE777F}"/>
              </a:ext>
            </a:extLst>
          </p:cNvPr>
          <p:cNvSpPr txBox="1"/>
          <p:nvPr/>
        </p:nvSpPr>
        <p:spPr>
          <a:xfrm>
            <a:off x="326128" y="788641"/>
            <a:ext cx="160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Input Data</a:t>
            </a:r>
            <a:endParaRPr lang="en-US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F8AC668-B2B5-B950-7C4D-EBBF6E266BC2}"/>
              </a:ext>
            </a:extLst>
          </p:cNvPr>
          <p:cNvSpPr txBox="1"/>
          <p:nvPr/>
        </p:nvSpPr>
        <p:spPr>
          <a:xfrm>
            <a:off x="4854518" y="677263"/>
            <a:ext cx="24653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Machine Learning </a:t>
            </a: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359E27-C508-19B5-1081-A02EDD84680E}"/>
              </a:ext>
            </a:extLst>
          </p:cNvPr>
          <p:cNvSpPr txBox="1"/>
          <p:nvPr/>
        </p:nvSpPr>
        <p:spPr>
          <a:xfrm>
            <a:off x="8019062" y="4898738"/>
            <a:ext cx="40607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Q2: Is this a good outcome to predict? N = 144 positive cases</a:t>
            </a:r>
          </a:p>
          <a:p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only Stroke/TIA/CEA, N&lt;20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028" name="Picture 4" descr="Anas Brital | Random Forest Algorithm Explained .">
            <a:extLst>
              <a:ext uri="{FF2B5EF4-FFF2-40B4-BE49-F238E27FC236}">
                <a16:creationId xmlns:a16="http://schemas.microsoft.com/office/drawing/2014/main" id="{A241FEA8-35E5-769D-0FF2-E61F885B6F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91" t="28660" r="15761" b="10655"/>
          <a:stretch/>
        </p:blipFill>
        <p:spPr bwMode="auto">
          <a:xfrm>
            <a:off x="5209877" y="2089373"/>
            <a:ext cx="1630745" cy="1020788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AD2177-A3BA-2035-4923-6B105E2F3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788" y="3819822"/>
            <a:ext cx="1778926" cy="127811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06B2371-A946-F5EF-6113-0FDADB560EBD}"/>
              </a:ext>
            </a:extLst>
          </p:cNvPr>
          <p:cNvSpPr/>
          <p:nvPr/>
        </p:nvSpPr>
        <p:spPr>
          <a:xfrm>
            <a:off x="67566" y="2629889"/>
            <a:ext cx="2030568" cy="576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Imaging </a:t>
            </a: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 only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679434-F146-DCCD-3630-051146EC05D0}"/>
              </a:ext>
            </a:extLst>
          </p:cNvPr>
          <p:cNvSpPr/>
          <p:nvPr/>
        </p:nvSpPr>
        <p:spPr>
          <a:xfrm>
            <a:off x="47682" y="1715646"/>
            <a:ext cx="2030568" cy="576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Clinical variables only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017023-167F-B09A-4452-EB669D65308F}"/>
              </a:ext>
            </a:extLst>
          </p:cNvPr>
          <p:cNvSpPr/>
          <p:nvPr/>
        </p:nvSpPr>
        <p:spPr>
          <a:xfrm>
            <a:off x="67566" y="3492245"/>
            <a:ext cx="2030568" cy="576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Clinical + Imaging Variables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04C4E8-9149-C0DA-C005-8BB261417609}"/>
              </a:ext>
            </a:extLst>
          </p:cNvPr>
          <p:cNvSpPr/>
          <p:nvPr/>
        </p:nvSpPr>
        <p:spPr>
          <a:xfrm>
            <a:off x="47682" y="4321987"/>
            <a:ext cx="2030568" cy="576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Radiomic Variables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2D8E4E-2394-3518-952B-A9AA045094E2}"/>
              </a:ext>
            </a:extLst>
          </p:cNvPr>
          <p:cNvSpPr txBox="1"/>
          <p:nvPr/>
        </p:nvSpPr>
        <p:spPr>
          <a:xfrm>
            <a:off x="4183923" y="1267297"/>
            <a:ext cx="3682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 of the following 2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5E1522-EFE5-5FF2-54AE-1BE5160A94C0}"/>
              </a:ext>
            </a:extLst>
          </p:cNvPr>
          <p:cNvSpPr txBox="1"/>
          <p:nvPr/>
        </p:nvSpPr>
        <p:spPr>
          <a:xfrm>
            <a:off x="4209896" y="1716585"/>
            <a:ext cx="3682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Random Forest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6C5AEF-3169-8C41-18A5-26F5D466DB41}"/>
              </a:ext>
            </a:extLst>
          </p:cNvPr>
          <p:cNvSpPr txBox="1"/>
          <p:nvPr/>
        </p:nvSpPr>
        <p:spPr>
          <a:xfrm>
            <a:off x="4209897" y="3236553"/>
            <a:ext cx="36826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Support Vector 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Machine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9C0D8E-5A29-B648-9953-579BE4D3DE24}"/>
              </a:ext>
            </a:extLst>
          </p:cNvPr>
          <p:cNvSpPr txBox="1"/>
          <p:nvPr/>
        </p:nvSpPr>
        <p:spPr>
          <a:xfrm>
            <a:off x="2789241" y="6303850"/>
            <a:ext cx="44089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4 x 2 x 2 = 16 different models tested</a:t>
            </a:r>
            <a:endParaRPr lang="en-US" b="1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C36E45B-8727-9779-DA32-486AE18F5855}"/>
              </a:ext>
            </a:extLst>
          </p:cNvPr>
          <p:cNvSpPr/>
          <p:nvPr/>
        </p:nvSpPr>
        <p:spPr>
          <a:xfrm>
            <a:off x="3048482" y="2322750"/>
            <a:ext cx="1243621" cy="1827002"/>
          </a:xfrm>
          <a:prstGeom prst="roundRect">
            <a:avLst/>
          </a:prstGeom>
          <a:noFill/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  <a:latin typeface="+mj-lt"/>
            </a:endParaRP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A06822E6-19DF-282A-60A7-4B149C4436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600734"/>
              </p:ext>
            </p:extLst>
          </p:nvPr>
        </p:nvGraphicFramePr>
        <p:xfrm>
          <a:off x="3123258" y="2441691"/>
          <a:ext cx="431727" cy="1519920"/>
        </p:xfrm>
        <a:graphic>
          <a:graphicData uri="http://schemas.openxmlformats.org/drawingml/2006/table">
            <a:tbl>
              <a:tblPr/>
              <a:tblGrid>
                <a:gridCol w="431727">
                  <a:extLst>
                    <a:ext uri="{9D8B030D-6E8A-4147-A177-3AD203B41FA5}">
                      <a16:colId xmlns:a16="http://schemas.microsoft.com/office/drawing/2014/main" val="1395167172"/>
                    </a:ext>
                  </a:extLst>
                </a:gridCol>
              </a:tblGrid>
              <a:tr h="168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 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346515"/>
                  </a:ext>
                </a:extLst>
              </a:tr>
              <a:tr h="168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 2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478943"/>
                  </a:ext>
                </a:extLst>
              </a:tr>
              <a:tr h="168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 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186973"/>
                  </a:ext>
                </a:extLst>
              </a:tr>
              <a:tr h="168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907679"/>
                  </a:ext>
                </a:extLst>
              </a:tr>
              <a:tr h="168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050220"/>
                  </a:ext>
                </a:extLst>
              </a:tr>
              <a:tr h="168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915449"/>
                  </a:ext>
                </a:extLst>
              </a:tr>
              <a:tr h="168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852701"/>
                  </a:ext>
                </a:extLst>
              </a:tr>
              <a:tr h="168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055657"/>
                  </a:ext>
                </a:extLst>
              </a:tr>
              <a:tr h="168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 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252206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4004C9B8-0BCA-A930-A916-006221C249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68337"/>
              </p:ext>
            </p:extLst>
          </p:nvPr>
        </p:nvGraphicFramePr>
        <p:xfrm>
          <a:off x="3805709" y="2760014"/>
          <a:ext cx="431727" cy="844400"/>
        </p:xfrm>
        <a:graphic>
          <a:graphicData uri="http://schemas.openxmlformats.org/drawingml/2006/table">
            <a:tbl>
              <a:tblPr/>
              <a:tblGrid>
                <a:gridCol w="431727">
                  <a:extLst>
                    <a:ext uri="{9D8B030D-6E8A-4147-A177-3AD203B41FA5}">
                      <a16:colId xmlns:a16="http://schemas.microsoft.com/office/drawing/2014/main" val="1395167172"/>
                    </a:ext>
                  </a:extLst>
                </a:gridCol>
              </a:tblGrid>
              <a:tr h="168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 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346515"/>
                  </a:ext>
                </a:extLst>
              </a:tr>
              <a:tr h="168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 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478943"/>
                  </a:ext>
                </a:extLst>
              </a:tr>
              <a:tr h="168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 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186973"/>
                  </a:ext>
                </a:extLst>
              </a:tr>
              <a:tr h="168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 …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907679"/>
                  </a:ext>
                </a:extLst>
              </a:tr>
              <a:tr h="168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M </a:t>
                      </a:r>
                      <a:r>
                        <a:rPr lang="en-US" sz="1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252206"/>
                  </a:ext>
                </a:extLst>
              </a:tr>
            </a:tbl>
          </a:graphicData>
        </a:graphic>
      </p:graphicFrame>
      <p:pic>
        <p:nvPicPr>
          <p:cNvPr id="29" name="Picture 4" descr="Filter Icons - 7,268 free vector icons">
            <a:extLst>
              <a:ext uri="{FF2B5EF4-FFF2-40B4-BE49-F238E27FC236}">
                <a16:creationId xmlns:a16="http://schemas.microsoft.com/office/drawing/2014/main" id="{BA701B58-B610-B96F-90C6-6E5155073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261" y="2905678"/>
            <a:ext cx="596722" cy="59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D492798-E799-D238-04CF-D0A678546C60}"/>
              </a:ext>
            </a:extLst>
          </p:cNvPr>
          <p:cNvCxnSpPr>
            <a:cxnSpLocks/>
          </p:cNvCxnSpPr>
          <p:nvPr/>
        </p:nvCxnSpPr>
        <p:spPr>
          <a:xfrm>
            <a:off x="2299910" y="3105001"/>
            <a:ext cx="67808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AE3C954-306D-E0EB-0FC0-37ADBCC2B13F}"/>
              </a:ext>
            </a:extLst>
          </p:cNvPr>
          <p:cNvSpPr txBox="1"/>
          <p:nvPr/>
        </p:nvSpPr>
        <p:spPr>
          <a:xfrm>
            <a:off x="2638954" y="792049"/>
            <a:ext cx="2097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Feature Selection</a:t>
            </a:r>
            <a:endParaRPr 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3DE2C2-F3C1-C249-D6DA-611C48DED981}"/>
              </a:ext>
            </a:extLst>
          </p:cNvPr>
          <p:cNvSpPr txBox="1"/>
          <p:nvPr/>
        </p:nvSpPr>
        <p:spPr>
          <a:xfrm>
            <a:off x="2381803" y="1192896"/>
            <a:ext cx="261191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(Select top #events/10 features)</a:t>
            </a:r>
          </a:p>
          <a:p>
            <a:pPr algn="ctr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 of 2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algs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used (mutual info ranking and RELIEF)</a:t>
            </a:r>
            <a:endParaRPr lang="en-US" sz="1400" dirty="0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30F28F6F-3EC3-AAC6-6A8D-AA1AEF77D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2827" y="-369500"/>
            <a:ext cx="3981084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Full Pipeline</a:t>
            </a:r>
          </a:p>
        </p:txBody>
      </p:sp>
    </p:spTree>
    <p:extLst>
      <p:ext uri="{BB962C8B-B14F-4D97-AF65-F5344CB8AC3E}">
        <p14:creationId xmlns:p14="http://schemas.microsoft.com/office/powerpoint/2010/main" val="3638895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>
            <a:extLst>
              <a:ext uri="{FF2B5EF4-FFF2-40B4-BE49-F238E27FC236}">
                <a16:creationId xmlns:a16="http://schemas.microsoft.com/office/drawing/2014/main" id="{761FB6DF-17D7-84C2-0143-838BB2FE777F}"/>
              </a:ext>
            </a:extLst>
          </p:cNvPr>
          <p:cNvSpPr txBox="1"/>
          <p:nvPr/>
        </p:nvSpPr>
        <p:spPr>
          <a:xfrm>
            <a:off x="685247" y="1554958"/>
            <a:ext cx="33227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1. Distribution Differences</a:t>
            </a:r>
            <a:endParaRPr lang="en-US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F8AC668-B2B5-B950-7C4D-EBBF6E266BC2}"/>
              </a:ext>
            </a:extLst>
          </p:cNvPr>
          <p:cNvSpPr txBox="1"/>
          <p:nvPr/>
        </p:nvSpPr>
        <p:spPr>
          <a:xfrm>
            <a:off x="5849367" y="1472539"/>
            <a:ext cx="53399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2. 5-fold Cross-Validation AUC of Predictions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359E27-C508-19B5-1081-A02EDD84680E}"/>
              </a:ext>
            </a:extLst>
          </p:cNvPr>
          <p:cNvSpPr txBox="1"/>
          <p:nvPr/>
        </p:nvSpPr>
        <p:spPr>
          <a:xfrm>
            <a:off x="5199168" y="5927321"/>
            <a:ext cx="406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Q3: any other suggested </a:t>
            </a:r>
            <a:r>
              <a:rPr lang="en-US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anlayses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04C4E8-9149-C0DA-C005-8BB261417609}"/>
              </a:ext>
            </a:extLst>
          </p:cNvPr>
          <p:cNvSpPr/>
          <p:nvPr/>
        </p:nvSpPr>
        <p:spPr>
          <a:xfrm>
            <a:off x="802236" y="1927138"/>
            <a:ext cx="2556283" cy="12457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2-sided T-test, Chi-square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30F28F6F-3EC3-AAC6-6A8D-AA1AEF77D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2827" y="-369500"/>
            <a:ext cx="3981084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5C1EFC-3DB8-BB5B-7594-A3EEF311A8F0}"/>
              </a:ext>
            </a:extLst>
          </p:cNvPr>
          <p:cNvSpPr/>
          <p:nvPr/>
        </p:nvSpPr>
        <p:spPr>
          <a:xfrm>
            <a:off x="6268858" y="2370441"/>
            <a:ext cx="960691" cy="3591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DC523B-B1EE-F7FF-C954-6B687F18F309}"/>
              </a:ext>
            </a:extLst>
          </p:cNvPr>
          <p:cNvSpPr/>
          <p:nvPr/>
        </p:nvSpPr>
        <p:spPr>
          <a:xfrm>
            <a:off x="7229549" y="2370441"/>
            <a:ext cx="960691" cy="3591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5FDA87-B178-D804-7DD9-AB1C7E2F7313}"/>
              </a:ext>
            </a:extLst>
          </p:cNvPr>
          <p:cNvSpPr/>
          <p:nvPr/>
        </p:nvSpPr>
        <p:spPr>
          <a:xfrm>
            <a:off x="8190240" y="2370440"/>
            <a:ext cx="960691" cy="3591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198A12-3BA5-4026-77D6-561BB425EB90}"/>
              </a:ext>
            </a:extLst>
          </p:cNvPr>
          <p:cNvSpPr/>
          <p:nvPr/>
        </p:nvSpPr>
        <p:spPr>
          <a:xfrm>
            <a:off x="9150931" y="2370441"/>
            <a:ext cx="960691" cy="3591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0B941C3-49B4-9E99-DD8F-ABBAAE8AD172}"/>
              </a:ext>
            </a:extLst>
          </p:cNvPr>
          <p:cNvSpPr/>
          <p:nvPr/>
        </p:nvSpPr>
        <p:spPr>
          <a:xfrm>
            <a:off x="10111622" y="2370439"/>
            <a:ext cx="960691" cy="359137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375A9A-ADA6-7842-8A96-FDB5896D5EFB}"/>
              </a:ext>
            </a:extLst>
          </p:cNvPr>
          <p:cNvSpPr/>
          <p:nvPr/>
        </p:nvSpPr>
        <p:spPr>
          <a:xfrm>
            <a:off x="6268858" y="2743054"/>
            <a:ext cx="960691" cy="3591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247111-6E31-D4AB-95B8-89C9CA9D38BC}"/>
              </a:ext>
            </a:extLst>
          </p:cNvPr>
          <p:cNvSpPr/>
          <p:nvPr/>
        </p:nvSpPr>
        <p:spPr>
          <a:xfrm>
            <a:off x="7229549" y="2743054"/>
            <a:ext cx="960691" cy="3591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3C13148-092F-86EF-863E-A3BF3EBD7DB9}"/>
              </a:ext>
            </a:extLst>
          </p:cNvPr>
          <p:cNvSpPr/>
          <p:nvPr/>
        </p:nvSpPr>
        <p:spPr>
          <a:xfrm>
            <a:off x="8190240" y="2743053"/>
            <a:ext cx="960691" cy="3591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570EC9-99FB-5CF3-2050-294F4014BD1C}"/>
              </a:ext>
            </a:extLst>
          </p:cNvPr>
          <p:cNvSpPr/>
          <p:nvPr/>
        </p:nvSpPr>
        <p:spPr>
          <a:xfrm>
            <a:off x="9150931" y="2743054"/>
            <a:ext cx="960691" cy="359137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01DB201-CC74-A4F4-C25E-E54FF0730E3B}"/>
              </a:ext>
            </a:extLst>
          </p:cNvPr>
          <p:cNvSpPr/>
          <p:nvPr/>
        </p:nvSpPr>
        <p:spPr>
          <a:xfrm>
            <a:off x="10111622" y="2743052"/>
            <a:ext cx="960691" cy="3591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C0C061-1E47-0792-1BEC-10E755CAC138}"/>
              </a:ext>
            </a:extLst>
          </p:cNvPr>
          <p:cNvSpPr/>
          <p:nvPr/>
        </p:nvSpPr>
        <p:spPr>
          <a:xfrm>
            <a:off x="6268858" y="3122562"/>
            <a:ext cx="960691" cy="3591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B8E8AB8-F05B-28EB-6F5A-89E8BAF5303B}"/>
              </a:ext>
            </a:extLst>
          </p:cNvPr>
          <p:cNvSpPr/>
          <p:nvPr/>
        </p:nvSpPr>
        <p:spPr>
          <a:xfrm>
            <a:off x="7229549" y="3122562"/>
            <a:ext cx="960691" cy="3591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4D3F4AA-65A0-DC56-98DA-F5B17C161DC1}"/>
              </a:ext>
            </a:extLst>
          </p:cNvPr>
          <p:cNvSpPr/>
          <p:nvPr/>
        </p:nvSpPr>
        <p:spPr>
          <a:xfrm>
            <a:off x="8190240" y="3122561"/>
            <a:ext cx="960691" cy="359137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6E2C346-052A-02AD-1F6C-B8DE9723B1AB}"/>
              </a:ext>
            </a:extLst>
          </p:cNvPr>
          <p:cNvSpPr/>
          <p:nvPr/>
        </p:nvSpPr>
        <p:spPr>
          <a:xfrm>
            <a:off x="9150931" y="3122562"/>
            <a:ext cx="960691" cy="3591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5BF951E-8F3D-9570-E7F0-C7D40144C3A7}"/>
              </a:ext>
            </a:extLst>
          </p:cNvPr>
          <p:cNvSpPr/>
          <p:nvPr/>
        </p:nvSpPr>
        <p:spPr>
          <a:xfrm>
            <a:off x="10111622" y="3122560"/>
            <a:ext cx="960691" cy="3591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48D54F8-D2BA-3C5D-EF76-B87FD4533C9B}"/>
              </a:ext>
            </a:extLst>
          </p:cNvPr>
          <p:cNvSpPr/>
          <p:nvPr/>
        </p:nvSpPr>
        <p:spPr>
          <a:xfrm>
            <a:off x="6268858" y="3481699"/>
            <a:ext cx="960691" cy="3591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84D1C1A-A91B-B0A2-A41D-9CC13347DAAE}"/>
              </a:ext>
            </a:extLst>
          </p:cNvPr>
          <p:cNvSpPr/>
          <p:nvPr/>
        </p:nvSpPr>
        <p:spPr>
          <a:xfrm>
            <a:off x="7229549" y="3481699"/>
            <a:ext cx="960691" cy="359137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2A87825-ECD7-C2D7-6ABD-FBC63A1F1242}"/>
              </a:ext>
            </a:extLst>
          </p:cNvPr>
          <p:cNvSpPr/>
          <p:nvPr/>
        </p:nvSpPr>
        <p:spPr>
          <a:xfrm>
            <a:off x="8190240" y="3481698"/>
            <a:ext cx="960691" cy="3591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14E0FBA-71B2-D06F-9E4D-525CFE079174}"/>
              </a:ext>
            </a:extLst>
          </p:cNvPr>
          <p:cNvSpPr/>
          <p:nvPr/>
        </p:nvSpPr>
        <p:spPr>
          <a:xfrm>
            <a:off x="9150931" y="3481699"/>
            <a:ext cx="960691" cy="3591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D7131D3-7E49-8286-69AE-3FCEFA5AF40C}"/>
              </a:ext>
            </a:extLst>
          </p:cNvPr>
          <p:cNvSpPr/>
          <p:nvPr/>
        </p:nvSpPr>
        <p:spPr>
          <a:xfrm>
            <a:off x="10111622" y="3481697"/>
            <a:ext cx="960691" cy="3591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75F22BF-CAB9-6326-0942-5D773F605980}"/>
              </a:ext>
            </a:extLst>
          </p:cNvPr>
          <p:cNvSpPr/>
          <p:nvPr/>
        </p:nvSpPr>
        <p:spPr>
          <a:xfrm>
            <a:off x="6268858" y="3840832"/>
            <a:ext cx="960691" cy="35913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EF1AC1-A79D-64EB-69AE-14710D64FD24}"/>
              </a:ext>
            </a:extLst>
          </p:cNvPr>
          <p:cNvSpPr/>
          <p:nvPr/>
        </p:nvSpPr>
        <p:spPr>
          <a:xfrm>
            <a:off x="7229549" y="3840832"/>
            <a:ext cx="960691" cy="3591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BA8F0CA-F1D8-8137-6166-24F64B5F38CB}"/>
              </a:ext>
            </a:extLst>
          </p:cNvPr>
          <p:cNvSpPr/>
          <p:nvPr/>
        </p:nvSpPr>
        <p:spPr>
          <a:xfrm>
            <a:off x="8190240" y="3840831"/>
            <a:ext cx="960691" cy="3591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C41CE3A-47F5-3962-79B8-B0A8EF05ED85}"/>
              </a:ext>
            </a:extLst>
          </p:cNvPr>
          <p:cNvSpPr/>
          <p:nvPr/>
        </p:nvSpPr>
        <p:spPr>
          <a:xfrm>
            <a:off x="9150931" y="3840832"/>
            <a:ext cx="960691" cy="3591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8AAD9A0-589C-6E35-95E7-D47F03BE4249}"/>
              </a:ext>
            </a:extLst>
          </p:cNvPr>
          <p:cNvSpPr/>
          <p:nvPr/>
        </p:nvSpPr>
        <p:spPr>
          <a:xfrm>
            <a:off x="10111622" y="3840830"/>
            <a:ext cx="960691" cy="3591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7B31570-9046-0AC0-C081-A084A95C9ADE}"/>
              </a:ext>
            </a:extLst>
          </p:cNvPr>
          <p:cNvSpPr/>
          <p:nvPr/>
        </p:nvSpPr>
        <p:spPr>
          <a:xfrm>
            <a:off x="5729767" y="2370441"/>
            <a:ext cx="35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1.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1EFD9A9-8D0D-77AC-C0D9-8031BCCD2BD1}"/>
              </a:ext>
            </a:extLst>
          </p:cNvPr>
          <p:cNvSpPr/>
          <p:nvPr/>
        </p:nvSpPr>
        <p:spPr>
          <a:xfrm>
            <a:off x="5729767" y="2753228"/>
            <a:ext cx="35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2.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58274D3-A712-F2F8-07A9-55085F603138}"/>
              </a:ext>
            </a:extLst>
          </p:cNvPr>
          <p:cNvSpPr/>
          <p:nvPr/>
        </p:nvSpPr>
        <p:spPr>
          <a:xfrm>
            <a:off x="5729767" y="3136015"/>
            <a:ext cx="35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3.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2DD43F7-534B-2B7A-21B5-E266D2B6EA2D}"/>
              </a:ext>
            </a:extLst>
          </p:cNvPr>
          <p:cNvSpPr/>
          <p:nvPr/>
        </p:nvSpPr>
        <p:spPr>
          <a:xfrm>
            <a:off x="5733185" y="3476599"/>
            <a:ext cx="35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4.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8A217C4-4FC6-1A24-56DD-7AC8DF4FE2AB}"/>
              </a:ext>
            </a:extLst>
          </p:cNvPr>
          <p:cNvSpPr/>
          <p:nvPr/>
        </p:nvSpPr>
        <p:spPr>
          <a:xfrm>
            <a:off x="5733185" y="3859386"/>
            <a:ext cx="35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5.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A8D2B6B-B871-AE5F-914E-F187702E085D}"/>
              </a:ext>
            </a:extLst>
          </p:cNvPr>
          <p:cNvSpPr/>
          <p:nvPr/>
        </p:nvSpPr>
        <p:spPr>
          <a:xfrm>
            <a:off x="7102334" y="1841872"/>
            <a:ext cx="3413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80% for modelling, 20% for testing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F35F804-EA57-1E04-6081-69AF7CA26F63}"/>
              </a:ext>
            </a:extLst>
          </p:cNvPr>
          <p:cNvSpPr/>
          <p:nvPr/>
        </p:nvSpPr>
        <p:spPr>
          <a:xfrm>
            <a:off x="9083157" y="4514755"/>
            <a:ext cx="27249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model “blinded” to test set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3970FD0-6612-C508-707F-898BF902314F}"/>
              </a:ext>
            </a:extLst>
          </p:cNvPr>
          <p:cNvCxnSpPr>
            <a:cxnSpLocks/>
            <a:endCxn id="17" idx="3"/>
          </p:cNvCxnSpPr>
          <p:nvPr/>
        </p:nvCxnSpPr>
        <p:spPr>
          <a:xfrm flipH="1" flipV="1">
            <a:off x="11072313" y="2550008"/>
            <a:ext cx="505791" cy="20967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73C8DFFB-D0B1-CFB5-EDC8-66ED30A4EF7B}"/>
              </a:ext>
            </a:extLst>
          </p:cNvPr>
          <p:cNvSpPr/>
          <p:nvPr/>
        </p:nvSpPr>
        <p:spPr>
          <a:xfrm>
            <a:off x="5729767" y="1841872"/>
            <a:ext cx="6264737" cy="31682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F1A983F9-ADA6-A911-C624-7AF6B3E98685}"/>
              </a:ext>
            </a:extLst>
          </p:cNvPr>
          <p:cNvSpPr txBox="1"/>
          <p:nvPr/>
        </p:nvSpPr>
        <p:spPr>
          <a:xfrm>
            <a:off x="802236" y="3570592"/>
            <a:ext cx="33227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3. Feature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Importances</a:t>
            </a:r>
            <a:endParaRPr lang="en-US" b="1" dirty="0"/>
          </a:p>
        </p:txBody>
      </p:sp>
      <p:pic>
        <p:nvPicPr>
          <p:cNvPr id="3074" name="Picture 2" descr="Understanding Feature Importance and How to Implement it in Python | by  Terence Shin | Towards Data Science">
            <a:extLst>
              <a:ext uri="{FF2B5EF4-FFF2-40B4-BE49-F238E27FC236}">
                <a16:creationId xmlns:a16="http://schemas.microsoft.com/office/drawing/2014/main" id="{12E3AC43-4CC0-1D0D-9D85-87EC2A07E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27" y="4075342"/>
            <a:ext cx="2465592" cy="161748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427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3" grpId="0" animBg="1"/>
      <p:bldP spid="25" grpId="0" animBg="1"/>
      <p:bldP spid="30" grpId="0" animBg="1"/>
      <p:bldP spid="32" grpId="0" animBg="1"/>
      <p:bldP spid="33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1" grpId="0"/>
      <p:bldP spid="52" grpId="0"/>
      <p:bldP spid="53" grpId="0"/>
      <p:bldP spid="5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>
            <a:extLst>
              <a:ext uri="{FF2B5EF4-FFF2-40B4-BE49-F238E27FC236}">
                <a16:creationId xmlns:a16="http://schemas.microsoft.com/office/drawing/2014/main" id="{30F28F6F-3EC3-AAC6-6A8D-AA1AEF77D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2820" y="-266778"/>
            <a:ext cx="6093123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Results – Classic Stats</a:t>
            </a:r>
          </a:p>
        </p:txBody>
      </p:sp>
      <p:pic>
        <p:nvPicPr>
          <p:cNvPr id="1027" name="Picture 1026">
            <a:extLst>
              <a:ext uri="{FF2B5EF4-FFF2-40B4-BE49-F238E27FC236}">
                <a16:creationId xmlns:a16="http://schemas.microsoft.com/office/drawing/2014/main" id="{9E26E3D5-879A-B3C0-351A-31CE3DEC9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827" y="674137"/>
            <a:ext cx="7711108" cy="6047132"/>
          </a:xfrm>
          <a:prstGeom prst="rect">
            <a:avLst/>
          </a:prstGeom>
        </p:spPr>
      </p:pic>
      <p:sp>
        <p:nvSpPr>
          <p:cNvPr id="1029" name="Title 1">
            <a:extLst>
              <a:ext uri="{FF2B5EF4-FFF2-40B4-BE49-F238E27FC236}">
                <a16:creationId xmlns:a16="http://schemas.microsoft.com/office/drawing/2014/main" id="{8F8D3055-D358-CDC6-1643-6632F95569EA}"/>
              </a:ext>
            </a:extLst>
          </p:cNvPr>
          <p:cNvSpPr txBox="1">
            <a:spLocks/>
          </p:cNvSpPr>
          <p:nvPr/>
        </p:nvSpPr>
        <p:spPr>
          <a:xfrm>
            <a:off x="0" y="2372140"/>
            <a:ext cx="18928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(much easier to see in the code notebook)</a:t>
            </a:r>
          </a:p>
        </p:txBody>
      </p:sp>
      <p:sp>
        <p:nvSpPr>
          <p:cNvPr id="1030" name="Rectangle 1029">
            <a:extLst>
              <a:ext uri="{FF2B5EF4-FFF2-40B4-BE49-F238E27FC236}">
                <a16:creationId xmlns:a16="http://schemas.microsoft.com/office/drawing/2014/main" id="{90F00F49-7B1F-DD73-C14F-52992505B550}"/>
              </a:ext>
            </a:extLst>
          </p:cNvPr>
          <p:cNvSpPr/>
          <p:nvPr/>
        </p:nvSpPr>
        <p:spPr>
          <a:xfrm>
            <a:off x="7973226" y="674137"/>
            <a:ext cx="572568" cy="60471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44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>
            <a:extLst>
              <a:ext uri="{FF2B5EF4-FFF2-40B4-BE49-F238E27FC236}">
                <a16:creationId xmlns:a16="http://schemas.microsoft.com/office/drawing/2014/main" id="{30F28F6F-3EC3-AAC6-6A8D-AA1AEF77D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2820" y="-266778"/>
            <a:ext cx="6093123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Results – Classic Stats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507CC4-8FF6-B75A-0065-37EAD6670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342" y="739818"/>
            <a:ext cx="7621838" cy="596862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E0551BE-2372-BEF1-3D60-7CC606CE3CA8}"/>
              </a:ext>
            </a:extLst>
          </p:cNvPr>
          <p:cNvSpPr/>
          <p:nvPr/>
        </p:nvSpPr>
        <p:spPr>
          <a:xfrm>
            <a:off x="7494661" y="661315"/>
            <a:ext cx="572568" cy="60471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30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1AA0-B968-4DB6-A188-FAF5DEF09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Available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45AECF-5FE9-44F0-3566-DFA697286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023" y="1378567"/>
            <a:ext cx="10898433" cy="442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027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>
            <a:extLst>
              <a:ext uri="{FF2B5EF4-FFF2-40B4-BE49-F238E27FC236}">
                <a16:creationId xmlns:a16="http://schemas.microsoft.com/office/drawing/2014/main" id="{30F28F6F-3EC3-AAC6-6A8D-AA1AEF77D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2820" y="-266778"/>
            <a:ext cx="6093123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Results – Classic Stats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67D117-6186-4D3D-5BB1-7CDA1E9ED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818" y="738293"/>
            <a:ext cx="7301732" cy="611970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53B1EE9-598D-FF2B-0BF7-74FD60D9E770}"/>
              </a:ext>
            </a:extLst>
          </p:cNvPr>
          <p:cNvSpPr/>
          <p:nvPr/>
        </p:nvSpPr>
        <p:spPr>
          <a:xfrm>
            <a:off x="7545936" y="716867"/>
            <a:ext cx="572568" cy="60471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983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>
            <a:extLst>
              <a:ext uri="{FF2B5EF4-FFF2-40B4-BE49-F238E27FC236}">
                <a16:creationId xmlns:a16="http://schemas.microsoft.com/office/drawing/2014/main" id="{30F28F6F-3EC3-AAC6-6A8D-AA1AEF77D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3160" y="-241141"/>
            <a:ext cx="8431812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Results – Cross-Validation AUCs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DA8DC5-AA75-43E5-7313-1F0FC6529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839" y="909364"/>
            <a:ext cx="4733096" cy="29064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12C793-3FCE-2017-5535-57746873A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547" y="956395"/>
            <a:ext cx="4295775" cy="2667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11AE1E-F0E2-9B3A-F674-AC019DD205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024" y="4058940"/>
            <a:ext cx="4276725" cy="26955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EAC7EF-D74A-2679-2FC7-E62FED2F4C61}"/>
              </a:ext>
            </a:extLst>
          </p:cNvPr>
          <p:cNvSpPr txBox="1"/>
          <p:nvPr/>
        </p:nvSpPr>
        <p:spPr>
          <a:xfrm>
            <a:off x="2293160" y="682059"/>
            <a:ext cx="3682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Clinical data only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DC2317-41C7-CFD2-B16E-E481C6A9DA91}"/>
              </a:ext>
            </a:extLst>
          </p:cNvPr>
          <p:cNvSpPr txBox="1"/>
          <p:nvPr/>
        </p:nvSpPr>
        <p:spPr>
          <a:xfrm>
            <a:off x="7319135" y="642928"/>
            <a:ext cx="3682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Manual imaging data only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81CFCE-9D40-AA16-EDDD-21088EAA4DD6}"/>
              </a:ext>
            </a:extLst>
          </p:cNvPr>
          <p:cNvSpPr txBox="1"/>
          <p:nvPr/>
        </p:nvSpPr>
        <p:spPr>
          <a:xfrm>
            <a:off x="2069545" y="3718287"/>
            <a:ext cx="3682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Clinical + manual imaging</a:t>
            </a:r>
            <a:endParaRPr lang="en-US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FB79F9D-4013-F416-2065-A33F7C21BE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7253" y="3885861"/>
            <a:ext cx="3682654" cy="294787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6222B24-4957-1239-9863-A2D6B418F457}"/>
              </a:ext>
            </a:extLst>
          </p:cNvPr>
          <p:cNvSpPr txBox="1"/>
          <p:nvPr/>
        </p:nvSpPr>
        <p:spPr>
          <a:xfrm>
            <a:off x="7509389" y="3687223"/>
            <a:ext cx="3682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Radiomics data only</a:t>
            </a:r>
            <a:endParaRPr lang="en-US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A0EA9F-1FF9-DC7E-B484-A434B09A768D}"/>
              </a:ext>
            </a:extLst>
          </p:cNvPr>
          <p:cNvSpPr/>
          <p:nvPr/>
        </p:nvSpPr>
        <p:spPr>
          <a:xfrm>
            <a:off x="3014497" y="2799060"/>
            <a:ext cx="2232621" cy="2346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04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>
            <a:extLst>
              <a:ext uri="{FF2B5EF4-FFF2-40B4-BE49-F238E27FC236}">
                <a16:creationId xmlns:a16="http://schemas.microsoft.com/office/drawing/2014/main" id="{30F28F6F-3EC3-AAC6-6A8D-AA1AEF77D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023" y="2640650"/>
            <a:ext cx="10374595" cy="116988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There is a “signal”, but not too impressive accuracy</a:t>
            </a:r>
            <a:b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Is it because of data imbalance?</a:t>
            </a:r>
            <a:b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(Thank to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Ramtin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) After programming in class balancing…</a:t>
            </a:r>
          </a:p>
        </p:txBody>
      </p:sp>
    </p:spTree>
    <p:extLst>
      <p:ext uri="{BB962C8B-B14F-4D97-AF65-F5344CB8AC3E}">
        <p14:creationId xmlns:p14="http://schemas.microsoft.com/office/powerpoint/2010/main" val="1152369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>
            <a:extLst>
              <a:ext uri="{FF2B5EF4-FFF2-40B4-BE49-F238E27FC236}">
                <a16:creationId xmlns:a16="http://schemas.microsoft.com/office/drawing/2014/main" id="{30F28F6F-3EC3-AAC6-6A8D-AA1AEF77D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3160" y="-241141"/>
            <a:ext cx="8431812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Results – Cross-Validation AUCs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222B24-4957-1239-9863-A2D6B418F457}"/>
              </a:ext>
            </a:extLst>
          </p:cNvPr>
          <p:cNvSpPr txBox="1"/>
          <p:nvPr/>
        </p:nvSpPr>
        <p:spPr>
          <a:xfrm>
            <a:off x="1883899" y="5830808"/>
            <a:ext cx="3682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Clinical + manual imaging data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BD687F-844E-728C-2F14-647172852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453" y="1307507"/>
            <a:ext cx="4741547" cy="45424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6B9EF6-3B28-19A1-DF47-3EE88CCDDDE1}"/>
              </a:ext>
            </a:extLst>
          </p:cNvPr>
          <p:cNvSpPr txBox="1"/>
          <p:nvPr/>
        </p:nvSpPr>
        <p:spPr>
          <a:xfrm>
            <a:off x="8466774" y="5849953"/>
            <a:ext cx="3682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Radiomics Data</a:t>
            </a:r>
            <a:endParaRPr lang="en-US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ADF4FA8-83F7-6959-81DE-3AB2681E6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1464" y="1345925"/>
            <a:ext cx="4783388" cy="454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9843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>
            <a:extLst>
              <a:ext uri="{FF2B5EF4-FFF2-40B4-BE49-F238E27FC236}">
                <a16:creationId xmlns:a16="http://schemas.microsoft.com/office/drawing/2014/main" id="{30F28F6F-3EC3-AAC6-6A8D-AA1AEF77D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3160" y="-241141"/>
            <a:ext cx="8431812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Results – Feature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Importances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ACCA65-15C3-EA76-DA94-A4EAFBFDC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810" y="651913"/>
            <a:ext cx="7343123" cy="21620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F18129-A868-CEF2-72F0-738309A29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4479" y="902712"/>
            <a:ext cx="2414416" cy="19027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93DC47-572C-2A37-1389-C7B168DF0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2631" y="2933342"/>
            <a:ext cx="8051557" cy="1762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A17763A-472A-5328-F82C-7CBE40A84B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7096" y="3049052"/>
            <a:ext cx="996778" cy="15991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478A576-7DD5-8AC2-A19F-4999E3B725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2631" y="4814874"/>
            <a:ext cx="7967803" cy="185989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D460151-CBFE-D427-BC16-F59C260E42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37525" y="4949471"/>
            <a:ext cx="486292" cy="171675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DECA64C-F849-0B21-8A89-1E94F538AB77}"/>
              </a:ext>
            </a:extLst>
          </p:cNvPr>
          <p:cNvSpPr txBox="1"/>
          <p:nvPr/>
        </p:nvSpPr>
        <p:spPr>
          <a:xfrm>
            <a:off x="133105" y="1977476"/>
            <a:ext cx="2243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Clinical + Imaging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F4F787-79B4-EF9F-4C6E-FBF0B5589754}"/>
              </a:ext>
            </a:extLst>
          </p:cNvPr>
          <p:cNvSpPr txBox="1"/>
          <p:nvPr/>
        </p:nvSpPr>
        <p:spPr>
          <a:xfrm>
            <a:off x="430783" y="3954907"/>
            <a:ext cx="2243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Clinical Only</a:t>
            </a:r>
            <a:endParaRPr 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C0850D-5327-7950-1234-F47CFA320BB2}"/>
              </a:ext>
            </a:extLst>
          </p:cNvPr>
          <p:cNvSpPr txBox="1"/>
          <p:nvPr/>
        </p:nvSpPr>
        <p:spPr>
          <a:xfrm>
            <a:off x="430783" y="5807848"/>
            <a:ext cx="2243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Imaging Only</a:t>
            </a:r>
            <a:endParaRPr 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55795D-90A0-F440-E4A4-1F7E655D160E}"/>
              </a:ext>
            </a:extLst>
          </p:cNvPr>
          <p:cNvSpPr txBox="1"/>
          <p:nvPr/>
        </p:nvSpPr>
        <p:spPr>
          <a:xfrm>
            <a:off x="1302363" y="876172"/>
            <a:ext cx="109891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k-fold (5 trials in total)</a:t>
            </a:r>
            <a:endParaRPr lang="en-US" sz="1050" b="1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91D86BD-3D90-A213-93C9-406EF66D1F72}"/>
              </a:ext>
            </a:extLst>
          </p:cNvPr>
          <p:cNvCxnSpPr>
            <a:cxnSpLocks/>
          </p:cNvCxnSpPr>
          <p:nvPr/>
        </p:nvCxnSpPr>
        <p:spPr>
          <a:xfrm>
            <a:off x="2154115" y="1178169"/>
            <a:ext cx="247161" cy="4923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F6D6F1C6-7C37-DCF5-C675-626711F1712C}"/>
              </a:ext>
            </a:extLst>
          </p:cNvPr>
          <p:cNvSpPr/>
          <p:nvPr/>
        </p:nvSpPr>
        <p:spPr>
          <a:xfrm>
            <a:off x="4102357" y="1630428"/>
            <a:ext cx="572568" cy="11835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E8705C1-4DB2-AA93-223F-9C0B44C9E1CF}"/>
              </a:ext>
            </a:extLst>
          </p:cNvPr>
          <p:cNvSpPr/>
          <p:nvPr/>
        </p:nvSpPr>
        <p:spPr>
          <a:xfrm>
            <a:off x="3010793" y="3511960"/>
            <a:ext cx="1091563" cy="11835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3758505-D416-1791-A80B-89C428269D1E}"/>
              </a:ext>
            </a:extLst>
          </p:cNvPr>
          <p:cNvSpPr/>
          <p:nvPr/>
        </p:nvSpPr>
        <p:spPr>
          <a:xfrm>
            <a:off x="5763964" y="1621882"/>
            <a:ext cx="572568" cy="11835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D1E33A5-702C-D695-E1A1-C4031E2D4BA0}"/>
              </a:ext>
            </a:extLst>
          </p:cNvPr>
          <p:cNvSpPr txBox="1"/>
          <p:nvPr/>
        </p:nvSpPr>
        <p:spPr>
          <a:xfrm>
            <a:off x="112913" y="987913"/>
            <a:ext cx="1098913" cy="90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post-initial filter so most features are thrown out already!</a:t>
            </a:r>
            <a:endParaRPr lang="en-US" sz="1050" b="1" dirty="0">
              <a:solidFill>
                <a:srgbClr val="FF000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83B6B09-72E0-9F86-6F05-5D60305DF003}"/>
              </a:ext>
            </a:extLst>
          </p:cNvPr>
          <p:cNvSpPr/>
          <p:nvPr/>
        </p:nvSpPr>
        <p:spPr>
          <a:xfrm>
            <a:off x="3504788" y="5585389"/>
            <a:ext cx="537373" cy="11835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87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1AA0-B968-4DB6-A188-FAF5DEF09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Available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D1EA4A8-07B4-FE81-2D92-95AF49553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46129"/>
            <a:ext cx="9288294" cy="289829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E92435F-7ED5-1BCA-9360-0262C2587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83475"/>
            <a:ext cx="10038945" cy="270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743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1AA0-B968-4DB6-A188-FAF5DEF09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Available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A6E075-9C43-4BE4-85EE-4B3B6642C2B4}"/>
              </a:ext>
            </a:extLst>
          </p:cNvPr>
          <p:cNvSpPr/>
          <p:nvPr/>
        </p:nvSpPr>
        <p:spPr>
          <a:xfrm>
            <a:off x="1476015" y="1734742"/>
            <a:ext cx="2298700" cy="1117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Baseline Characteristics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(age, sex,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htn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…)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BEBDCC-0C11-4EAF-ADD1-89605F037F0A}"/>
              </a:ext>
            </a:extLst>
          </p:cNvPr>
          <p:cNvSpPr/>
          <p:nvPr/>
        </p:nvSpPr>
        <p:spPr>
          <a:xfrm>
            <a:off x="1476015" y="3613151"/>
            <a:ext cx="2298700" cy="1117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Plaque Parameters (GSM, P40, %Blood…)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B9A272-6BA5-43B0-B71A-88942E423C13}"/>
              </a:ext>
            </a:extLst>
          </p:cNvPr>
          <p:cNvSpPr/>
          <p:nvPr/>
        </p:nvSpPr>
        <p:spPr>
          <a:xfrm>
            <a:off x="9435858" y="1734742"/>
            <a:ext cx="2298700" cy="1117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“sig CAD”?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(Binary)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281890-5FEC-4062-92EA-F7A00A17821B}"/>
              </a:ext>
            </a:extLst>
          </p:cNvPr>
          <p:cNvSpPr/>
          <p:nvPr/>
        </p:nvSpPr>
        <p:spPr>
          <a:xfrm>
            <a:off x="9435858" y="3614344"/>
            <a:ext cx="2298700" cy="1117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angio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score”?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(Ordinal)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89DA35-34DF-4474-8BB5-9E73006B5F96}"/>
              </a:ext>
            </a:extLst>
          </p:cNvPr>
          <p:cNvSpPr/>
          <p:nvPr/>
        </p:nvSpPr>
        <p:spPr>
          <a:xfrm>
            <a:off x="9435858" y="5491560"/>
            <a:ext cx="2298700" cy="1117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Cardiovascular Event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(Event + Time to Event)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3C6894-31AC-48EF-8ED9-79A12560C37E}"/>
              </a:ext>
            </a:extLst>
          </p:cNvPr>
          <p:cNvSpPr/>
          <p:nvPr/>
        </p:nvSpPr>
        <p:spPr>
          <a:xfrm>
            <a:off x="1476015" y="5491560"/>
            <a:ext cx="2298700" cy="1117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Echos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BEF75B-7DB5-4FEE-B70E-0337EBCE826D}"/>
              </a:ext>
            </a:extLst>
          </p:cNvPr>
          <p:cNvSpPr txBox="1"/>
          <p:nvPr/>
        </p:nvSpPr>
        <p:spPr>
          <a:xfrm>
            <a:off x="254000" y="3973117"/>
            <a:ext cx="14590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Input Data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310C70-EE5D-4F55-82E3-03BE74AFE880}"/>
              </a:ext>
            </a:extLst>
          </p:cNvPr>
          <p:cNvSpPr txBox="1"/>
          <p:nvPr/>
        </p:nvSpPr>
        <p:spPr>
          <a:xfrm>
            <a:off x="7884209" y="3726757"/>
            <a:ext cx="16513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(What to Predict)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18813-1E22-4CF8-9848-10D25DB9D063}"/>
              </a:ext>
            </a:extLst>
          </p:cNvPr>
          <p:cNvSpPr/>
          <p:nvPr/>
        </p:nvSpPr>
        <p:spPr>
          <a:xfrm>
            <a:off x="173541" y="1485900"/>
            <a:ext cx="4096473" cy="5372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05090C5-0404-4908-80FF-9B1942D89D2F}"/>
              </a:ext>
            </a:extLst>
          </p:cNvPr>
          <p:cNvSpPr/>
          <p:nvPr/>
        </p:nvSpPr>
        <p:spPr>
          <a:xfrm>
            <a:off x="7944573" y="1441846"/>
            <a:ext cx="4096473" cy="53721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19AA000-A675-420F-893F-5DB25124B68D}"/>
              </a:ext>
            </a:extLst>
          </p:cNvPr>
          <p:cNvCxnSpPr>
            <a:cxnSpLocks/>
          </p:cNvCxnSpPr>
          <p:nvPr/>
        </p:nvCxnSpPr>
        <p:spPr>
          <a:xfrm>
            <a:off x="4489933" y="4243341"/>
            <a:ext cx="5450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D] Best Way to Draw Neural Network Diagrams : MachineLearning">
            <a:extLst>
              <a:ext uri="{FF2B5EF4-FFF2-40B4-BE49-F238E27FC236}">
                <a16:creationId xmlns:a16="http://schemas.microsoft.com/office/drawing/2014/main" id="{4F5AC17D-4A51-47A5-ACA0-B146713784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9" r="24455" b="6372"/>
          <a:stretch/>
        </p:blipFill>
        <p:spPr bwMode="auto">
          <a:xfrm>
            <a:off x="5302191" y="3613151"/>
            <a:ext cx="1431201" cy="120124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996FFCA-B201-4A2E-A335-DB8457C374B3}"/>
              </a:ext>
            </a:extLst>
          </p:cNvPr>
          <p:cNvCxnSpPr>
            <a:cxnSpLocks/>
          </p:cNvCxnSpPr>
          <p:nvPr/>
        </p:nvCxnSpPr>
        <p:spPr>
          <a:xfrm>
            <a:off x="6991994" y="4243341"/>
            <a:ext cx="5450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20FA8E6-BD16-42C0-B849-0192E52692C4}"/>
              </a:ext>
            </a:extLst>
          </p:cNvPr>
          <p:cNvSpPr txBox="1"/>
          <p:nvPr/>
        </p:nvSpPr>
        <p:spPr>
          <a:xfrm>
            <a:off x="4678614" y="2966820"/>
            <a:ext cx="26783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Predictive Machine Learning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265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1AA0-B968-4DB6-A188-FAF5DEF09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564" y="-18637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Existing Work on Carotid U/S + AI</a:t>
            </a:r>
          </a:p>
        </p:txBody>
      </p: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ED420328-0A33-401D-AA7F-103F626D4E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623254"/>
              </p:ext>
            </p:extLst>
          </p:nvPr>
        </p:nvGraphicFramePr>
        <p:xfrm>
          <a:off x="364564" y="912135"/>
          <a:ext cx="11673107" cy="594586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23040">
                  <a:extLst>
                    <a:ext uri="{9D8B030D-6E8A-4147-A177-3AD203B41FA5}">
                      <a16:colId xmlns:a16="http://schemas.microsoft.com/office/drawing/2014/main" val="239630581"/>
                    </a:ext>
                  </a:extLst>
                </a:gridCol>
                <a:gridCol w="6059031">
                  <a:extLst>
                    <a:ext uri="{9D8B030D-6E8A-4147-A177-3AD203B41FA5}">
                      <a16:colId xmlns:a16="http://schemas.microsoft.com/office/drawing/2014/main" val="2072414069"/>
                    </a:ext>
                  </a:extLst>
                </a:gridCol>
                <a:gridCol w="3891036">
                  <a:extLst>
                    <a:ext uri="{9D8B030D-6E8A-4147-A177-3AD203B41FA5}">
                      <a16:colId xmlns:a16="http://schemas.microsoft.com/office/drawing/2014/main" val="4144155189"/>
                    </a:ext>
                  </a:extLst>
                </a:gridCol>
              </a:tblGrid>
              <a:tr h="308354"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Gaps?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167861"/>
                  </a:ext>
                </a:extLst>
              </a:tr>
              <a:tr h="733785">
                <a:tc>
                  <a:txBody>
                    <a:bodyPr/>
                    <a:lstStyle/>
                    <a:p>
                      <a:r>
                        <a:rPr lang="en-US" dirty="0"/>
                        <a:t>Roy-Cardinal et. al (2019)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RF speckle modelling &amp; elastography -&gt; random forest-&gt;predict “stability (?)”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-Only N = 66</a:t>
                      </a:r>
                    </a:p>
                    <a:p>
                      <a:r>
                        <a:rPr lang="en-US" dirty="0"/>
                        <a:t>-RF data commonly unavailable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801695"/>
                  </a:ext>
                </a:extLst>
              </a:tr>
              <a:tr h="770885">
                <a:tc>
                  <a:txBody>
                    <a:bodyPr/>
                    <a:lstStyle/>
                    <a:p>
                      <a:r>
                        <a:rPr lang="en-US" dirty="0"/>
                        <a:t>Araki et al. (2016)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Carotid morphology features -&gt; PCA to filter features -&gt; SVM-&gt;predict “severity of CAD”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-Only 19 patients, used 4004 “images” (frames)</a:t>
                      </a:r>
                    </a:p>
                    <a:p>
                      <a:r>
                        <a:rPr lang="en-US" dirty="0"/>
                        <a:t>-Lots of adjacent frames!!!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915272"/>
                  </a:ext>
                </a:extLst>
              </a:tr>
              <a:tr h="308354">
                <a:tc>
                  <a:txBody>
                    <a:bodyPr/>
                    <a:lstStyle/>
                    <a:p>
                      <a:r>
                        <a:rPr lang="en-US" dirty="0" err="1"/>
                        <a:t>Jamthikar</a:t>
                      </a:r>
                      <a:r>
                        <a:rPr lang="en-US" dirty="0"/>
                        <a:t> et al. (2020)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Baseline characteristics + MPH/TPA/IPN -&gt; SVM/RF/XGB -&gt; predict CAS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-Thorough, not sure if can improve on exact same problem</a:t>
                      </a:r>
                    </a:p>
                    <a:p>
                      <a:r>
                        <a:rPr lang="en-US" dirty="0"/>
                        <a:t>-No images used</a:t>
                      </a:r>
                    </a:p>
                    <a:p>
                      <a:r>
                        <a:rPr lang="en-US" dirty="0"/>
                        <a:t>-Can attempt different task? Predict CAD, use images automatically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428412"/>
                  </a:ext>
                </a:extLst>
              </a:tr>
              <a:tr h="308354">
                <a:tc>
                  <a:txBody>
                    <a:bodyPr/>
                    <a:lstStyle/>
                    <a:p>
                      <a:r>
                        <a:rPr lang="en-US" dirty="0" err="1"/>
                        <a:t>Kyriacou</a:t>
                      </a:r>
                      <a:r>
                        <a:rPr lang="en-US" dirty="0"/>
                        <a:t> et al. (2012)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Carotid U/S gray level stats -&gt; SVM -&gt; predict stroke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-Acc = 77%, great N = 1121</a:t>
                      </a:r>
                    </a:p>
                    <a:p>
                      <a:r>
                        <a:rPr lang="en-US" dirty="0"/>
                        <a:t>-Did not exhaust modern ML techniques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636561"/>
                  </a:ext>
                </a:extLst>
              </a:tr>
              <a:tr h="308354">
                <a:tc>
                  <a:txBody>
                    <a:bodyPr/>
                    <a:lstStyle/>
                    <a:p>
                      <a:r>
                        <a:rPr lang="en-US" dirty="0"/>
                        <a:t>Acharya et al. (2013)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Extract carotid U/S texture features -&gt; </a:t>
                      </a:r>
                      <a:r>
                        <a:rPr lang="en-US" dirty="0" err="1"/>
                        <a:t>AdaBosst</a:t>
                      </a:r>
                      <a:r>
                        <a:rPr lang="en-US" dirty="0"/>
                        <a:t>/SVM -&gt; predict symptomatic/asymptomatic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-Weird outcome measure?</a:t>
                      </a:r>
                    </a:p>
                    <a:p>
                      <a:r>
                        <a:rPr lang="en-US" dirty="0"/>
                        <a:t>-Acc = 84%, did not use modern ML techniques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113968"/>
                  </a:ext>
                </a:extLst>
              </a:tr>
              <a:tr h="308354">
                <a:tc>
                  <a:txBody>
                    <a:bodyPr/>
                    <a:lstStyle/>
                    <a:p>
                      <a:r>
                        <a:rPr lang="en-US" dirty="0" err="1"/>
                        <a:t>Lekadir</a:t>
                      </a:r>
                      <a:r>
                        <a:rPr lang="en-US" dirty="0"/>
                        <a:t> et al. (2017)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 carotid U/S -&gt; CNN -&gt; discriminate lipid core, fibrous cap, and calcified tissue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-Doesn’t go further to predict risk of event of CAD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427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3611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1AA0-B968-4DB6-A188-FAF5DEF09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Which task to solve?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A6E075-9C43-4BE4-85EE-4B3B6642C2B4}"/>
              </a:ext>
            </a:extLst>
          </p:cNvPr>
          <p:cNvSpPr/>
          <p:nvPr/>
        </p:nvSpPr>
        <p:spPr>
          <a:xfrm>
            <a:off x="2241550" y="1690688"/>
            <a:ext cx="2298700" cy="1117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Baseline Characteristics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(age, sex,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htn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…)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BEBDCC-0C11-4EAF-ADD1-89605F037F0A}"/>
              </a:ext>
            </a:extLst>
          </p:cNvPr>
          <p:cNvSpPr/>
          <p:nvPr/>
        </p:nvSpPr>
        <p:spPr>
          <a:xfrm>
            <a:off x="2241550" y="3569097"/>
            <a:ext cx="2298700" cy="1117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Plaque Parameters (GSM, P40, %Blood…)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B9A272-6BA5-43B0-B71A-88942E423C13}"/>
              </a:ext>
            </a:extLst>
          </p:cNvPr>
          <p:cNvSpPr/>
          <p:nvPr/>
        </p:nvSpPr>
        <p:spPr>
          <a:xfrm>
            <a:off x="8534400" y="1690688"/>
            <a:ext cx="2298700" cy="1117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“sig CAD”?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(Binary)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281890-5FEC-4062-92EA-F7A00A17821B}"/>
              </a:ext>
            </a:extLst>
          </p:cNvPr>
          <p:cNvSpPr/>
          <p:nvPr/>
        </p:nvSpPr>
        <p:spPr>
          <a:xfrm>
            <a:off x="8534400" y="3608388"/>
            <a:ext cx="2298700" cy="1117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angio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score”?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(Ordinal)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89DA35-34DF-4474-8BB5-9E73006B5F96}"/>
              </a:ext>
            </a:extLst>
          </p:cNvPr>
          <p:cNvSpPr/>
          <p:nvPr/>
        </p:nvSpPr>
        <p:spPr>
          <a:xfrm>
            <a:off x="8534400" y="5447506"/>
            <a:ext cx="2298700" cy="1117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Cardiovascular Event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(Event + Time to Event)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3C6894-31AC-48EF-8ED9-79A12560C37E}"/>
              </a:ext>
            </a:extLst>
          </p:cNvPr>
          <p:cNvSpPr/>
          <p:nvPr/>
        </p:nvSpPr>
        <p:spPr>
          <a:xfrm>
            <a:off x="2241550" y="5447506"/>
            <a:ext cx="2298700" cy="1117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Echos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BEF75B-7DB5-4FEE-B70E-0337EBCE826D}"/>
              </a:ext>
            </a:extLst>
          </p:cNvPr>
          <p:cNvSpPr txBox="1"/>
          <p:nvPr/>
        </p:nvSpPr>
        <p:spPr>
          <a:xfrm>
            <a:off x="717550" y="394323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Input Data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310C70-EE5D-4F55-82E3-03BE74AFE880}"/>
              </a:ext>
            </a:extLst>
          </p:cNvPr>
          <p:cNvSpPr txBox="1"/>
          <p:nvPr/>
        </p:nvSpPr>
        <p:spPr>
          <a:xfrm>
            <a:off x="6350000" y="3804731"/>
            <a:ext cx="2057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(What to Predict)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18813-1E22-4CF8-9848-10D25DB9D063}"/>
              </a:ext>
            </a:extLst>
          </p:cNvPr>
          <p:cNvSpPr/>
          <p:nvPr/>
        </p:nvSpPr>
        <p:spPr>
          <a:xfrm>
            <a:off x="438150" y="1441846"/>
            <a:ext cx="4597400" cy="5372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5C5D5D-C310-4C25-87C8-4E3F132416F8}"/>
              </a:ext>
            </a:extLst>
          </p:cNvPr>
          <p:cNvSpPr/>
          <p:nvPr/>
        </p:nvSpPr>
        <p:spPr>
          <a:xfrm>
            <a:off x="6413500" y="1441846"/>
            <a:ext cx="4597400" cy="53721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A8E27BF-6584-4777-9420-6E1FB548399E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4540250" y="2249488"/>
            <a:ext cx="39941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EBF2902-8B88-471B-917E-F25607824F37}"/>
              </a:ext>
            </a:extLst>
          </p:cNvPr>
          <p:cNvSpPr txBox="1"/>
          <p:nvPr/>
        </p:nvSpPr>
        <p:spPr>
          <a:xfrm>
            <a:off x="5099050" y="1869630"/>
            <a:ext cx="31507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Lots of studies doing this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594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1AA0-B968-4DB6-A188-FAF5DEF09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Which task to solve?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A6E075-9C43-4BE4-85EE-4B3B6642C2B4}"/>
              </a:ext>
            </a:extLst>
          </p:cNvPr>
          <p:cNvSpPr/>
          <p:nvPr/>
        </p:nvSpPr>
        <p:spPr>
          <a:xfrm>
            <a:off x="2241550" y="1690688"/>
            <a:ext cx="2298700" cy="1117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Baseline Characteristics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(age, sex,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htn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…)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BEBDCC-0C11-4EAF-ADD1-89605F037F0A}"/>
              </a:ext>
            </a:extLst>
          </p:cNvPr>
          <p:cNvSpPr/>
          <p:nvPr/>
        </p:nvSpPr>
        <p:spPr>
          <a:xfrm>
            <a:off x="2241550" y="3569097"/>
            <a:ext cx="2298700" cy="1117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Plaque Parameters (GSM, P40, %Blood…)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B9A272-6BA5-43B0-B71A-88942E423C13}"/>
              </a:ext>
            </a:extLst>
          </p:cNvPr>
          <p:cNvSpPr/>
          <p:nvPr/>
        </p:nvSpPr>
        <p:spPr>
          <a:xfrm>
            <a:off x="8534400" y="1690688"/>
            <a:ext cx="2298700" cy="1117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“sig CAD”?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(Binary)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281890-5FEC-4062-92EA-F7A00A17821B}"/>
              </a:ext>
            </a:extLst>
          </p:cNvPr>
          <p:cNvSpPr/>
          <p:nvPr/>
        </p:nvSpPr>
        <p:spPr>
          <a:xfrm>
            <a:off x="8534400" y="3608388"/>
            <a:ext cx="2298700" cy="1117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angio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score”?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(Ordinal)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89DA35-34DF-4474-8BB5-9E73006B5F96}"/>
              </a:ext>
            </a:extLst>
          </p:cNvPr>
          <p:cNvSpPr/>
          <p:nvPr/>
        </p:nvSpPr>
        <p:spPr>
          <a:xfrm>
            <a:off x="8534400" y="5447506"/>
            <a:ext cx="2298700" cy="1117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Cardiovascular Event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(Event + Time to Event)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3C6894-31AC-48EF-8ED9-79A12560C37E}"/>
              </a:ext>
            </a:extLst>
          </p:cNvPr>
          <p:cNvSpPr/>
          <p:nvPr/>
        </p:nvSpPr>
        <p:spPr>
          <a:xfrm>
            <a:off x="2241550" y="5447506"/>
            <a:ext cx="2298700" cy="1117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Echos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BEF75B-7DB5-4FEE-B70E-0337EBCE826D}"/>
              </a:ext>
            </a:extLst>
          </p:cNvPr>
          <p:cNvSpPr txBox="1"/>
          <p:nvPr/>
        </p:nvSpPr>
        <p:spPr>
          <a:xfrm>
            <a:off x="717550" y="394323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Input Data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310C70-EE5D-4F55-82E3-03BE74AFE880}"/>
              </a:ext>
            </a:extLst>
          </p:cNvPr>
          <p:cNvSpPr txBox="1"/>
          <p:nvPr/>
        </p:nvSpPr>
        <p:spPr>
          <a:xfrm>
            <a:off x="6350000" y="3804731"/>
            <a:ext cx="2057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(What to Predict)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18813-1E22-4CF8-9848-10D25DB9D063}"/>
              </a:ext>
            </a:extLst>
          </p:cNvPr>
          <p:cNvSpPr/>
          <p:nvPr/>
        </p:nvSpPr>
        <p:spPr>
          <a:xfrm>
            <a:off x="438150" y="1441846"/>
            <a:ext cx="4597400" cy="5372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5C5D5D-C310-4C25-87C8-4E3F132416F8}"/>
              </a:ext>
            </a:extLst>
          </p:cNvPr>
          <p:cNvSpPr/>
          <p:nvPr/>
        </p:nvSpPr>
        <p:spPr>
          <a:xfrm>
            <a:off x="6413500" y="1441846"/>
            <a:ext cx="4597400" cy="53721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A8E27BF-6584-4777-9420-6E1FB548399E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4540250" y="2249488"/>
            <a:ext cx="3994150" cy="18922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EBF2902-8B88-471B-917E-F25607824F37}"/>
              </a:ext>
            </a:extLst>
          </p:cNvPr>
          <p:cNvSpPr txBox="1"/>
          <p:nvPr/>
        </p:nvSpPr>
        <p:spPr>
          <a:xfrm rot="20033256">
            <a:off x="4368239" y="2453104"/>
            <a:ext cx="31507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 studies doing this but just association metrics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937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1AA0-B968-4DB6-A188-FAF5DEF09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Which task to solve?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A6E075-9C43-4BE4-85EE-4B3B6642C2B4}"/>
              </a:ext>
            </a:extLst>
          </p:cNvPr>
          <p:cNvSpPr/>
          <p:nvPr/>
        </p:nvSpPr>
        <p:spPr>
          <a:xfrm>
            <a:off x="2241550" y="1690688"/>
            <a:ext cx="2298700" cy="1117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Baseline Characteristics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(age, sex,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htn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…)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BEBDCC-0C11-4EAF-ADD1-89605F037F0A}"/>
              </a:ext>
            </a:extLst>
          </p:cNvPr>
          <p:cNvSpPr/>
          <p:nvPr/>
        </p:nvSpPr>
        <p:spPr>
          <a:xfrm>
            <a:off x="2241550" y="3569097"/>
            <a:ext cx="2298700" cy="1117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Plaque Parameters (GSM, P40, %Blood…)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B9A272-6BA5-43B0-B71A-88942E423C13}"/>
              </a:ext>
            </a:extLst>
          </p:cNvPr>
          <p:cNvSpPr/>
          <p:nvPr/>
        </p:nvSpPr>
        <p:spPr>
          <a:xfrm>
            <a:off x="8534400" y="1690688"/>
            <a:ext cx="2298700" cy="1117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“sig CAD”?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(Binary)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281890-5FEC-4062-92EA-F7A00A17821B}"/>
              </a:ext>
            </a:extLst>
          </p:cNvPr>
          <p:cNvSpPr/>
          <p:nvPr/>
        </p:nvSpPr>
        <p:spPr>
          <a:xfrm>
            <a:off x="8534400" y="3608388"/>
            <a:ext cx="2298700" cy="1117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angio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score”?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(Ordinal)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89DA35-34DF-4474-8BB5-9E73006B5F96}"/>
              </a:ext>
            </a:extLst>
          </p:cNvPr>
          <p:cNvSpPr/>
          <p:nvPr/>
        </p:nvSpPr>
        <p:spPr>
          <a:xfrm>
            <a:off x="8534400" y="5447506"/>
            <a:ext cx="2298700" cy="1117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Cardiovascular Event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(Event + Time to Event)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3C6894-31AC-48EF-8ED9-79A12560C37E}"/>
              </a:ext>
            </a:extLst>
          </p:cNvPr>
          <p:cNvSpPr/>
          <p:nvPr/>
        </p:nvSpPr>
        <p:spPr>
          <a:xfrm>
            <a:off x="2241550" y="5447506"/>
            <a:ext cx="2298700" cy="1117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Echos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BEF75B-7DB5-4FEE-B70E-0337EBCE826D}"/>
              </a:ext>
            </a:extLst>
          </p:cNvPr>
          <p:cNvSpPr txBox="1"/>
          <p:nvPr/>
        </p:nvSpPr>
        <p:spPr>
          <a:xfrm>
            <a:off x="717550" y="394323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Input Data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310C70-EE5D-4F55-82E3-03BE74AFE880}"/>
              </a:ext>
            </a:extLst>
          </p:cNvPr>
          <p:cNvSpPr txBox="1"/>
          <p:nvPr/>
        </p:nvSpPr>
        <p:spPr>
          <a:xfrm>
            <a:off x="6350000" y="3804731"/>
            <a:ext cx="2057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(What to Predict)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18813-1E22-4CF8-9848-10D25DB9D063}"/>
              </a:ext>
            </a:extLst>
          </p:cNvPr>
          <p:cNvSpPr/>
          <p:nvPr/>
        </p:nvSpPr>
        <p:spPr>
          <a:xfrm>
            <a:off x="438150" y="1441846"/>
            <a:ext cx="4597400" cy="5372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5C5D5D-C310-4C25-87C8-4E3F132416F8}"/>
              </a:ext>
            </a:extLst>
          </p:cNvPr>
          <p:cNvSpPr/>
          <p:nvPr/>
        </p:nvSpPr>
        <p:spPr>
          <a:xfrm>
            <a:off x="6413500" y="1441846"/>
            <a:ext cx="4597400" cy="53721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A8E27BF-6584-4777-9420-6E1FB548399E}"/>
              </a:ext>
            </a:extLst>
          </p:cNvPr>
          <p:cNvCxnSpPr>
            <a:cxnSpLocks/>
          </p:cNvCxnSpPr>
          <p:nvPr/>
        </p:nvCxnSpPr>
        <p:spPr>
          <a:xfrm>
            <a:off x="4641448" y="2349661"/>
            <a:ext cx="3892952" cy="17980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EBF2902-8B88-471B-917E-F25607824F37}"/>
              </a:ext>
            </a:extLst>
          </p:cNvPr>
          <p:cNvSpPr txBox="1"/>
          <p:nvPr/>
        </p:nvSpPr>
        <p:spPr>
          <a:xfrm>
            <a:off x="5510679" y="3435370"/>
            <a:ext cx="31507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Jas did this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95C525-158A-4585-A176-9EEC5C77C41B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572000" y="4114734"/>
            <a:ext cx="3962400" cy="524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521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1AA0-B968-4DB6-A188-FAF5DEF09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Which task to solve?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A6E075-9C43-4BE4-85EE-4B3B6642C2B4}"/>
              </a:ext>
            </a:extLst>
          </p:cNvPr>
          <p:cNvSpPr/>
          <p:nvPr/>
        </p:nvSpPr>
        <p:spPr>
          <a:xfrm>
            <a:off x="2241550" y="1690688"/>
            <a:ext cx="2298700" cy="1117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Baseline Characteristics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(age, sex,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htn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…)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BEBDCC-0C11-4EAF-ADD1-89605F037F0A}"/>
              </a:ext>
            </a:extLst>
          </p:cNvPr>
          <p:cNvSpPr/>
          <p:nvPr/>
        </p:nvSpPr>
        <p:spPr>
          <a:xfrm>
            <a:off x="2241550" y="3569097"/>
            <a:ext cx="2298700" cy="1117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Plaque Parameters (GSM, P40, %Blood…)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B9A272-6BA5-43B0-B71A-88942E423C13}"/>
              </a:ext>
            </a:extLst>
          </p:cNvPr>
          <p:cNvSpPr/>
          <p:nvPr/>
        </p:nvSpPr>
        <p:spPr>
          <a:xfrm>
            <a:off x="8534400" y="1690688"/>
            <a:ext cx="2298700" cy="1117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“sig CAD”?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(Binary)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281890-5FEC-4062-92EA-F7A00A17821B}"/>
              </a:ext>
            </a:extLst>
          </p:cNvPr>
          <p:cNvSpPr/>
          <p:nvPr/>
        </p:nvSpPr>
        <p:spPr>
          <a:xfrm>
            <a:off x="8534400" y="3608388"/>
            <a:ext cx="2298700" cy="1117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angio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score”?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(Ordinal)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89DA35-34DF-4474-8BB5-9E73006B5F96}"/>
              </a:ext>
            </a:extLst>
          </p:cNvPr>
          <p:cNvSpPr/>
          <p:nvPr/>
        </p:nvSpPr>
        <p:spPr>
          <a:xfrm>
            <a:off x="8534400" y="5447506"/>
            <a:ext cx="2298700" cy="1117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Cardiovascular Event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(Event + Time to Event)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3C6894-31AC-48EF-8ED9-79A12560C37E}"/>
              </a:ext>
            </a:extLst>
          </p:cNvPr>
          <p:cNvSpPr/>
          <p:nvPr/>
        </p:nvSpPr>
        <p:spPr>
          <a:xfrm>
            <a:off x="2241550" y="5447506"/>
            <a:ext cx="2298700" cy="1117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Echos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BEF75B-7DB5-4FEE-B70E-0337EBCE826D}"/>
              </a:ext>
            </a:extLst>
          </p:cNvPr>
          <p:cNvSpPr txBox="1"/>
          <p:nvPr/>
        </p:nvSpPr>
        <p:spPr>
          <a:xfrm>
            <a:off x="717550" y="394323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Input Data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310C70-EE5D-4F55-82E3-03BE74AFE880}"/>
              </a:ext>
            </a:extLst>
          </p:cNvPr>
          <p:cNvSpPr txBox="1"/>
          <p:nvPr/>
        </p:nvSpPr>
        <p:spPr>
          <a:xfrm>
            <a:off x="6350000" y="3804731"/>
            <a:ext cx="2057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(What to Predict)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18813-1E22-4CF8-9848-10D25DB9D063}"/>
              </a:ext>
            </a:extLst>
          </p:cNvPr>
          <p:cNvSpPr/>
          <p:nvPr/>
        </p:nvSpPr>
        <p:spPr>
          <a:xfrm>
            <a:off x="438150" y="1441846"/>
            <a:ext cx="4597400" cy="5372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5C5D5D-C310-4C25-87C8-4E3F132416F8}"/>
              </a:ext>
            </a:extLst>
          </p:cNvPr>
          <p:cNvSpPr/>
          <p:nvPr/>
        </p:nvSpPr>
        <p:spPr>
          <a:xfrm>
            <a:off x="6413500" y="1441846"/>
            <a:ext cx="4597400" cy="53721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BF2902-8B88-471B-917E-F25607824F37}"/>
              </a:ext>
            </a:extLst>
          </p:cNvPr>
          <p:cNvSpPr txBox="1"/>
          <p:nvPr/>
        </p:nvSpPr>
        <p:spPr>
          <a:xfrm>
            <a:off x="4342839" y="5576728"/>
            <a:ext cx="31507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Few studies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EBD6ED-4900-F29A-4D48-6FE8E112A2D2}"/>
              </a:ext>
            </a:extLst>
          </p:cNvPr>
          <p:cNvSpPr/>
          <p:nvPr/>
        </p:nvSpPr>
        <p:spPr>
          <a:xfrm>
            <a:off x="8534400" y="173038"/>
            <a:ext cx="2298700" cy="1117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cardiac outcomes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(Binary)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B601373-2702-F5A2-8DB3-02C2A831E45B}"/>
              </a:ext>
            </a:extLst>
          </p:cNvPr>
          <p:cNvCxnSpPr>
            <a:cxnSpLocks/>
            <a:stCxn id="10" idx="3"/>
            <a:endCxn id="3" idx="1"/>
          </p:cNvCxnSpPr>
          <p:nvPr/>
        </p:nvCxnSpPr>
        <p:spPr>
          <a:xfrm flipV="1">
            <a:off x="4540250" y="731838"/>
            <a:ext cx="3994150" cy="52744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322019B-DD7C-05D8-EA86-2BAAF9E46040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4540250" y="731838"/>
            <a:ext cx="3994150" cy="34353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9A8B8E7-EA5D-206E-3631-4DAB19696ADA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 flipV="1">
            <a:off x="4540250" y="731838"/>
            <a:ext cx="3994150" cy="15176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17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1346</Words>
  <Application>Microsoft Office PowerPoint</Application>
  <PresentationFormat>Widescreen</PresentationFormat>
  <Paragraphs>391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Carotid Ultrasound Machine Learning Project</vt:lpstr>
      <vt:lpstr>Data Available</vt:lpstr>
      <vt:lpstr>Data Available</vt:lpstr>
      <vt:lpstr>Data Available</vt:lpstr>
      <vt:lpstr>Existing Work on Carotid U/S + AI</vt:lpstr>
      <vt:lpstr>Which task to solve?</vt:lpstr>
      <vt:lpstr>Which task to solve?</vt:lpstr>
      <vt:lpstr>Which task to solve?</vt:lpstr>
      <vt:lpstr>Which task to solve?</vt:lpstr>
      <vt:lpstr>Which task to solve?</vt:lpstr>
      <vt:lpstr>Numerical Data Preprocessing</vt:lpstr>
      <vt:lpstr>PowerPoint Presentation</vt:lpstr>
      <vt:lpstr>PowerPoint Presentation</vt:lpstr>
      <vt:lpstr>PowerPoint Presentation</vt:lpstr>
      <vt:lpstr>U/S Image Preprocessing - Radiomics</vt:lpstr>
      <vt:lpstr>Full Pipeline</vt:lpstr>
      <vt:lpstr>Testing</vt:lpstr>
      <vt:lpstr>Results – Classic Stats</vt:lpstr>
      <vt:lpstr>Results – Classic Stats</vt:lpstr>
      <vt:lpstr>Results – Classic Stats</vt:lpstr>
      <vt:lpstr>Results – Cross-Validation AUCs</vt:lpstr>
      <vt:lpstr>There is a “signal”, but not too impressive accuracy  Is it because of data imbalance?  (Thank to Ramtin) After programming in class balancing…</vt:lpstr>
      <vt:lpstr>Results – Cross-Validation AUCs</vt:lpstr>
      <vt:lpstr>Results – Feature Importances: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Carotid Plaque Literature Review</dc:title>
  <dc:creator>Ricky Hu</dc:creator>
  <cp:lastModifiedBy>Ricky Hu</cp:lastModifiedBy>
  <cp:revision>16</cp:revision>
  <dcterms:created xsi:type="dcterms:W3CDTF">2021-04-06T03:49:17Z</dcterms:created>
  <dcterms:modified xsi:type="dcterms:W3CDTF">2023-03-02T08:30:24Z</dcterms:modified>
</cp:coreProperties>
</file>