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79" r:id="rId12"/>
    <p:sldId id="278" r:id="rId13"/>
    <p:sldId id="277" r:id="rId14"/>
    <p:sldId id="270" r:id="rId15"/>
    <p:sldId id="280" r:id="rId16"/>
    <p:sldId id="264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1E9-FD44-4645-A9B7-D41E00E8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194B-8D8B-4436-89DB-F9DC073C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E571-E342-4116-A867-1C975A7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83CB-EB93-463B-A702-6CB8970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E8FA-5F04-447E-9458-13A9096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75E-D792-43D0-ABCB-2A38822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9D90C-7843-47F2-8E71-38C31AE0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2773-4EAC-4C8D-A812-27F19B2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F677-AF3D-4C03-9104-B5DAFEC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0D58-6475-4018-8CA7-223C575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455F0-047A-4951-B115-32E54D9C9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CB41-BF7D-474A-B045-F7537B04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090-7467-4F5E-9A34-55CB80F2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8CE4-7A9C-4A90-BE45-5538A490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F1A6-9602-4CB4-9CEB-B7FA027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CBBE-3A9E-423C-8D90-84CD1EE1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B1E7-A460-4305-939C-67CD5B0F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C6E6-789E-4372-918D-CDE8FC3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7703-374D-4EBC-87A5-112AB5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2864-125C-485D-9157-E674429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869-F935-4E65-9D02-CF54A82F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E424-F8C8-4F33-A6EC-2C4AC298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53F1-B78F-4E40-A17A-4936C74B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D6C3-AEB2-4959-8D64-44B1AC90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E588-FBCA-4E28-8530-183734EC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85A-3FBE-4E49-A0E3-4BE0B16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A07A-9CF3-4520-8E61-2B7745C31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AE8A-8568-4A42-A499-B18E0BFA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81D9-3428-4AF9-BB5F-7538A96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2380-E548-4811-82C6-D279172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CE2B-8C38-41DB-B6FE-23E7F61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F0B-4C5B-4D01-BBB3-92043C9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99DC-0D87-4B7E-84BB-421A130E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021F-2E60-41FD-84C5-2E25C13F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6B6CD-0AEF-42B6-8575-B0B94EB5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05CA-C90D-41C2-AA90-F636FB05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F08A-6FA3-4652-B5DC-CC59FF47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5625D-C0F5-4351-A386-B356299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0A6E9-F4A7-429A-A57A-0ED0E324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6ABB-F341-4821-A81F-3CB83C2D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CBE2-EA38-469B-B88C-1B945553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9C59-4190-40D6-9AD2-7A68AFA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9C20-76B3-4FCA-A4CB-E4CD6B4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1131-0140-4AB2-9DFA-9B9BC9F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DF709-41D6-4069-B536-7241EC3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15F2-ED1E-479D-8AF2-A32C6B0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A560-324B-48FE-8F49-EA16076F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8CF-1BB9-4868-8A95-CDECDCA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ACC5B-2227-43F3-B56E-0708F8A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E634-C937-4F27-8D65-AA4918C8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F49B-2784-4431-B4C8-2553B61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243-DD11-434F-963E-D9FC429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6F6A-D0D3-4D88-8C47-184BF6D5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7032F-0962-4896-950C-7C5CB467A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F4E4-3C11-4095-A303-C4C1013B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E5F5-69B7-4015-A2CD-636B911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5691-37C8-4412-9DEA-EDFB542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2842-F5D5-4348-98C0-F294DC0B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9065-D2DD-4D85-A67D-2BCCA70F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89AC-1D21-4250-893D-C125CDE5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55E9-10CA-406B-8BCC-8E57CAFF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96C0-A26B-4B1D-8AD9-6B4BA5C45B6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3D48-9A8B-4320-8A70-6B4DDFE68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B7D4-C87A-495E-849F-FD547CE8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914-6AA3-41E1-83CF-8CEC3B806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Carotid Ultrasound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0FD3-8640-4C33-A14F-E535E980A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2 Update</a:t>
            </a:r>
          </a:p>
        </p:txBody>
      </p:sp>
    </p:spTree>
    <p:extLst>
      <p:ext uri="{BB962C8B-B14F-4D97-AF65-F5344CB8AC3E}">
        <p14:creationId xmlns:p14="http://schemas.microsoft.com/office/powerpoint/2010/main" val="154107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4540250" y="4167188"/>
            <a:ext cx="3994150" cy="1839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362450" y="3081704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studies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CD6598-F630-427C-81E3-98D5937E508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540250" y="2249488"/>
            <a:ext cx="3994150" cy="375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33D02-E4CC-4D22-8880-F2945CE408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40250" y="5940569"/>
            <a:ext cx="4171950" cy="6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EBD6ED-4900-F29A-4D48-6FE8E112A2D2}"/>
              </a:ext>
            </a:extLst>
          </p:cNvPr>
          <p:cNvSpPr/>
          <p:nvPr/>
        </p:nvSpPr>
        <p:spPr>
          <a:xfrm>
            <a:off x="8534400" y="17303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cardiac outcomes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1373-2702-F5A2-8DB3-02C2A831E45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40250" y="731838"/>
            <a:ext cx="3994150" cy="5274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08" y="-151672"/>
            <a:ext cx="1526177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Numerical Data Preprocessing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510C27-8F3A-1749-019C-43B2DDA9278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289311" y="3497771"/>
            <a:ext cx="661739" cy="5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EDB0C2-3822-3406-DF33-E3E0F7391A2A}"/>
              </a:ext>
            </a:extLst>
          </p:cNvPr>
          <p:cNvSpPr txBox="1"/>
          <p:nvPr/>
        </p:nvSpPr>
        <p:spPr>
          <a:xfrm>
            <a:off x="1061454" y="2107864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 Data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56813-D067-8444-8A2F-035B4574F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58" b="39704"/>
          <a:stretch/>
        </p:blipFill>
        <p:spPr>
          <a:xfrm>
            <a:off x="188750" y="2615580"/>
            <a:ext cx="3100561" cy="17747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1061454" y="1424160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EF78FE-2172-4289-CB8C-8A30CA25C1E3}"/>
              </a:ext>
            </a:extLst>
          </p:cNvPr>
          <p:cNvSpPr txBox="1"/>
          <p:nvPr/>
        </p:nvSpPr>
        <p:spPr>
          <a:xfrm>
            <a:off x="8733279" y="2797915"/>
            <a:ext cx="35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Keep only columns with data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Keep only one outcome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89635-65A3-02B1-DF82-AAD87A91419F}"/>
              </a:ext>
            </a:extLst>
          </p:cNvPr>
          <p:cNvSpPr/>
          <p:nvPr/>
        </p:nvSpPr>
        <p:spPr>
          <a:xfrm>
            <a:off x="4261905" y="1559540"/>
            <a:ext cx="4354558" cy="123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Patients (N=522)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Features = 146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A0FFA-2D97-F834-8927-606F3E0FE708}"/>
              </a:ext>
            </a:extLst>
          </p:cNvPr>
          <p:cNvSpPr/>
          <p:nvPr/>
        </p:nvSpPr>
        <p:spPr>
          <a:xfrm>
            <a:off x="4267561" y="3246070"/>
            <a:ext cx="4354558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Patients (N=522)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53 (1 is ID, 1 is outcome)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84C8D-91AC-1E7E-2235-CF874FF53552}"/>
              </a:ext>
            </a:extLst>
          </p:cNvPr>
          <p:cNvSpPr txBox="1"/>
          <p:nvPr/>
        </p:nvSpPr>
        <p:spPr>
          <a:xfrm>
            <a:off x="8733279" y="3933071"/>
            <a:ext cx="4052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pts with missing data (28)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pts with “UNKNOWN” (1)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1DE581-6E79-89BF-5332-15DFEEDE62F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439184" y="2799239"/>
            <a:ext cx="5656" cy="446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31DA9-3CA8-AF8A-8613-6695611CE37B}"/>
              </a:ext>
            </a:extLst>
          </p:cNvPr>
          <p:cNvSpPr/>
          <p:nvPr/>
        </p:nvSpPr>
        <p:spPr>
          <a:xfrm>
            <a:off x="4270697" y="4274107"/>
            <a:ext cx="4354558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Filtered Patients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53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632E7-43AB-51D7-867F-7D3D42AD300E}"/>
              </a:ext>
            </a:extLst>
          </p:cNvPr>
          <p:cNvSpPr/>
          <p:nvPr/>
        </p:nvSpPr>
        <p:spPr>
          <a:xfrm>
            <a:off x="3472196" y="5764459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History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E36C8-9A3F-F0D6-E736-1715B8D9EF73}"/>
              </a:ext>
            </a:extLst>
          </p:cNvPr>
          <p:cNvSpPr/>
          <p:nvPr/>
        </p:nvSpPr>
        <p:spPr>
          <a:xfrm>
            <a:off x="6696677" y="5764459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36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9F44D2-4CB5-643D-FF25-A78C096B8D06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6444840" y="4017367"/>
            <a:ext cx="3136" cy="256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008DC8-CE63-5835-EE72-2AE0DC2826BF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36535" y="5045404"/>
            <a:ext cx="1611441" cy="719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25ECB9-2E19-2A44-D6C3-BA2D78D2BE9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6447976" y="5045404"/>
            <a:ext cx="1613040" cy="719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4DAD0D-6D89-7055-3637-CF00F4291AEB}"/>
              </a:ext>
            </a:extLst>
          </p:cNvPr>
          <p:cNvSpPr txBox="1"/>
          <p:nvPr/>
        </p:nvSpPr>
        <p:spPr>
          <a:xfrm>
            <a:off x="8733279" y="5149205"/>
            <a:ext cx="35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Separate to clinical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imaging measurement subsets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37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73632E7-43AB-51D7-867F-7D3D42AD300E}"/>
              </a:ext>
            </a:extLst>
          </p:cNvPr>
          <p:cNvSpPr/>
          <p:nvPr/>
        </p:nvSpPr>
        <p:spPr>
          <a:xfrm>
            <a:off x="1091665" y="207367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History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E36C8-9A3F-F0D6-E736-1715B8D9EF73}"/>
              </a:ext>
            </a:extLst>
          </p:cNvPr>
          <p:cNvSpPr/>
          <p:nvPr/>
        </p:nvSpPr>
        <p:spPr>
          <a:xfrm>
            <a:off x="7324113" y="207366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36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956B2-80E4-5922-AFAA-3A4580874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3" t="4281" r="263" b="64166"/>
          <a:stretch/>
        </p:blipFill>
        <p:spPr>
          <a:xfrm>
            <a:off x="645595" y="1218663"/>
            <a:ext cx="4048108" cy="26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F1C85-5CC7-C8D9-00CD-0B39CF282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44" b="-686"/>
          <a:stretch/>
        </p:blipFill>
        <p:spPr>
          <a:xfrm>
            <a:off x="7027948" y="1185860"/>
            <a:ext cx="3457741" cy="4659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8F193-57B5-2D86-EBCC-ED5345193A68}"/>
              </a:ext>
            </a:extLst>
          </p:cNvPr>
          <p:cNvSpPr txBox="1"/>
          <p:nvPr/>
        </p:nvSpPr>
        <p:spPr>
          <a:xfrm>
            <a:off x="2586223" y="5499015"/>
            <a:ext cx="406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Is this a reasonable split of the features to isolate analysis of imaging vs. non imaging variables?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3EDB0C2-3822-3406-DF33-E3E0F7391A2A}"/>
              </a:ext>
            </a:extLst>
          </p:cNvPr>
          <p:cNvSpPr txBox="1"/>
          <p:nvPr/>
        </p:nvSpPr>
        <p:spPr>
          <a:xfrm>
            <a:off x="49660" y="2192121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Manually Segmented Carotid U/S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990499" y="1774762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301D352-5012-5989-6CC2-2DBB10ED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4" y="2561453"/>
            <a:ext cx="2651409" cy="23136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3E7D329-A7B5-3093-5949-27F73FC58EC6}"/>
              </a:ext>
            </a:extLst>
          </p:cNvPr>
          <p:cNvSpPr txBox="1"/>
          <p:nvPr/>
        </p:nvSpPr>
        <p:spPr>
          <a:xfrm>
            <a:off x="7074839" y="2150900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Plaque Mask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6509948-ECAC-F1DB-241E-23E1655E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68" y="2512466"/>
            <a:ext cx="2651409" cy="239430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4B107C-EA62-44EB-15C4-06D9F69C3FCA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3117953" y="3709618"/>
            <a:ext cx="4087515" cy="8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25025C4-CEAB-8AB7-1D44-F55DA5F57870}"/>
              </a:ext>
            </a:extLst>
          </p:cNvPr>
          <p:cNvSpPr txBox="1"/>
          <p:nvPr/>
        </p:nvSpPr>
        <p:spPr>
          <a:xfrm>
            <a:off x="3534837" y="3244334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Contour/edge detection code</a:t>
            </a:r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5923BC2F-6BFD-5251-E241-ED03D6B3F4EE}"/>
              </a:ext>
            </a:extLst>
          </p:cNvPr>
          <p:cNvSpPr txBox="1">
            <a:spLocks/>
          </p:cNvSpPr>
          <p:nvPr/>
        </p:nvSpPr>
        <p:spPr>
          <a:xfrm>
            <a:off x="3062300" y="-71812"/>
            <a:ext cx="13772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U/S Image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1322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6D9F4-12EA-93B7-FC13-2AFCB3B5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8414"/>
              </p:ext>
            </p:extLst>
          </p:nvPr>
        </p:nvGraphicFramePr>
        <p:xfrm>
          <a:off x="114075" y="1832852"/>
          <a:ext cx="11963850" cy="502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70">
                  <a:extLst>
                    <a:ext uri="{9D8B030D-6E8A-4147-A177-3AD203B41FA5}">
                      <a16:colId xmlns:a16="http://schemas.microsoft.com/office/drawing/2014/main" val="83647587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09884530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9324907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57884581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7472793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461762908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4295350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40346860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618197397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1258899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4079504"/>
                    </a:ext>
                  </a:extLst>
                </a:gridCol>
              </a:tblGrid>
              <a:tr h="244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Data Type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Model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F1 Score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AUC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TPR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TNR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36866838"/>
                  </a:ext>
                </a:extLst>
              </a:tr>
              <a:tr h="24408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Left Bulb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49682233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CNN(b)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718220755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51354176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0.333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42932851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Right Bulb Images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9353320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82573905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110595753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76530679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All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507823944"/>
                  </a:ext>
                </a:extLst>
              </a:tr>
              <a:tr h="4881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Clinical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Original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0338790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Reduced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07503566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Naïve Bayes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543683610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SVM Classifier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0.52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29983931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F91AA7-B9A8-A16C-3B20-2801443CB76C}"/>
              </a:ext>
            </a:extLst>
          </p:cNvPr>
          <p:cNvSpPr txBox="1">
            <a:spLocks/>
          </p:cNvSpPr>
          <p:nvPr/>
        </p:nvSpPr>
        <p:spPr>
          <a:xfrm>
            <a:off x="1963617" y="183166"/>
            <a:ext cx="89476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Agnostic “full image” neural network didn’t perform well last time</a:t>
            </a:r>
          </a:p>
        </p:txBody>
      </p:sp>
    </p:spTree>
    <p:extLst>
      <p:ext uri="{BB962C8B-B14F-4D97-AF65-F5344CB8AC3E}">
        <p14:creationId xmlns:p14="http://schemas.microsoft.com/office/powerpoint/2010/main" val="50608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6D0D50-1D15-7643-C935-4D7032A5B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8" t="40545" b="14126"/>
          <a:stretch/>
        </p:blipFill>
        <p:spPr>
          <a:xfrm>
            <a:off x="4015656" y="5721466"/>
            <a:ext cx="1722944" cy="842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723" y="-116177"/>
            <a:ext cx="1377217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U/S Image Preprocessing - Radiomics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564307" y="1790054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098900-25C4-85EF-3937-E0D47852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49" y="2906079"/>
            <a:ext cx="3358358" cy="7855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3F27754-1AF3-3444-CB96-6CDB6706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90" y="3685666"/>
            <a:ext cx="2582597" cy="59900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8BA8D-4807-E4CD-A586-3889C002D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990" y="4865339"/>
            <a:ext cx="2263455" cy="61373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B82AB73-CAC2-0192-48C2-933C6C30A8CA}"/>
              </a:ext>
            </a:extLst>
          </p:cNvPr>
          <p:cNvSpPr/>
          <p:nvPr/>
        </p:nvSpPr>
        <p:spPr>
          <a:xfrm>
            <a:off x="9596371" y="4093103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8ADCCC83-58A8-FF15-90FA-FF8C914CBACA}"/>
              </a:ext>
            </a:extLst>
          </p:cNvPr>
          <p:cNvSpPr/>
          <p:nvPr/>
        </p:nvSpPr>
        <p:spPr>
          <a:xfrm>
            <a:off x="6772773" y="2762121"/>
            <a:ext cx="5289934" cy="2720696"/>
          </a:xfrm>
          <a:prstGeom prst="bracketPair">
            <a:avLst>
              <a:gd name="adj" fmla="val 6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79746-B487-1F7D-858F-552EC2857923}"/>
              </a:ext>
            </a:extLst>
          </p:cNvPr>
          <p:cNvSpPr/>
          <p:nvPr/>
        </p:nvSpPr>
        <p:spPr>
          <a:xfrm>
            <a:off x="6864440" y="304077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770C46-C9E7-F98A-6C91-EDC0AABDD101}"/>
              </a:ext>
            </a:extLst>
          </p:cNvPr>
          <p:cNvSpPr/>
          <p:nvPr/>
        </p:nvSpPr>
        <p:spPr>
          <a:xfrm>
            <a:off x="6864609" y="3797761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78F36F-0DA3-529B-8909-97968C47B32D}"/>
              </a:ext>
            </a:extLst>
          </p:cNvPr>
          <p:cNvSpPr/>
          <p:nvPr/>
        </p:nvSpPr>
        <p:spPr>
          <a:xfrm>
            <a:off x="6874511" y="497187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108.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9928873-4F81-6596-2EC8-1A9ECA74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943" y="4916040"/>
            <a:ext cx="548540" cy="5485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E27299D-A92F-2D11-7D90-A7209C2A0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468" y="5048871"/>
            <a:ext cx="569448" cy="2923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E18A0CC-37F5-B0CC-8CF6-4F8053E8A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943" y="3706302"/>
            <a:ext cx="1076789" cy="5634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C0CF7E7-5506-FAA1-D0E0-D418B06DC674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9734" t="7677" r="38189" b="28946"/>
          <a:stretch/>
        </p:blipFill>
        <p:spPr>
          <a:xfrm>
            <a:off x="7477989" y="2780488"/>
            <a:ext cx="1038824" cy="82779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5F2EFAB-04A8-7F5A-C6A5-7C3B549A5242}"/>
              </a:ext>
            </a:extLst>
          </p:cNvPr>
          <p:cNvSpPr txBox="1"/>
          <p:nvPr/>
        </p:nvSpPr>
        <p:spPr>
          <a:xfrm>
            <a:off x="3501392" y="3778138"/>
            <a:ext cx="267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Gray-Level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Co-Occurrence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AFA01BC-E573-9D38-3A89-0AD5475FE4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062" y="4362339"/>
            <a:ext cx="1726941" cy="1085311"/>
          </a:xfrm>
          <a:prstGeom prst="rect">
            <a:avLst/>
          </a:prstGeom>
        </p:spPr>
      </p:pic>
      <p:pic>
        <p:nvPicPr>
          <p:cNvPr id="65" name="Picture 64" descr="Chart, bar chart, histogram&#10;&#10;Description automatically generated">
            <a:extLst>
              <a:ext uri="{FF2B5EF4-FFF2-40B4-BE49-F238E27FC236}">
                <a16:creationId xmlns:a16="http://schemas.microsoft.com/office/drawing/2014/main" id="{3F3155F6-3A61-495D-0A20-2E1EC09A3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0826" y="2645564"/>
            <a:ext cx="1627968" cy="108531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0EE38B1-3F17-5EEA-D671-9139E2C996DB}"/>
              </a:ext>
            </a:extLst>
          </p:cNvPr>
          <p:cNvSpPr txBox="1"/>
          <p:nvPr/>
        </p:nvSpPr>
        <p:spPr>
          <a:xfrm>
            <a:off x="3724501" y="2274938"/>
            <a:ext cx="222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First-Order Stats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72A05D-974D-0D0B-6B93-02589A632337}"/>
              </a:ext>
            </a:extLst>
          </p:cNvPr>
          <p:cNvSpPr txBox="1"/>
          <p:nvPr/>
        </p:nvSpPr>
        <p:spPr>
          <a:xfrm>
            <a:off x="4135050" y="5435519"/>
            <a:ext cx="145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426F99-F94D-ABAC-1570-3AD95A74B09D}"/>
              </a:ext>
            </a:extLst>
          </p:cNvPr>
          <p:cNvSpPr txBox="1"/>
          <p:nvPr/>
        </p:nvSpPr>
        <p:spPr>
          <a:xfrm>
            <a:off x="2889398" y="1790054"/>
            <a:ext cx="409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Definition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D1EF32-EB35-C137-F636-75F9FD29EE34}"/>
              </a:ext>
            </a:extLst>
          </p:cNvPr>
          <p:cNvSpPr/>
          <p:nvPr/>
        </p:nvSpPr>
        <p:spPr>
          <a:xfrm>
            <a:off x="3769233" y="2120346"/>
            <a:ext cx="2182281" cy="456161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EA41-73F7-8542-C49D-3B94DE521EBA}"/>
              </a:ext>
            </a:extLst>
          </p:cNvPr>
          <p:cNvSpPr txBox="1"/>
          <p:nvPr/>
        </p:nvSpPr>
        <p:spPr>
          <a:xfrm>
            <a:off x="37893" y="2251287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Plaque Mask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A58B1-517C-196A-C355-4A42F355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2" y="2612853"/>
            <a:ext cx="2651409" cy="23943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AE05EE-00E9-D7B2-8BB2-910A86FEE6EB}"/>
              </a:ext>
            </a:extLst>
          </p:cNvPr>
          <p:cNvSpPr/>
          <p:nvPr/>
        </p:nvSpPr>
        <p:spPr>
          <a:xfrm rot="20915310">
            <a:off x="4235719" y="6022454"/>
            <a:ext cx="1249313" cy="43245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7188A6-4DAB-0A75-73DA-4BEDFB998016}"/>
              </a:ext>
            </a:extLst>
          </p:cNvPr>
          <p:cNvSpPr/>
          <p:nvPr/>
        </p:nvSpPr>
        <p:spPr>
          <a:xfrm rot="16569975">
            <a:off x="4548605" y="6001915"/>
            <a:ext cx="647939" cy="44674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22B05-3B16-3ABB-C137-5AB4DD39DA9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19931" y="3810004"/>
            <a:ext cx="9098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87C3F-5F0A-2F9B-A795-4AA1429CE538}"/>
              </a:ext>
            </a:extLst>
          </p:cNvPr>
          <p:cNvCxnSpPr>
            <a:cxnSpLocks/>
          </p:cNvCxnSpPr>
          <p:nvPr/>
        </p:nvCxnSpPr>
        <p:spPr>
          <a:xfrm>
            <a:off x="5970265" y="3730876"/>
            <a:ext cx="802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059B82-A58B-5DEB-1933-7F99DEC8D4D4}"/>
              </a:ext>
            </a:extLst>
          </p:cNvPr>
          <p:cNvSpPr txBox="1"/>
          <p:nvPr/>
        </p:nvSpPr>
        <p:spPr>
          <a:xfrm>
            <a:off x="7477989" y="1728570"/>
            <a:ext cx="4090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 (108 features)</a:t>
            </a:r>
          </a:p>
        </p:txBody>
      </p:sp>
    </p:spTree>
    <p:extLst>
      <p:ext uri="{BB962C8B-B14F-4D97-AF65-F5344CB8AC3E}">
        <p14:creationId xmlns:p14="http://schemas.microsoft.com/office/powerpoint/2010/main" val="157540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6B5085-4631-4A8E-B30F-0623D88CE6EF}"/>
              </a:ext>
            </a:extLst>
          </p:cNvPr>
          <p:cNvSpPr/>
          <p:nvPr/>
        </p:nvSpPr>
        <p:spPr>
          <a:xfrm>
            <a:off x="8019062" y="2551361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560BE3-F132-4709-8AF0-0BCC949A3A02}"/>
              </a:ext>
            </a:extLst>
          </p:cNvPr>
          <p:cNvCxnSpPr>
            <a:cxnSpLocks/>
          </p:cNvCxnSpPr>
          <p:nvPr/>
        </p:nvCxnSpPr>
        <p:spPr>
          <a:xfrm>
            <a:off x="4457700" y="3105001"/>
            <a:ext cx="678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A545A-3292-4A6F-B2D8-A7FC6606C7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14714" y="3110161"/>
            <a:ext cx="11043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088C5F-DF8F-4B9A-8A49-3A25A25F3AF0}"/>
              </a:ext>
            </a:extLst>
          </p:cNvPr>
          <p:cNvSpPr txBox="1"/>
          <p:nvPr/>
        </p:nvSpPr>
        <p:spPr>
          <a:xfrm>
            <a:off x="-704657" y="1267297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of the following 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988522" y="905373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326128" y="788641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854518" y="677263"/>
            <a:ext cx="2465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9E27-C508-19B5-1081-A02EDD84680E}"/>
              </a:ext>
            </a:extLst>
          </p:cNvPr>
          <p:cNvSpPr txBox="1"/>
          <p:nvPr/>
        </p:nvSpPr>
        <p:spPr>
          <a:xfrm>
            <a:off x="8019062" y="4898738"/>
            <a:ext cx="406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Is this a good outcome to predict? N = 144 positive cases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Stroke/TIA/CEA, N&lt;20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A241FEA8-35E5-769D-0FF2-E61F885B6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1" t="28660" r="15761" b="10655"/>
          <a:stretch/>
        </p:blipFill>
        <p:spPr bwMode="auto">
          <a:xfrm>
            <a:off x="5209877" y="2089373"/>
            <a:ext cx="1630745" cy="10207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D2177-A3BA-2035-4923-6B105E2F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88" y="3819822"/>
            <a:ext cx="1778926" cy="1278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6B2371-A946-F5EF-6113-0FDADB560EBD}"/>
              </a:ext>
            </a:extLst>
          </p:cNvPr>
          <p:cNvSpPr/>
          <p:nvPr/>
        </p:nvSpPr>
        <p:spPr>
          <a:xfrm>
            <a:off x="67566" y="2629889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only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679434-F146-DCCD-3630-051146EC05D0}"/>
              </a:ext>
            </a:extLst>
          </p:cNvPr>
          <p:cNvSpPr/>
          <p:nvPr/>
        </p:nvSpPr>
        <p:spPr>
          <a:xfrm>
            <a:off x="47682" y="1715646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variables only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17023-167F-B09A-4452-EB669D65308F}"/>
              </a:ext>
            </a:extLst>
          </p:cNvPr>
          <p:cNvSpPr/>
          <p:nvPr/>
        </p:nvSpPr>
        <p:spPr>
          <a:xfrm>
            <a:off x="67566" y="3492245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+ Imaging Variables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4C4E8-9149-C0DA-C005-8BB261417609}"/>
              </a:ext>
            </a:extLst>
          </p:cNvPr>
          <p:cNvSpPr/>
          <p:nvPr/>
        </p:nvSpPr>
        <p:spPr>
          <a:xfrm>
            <a:off x="47682" y="4321987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Radiomic Variables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8E4E-2394-3518-952B-A9AA045094E2}"/>
              </a:ext>
            </a:extLst>
          </p:cNvPr>
          <p:cNvSpPr txBox="1"/>
          <p:nvPr/>
        </p:nvSpPr>
        <p:spPr>
          <a:xfrm>
            <a:off x="4183923" y="1267297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of the following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E1522-EFE5-5FF2-54AE-1BE5160A94C0}"/>
              </a:ext>
            </a:extLst>
          </p:cNvPr>
          <p:cNvSpPr txBox="1"/>
          <p:nvPr/>
        </p:nvSpPr>
        <p:spPr>
          <a:xfrm>
            <a:off x="4209896" y="1716585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C5AEF-3169-8C41-18A5-26F5D466DB41}"/>
              </a:ext>
            </a:extLst>
          </p:cNvPr>
          <p:cNvSpPr txBox="1"/>
          <p:nvPr/>
        </p:nvSpPr>
        <p:spPr>
          <a:xfrm>
            <a:off x="4209897" y="3236553"/>
            <a:ext cx="368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C0D8E-5A29-B648-9953-579BE4D3DE24}"/>
              </a:ext>
            </a:extLst>
          </p:cNvPr>
          <p:cNvSpPr txBox="1"/>
          <p:nvPr/>
        </p:nvSpPr>
        <p:spPr>
          <a:xfrm>
            <a:off x="2789241" y="6303850"/>
            <a:ext cx="440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x 2 x 2 = 16 different models tested</a:t>
            </a:r>
            <a:endParaRPr lang="en-US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36E45B-8727-9779-DA32-486AE18F5855}"/>
              </a:ext>
            </a:extLst>
          </p:cNvPr>
          <p:cNvSpPr/>
          <p:nvPr/>
        </p:nvSpPr>
        <p:spPr>
          <a:xfrm>
            <a:off x="3048482" y="2322750"/>
            <a:ext cx="1243621" cy="1827002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6822E6-19DF-282A-60A7-4B149C443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00734"/>
              </p:ext>
            </p:extLst>
          </p:nvPr>
        </p:nvGraphicFramePr>
        <p:xfrm>
          <a:off x="3123258" y="2441691"/>
          <a:ext cx="431727" cy="1519920"/>
        </p:xfrm>
        <a:graphic>
          <a:graphicData uri="http://schemas.openxmlformats.org/drawingml/2006/table">
            <a:tbl>
              <a:tblPr/>
              <a:tblGrid>
                <a:gridCol w="431727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50220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1544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52701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5657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04C9B8-0BCA-A930-A916-006221C2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337"/>
              </p:ext>
            </p:extLst>
          </p:nvPr>
        </p:nvGraphicFramePr>
        <p:xfrm>
          <a:off x="3805709" y="2760014"/>
          <a:ext cx="431727" cy="844400"/>
        </p:xfrm>
        <a:graphic>
          <a:graphicData uri="http://schemas.openxmlformats.org/drawingml/2006/table">
            <a:tbl>
              <a:tblPr/>
              <a:tblGrid>
                <a:gridCol w="431727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M 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pic>
        <p:nvPicPr>
          <p:cNvPr id="29" name="Picture 4" descr="Filter Icons - 7,268 free vector icons">
            <a:extLst>
              <a:ext uri="{FF2B5EF4-FFF2-40B4-BE49-F238E27FC236}">
                <a16:creationId xmlns:a16="http://schemas.microsoft.com/office/drawing/2014/main" id="{BA701B58-B610-B96F-90C6-6E515507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61" y="2905678"/>
            <a:ext cx="596722" cy="5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92798-E799-D238-04CF-D0A678546C60}"/>
              </a:ext>
            </a:extLst>
          </p:cNvPr>
          <p:cNvCxnSpPr>
            <a:cxnSpLocks/>
          </p:cNvCxnSpPr>
          <p:nvPr/>
        </p:nvCxnSpPr>
        <p:spPr>
          <a:xfrm>
            <a:off x="2299910" y="3105001"/>
            <a:ext cx="678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E3C954-306D-E0EB-0FC0-37ADBCC2B13F}"/>
              </a:ext>
            </a:extLst>
          </p:cNvPr>
          <p:cNvSpPr txBox="1"/>
          <p:nvPr/>
        </p:nvSpPr>
        <p:spPr>
          <a:xfrm>
            <a:off x="2638954" y="792049"/>
            <a:ext cx="209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DE2C2-F3C1-C249-D6DA-611C48DED981}"/>
              </a:ext>
            </a:extLst>
          </p:cNvPr>
          <p:cNvSpPr txBox="1"/>
          <p:nvPr/>
        </p:nvSpPr>
        <p:spPr>
          <a:xfrm>
            <a:off x="2381803" y="1192896"/>
            <a:ext cx="26119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(Select top #events/10 features)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of 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used (mutual info ranking and RELIEF)</a:t>
            </a:r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27" y="-369500"/>
            <a:ext cx="39810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Full Pipeline</a:t>
            </a:r>
          </a:p>
        </p:txBody>
      </p:sp>
    </p:spTree>
    <p:extLst>
      <p:ext uri="{BB962C8B-B14F-4D97-AF65-F5344CB8AC3E}">
        <p14:creationId xmlns:p14="http://schemas.microsoft.com/office/powerpoint/2010/main" val="36388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685247" y="1554958"/>
            <a:ext cx="33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Distribution Differences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5849367" y="1472539"/>
            <a:ext cx="533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5-fold Cross-Validation AUC of Predictions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9E27-C508-19B5-1081-A02EDD84680E}"/>
              </a:ext>
            </a:extLst>
          </p:cNvPr>
          <p:cNvSpPr txBox="1"/>
          <p:nvPr/>
        </p:nvSpPr>
        <p:spPr>
          <a:xfrm>
            <a:off x="5199168" y="5927321"/>
            <a:ext cx="406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any other suggested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anlayses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4C4E8-9149-C0DA-C005-8BB261417609}"/>
              </a:ext>
            </a:extLst>
          </p:cNvPr>
          <p:cNvSpPr/>
          <p:nvPr/>
        </p:nvSpPr>
        <p:spPr>
          <a:xfrm>
            <a:off x="802236" y="1927138"/>
            <a:ext cx="2556283" cy="1245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2-sided T-test, Chi-square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27" y="-369500"/>
            <a:ext cx="39810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C1EFC-3DB8-BB5B-7594-A3EEF311A8F0}"/>
              </a:ext>
            </a:extLst>
          </p:cNvPr>
          <p:cNvSpPr/>
          <p:nvPr/>
        </p:nvSpPr>
        <p:spPr>
          <a:xfrm>
            <a:off x="6268858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C523B-B1EE-F7FF-C954-6B687F18F309}"/>
              </a:ext>
            </a:extLst>
          </p:cNvPr>
          <p:cNvSpPr/>
          <p:nvPr/>
        </p:nvSpPr>
        <p:spPr>
          <a:xfrm>
            <a:off x="7229549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FDA87-B178-D804-7DD9-AB1C7E2F7313}"/>
              </a:ext>
            </a:extLst>
          </p:cNvPr>
          <p:cNvSpPr/>
          <p:nvPr/>
        </p:nvSpPr>
        <p:spPr>
          <a:xfrm>
            <a:off x="8190240" y="237044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98A12-3BA5-4026-77D6-561BB425EB90}"/>
              </a:ext>
            </a:extLst>
          </p:cNvPr>
          <p:cNvSpPr/>
          <p:nvPr/>
        </p:nvSpPr>
        <p:spPr>
          <a:xfrm>
            <a:off x="9150931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941C3-49B4-9E99-DD8F-ABBAAE8AD172}"/>
              </a:ext>
            </a:extLst>
          </p:cNvPr>
          <p:cNvSpPr/>
          <p:nvPr/>
        </p:nvSpPr>
        <p:spPr>
          <a:xfrm>
            <a:off x="10111622" y="2370439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375A9A-ADA6-7842-8A96-FDB5896D5EFB}"/>
              </a:ext>
            </a:extLst>
          </p:cNvPr>
          <p:cNvSpPr/>
          <p:nvPr/>
        </p:nvSpPr>
        <p:spPr>
          <a:xfrm>
            <a:off x="6268858" y="274305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47111-6E31-D4AB-95B8-89C9CA9D38BC}"/>
              </a:ext>
            </a:extLst>
          </p:cNvPr>
          <p:cNvSpPr/>
          <p:nvPr/>
        </p:nvSpPr>
        <p:spPr>
          <a:xfrm>
            <a:off x="7229549" y="274305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C13148-092F-86EF-863E-A3BF3EBD7DB9}"/>
              </a:ext>
            </a:extLst>
          </p:cNvPr>
          <p:cNvSpPr/>
          <p:nvPr/>
        </p:nvSpPr>
        <p:spPr>
          <a:xfrm>
            <a:off x="8190240" y="2743053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0EC9-99FB-5CF3-2050-294F4014BD1C}"/>
              </a:ext>
            </a:extLst>
          </p:cNvPr>
          <p:cNvSpPr/>
          <p:nvPr/>
        </p:nvSpPr>
        <p:spPr>
          <a:xfrm>
            <a:off x="9150931" y="2743054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DB201-CC74-A4F4-C25E-E54FF0730E3B}"/>
              </a:ext>
            </a:extLst>
          </p:cNvPr>
          <p:cNvSpPr/>
          <p:nvPr/>
        </p:nvSpPr>
        <p:spPr>
          <a:xfrm>
            <a:off x="10111622" y="274305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0C061-1E47-0792-1BEC-10E755CAC138}"/>
              </a:ext>
            </a:extLst>
          </p:cNvPr>
          <p:cNvSpPr/>
          <p:nvPr/>
        </p:nvSpPr>
        <p:spPr>
          <a:xfrm>
            <a:off x="6268858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8E8AB8-F05B-28EB-6F5A-89E8BAF5303B}"/>
              </a:ext>
            </a:extLst>
          </p:cNvPr>
          <p:cNvSpPr/>
          <p:nvPr/>
        </p:nvSpPr>
        <p:spPr>
          <a:xfrm>
            <a:off x="7229549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D3F4AA-65A0-DC56-98DA-F5B17C161DC1}"/>
              </a:ext>
            </a:extLst>
          </p:cNvPr>
          <p:cNvSpPr/>
          <p:nvPr/>
        </p:nvSpPr>
        <p:spPr>
          <a:xfrm>
            <a:off x="8190240" y="3122561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E2C346-052A-02AD-1F6C-B8DE9723B1AB}"/>
              </a:ext>
            </a:extLst>
          </p:cNvPr>
          <p:cNvSpPr/>
          <p:nvPr/>
        </p:nvSpPr>
        <p:spPr>
          <a:xfrm>
            <a:off x="9150931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BF951E-8F3D-9570-E7F0-C7D40144C3A7}"/>
              </a:ext>
            </a:extLst>
          </p:cNvPr>
          <p:cNvSpPr/>
          <p:nvPr/>
        </p:nvSpPr>
        <p:spPr>
          <a:xfrm>
            <a:off x="10111622" y="312256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D54F8-D2BA-3C5D-EF76-B87FD4533C9B}"/>
              </a:ext>
            </a:extLst>
          </p:cNvPr>
          <p:cNvSpPr/>
          <p:nvPr/>
        </p:nvSpPr>
        <p:spPr>
          <a:xfrm>
            <a:off x="6268858" y="348169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4D1C1A-A91B-B0A2-A41D-9CC13347DAAE}"/>
              </a:ext>
            </a:extLst>
          </p:cNvPr>
          <p:cNvSpPr/>
          <p:nvPr/>
        </p:nvSpPr>
        <p:spPr>
          <a:xfrm>
            <a:off x="7229549" y="3481699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87825-ECD7-C2D7-6ABD-FBC63A1F1242}"/>
              </a:ext>
            </a:extLst>
          </p:cNvPr>
          <p:cNvSpPr/>
          <p:nvPr/>
        </p:nvSpPr>
        <p:spPr>
          <a:xfrm>
            <a:off x="8190240" y="3481698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4E0FBA-71B2-D06F-9E4D-525CFE079174}"/>
              </a:ext>
            </a:extLst>
          </p:cNvPr>
          <p:cNvSpPr/>
          <p:nvPr/>
        </p:nvSpPr>
        <p:spPr>
          <a:xfrm>
            <a:off x="9150931" y="348169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31D3-7E49-8286-69AE-3FCEFA5AF40C}"/>
              </a:ext>
            </a:extLst>
          </p:cNvPr>
          <p:cNvSpPr/>
          <p:nvPr/>
        </p:nvSpPr>
        <p:spPr>
          <a:xfrm>
            <a:off x="10111622" y="348169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5F22BF-CAB9-6326-0942-5D773F605980}"/>
              </a:ext>
            </a:extLst>
          </p:cNvPr>
          <p:cNvSpPr/>
          <p:nvPr/>
        </p:nvSpPr>
        <p:spPr>
          <a:xfrm>
            <a:off x="6268858" y="3840832"/>
            <a:ext cx="960691" cy="3591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F1AC1-A79D-64EB-69AE-14710D64FD24}"/>
              </a:ext>
            </a:extLst>
          </p:cNvPr>
          <p:cNvSpPr/>
          <p:nvPr/>
        </p:nvSpPr>
        <p:spPr>
          <a:xfrm>
            <a:off x="7229549" y="384083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A8F0CA-F1D8-8137-6166-24F64B5F38CB}"/>
              </a:ext>
            </a:extLst>
          </p:cNvPr>
          <p:cNvSpPr/>
          <p:nvPr/>
        </p:nvSpPr>
        <p:spPr>
          <a:xfrm>
            <a:off x="8190240" y="384083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41CE3A-47F5-3962-79B8-B0A8EF05ED85}"/>
              </a:ext>
            </a:extLst>
          </p:cNvPr>
          <p:cNvSpPr/>
          <p:nvPr/>
        </p:nvSpPr>
        <p:spPr>
          <a:xfrm>
            <a:off x="9150931" y="384083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AAD9A0-589C-6E35-95E7-D47F03BE4249}"/>
              </a:ext>
            </a:extLst>
          </p:cNvPr>
          <p:cNvSpPr/>
          <p:nvPr/>
        </p:nvSpPr>
        <p:spPr>
          <a:xfrm>
            <a:off x="10111622" y="384083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B31570-9046-0AC0-C081-A084A95C9ADE}"/>
              </a:ext>
            </a:extLst>
          </p:cNvPr>
          <p:cNvSpPr/>
          <p:nvPr/>
        </p:nvSpPr>
        <p:spPr>
          <a:xfrm>
            <a:off x="5729767" y="2370441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EFD9A9-8D0D-77AC-C0D9-8031BCCD2BD1}"/>
              </a:ext>
            </a:extLst>
          </p:cNvPr>
          <p:cNvSpPr/>
          <p:nvPr/>
        </p:nvSpPr>
        <p:spPr>
          <a:xfrm>
            <a:off x="5729767" y="27532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8274D3-A712-F2F8-07A9-55085F603138}"/>
              </a:ext>
            </a:extLst>
          </p:cNvPr>
          <p:cNvSpPr/>
          <p:nvPr/>
        </p:nvSpPr>
        <p:spPr>
          <a:xfrm>
            <a:off x="5729767" y="313601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3.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DD43F7-534B-2B7A-21B5-E266D2B6EA2D}"/>
              </a:ext>
            </a:extLst>
          </p:cNvPr>
          <p:cNvSpPr/>
          <p:nvPr/>
        </p:nvSpPr>
        <p:spPr>
          <a:xfrm>
            <a:off x="5733185" y="3476599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4.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A217C4-4FC6-1A24-56DD-7AC8DF4FE2AB}"/>
              </a:ext>
            </a:extLst>
          </p:cNvPr>
          <p:cNvSpPr/>
          <p:nvPr/>
        </p:nvSpPr>
        <p:spPr>
          <a:xfrm>
            <a:off x="5733185" y="385938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5.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8D2B6B-B871-AE5F-914E-F187702E085D}"/>
              </a:ext>
            </a:extLst>
          </p:cNvPr>
          <p:cNvSpPr/>
          <p:nvPr/>
        </p:nvSpPr>
        <p:spPr>
          <a:xfrm>
            <a:off x="7102334" y="1841872"/>
            <a:ext cx="341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80% for modelling, 20% for testing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35F804-EA57-1E04-6081-69AF7CA26F63}"/>
              </a:ext>
            </a:extLst>
          </p:cNvPr>
          <p:cNvSpPr/>
          <p:nvPr/>
        </p:nvSpPr>
        <p:spPr>
          <a:xfrm>
            <a:off x="9083157" y="4514755"/>
            <a:ext cx="2724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model “blinded” to test 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970FD0-6612-C508-707F-898BF902314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11072313" y="2550008"/>
            <a:ext cx="505791" cy="209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3C8DFFB-D0B1-CFB5-EDC8-66ED30A4EF7B}"/>
              </a:ext>
            </a:extLst>
          </p:cNvPr>
          <p:cNvSpPr/>
          <p:nvPr/>
        </p:nvSpPr>
        <p:spPr>
          <a:xfrm>
            <a:off x="5729767" y="1841872"/>
            <a:ext cx="6264737" cy="3168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1A983F9-ADA6-A911-C624-7AF6B3E98685}"/>
              </a:ext>
            </a:extLst>
          </p:cNvPr>
          <p:cNvSpPr txBox="1"/>
          <p:nvPr/>
        </p:nvSpPr>
        <p:spPr>
          <a:xfrm>
            <a:off x="802236" y="3570592"/>
            <a:ext cx="33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Feature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endParaRPr lang="en-US" b="1" dirty="0"/>
          </a:p>
        </p:txBody>
      </p:sp>
      <p:pic>
        <p:nvPicPr>
          <p:cNvPr id="3074" name="Picture 2" descr="Understanding Feature Importance and How to Implement it in Python | by  Terence Shin | Towards Data Science">
            <a:extLst>
              <a:ext uri="{FF2B5EF4-FFF2-40B4-BE49-F238E27FC236}">
                <a16:creationId xmlns:a16="http://schemas.microsoft.com/office/drawing/2014/main" id="{12E3AC43-4CC0-1D0D-9D85-87EC2A07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7" y="4075342"/>
            <a:ext cx="2465592" cy="16174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E26E3D5-879A-B3C0-351A-31CE3DEC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27" y="674137"/>
            <a:ext cx="7711108" cy="6047132"/>
          </a:xfrm>
          <a:prstGeom prst="rect">
            <a:avLst/>
          </a:prstGeom>
        </p:spPr>
      </p:pic>
      <p:sp>
        <p:nvSpPr>
          <p:cNvPr id="1029" name="Title 1">
            <a:extLst>
              <a:ext uri="{FF2B5EF4-FFF2-40B4-BE49-F238E27FC236}">
                <a16:creationId xmlns:a16="http://schemas.microsoft.com/office/drawing/2014/main" id="{8F8D3055-D358-CDC6-1643-6632F95569EA}"/>
              </a:ext>
            </a:extLst>
          </p:cNvPr>
          <p:cNvSpPr txBox="1">
            <a:spLocks/>
          </p:cNvSpPr>
          <p:nvPr/>
        </p:nvSpPr>
        <p:spPr>
          <a:xfrm>
            <a:off x="0" y="2372140"/>
            <a:ext cx="1892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(much easier to see in the code notebook)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0F00F49-7B1F-DD73-C14F-52992505B550}"/>
              </a:ext>
            </a:extLst>
          </p:cNvPr>
          <p:cNvSpPr/>
          <p:nvPr/>
        </p:nvSpPr>
        <p:spPr>
          <a:xfrm>
            <a:off x="7973226" y="674137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7CC4-8FF6-B75A-0065-37EAD667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42" y="739818"/>
            <a:ext cx="7621838" cy="59686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551BE-2372-BEF1-3D60-7CC606CE3CA8}"/>
              </a:ext>
            </a:extLst>
          </p:cNvPr>
          <p:cNvSpPr/>
          <p:nvPr/>
        </p:nvSpPr>
        <p:spPr>
          <a:xfrm>
            <a:off x="7494661" y="661315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5AECF-5FE9-44F0-3566-DFA69728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3" y="1378567"/>
            <a:ext cx="10898433" cy="44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7D117-6186-4D3D-5BB1-7CDA1E9E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8" y="738293"/>
            <a:ext cx="7301732" cy="6119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B1EE9-598D-FF2B-0BF7-74FD60D9E770}"/>
              </a:ext>
            </a:extLst>
          </p:cNvPr>
          <p:cNvSpPr/>
          <p:nvPr/>
        </p:nvSpPr>
        <p:spPr>
          <a:xfrm>
            <a:off x="7545936" y="716867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Cross-Validation AUCs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A8DC5-AA75-43E5-7313-1F0FC652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39" y="909364"/>
            <a:ext cx="4733096" cy="2906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C793-3FCE-2017-5535-5774687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47" y="956395"/>
            <a:ext cx="429577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1AE1E-F0E2-9B3A-F674-AC019DD2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24" y="4058940"/>
            <a:ext cx="4276725" cy="2695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AC7EF-D74A-2679-2FC7-E62FED2F4C61}"/>
              </a:ext>
            </a:extLst>
          </p:cNvPr>
          <p:cNvSpPr txBox="1"/>
          <p:nvPr/>
        </p:nvSpPr>
        <p:spPr>
          <a:xfrm>
            <a:off x="2293160" y="682059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data only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C2317-41C7-CFD2-B16E-E481C6A9DA91}"/>
              </a:ext>
            </a:extLst>
          </p:cNvPr>
          <p:cNvSpPr txBox="1"/>
          <p:nvPr/>
        </p:nvSpPr>
        <p:spPr>
          <a:xfrm>
            <a:off x="7319135" y="642928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Manual imaging data only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1CFCE-9D40-AA16-EDDD-21088EAA4DD6}"/>
              </a:ext>
            </a:extLst>
          </p:cNvPr>
          <p:cNvSpPr txBox="1"/>
          <p:nvPr/>
        </p:nvSpPr>
        <p:spPr>
          <a:xfrm>
            <a:off x="2069545" y="3718287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manual imaging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B79F9D-4013-F416-2065-A33F7C21B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53" y="3885861"/>
            <a:ext cx="3682654" cy="2947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222B24-4957-1239-9863-A2D6B418F457}"/>
              </a:ext>
            </a:extLst>
          </p:cNvPr>
          <p:cNvSpPr txBox="1"/>
          <p:nvPr/>
        </p:nvSpPr>
        <p:spPr>
          <a:xfrm>
            <a:off x="7509389" y="3687223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Radiomics data only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0EA9F-1FF9-DC7E-B484-A434B09A768D}"/>
              </a:ext>
            </a:extLst>
          </p:cNvPr>
          <p:cNvSpPr/>
          <p:nvPr/>
        </p:nvSpPr>
        <p:spPr>
          <a:xfrm>
            <a:off x="3014497" y="2799060"/>
            <a:ext cx="2232621" cy="234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3" y="2640650"/>
            <a:ext cx="10374595" cy="1169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There is a “signal”, but not too impressive accuracy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it because of data imbalance?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(Thank to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Ramtin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After programming in class balancing…</a:t>
            </a:r>
          </a:p>
        </p:txBody>
      </p:sp>
    </p:spTree>
    <p:extLst>
      <p:ext uri="{BB962C8B-B14F-4D97-AF65-F5344CB8AC3E}">
        <p14:creationId xmlns:p14="http://schemas.microsoft.com/office/powerpoint/2010/main" val="115236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Cross-Validation AUCs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2B24-4957-1239-9863-A2D6B418F457}"/>
              </a:ext>
            </a:extLst>
          </p:cNvPr>
          <p:cNvSpPr txBox="1"/>
          <p:nvPr/>
        </p:nvSpPr>
        <p:spPr>
          <a:xfrm>
            <a:off x="1992566" y="5849953"/>
            <a:ext cx="9792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manual imaging data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Next step: try: clinical alone, clinical + manual imaging, clinical + rad, manual + rad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D687F-844E-728C-2F14-64717285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3" y="1307507"/>
            <a:ext cx="4741547" cy="4542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B9EF6-3B28-19A1-DF47-3EE88CCDDDE1}"/>
              </a:ext>
            </a:extLst>
          </p:cNvPr>
          <p:cNvSpPr txBox="1"/>
          <p:nvPr/>
        </p:nvSpPr>
        <p:spPr>
          <a:xfrm>
            <a:off x="8466774" y="5849953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Radiomics Data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F4FA8-83F7-6959-81DE-3AB2681E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64" y="1345925"/>
            <a:ext cx="4783388" cy="45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Feature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CCA65-15C3-EA76-DA94-A4EAFBFD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10" y="651913"/>
            <a:ext cx="7343123" cy="2162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18129-A868-CEF2-72F0-738309A2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479" y="902712"/>
            <a:ext cx="2414416" cy="1902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3DC47-572C-2A37-1389-C7B168DF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31" y="2933342"/>
            <a:ext cx="8051557" cy="17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7763A-472A-5328-F82C-7CBE40A84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096" y="3049052"/>
            <a:ext cx="996778" cy="1599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78A576-7DD5-8AC2-A19F-4999E3B72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31" y="4814874"/>
            <a:ext cx="7967803" cy="1859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460151-CBFE-D427-BC16-F59C260E4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525" y="4949471"/>
            <a:ext cx="486292" cy="1716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ECA64C-F849-0B21-8A89-1E94F538AB77}"/>
              </a:ext>
            </a:extLst>
          </p:cNvPr>
          <p:cNvSpPr txBox="1"/>
          <p:nvPr/>
        </p:nvSpPr>
        <p:spPr>
          <a:xfrm>
            <a:off x="133105" y="1977476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Imaging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4F787-79B4-EF9F-4C6E-FBF0B5589754}"/>
              </a:ext>
            </a:extLst>
          </p:cNvPr>
          <p:cNvSpPr txBox="1"/>
          <p:nvPr/>
        </p:nvSpPr>
        <p:spPr>
          <a:xfrm>
            <a:off x="430783" y="3954907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Only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0850D-5327-7950-1234-F47CFA320BB2}"/>
              </a:ext>
            </a:extLst>
          </p:cNvPr>
          <p:cNvSpPr txBox="1"/>
          <p:nvPr/>
        </p:nvSpPr>
        <p:spPr>
          <a:xfrm>
            <a:off x="430783" y="5807848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Imaging Only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5795D-90A0-F440-E4A4-1F7E655D160E}"/>
              </a:ext>
            </a:extLst>
          </p:cNvPr>
          <p:cNvSpPr txBox="1"/>
          <p:nvPr/>
        </p:nvSpPr>
        <p:spPr>
          <a:xfrm>
            <a:off x="1302363" y="876172"/>
            <a:ext cx="1098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k-fold (5 trials in total)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1D86BD-3D90-A213-93C9-406EF66D1F72}"/>
              </a:ext>
            </a:extLst>
          </p:cNvPr>
          <p:cNvCxnSpPr>
            <a:cxnSpLocks/>
          </p:cNvCxnSpPr>
          <p:nvPr/>
        </p:nvCxnSpPr>
        <p:spPr>
          <a:xfrm>
            <a:off x="2154115" y="1178169"/>
            <a:ext cx="247161" cy="492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8705C1-4DB2-AA93-223F-9C0B44C9E1CF}"/>
              </a:ext>
            </a:extLst>
          </p:cNvPr>
          <p:cNvSpPr/>
          <p:nvPr/>
        </p:nvSpPr>
        <p:spPr>
          <a:xfrm>
            <a:off x="3010793" y="3511960"/>
            <a:ext cx="1091563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758505-D416-1791-A80B-89C428269D1E}"/>
              </a:ext>
            </a:extLst>
          </p:cNvPr>
          <p:cNvSpPr/>
          <p:nvPr/>
        </p:nvSpPr>
        <p:spPr>
          <a:xfrm>
            <a:off x="5763964" y="1621882"/>
            <a:ext cx="572568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E33A5-702C-D695-E1A1-C4031E2D4BA0}"/>
              </a:ext>
            </a:extLst>
          </p:cNvPr>
          <p:cNvSpPr txBox="1"/>
          <p:nvPr/>
        </p:nvSpPr>
        <p:spPr>
          <a:xfrm>
            <a:off x="112913" y="987913"/>
            <a:ext cx="109891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post-initial filter so most features are thrown out already!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B6B09-72E0-9F86-6F05-5D60305DF003}"/>
              </a:ext>
            </a:extLst>
          </p:cNvPr>
          <p:cNvSpPr/>
          <p:nvPr/>
        </p:nvSpPr>
        <p:spPr>
          <a:xfrm>
            <a:off x="3504788" y="5585389"/>
            <a:ext cx="537373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0E6E-7D94-EB2B-53FD-347610ED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B6B5-2ED7-4A51-A262-3644EF42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at “hard” MACE events (death/</a:t>
            </a:r>
            <a:r>
              <a:rPr lang="en-US" dirty="0" err="1"/>
              <a:t>acs</a:t>
            </a:r>
            <a:r>
              <a:rPr lang="en-US" dirty="0"/>
              <a:t>/stroke/</a:t>
            </a:r>
            <a:r>
              <a:rPr lang="en-US" dirty="0" err="1"/>
              <a:t>tia</a:t>
            </a:r>
            <a:r>
              <a:rPr lang="en-US" dirty="0"/>
              <a:t>/</a:t>
            </a:r>
            <a:r>
              <a:rPr lang="en-US" dirty="0" err="1"/>
              <a:t>cea</a:t>
            </a:r>
            <a:r>
              <a:rPr lang="en-US" dirty="0"/>
              <a:t> instead of death/</a:t>
            </a:r>
            <a:r>
              <a:rPr lang="en-US" dirty="0" err="1"/>
              <a:t>acs</a:t>
            </a:r>
            <a:r>
              <a:rPr lang="en-US" dirty="0"/>
              <a:t>/stroke/</a:t>
            </a:r>
            <a:r>
              <a:rPr lang="en-US" dirty="0" err="1"/>
              <a:t>tia</a:t>
            </a:r>
            <a:r>
              <a:rPr lang="en-US" dirty="0"/>
              <a:t>/</a:t>
            </a:r>
            <a:r>
              <a:rPr lang="en-US" dirty="0" err="1"/>
              <a:t>cea</a:t>
            </a:r>
            <a:r>
              <a:rPr lang="en-US" dirty="0"/>
              <a:t>/</a:t>
            </a:r>
            <a:r>
              <a:rPr lang="en-US" dirty="0" err="1"/>
              <a:t>cabg</a:t>
            </a:r>
            <a:r>
              <a:rPr lang="en-US" dirty="0"/>
              <a:t>/</a:t>
            </a:r>
            <a:r>
              <a:rPr lang="en-US" dirty="0" err="1"/>
              <a:t>pci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78 events, probably not enough (</a:t>
            </a:r>
            <a:r>
              <a:rPr lang="en-US" dirty="0" err="1"/>
              <a:t>ricky</a:t>
            </a:r>
            <a:r>
              <a:rPr lang="en-US" dirty="0"/>
              <a:t>)</a:t>
            </a:r>
          </a:p>
          <a:p>
            <a:r>
              <a:rPr lang="en-US" dirty="0"/>
              <a:t>Multivariate analysis</a:t>
            </a:r>
          </a:p>
          <a:p>
            <a:pPr lvl="1"/>
            <a:r>
              <a:rPr lang="en-US" dirty="0"/>
              <a:t>Correlation ratio heatmap (</a:t>
            </a:r>
            <a:r>
              <a:rPr lang="en-US" dirty="0" err="1"/>
              <a:t>ricky</a:t>
            </a:r>
            <a:r>
              <a:rPr lang="en-US" dirty="0"/>
              <a:t>)</a:t>
            </a:r>
          </a:p>
          <a:p>
            <a:r>
              <a:rPr lang="en-US" dirty="0"/>
              <a:t>Look at different combinations</a:t>
            </a:r>
          </a:p>
          <a:p>
            <a:pPr lvl="1"/>
            <a:r>
              <a:rPr lang="en-US" dirty="0"/>
              <a:t>Clin </a:t>
            </a:r>
            <a:r>
              <a:rPr lang="en-US" dirty="0" err="1"/>
              <a:t>hx</a:t>
            </a:r>
            <a:r>
              <a:rPr lang="en-US" dirty="0"/>
              <a:t>, clin </a:t>
            </a:r>
            <a:r>
              <a:rPr lang="en-US" dirty="0" err="1"/>
              <a:t>hx</a:t>
            </a:r>
            <a:r>
              <a:rPr lang="en-US" dirty="0"/>
              <a:t> + manual imaging, manual imaging only, clin </a:t>
            </a:r>
            <a:r>
              <a:rPr lang="en-US" dirty="0" err="1"/>
              <a:t>hx</a:t>
            </a:r>
            <a:r>
              <a:rPr lang="en-US" dirty="0"/>
              <a:t> + radiomics, clin </a:t>
            </a:r>
            <a:r>
              <a:rPr lang="en-US" dirty="0" err="1"/>
              <a:t>hx</a:t>
            </a:r>
            <a:r>
              <a:rPr lang="en-US" dirty="0"/>
              <a:t> + manual imaging + radiomics (</a:t>
            </a:r>
            <a:r>
              <a:rPr lang="en-US" dirty="0" err="1"/>
              <a:t>ricky</a:t>
            </a:r>
            <a:r>
              <a:rPr lang="en-US" dirty="0"/>
              <a:t> to send combinations, </a:t>
            </a:r>
            <a:r>
              <a:rPr lang="en-US" dirty="0" err="1"/>
              <a:t>ramtin</a:t>
            </a:r>
            <a:r>
              <a:rPr lang="en-US" dirty="0"/>
              <a:t> to re-run SVM)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within cross-validation loop to get avg and standard distribution (</a:t>
            </a:r>
            <a:r>
              <a:rPr lang="en-US" dirty="0" err="1"/>
              <a:t>ramtin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5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EA4A8-07B4-FE81-2D92-95AF4955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6129"/>
            <a:ext cx="9288294" cy="2898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92435F-7ED5-1BCA-9360-0262C258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475"/>
            <a:ext cx="10038945" cy="27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4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1476015" y="1734742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1476015" y="3613151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9435858" y="1734742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9435858" y="3614344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9435858" y="5491560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1476015" y="5491560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254000" y="3973117"/>
            <a:ext cx="145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7884209" y="3726757"/>
            <a:ext cx="1651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173541" y="1485900"/>
            <a:ext cx="4096473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090C5-0404-4908-80FF-9B1942D89D2F}"/>
              </a:ext>
            </a:extLst>
          </p:cNvPr>
          <p:cNvSpPr/>
          <p:nvPr/>
        </p:nvSpPr>
        <p:spPr>
          <a:xfrm>
            <a:off x="7944573" y="1441846"/>
            <a:ext cx="4096473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AA000-A675-420F-893F-5DB25124B68D}"/>
              </a:ext>
            </a:extLst>
          </p:cNvPr>
          <p:cNvCxnSpPr>
            <a:cxnSpLocks/>
          </p:cNvCxnSpPr>
          <p:nvPr/>
        </p:nvCxnSpPr>
        <p:spPr>
          <a:xfrm>
            <a:off x="4489933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4F5AC17D-4A51-47A5-ACA0-B14671378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5302191" y="3613151"/>
            <a:ext cx="1431201" cy="12012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96FFCA-B201-4A2E-A335-DB8457C374B3}"/>
              </a:ext>
            </a:extLst>
          </p:cNvPr>
          <p:cNvCxnSpPr>
            <a:cxnSpLocks/>
          </p:cNvCxnSpPr>
          <p:nvPr/>
        </p:nvCxnSpPr>
        <p:spPr>
          <a:xfrm>
            <a:off x="6991994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0FA8E6-BD16-42C0-B849-0192E52692C4}"/>
              </a:ext>
            </a:extLst>
          </p:cNvPr>
          <p:cNvSpPr txBox="1"/>
          <p:nvPr/>
        </p:nvSpPr>
        <p:spPr>
          <a:xfrm>
            <a:off x="4678614" y="2966820"/>
            <a:ext cx="267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Machine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4" y="-18637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Work on Carotid U/S + AI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D420328-0A33-401D-AA7F-103F626D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23254"/>
              </p:ext>
            </p:extLst>
          </p:nvPr>
        </p:nvGraphicFramePr>
        <p:xfrm>
          <a:off x="364564" y="912135"/>
          <a:ext cx="11673107" cy="5945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040">
                  <a:extLst>
                    <a:ext uri="{9D8B030D-6E8A-4147-A177-3AD203B41FA5}">
                      <a16:colId xmlns:a16="http://schemas.microsoft.com/office/drawing/2014/main" val="239630581"/>
                    </a:ext>
                  </a:extLst>
                </a:gridCol>
                <a:gridCol w="6059031">
                  <a:extLst>
                    <a:ext uri="{9D8B030D-6E8A-4147-A177-3AD203B41FA5}">
                      <a16:colId xmlns:a16="http://schemas.microsoft.com/office/drawing/2014/main" val="2072414069"/>
                    </a:ext>
                  </a:extLst>
                </a:gridCol>
                <a:gridCol w="3891036">
                  <a:extLst>
                    <a:ext uri="{9D8B030D-6E8A-4147-A177-3AD203B41FA5}">
                      <a16:colId xmlns:a16="http://schemas.microsoft.com/office/drawing/2014/main" val="4144155189"/>
                    </a:ext>
                  </a:extLst>
                </a:gridCol>
              </a:tblGrid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67861"/>
                  </a:ext>
                </a:extLst>
              </a:tr>
              <a:tr h="733785">
                <a:tc>
                  <a:txBody>
                    <a:bodyPr/>
                    <a:lstStyle/>
                    <a:p>
                      <a:r>
                        <a:rPr lang="en-US" dirty="0"/>
                        <a:t>Roy-Cardinal et. al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speckle modelling &amp; elastography -&gt; random forest-&gt;predict “stability (?)”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N = 66</a:t>
                      </a:r>
                    </a:p>
                    <a:p>
                      <a:r>
                        <a:rPr lang="en-US" dirty="0"/>
                        <a:t>-RF data commonly unavailable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01695"/>
                  </a:ext>
                </a:extLst>
              </a:tr>
              <a:tr h="770885">
                <a:tc>
                  <a:txBody>
                    <a:bodyPr/>
                    <a:lstStyle/>
                    <a:p>
                      <a:r>
                        <a:rPr lang="en-US" dirty="0"/>
                        <a:t>Araki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morphology features -&gt; PCA to filter features -&gt; SVM-&gt;predict “severity of CAD”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19 patients, used 4004 “images” (frames)</a:t>
                      </a:r>
                    </a:p>
                    <a:p>
                      <a:r>
                        <a:rPr lang="en-US" dirty="0"/>
                        <a:t>-Lots of adjacent frames!!!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1527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Jamthikar</a:t>
                      </a:r>
                      <a:r>
                        <a:rPr lang="en-US" dirty="0"/>
                        <a:t>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characteristics + MPH/TPA/IPN -&gt; SVM/RF/XGB -&gt; predict 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-Thorough, not sure if can improve on exact same problem</a:t>
                      </a:r>
                    </a:p>
                    <a:p>
                      <a:r>
                        <a:rPr lang="en-US" dirty="0"/>
                        <a:t>-No images used</a:t>
                      </a:r>
                    </a:p>
                    <a:p>
                      <a:r>
                        <a:rPr lang="en-US" dirty="0"/>
                        <a:t>-Can attempt different task? Predict CAD, use images automatically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2841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Kyriacou</a:t>
                      </a:r>
                      <a:r>
                        <a:rPr lang="en-US" dirty="0"/>
                        <a:t> et al.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U/S gray level stats -&gt; SVM -&gt; predict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-Acc = 77%, great N = 1121</a:t>
                      </a:r>
                    </a:p>
                    <a:p>
                      <a:r>
                        <a:rPr lang="en-US" dirty="0"/>
                        <a:t>-Did not exhaust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36561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Acharya et al.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carotid U/S texture features -&gt; </a:t>
                      </a:r>
                      <a:r>
                        <a:rPr lang="en-US" dirty="0" err="1"/>
                        <a:t>AdaBosst</a:t>
                      </a:r>
                      <a:r>
                        <a:rPr lang="en-US" dirty="0"/>
                        <a:t>/SVM -&gt; predict symptomatic/asymptomatic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-Weird outcome measure?</a:t>
                      </a:r>
                    </a:p>
                    <a:p>
                      <a:r>
                        <a:rPr lang="en-US" dirty="0"/>
                        <a:t>-Acc = 84%, did not use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3968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Lekadir</a:t>
                      </a:r>
                      <a:r>
                        <a:rPr lang="en-US" dirty="0"/>
                        <a:t>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carotid U/S -&gt; CNN -&gt; discriminate lipid core, fibrous cap, and calcified tissue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-Doesn’t go further to predict risk of event of CAD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2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40250" y="2249488"/>
            <a:ext cx="3994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099050" y="186963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studies doing this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40250" y="2249488"/>
            <a:ext cx="3994150" cy="1892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 rot="20033256">
            <a:off x="4368239" y="2453104"/>
            <a:ext cx="3150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studies doing this but just association metrics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3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</p:cNvCxnSpPr>
          <p:nvPr/>
        </p:nvCxnSpPr>
        <p:spPr>
          <a:xfrm>
            <a:off x="4641448" y="2349661"/>
            <a:ext cx="3892952" cy="1798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510679" y="343537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 did this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5C525-158A-4585-A176-9EEC5C77C4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2000" y="4114734"/>
            <a:ext cx="3962400" cy="5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342839" y="5576728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studies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EBD6ED-4900-F29A-4D48-6FE8E112A2D2}"/>
              </a:ext>
            </a:extLst>
          </p:cNvPr>
          <p:cNvSpPr/>
          <p:nvPr/>
        </p:nvSpPr>
        <p:spPr>
          <a:xfrm>
            <a:off x="8534400" y="17303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cardiac outcomes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1373-2702-F5A2-8DB3-02C2A831E45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40250" y="731838"/>
            <a:ext cx="3994150" cy="5274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22019B-DD7C-05D8-EA86-2BAAF9E4604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540250" y="731838"/>
            <a:ext cx="3994150" cy="3435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8B8E7-EA5D-206E-3631-4DAB19696AD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540250" y="731838"/>
            <a:ext cx="3994150" cy="1517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1473</Words>
  <Application>Microsoft Office PowerPoint</Application>
  <PresentationFormat>Widescreen</PresentationFormat>
  <Paragraphs>401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Carotid Ultrasound Machine Learning Project</vt:lpstr>
      <vt:lpstr>Data Available</vt:lpstr>
      <vt:lpstr>Data Available</vt:lpstr>
      <vt:lpstr>Data Available</vt:lpstr>
      <vt:lpstr>Existing Work on Carotid U/S + AI</vt:lpstr>
      <vt:lpstr>Which task to solve?</vt:lpstr>
      <vt:lpstr>Which task to solve?</vt:lpstr>
      <vt:lpstr>Which task to solve?</vt:lpstr>
      <vt:lpstr>Which task to solve?</vt:lpstr>
      <vt:lpstr>Which task to solve?</vt:lpstr>
      <vt:lpstr>Numerical Data Preprocessing</vt:lpstr>
      <vt:lpstr>PowerPoint Presentation</vt:lpstr>
      <vt:lpstr>PowerPoint Presentation</vt:lpstr>
      <vt:lpstr>PowerPoint Presentation</vt:lpstr>
      <vt:lpstr>U/S Image Preprocessing - Radiomics</vt:lpstr>
      <vt:lpstr>Full Pipeline</vt:lpstr>
      <vt:lpstr>Testing</vt:lpstr>
      <vt:lpstr>Results – Classic Stats</vt:lpstr>
      <vt:lpstr>Results – Classic Stats</vt:lpstr>
      <vt:lpstr>Results – Classic Stats</vt:lpstr>
      <vt:lpstr>Results – Cross-Validation AUCs</vt:lpstr>
      <vt:lpstr>There is a “signal”, but not too impressive accuracy  Is it because of data imbalance?  (Thank to Ramtin) After programming in class balancing…</vt:lpstr>
      <vt:lpstr>Results – Cross-Validation AUCs</vt:lpstr>
      <vt:lpstr>Results – Feature Importances: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Carotid Plaque Literature Review</dc:title>
  <dc:creator>Ricky Hu</dc:creator>
  <cp:lastModifiedBy>Ricky Hu</cp:lastModifiedBy>
  <cp:revision>19</cp:revision>
  <dcterms:created xsi:type="dcterms:W3CDTF">2021-04-06T03:49:17Z</dcterms:created>
  <dcterms:modified xsi:type="dcterms:W3CDTF">2023-03-08T16:36:18Z</dcterms:modified>
</cp:coreProperties>
</file>