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2"/>
  </p:notesMasterIdLst>
  <p:sldIdLst>
    <p:sldId id="303" r:id="rId2"/>
    <p:sldId id="352" r:id="rId3"/>
    <p:sldId id="353" r:id="rId4"/>
    <p:sldId id="344" r:id="rId5"/>
    <p:sldId id="345" r:id="rId6"/>
    <p:sldId id="354" r:id="rId7"/>
    <p:sldId id="355" r:id="rId8"/>
    <p:sldId id="329" r:id="rId9"/>
    <p:sldId id="334" r:id="rId10"/>
    <p:sldId id="35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E42CF13-29EE-4DDA-9D2A-0E6DEA11EBA8}">
          <p14:sldIdLst>
            <p14:sldId id="303"/>
            <p14:sldId id="352"/>
            <p14:sldId id="353"/>
            <p14:sldId id="344"/>
            <p14:sldId id="345"/>
            <p14:sldId id="354"/>
            <p14:sldId id="355"/>
            <p14:sldId id="329"/>
            <p14:sldId id="334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59">
          <p15:clr>
            <a:srgbClr val="A4A3A4"/>
          </p15:clr>
        </p15:guide>
        <p15:guide id="2" pos="4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6357" autoAdjust="0"/>
  </p:normalViewPr>
  <p:slideViewPr>
    <p:cSldViewPr snapToGrid="0" snapToObjects="1">
      <p:cViewPr>
        <p:scale>
          <a:sx n="150" d="100"/>
          <a:sy n="150" d="100"/>
        </p:scale>
        <p:origin x="72" y="-150"/>
      </p:cViewPr>
      <p:guideLst>
        <p:guide orient="horz" pos="859"/>
        <p:guide pos="4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B7F4-F1BE-4DB7-B313-2A23FD10870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6545E-C71D-4D05-A629-1D3AF669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1597819"/>
            <a:ext cx="7777162" cy="1102519"/>
          </a:xfrm>
        </p:spPr>
        <p:txBody>
          <a:bodyPr lIns="0" tIns="0" rIns="0" bIns="0" anchor="t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 lIns="0" bIns="0">
            <a:normAutofit/>
          </a:bodyPr>
          <a:lstStyle>
            <a:lvl1pPr marL="0" indent="0" algn="l">
              <a:buNone/>
              <a:defRPr sz="18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E53F-E227-A345-A672-286B2CEC4DE6}" type="datetimeFigureOut">
              <a:rPr lang="en-US"/>
              <a:pPr/>
              <a:t>8/3/2021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871671"/>
            <a:ext cx="1904949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7699" y="0"/>
            <a:ext cx="6122987" cy="7082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err="1"/>
              <a:t>sadsad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5613" indent="-227013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213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1225" indent="-227013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39825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53F-E227-A345-A672-286B2CEC4DE6}" type="datetimeFigureOut">
              <a:rPr lang="en-US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E4EA02-745D-4F43-B8D1-0CAB0831E10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6778" y="2015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869" y="-16110"/>
            <a:ext cx="6122987" cy="708290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699" y="1481818"/>
            <a:ext cx="8005762" cy="3231356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E53F-E227-A345-A672-286B2CEC4DE6}" type="datetimeFigureOut">
              <a:rPr lang="en-US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871671"/>
            <a:ext cx="1904949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 descr="Medical Computing Laboratory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02" y="210393"/>
            <a:ext cx="839084" cy="8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emorial Sloan Kettering - HIPEC TREATMENT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50" y="258284"/>
            <a:ext cx="942573" cy="6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5613" indent="-227013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213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1225" indent="-227013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9825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4743" y="1557151"/>
            <a:ext cx="6122987" cy="1639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Survival Prediction of Patients High Grad Endometrial Cancer</a:t>
            </a:r>
          </a:p>
        </p:txBody>
      </p:sp>
      <p:pic>
        <p:nvPicPr>
          <p:cNvPr id="2052" name="Picture 4" descr="Medical Computing Laborator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39" y="2588032"/>
            <a:ext cx="1276096" cy="127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45071" y="171039"/>
            <a:ext cx="2433145" cy="795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6" name="Picture 8" descr="Queen's University Launches Canada's First VR Medical Training Centre |  Faculty of Health Sciences | Queen's University | Faculty of Health Sciences  | Queen's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39" y="1518181"/>
            <a:ext cx="2869568" cy="8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205" y="3133468"/>
            <a:ext cx="1860253" cy="225485"/>
          </a:xfrm>
          <a:prstGeom prst="rect">
            <a:avLst/>
          </a:prstGeom>
        </p:spPr>
      </p:pic>
      <p:pic>
        <p:nvPicPr>
          <p:cNvPr id="2058" name="Picture 10" descr="Memorial Sloan Kettering Cancer Cen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15" y="4131473"/>
            <a:ext cx="2563672" cy="5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87" y="2601568"/>
            <a:ext cx="6388946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Aug 3, 2021 Update</a:t>
            </a:r>
            <a:endParaRPr lang="en-CA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</a:t>
            </a:r>
            <a:r>
              <a:rPr lang="en-CA" dirty="0" err="1"/>
              <a:t>Importances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A6B68-6EAD-47EF-8F09-60E4FF822AAE}"/>
              </a:ext>
            </a:extLst>
          </p:cNvPr>
          <p:cNvSpPr txBox="1"/>
          <p:nvPr/>
        </p:nvSpPr>
        <p:spPr>
          <a:xfrm>
            <a:off x="3365156" y="2689737"/>
            <a:ext cx="24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(Table 1 on GitHub)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2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E1F3CA-AF74-451D-9C42-F5B9121D83D1}"/>
              </a:ext>
            </a:extLst>
          </p:cNvPr>
          <p:cNvSpPr/>
          <p:nvPr/>
        </p:nvSpPr>
        <p:spPr>
          <a:xfrm>
            <a:off x="-1" y="1902937"/>
            <a:ext cx="2504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Imaging + Clinical Variables</a:t>
            </a:r>
            <a:endParaRPr lang="en-CA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66A83-8734-4151-AA06-9C01390625E3}"/>
              </a:ext>
            </a:extLst>
          </p:cNvPr>
          <p:cNvSpPr/>
          <p:nvPr/>
        </p:nvSpPr>
        <p:spPr>
          <a:xfrm>
            <a:off x="2928551" y="2149158"/>
            <a:ext cx="250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Predictive AI Models</a:t>
            </a:r>
            <a:endParaRPr lang="en-CA" sz="3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E2D098-2887-4DC5-BA1F-6ACE8F67BBCC}"/>
              </a:ext>
            </a:extLst>
          </p:cNvPr>
          <p:cNvSpPr/>
          <p:nvPr/>
        </p:nvSpPr>
        <p:spPr>
          <a:xfrm>
            <a:off x="6030098" y="1899504"/>
            <a:ext cx="28750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Predict Survival (Time to Recurrence)</a:t>
            </a:r>
            <a:endParaRPr lang="en-CA" sz="3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E167DD-A394-44F9-8956-E4E33D312EE6}"/>
              </a:ext>
            </a:extLst>
          </p:cNvPr>
          <p:cNvCxnSpPr>
            <a:stCxn id="65" idx="3"/>
            <a:endCxn id="22" idx="1"/>
          </p:cNvCxnSpPr>
          <p:nvPr/>
        </p:nvCxnSpPr>
        <p:spPr>
          <a:xfrm>
            <a:off x="2504302" y="2687767"/>
            <a:ext cx="424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4D3F39-AEB7-4156-A30B-1FFE4A02851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432854" y="2684334"/>
            <a:ext cx="597244" cy="3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4F4DC0-AAE9-4CEA-B0AA-AB43FE1D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394" y="2790475"/>
            <a:ext cx="1367248" cy="678059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DE3FE70-CE94-4568-B01F-84C94CFC16DC}"/>
              </a:ext>
            </a:extLst>
          </p:cNvPr>
          <p:cNvSpPr/>
          <p:nvPr/>
        </p:nvSpPr>
        <p:spPr>
          <a:xfrm>
            <a:off x="1171996" y="1134958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Radiomic Features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DC99F1-251E-40C2-B04A-30CC4C2BE6C6}"/>
              </a:ext>
            </a:extLst>
          </p:cNvPr>
          <p:cNvSpPr/>
          <p:nvPr/>
        </p:nvSpPr>
        <p:spPr>
          <a:xfrm>
            <a:off x="4142360" y="2199445"/>
            <a:ext cx="2546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Random Survival Forest Model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791572-F09F-4082-B817-80819F17CF59}"/>
              </a:ext>
            </a:extLst>
          </p:cNvPr>
          <p:cNvSpPr/>
          <p:nvPr/>
        </p:nvSpPr>
        <p:spPr>
          <a:xfrm>
            <a:off x="7113871" y="2216461"/>
            <a:ext cx="21462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Output: Predicted Survival</a:t>
            </a:r>
            <a:endParaRPr lang="en-CA" sz="1400" dirty="0"/>
          </a:p>
        </p:txBody>
      </p:sp>
      <p:cxnSp>
        <p:nvCxnSpPr>
          <p:cNvPr id="43" name="Elbow Connector 66">
            <a:extLst>
              <a:ext uri="{FF2B5EF4-FFF2-40B4-BE49-F238E27FC236}">
                <a16:creationId xmlns:a16="http://schemas.microsoft.com/office/drawing/2014/main" id="{47C8FA8D-5D1C-4FFF-A159-73836B3D277B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>
            <a:off x="3254681" y="2102198"/>
            <a:ext cx="843904" cy="1027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F4C8743-24D1-4FAA-B9FD-5BC0AF44F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85" y="2507222"/>
            <a:ext cx="2633692" cy="124456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AD00-D266-41E0-A377-491543E9D670}"/>
              </a:ext>
            </a:extLst>
          </p:cNvPr>
          <p:cNvGrpSpPr/>
          <p:nvPr/>
        </p:nvGrpSpPr>
        <p:grpSpPr>
          <a:xfrm>
            <a:off x="1640606" y="1415603"/>
            <a:ext cx="1614075" cy="1373189"/>
            <a:chOff x="3379311" y="2547440"/>
            <a:chExt cx="1282789" cy="10913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EDBA1E-5D00-4D64-B2FA-98DF67798377}"/>
                </a:ext>
              </a:extLst>
            </p:cNvPr>
            <p:cNvSpPr/>
            <p:nvPr/>
          </p:nvSpPr>
          <p:spPr>
            <a:xfrm>
              <a:off x="3379311" y="2547440"/>
              <a:ext cx="1282789" cy="1091344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8C9D86-F410-4329-BA64-F05427B89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0103" y="2694562"/>
              <a:ext cx="1117550" cy="79710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2395D-88AD-4747-BBF2-D14D401EBC3A}"/>
              </a:ext>
            </a:extLst>
          </p:cNvPr>
          <p:cNvSpPr/>
          <p:nvPr/>
        </p:nvSpPr>
        <p:spPr>
          <a:xfrm>
            <a:off x="1171996" y="3040355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Clinical Variables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4B36B0-34CF-4AC2-8A8A-B901DF6B86C1}"/>
              </a:ext>
            </a:extLst>
          </p:cNvPr>
          <p:cNvSpPr/>
          <p:nvPr/>
        </p:nvSpPr>
        <p:spPr>
          <a:xfrm>
            <a:off x="1640606" y="3321000"/>
            <a:ext cx="1614075" cy="1373189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Elbow Connector 66">
            <a:extLst>
              <a:ext uri="{FF2B5EF4-FFF2-40B4-BE49-F238E27FC236}">
                <a16:creationId xmlns:a16="http://schemas.microsoft.com/office/drawing/2014/main" id="{27EF3AC4-4757-4B38-A8B2-FCBECB3D03C2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 flipV="1">
            <a:off x="3254681" y="3129506"/>
            <a:ext cx="843904" cy="878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F3647CD-D7F0-4AB9-8946-06288A910B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944"/>
          <a:stretch/>
        </p:blipFill>
        <p:spPr>
          <a:xfrm>
            <a:off x="1740416" y="3528584"/>
            <a:ext cx="1455717" cy="9295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E213C53-D9D9-4D76-A196-6B24DA3D1193}"/>
              </a:ext>
            </a:extLst>
          </p:cNvPr>
          <p:cNvSpPr/>
          <p:nvPr/>
        </p:nvSpPr>
        <p:spPr>
          <a:xfrm>
            <a:off x="-53234" y="1943576"/>
            <a:ext cx="1080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 Image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7CED7D-4AD0-4718-B158-D45292166204}"/>
              </a:ext>
            </a:extLst>
          </p:cNvPr>
          <p:cNvSpPr/>
          <p:nvPr/>
        </p:nvSpPr>
        <p:spPr>
          <a:xfrm>
            <a:off x="-21698" y="3751789"/>
            <a:ext cx="1080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 Patient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1372E-E49A-45C6-9EE5-9C5067889278}"/>
              </a:ext>
            </a:extLst>
          </p:cNvPr>
          <p:cNvCxnSpPr>
            <a:stCxn id="48" idx="3"/>
            <a:endCxn id="32" idx="1"/>
          </p:cNvCxnSpPr>
          <p:nvPr/>
        </p:nvCxnSpPr>
        <p:spPr>
          <a:xfrm flipV="1">
            <a:off x="6732277" y="3129505"/>
            <a:ext cx="7711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ECE38-47C9-41C4-9DFF-01F6C567F9D9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>
            <a:off x="1027140" y="2097465"/>
            <a:ext cx="613466" cy="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E356B6-362A-4453-B530-71890ABC93B6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1058676" y="4007595"/>
            <a:ext cx="581930" cy="5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26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D668B-386A-43A6-A628-0A178846389A}"/>
              </a:ext>
            </a:extLst>
          </p:cNvPr>
          <p:cNvSpPr/>
          <p:nvPr/>
        </p:nvSpPr>
        <p:spPr>
          <a:xfrm>
            <a:off x="177699" y="1208998"/>
            <a:ext cx="69150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Repeated 100x – accuracies fluctuate up to </a:t>
            </a:r>
            <a:r>
              <a:rPr lang="en-US" sz="2400" i="0" dirty="0">
                <a:solidFill>
                  <a:srgbClr val="202124"/>
                </a:solidFill>
                <a:effectLst/>
                <a:latin typeface="Google Sans"/>
              </a:rPr>
              <a:t>± 0.12</a:t>
            </a:r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Likely overfitting [1]</a:t>
            </a:r>
          </a:p>
          <a:p>
            <a:pPr lvl="1"/>
            <a:endParaRPr lang="en-CA" sz="24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6C5AF55-84A2-4AF6-BF4F-F7050190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52" y="1617702"/>
            <a:ext cx="1215853" cy="343838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9BDD127-6631-4B50-8E4A-C286F21CF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33"/>
          <a:stretch/>
        </p:blipFill>
        <p:spPr>
          <a:xfrm>
            <a:off x="6187707" y="1644608"/>
            <a:ext cx="959204" cy="3384567"/>
          </a:xfrm>
          <a:prstGeom prst="rect">
            <a:avLst/>
          </a:prstGeom>
        </p:spPr>
      </p:pic>
      <p:pic>
        <p:nvPicPr>
          <p:cNvPr id="15" name="Picture 14" descr="A picture containing text, indoor, document&#10;&#10;Description automatically generated">
            <a:extLst>
              <a:ext uri="{FF2B5EF4-FFF2-40B4-BE49-F238E27FC236}">
                <a16:creationId xmlns:a16="http://schemas.microsoft.com/office/drawing/2014/main" id="{50B39CE8-6D8C-4683-866E-0DBBE7CB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682" y="1661398"/>
            <a:ext cx="1051675" cy="28103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9E3090-810A-42AC-95D3-58C3DF07BE3E}"/>
              </a:ext>
            </a:extLst>
          </p:cNvPr>
          <p:cNvSpPr txBox="1"/>
          <p:nvPr/>
        </p:nvSpPr>
        <p:spPr>
          <a:xfrm>
            <a:off x="177699" y="4743390"/>
            <a:ext cx="458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Liu R, Gillies DF. Overfitting in linear feature extraction for classification of high-dimensional image data. Pattern Recognition, 2016;53:73–86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6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D668B-386A-43A6-A628-0A178846389A}"/>
              </a:ext>
            </a:extLst>
          </p:cNvPr>
          <p:cNvSpPr/>
          <p:nvPr/>
        </p:nvSpPr>
        <p:spPr>
          <a:xfrm>
            <a:off x="118432" y="1215729"/>
            <a:ext cx="755373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Feature Selection</a:t>
            </a:r>
          </a:p>
          <a:p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Dynamic (not manually done each time) 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dirty="0"/>
              <a:t>Perform Cox Regression on all data</a:t>
            </a:r>
          </a:p>
          <a:p>
            <a:pPr marL="457200" indent="-457200">
              <a:buAutoNum type="arabicPeriod"/>
            </a:pPr>
            <a:r>
              <a:rPr lang="en-CA" sz="2400" dirty="0"/>
              <a:t>Sort by HR</a:t>
            </a:r>
          </a:p>
          <a:p>
            <a:pPr marL="457200" indent="-457200">
              <a:buAutoNum type="arabicPeriod"/>
            </a:pPr>
            <a:r>
              <a:rPr lang="en-CA" sz="2400" dirty="0"/>
              <a:t>Pick N highest HR variables (N = floor(Samples / 10)) [3]</a:t>
            </a:r>
          </a:p>
          <a:p>
            <a:pPr marL="457200" indent="-457200">
              <a:buAutoNum type="arabicPeriod"/>
            </a:pPr>
            <a:r>
              <a:rPr lang="en-CA" sz="2400" dirty="0"/>
              <a:t>Use the N variables as input to survival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endParaRPr lang="en-C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A37BD-3576-492B-84F9-3228B68D3B7A}"/>
              </a:ext>
            </a:extLst>
          </p:cNvPr>
          <p:cNvSpPr txBox="1"/>
          <p:nvPr/>
        </p:nvSpPr>
        <p:spPr>
          <a:xfrm>
            <a:off x="177699" y="4312503"/>
            <a:ext cx="9144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[2] Lin DY, Wei LJ. The robust inference for the cox proportional hazards model. Journal of the American Statistical Association, 1989;84:1074–1078.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Bourgon</a:t>
            </a:r>
            <a:r>
              <a:rPr lang="en-US" sz="1200" dirty="0"/>
              <a:t> R, Gentleman R, Huber W. Independent filtering increases detection power for high-throughput experiments. Proceedings of the National Academy of Sciences of the United States of America, 2010;107:9546–9551.</a:t>
            </a:r>
          </a:p>
        </p:txBody>
      </p:sp>
    </p:spTree>
    <p:extLst>
      <p:ext uri="{BB962C8B-B14F-4D97-AF65-F5344CB8AC3E}">
        <p14:creationId xmlns:p14="http://schemas.microsoft.com/office/powerpoint/2010/main" val="408194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D1EEB3-B846-4C8F-8B5B-BF81BB924D45}"/>
              </a:ext>
            </a:extLst>
          </p:cNvPr>
          <p:cNvSpPr/>
          <p:nvPr/>
        </p:nvSpPr>
        <p:spPr>
          <a:xfrm>
            <a:off x="118432" y="1215729"/>
            <a:ext cx="88985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Try subsets clinical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“Preop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Age, race (Caucasian vs. Not), BMI (&lt;30 or &gt;30), diabetes, </a:t>
            </a:r>
            <a:r>
              <a:rPr lang="en-CA" sz="2400" dirty="0">
                <a:solidFill>
                  <a:srgbClr val="FF0000"/>
                </a:solidFill>
              </a:rPr>
              <a:t>hist (endometrioid vs. </a:t>
            </a:r>
            <a:r>
              <a:rPr lang="en-CA" sz="2400" dirty="0" err="1">
                <a:solidFill>
                  <a:srgbClr val="FF0000"/>
                </a:solidFill>
              </a:rPr>
              <a:t>nonendometrioid</a:t>
            </a:r>
            <a:r>
              <a:rPr lang="en-CA" sz="2400" dirty="0">
                <a:solidFill>
                  <a:srgbClr val="FF0000"/>
                </a:solidFill>
              </a:rPr>
              <a:t>)*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“Postop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Preop model + node status, </a:t>
            </a:r>
            <a:r>
              <a:rPr lang="en-CA" sz="2400" dirty="0">
                <a:solidFill>
                  <a:srgbClr val="FF0000"/>
                </a:solidFill>
              </a:rPr>
              <a:t>stage (I/II vs III/IV)**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“Complete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Postop model + RT, Chemo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FC3FD-6815-4DFF-BC74-036F354F57B9}"/>
              </a:ext>
            </a:extLst>
          </p:cNvPr>
          <p:cNvSpPr txBox="1"/>
          <p:nvPr/>
        </p:nvSpPr>
        <p:spPr>
          <a:xfrm>
            <a:off x="511174" y="4497169"/>
            <a:ext cx="698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*Couldn’t find label (1=?, 2=?, 3=?, 4=?)</a:t>
            </a:r>
          </a:p>
          <a:p>
            <a:r>
              <a:rPr lang="en-CA" sz="1800" dirty="0">
                <a:solidFill>
                  <a:srgbClr val="FF0000"/>
                </a:solidFill>
              </a:rPr>
              <a:t>**Couldn’t find in spreadsheet?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2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4F4DC0-AAE9-4CEA-B0AA-AB43FE1D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80" y="2490529"/>
            <a:ext cx="1367248" cy="678059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DE3FE70-CE94-4568-B01F-84C94CFC16DC}"/>
              </a:ext>
            </a:extLst>
          </p:cNvPr>
          <p:cNvSpPr/>
          <p:nvPr/>
        </p:nvSpPr>
        <p:spPr>
          <a:xfrm>
            <a:off x="424995" y="3665396"/>
            <a:ext cx="2568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A" sz="1200" dirty="0"/>
              <a:t>Preop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Postop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Complete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Radiomics Only</a:t>
            </a:r>
          </a:p>
          <a:p>
            <a:pPr marL="342900" indent="-342900">
              <a:buAutoNum type="arabicPeriod"/>
            </a:pPr>
            <a:r>
              <a:rPr lang="en-CA" sz="1200" dirty="0"/>
              <a:t>Preop + Radiomics</a:t>
            </a:r>
          </a:p>
          <a:p>
            <a:pPr marL="342900" indent="-342900">
              <a:buAutoNum type="arabicPeriod"/>
            </a:pPr>
            <a:r>
              <a:rPr lang="en-CA" sz="1200" dirty="0"/>
              <a:t>Postop + Radiomics</a:t>
            </a:r>
          </a:p>
          <a:p>
            <a:pPr marL="342900" indent="-342900">
              <a:buAutoNum type="arabicPeriod"/>
            </a:pPr>
            <a:r>
              <a:rPr lang="en-CA" sz="1200" dirty="0"/>
              <a:t>Complete + Radiomics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DC99F1-251E-40C2-B04A-30CC4C2BE6C6}"/>
              </a:ext>
            </a:extLst>
          </p:cNvPr>
          <p:cNvSpPr/>
          <p:nvPr/>
        </p:nvSpPr>
        <p:spPr>
          <a:xfrm>
            <a:off x="4737611" y="1949623"/>
            <a:ext cx="2546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Random Survival Forest Model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791572-F09F-4082-B817-80819F17CF59}"/>
              </a:ext>
            </a:extLst>
          </p:cNvPr>
          <p:cNvSpPr/>
          <p:nvPr/>
        </p:nvSpPr>
        <p:spPr>
          <a:xfrm>
            <a:off x="7599225" y="1715210"/>
            <a:ext cx="1583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Output: Predicted Survival</a:t>
            </a:r>
            <a:endParaRPr lang="en-CA" sz="14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F4C8743-24D1-4FAA-B9FD-5BC0AF44F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30" y="2207276"/>
            <a:ext cx="2633692" cy="1244567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82395D-88AD-4747-BBF2-D14D401EBC3A}"/>
              </a:ext>
            </a:extLst>
          </p:cNvPr>
          <p:cNvSpPr/>
          <p:nvPr/>
        </p:nvSpPr>
        <p:spPr>
          <a:xfrm>
            <a:off x="115917" y="1715210"/>
            <a:ext cx="2578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Input: Combination of Clinical Variables and Radiomics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4B36B0-34CF-4AC2-8A8A-B901DF6B86C1}"/>
              </a:ext>
            </a:extLst>
          </p:cNvPr>
          <p:cNvSpPr/>
          <p:nvPr/>
        </p:nvSpPr>
        <p:spPr>
          <a:xfrm>
            <a:off x="103535" y="2359408"/>
            <a:ext cx="2568686" cy="944924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F3647CD-D7F0-4AB9-8946-06288A910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944"/>
          <a:stretch/>
        </p:blipFill>
        <p:spPr>
          <a:xfrm>
            <a:off x="1393491" y="2454866"/>
            <a:ext cx="1094124" cy="69866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1372E-E49A-45C6-9EE5-9C5067889278}"/>
              </a:ext>
            </a:extLst>
          </p:cNvPr>
          <p:cNvCxnSpPr>
            <a:stCxn id="48" idx="3"/>
            <a:endCxn id="32" idx="1"/>
          </p:cNvCxnSpPr>
          <p:nvPr/>
        </p:nvCxnSpPr>
        <p:spPr>
          <a:xfrm flipV="1">
            <a:off x="7366222" y="2829559"/>
            <a:ext cx="3410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2E90DE9-ECCF-443D-A476-B87B568D1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65" y="2407173"/>
            <a:ext cx="1094123" cy="7803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8D73A2F-48F2-424D-81A8-3CF93DDF1E2B}"/>
              </a:ext>
            </a:extLst>
          </p:cNvPr>
          <p:cNvGrpSpPr/>
          <p:nvPr/>
        </p:nvGrpSpPr>
        <p:grpSpPr>
          <a:xfrm>
            <a:off x="3013279" y="2302068"/>
            <a:ext cx="1255137" cy="1067819"/>
            <a:chOff x="3924894" y="2550100"/>
            <a:chExt cx="1255137" cy="10678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ABE31-148F-4EC0-9E8B-629E872E0F0B}"/>
                </a:ext>
              </a:extLst>
            </p:cNvPr>
            <p:cNvGrpSpPr/>
            <p:nvPr/>
          </p:nvGrpSpPr>
          <p:grpSpPr>
            <a:xfrm>
              <a:off x="4072468" y="2633857"/>
              <a:ext cx="967594" cy="872046"/>
              <a:chOff x="10517709" y="2830709"/>
              <a:chExt cx="1386695" cy="1249762"/>
            </a:xfrm>
          </p:grpSpPr>
          <p:sp>
            <p:nvSpPr>
              <p:cNvPr id="27" name="Flowchart: Manual Operation 26">
                <a:extLst>
                  <a:ext uri="{FF2B5EF4-FFF2-40B4-BE49-F238E27FC236}">
                    <a16:creationId xmlns:a16="http://schemas.microsoft.com/office/drawing/2014/main" id="{6D695897-B951-42BA-A669-F76B82E8C507}"/>
                  </a:ext>
                </a:extLst>
              </p:cNvPr>
              <p:cNvSpPr/>
              <p:nvPr/>
            </p:nvSpPr>
            <p:spPr>
              <a:xfrm rot="16200000">
                <a:off x="10586176" y="2762242"/>
                <a:ext cx="1249762" cy="1386695"/>
              </a:xfrm>
              <a:prstGeom prst="flowChartManualOperati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2251264-0513-4618-94FE-E13184B62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5817" y="3320987"/>
                <a:ext cx="1239582" cy="178857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85951AB-ECA2-4D30-9540-3A87050C1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1404"/>
              <a:stretch/>
            </p:blipFill>
            <p:spPr>
              <a:xfrm>
                <a:off x="10588483" y="3048427"/>
                <a:ext cx="617125" cy="249839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FCEFFC3-4532-4514-BC20-BEE3CE843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7533" y="3526087"/>
                <a:ext cx="945742" cy="273438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D93AB4-FDBF-4648-B6EC-74C84BD463FF}"/>
                </a:ext>
              </a:extLst>
            </p:cNvPr>
            <p:cNvSpPr/>
            <p:nvPr/>
          </p:nvSpPr>
          <p:spPr>
            <a:xfrm>
              <a:off x="3924894" y="2550100"/>
              <a:ext cx="1255137" cy="1067819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232D34B-73CA-484A-8E86-7D2EDA84CF51}"/>
              </a:ext>
            </a:extLst>
          </p:cNvPr>
          <p:cNvSpPr/>
          <p:nvPr/>
        </p:nvSpPr>
        <p:spPr>
          <a:xfrm>
            <a:off x="2336906" y="1931311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Feature Selection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A589A8-36BB-42A1-8FB5-99AC31341C63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2672221" y="2831870"/>
            <a:ext cx="341058" cy="4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0F9AD-A7BA-42AC-AAEA-A46A1D43187B}"/>
              </a:ext>
            </a:extLst>
          </p:cNvPr>
          <p:cNvCxnSpPr>
            <a:cxnSpLocks/>
            <a:stCxn id="25" idx="3"/>
            <a:endCxn id="48" idx="1"/>
          </p:cNvCxnSpPr>
          <p:nvPr/>
        </p:nvCxnSpPr>
        <p:spPr>
          <a:xfrm flipV="1">
            <a:off x="4268416" y="2829560"/>
            <a:ext cx="464114" cy="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2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– With Some Feature Selection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5B97A64-C4C3-4EC0-A29E-5084D8337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02"/>
          <a:stretch/>
        </p:blipFill>
        <p:spPr>
          <a:xfrm>
            <a:off x="688061" y="1594336"/>
            <a:ext cx="7416424" cy="27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8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</a:t>
            </a:r>
            <a:r>
              <a:rPr lang="en-CA" dirty="0" err="1"/>
              <a:t>Importances</a:t>
            </a:r>
            <a:endParaRPr lang="en-CA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8B7CE68-7535-47D2-8DE4-55CF7BE6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7" y="2878480"/>
            <a:ext cx="3943350" cy="225742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DA4F2AA-404E-428F-B686-8698F1BA2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7" y="1219200"/>
            <a:ext cx="4171950" cy="135255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0DAE638C-CDBB-49A0-A365-ACD882BC3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525" y="2093955"/>
            <a:ext cx="3933825" cy="2514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978A54-4B96-4571-AEEE-C1BD7F13EAD3}"/>
              </a:ext>
            </a:extLst>
          </p:cNvPr>
          <p:cNvSpPr txBox="1"/>
          <p:nvPr/>
        </p:nvSpPr>
        <p:spPr>
          <a:xfrm>
            <a:off x="1186248" y="881169"/>
            <a:ext cx="4580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Complete Clin Vars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D84FB-94EC-4A4B-8561-BBEF41561E08}"/>
              </a:ext>
            </a:extLst>
          </p:cNvPr>
          <p:cNvSpPr txBox="1"/>
          <p:nvPr/>
        </p:nvSpPr>
        <p:spPr>
          <a:xfrm>
            <a:off x="1338648" y="2504749"/>
            <a:ext cx="164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Radiomics Only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58278-B89D-4BCC-BD29-86FABA3E1119}"/>
              </a:ext>
            </a:extLst>
          </p:cNvPr>
          <p:cNvSpPr txBox="1"/>
          <p:nvPr/>
        </p:nvSpPr>
        <p:spPr>
          <a:xfrm>
            <a:off x="5820032" y="1692959"/>
            <a:ext cx="24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Clin Vars and Radiomics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CF3EE1-E8F0-43C6-84F0-AF5EEF8F9E4B}"/>
              </a:ext>
            </a:extLst>
          </p:cNvPr>
          <p:cNvSpPr/>
          <p:nvPr/>
        </p:nvSpPr>
        <p:spPr>
          <a:xfrm>
            <a:off x="1186248" y="1250501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A79EDF-8358-47F6-B7B6-539182CA2F7B}"/>
              </a:ext>
            </a:extLst>
          </p:cNvPr>
          <p:cNvSpPr/>
          <p:nvPr/>
        </p:nvSpPr>
        <p:spPr>
          <a:xfrm>
            <a:off x="926756" y="3825136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2E1EE2-6780-4E31-B37D-61766856BAA2}"/>
              </a:ext>
            </a:extLst>
          </p:cNvPr>
          <p:cNvSpPr/>
          <p:nvPr/>
        </p:nvSpPr>
        <p:spPr>
          <a:xfrm>
            <a:off x="926756" y="2913644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203B9-02D0-4BD7-8570-1E1587482B6B}"/>
              </a:ext>
            </a:extLst>
          </p:cNvPr>
          <p:cNvSpPr/>
          <p:nvPr/>
        </p:nvSpPr>
        <p:spPr>
          <a:xfrm>
            <a:off x="5846345" y="2921973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82CB99-BBF3-40F7-A146-7371D833F331}"/>
              </a:ext>
            </a:extLst>
          </p:cNvPr>
          <p:cNvSpPr/>
          <p:nvPr/>
        </p:nvSpPr>
        <p:spPr>
          <a:xfrm>
            <a:off x="5888794" y="2213128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4549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PPT template 2011">
  <a:themeElements>
    <a:clrScheme name="Queen's triclour">
      <a:dk1>
        <a:sysClr val="windowText" lastClr="000000"/>
      </a:dk1>
      <a:lt1>
        <a:sysClr val="window" lastClr="FFFFFF"/>
      </a:lt1>
      <a:dk2>
        <a:srgbClr val="061D38"/>
      </a:dk2>
      <a:lt2>
        <a:srgbClr val="FFFFFF"/>
      </a:lt2>
      <a:accent1>
        <a:srgbClr val="910A29"/>
      </a:accent1>
      <a:accent2>
        <a:srgbClr val="F1AB1F"/>
      </a:accent2>
      <a:accent3>
        <a:srgbClr val="061D38"/>
      </a:accent3>
      <a:accent4>
        <a:srgbClr val="CDCDCD"/>
      </a:accent4>
      <a:accent5>
        <a:srgbClr val="7E7E7E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Queen's PPT template 2011.thmx</Template>
  <TotalTime>4265</TotalTime>
  <Words>355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Google Sans</vt:lpstr>
      <vt:lpstr>Queen's PPT template 2011</vt:lpstr>
      <vt:lpstr> </vt:lpstr>
      <vt:lpstr>Objective</vt:lpstr>
      <vt:lpstr>Method</vt:lpstr>
      <vt:lpstr>Update</vt:lpstr>
      <vt:lpstr>Update</vt:lpstr>
      <vt:lpstr>Update</vt:lpstr>
      <vt:lpstr>Method</vt:lpstr>
      <vt:lpstr>Results – With Some Feature Selection</vt:lpstr>
      <vt:lpstr>Feature Importances</vt:lpstr>
      <vt:lpstr>Feature Importances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Harris</dc:creator>
  <cp:lastModifiedBy>Ricky Hu</cp:lastModifiedBy>
  <cp:revision>171</cp:revision>
  <dcterms:created xsi:type="dcterms:W3CDTF">2011-07-05T18:52:53Z</dcterms:created>
  <dcterms:modified xsi:type="dcterms:W3CDTF">2021-08-03T16:59:54Z</dcterms:modified>
</cp:coreProperties>
</file>