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1" r:id="rId3"/>
    <p:sldId id="259" r:id="rId4"/>
    <p:sldId id="260" r:id="rId5"/>
  </p:sldIdLst>
  <p:sldSz cx="23164800" cy="23225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AB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4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7360" y="3800966"/>
            <a:ext cx="19690080" cy="8085784"/>
          </a:xfrm>
        </p:spPr>
        <p:txBody>
          <a:bodyPr anchor="b"/>
          <a:lstStyle>
            <a:lvl1pPr algn="ctr">
              <a:defRPr sz="1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12198568"/>
            <a:ext cx="17373600" cy="5607361"/>
          </a:xfrm>
        </p:spPr>
        <p:txBody>
          <a:bodyPr/>
          <a:lstStyle>
            <a:lvl1pPr marL="0" indent="0" algn="ctr">
              <a:buNone/>
              <a:defRPr sz="6080"/>
            </a:lvl1pPr>
            <a:lvl2pPr marL="1158225" indent="0" algn="ctr">
              <a:buNone/>
              <a:defRPr sz="5067"/>
            </a:lvl2pPr>
            <a:lvl3pPr marL="2316450" indent="0" algn="ctr">
              <a:buNone/>
              <a:defRPr sz="4560"/>
            </a:lvl3pPr>
            <a:lvl4pPr marL="3474674" indent="0" algn="ctr">
              <a:buNone/>
              <a:defRPr sz="4053"/>
            </a:lvl4pPr>
            <a:lvl5pPr marL="4632899" indent="0" algn="ctr">
              <a:buNone/>
              <a:defRPr sz="4053"/>
            </a:lvl5pPr>
            <a:lvl6pPr marL="5791124" indent="0" algn="ctr">
              <a:buNone/>
              <a:defRPr sz="4053"/>
            </a:lvl6pPr>
            <a:lvl7pPr marL="6949349" indent="0" algn="ctr">
              <a:buNone/>
              <a:defRPr sz="4053"/>
            </a:lvl7pPr>
            <a:lvl8pPr marL="8107573" indent="0" algn="ctr">
              <a:buNone/>
              <a:defRPr sz="4053"/>
            </a:lvl8pPr>
            <a:lvl9pPr marL="9265798" indent="0" algn="ctr">
              <a:buNone/>
              <a:defRPr sz="40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7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184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577311" y="1236523"/>
            <a:ext cx="4994910" cy="19682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2581" y="1236523"/>
            <a:ext cx="14695170" cy="19682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75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02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516" y="5790160"/>
            <a:ext cx="19979640" cy="9661005"/>
          </a:xfrm>
        </p:spPr>
        <p:txBody>
          <a:bodyPr anchor="b"/>
          <a:lstStyle>
            <a:lvl1pPr>
              <a:defRPr sz="1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0516" y="15542562"/>
            <a:ext cx="19979640" cy="5080494"/>
          </a:xfrm>
        </p:spPr>
        <p:txBody>
          <a:bodyPr/>
          <a:lstStyle>
            <a:lvl1pPr marL="0" indent="0">
              <a:buNone/>
              <a:defRPr sz="6080">
                <a:solidFill>
                  <a:schemeClr val="tx1"/>
                </a:solidFill>
              </a:defRPr>
            </a:lvl1pPr>
            <a:lvl2pPr marL="1158225" indent="0">
              <a:buNone/>
              <a:defRPr sz="5067">
                <a:solidFill>
                  <a:schemeClr val="tx1">
                    <a:tint val="75000"/>
                  </a:schemeClr>
                </a:solidFill>
              </a:defRPr>
            </a:lvl2pPr>
            <a:lvl3pPr marL="231645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3pPr>
            <a:lvl4pPr marL="3474674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4pPr>
            <a:lvl5pPr marL="4632899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5pPr>
            <a:lvl6pPr marL="5791124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6pPr>
            <a:lvl7pPr marL="6949349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7pPr>
            <a:lvl8pPr marL="8107573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8pPr>
            <a:lvl9pPr marL="9265798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81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2580" y="6182615"/>
            <a:ext cx="9845040" cy="14736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27180" y="6182615"/>
            <a:ext cx="9845040" cy="14736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5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597" y="1236528"/>
            <a:ext cx="19979640" cy="4489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5600" y="5693383"/>
            <a:ext cx="9799795" cy="2790239"/>
          </a:xfrm>
        </p:spPr>
        <p:txBody>
          <a:bodyPr anchor="b"/>
          <a:lstStyle>
            <a:lvl1pPr marL="0" indent="0">
              <a:buNone/>
              <a:defRPr sz="6080" b="1"/>
            </a:lvl1pPr>
            <a:lvl2pPr marL="1158225" indent="0">
              <a:buNone/>
              <a:defRPr sz="5067" b="1"/>
            </a:lvl2pPr>
            <a:lvl3pPr marL="2316450" indent="0">
              <a:buNone/>
              <a:defRPr sz="4560" b="1"/>
            </a:lvl3pPr>
            <a:lvl4pPr marL="3474674" indent="0">
              <a:buNone/>
              <a:defRPr sz="4053" b="1"/>
            </a:lvl4pPr>
            <a:lvl5pPr marL="4632899" indent="0">
              <a:buNone/>
              <a:defRPr sz="4053" b="1"/>
            </a:lvl5pPr>
            <a:lvl6pPr marL="5791124" indent="0">
              <a:buNone/>
              <a:defRPr sz="4053" b="1"/>
            </a:lvl6pPr>
            <a:lvl7pPr marL="6949349" indent="0">
              <a:buNone/>
              <a:defRPr sz="4053" b="1"/>
            </a:lvl7pPr>
            <a:lvl8pPr marL="8107573" indent="0">
              <a:buNone/>
              <a:defRPr sz="4053" b="1"/>
            </a:lvl8pPr>
            <a:lvl9pPr marL="9265798" indent="0">
              <a:buNone/>
              <a:defRPr sz="40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5600" y="8483622"/>
            <a:ext cx="9799795" cy="124781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727181" y="5693383"/>
            <a:ext cx="9848057" cy="2790239"/>
          </a:xfrm>
        </p:spPr>
        <p:txBody>
          <a:bodyPr anchor="b"/>
          <a:lstStyle>
            <a:lvl1pPr marL="0" indent="0">
              <a:buNone/>
              <a:defRPr sz="6080" b="1"/>
            </a:lvl1pPr>
            <a:lvl2pPr marL="1158225" indent="0">
              <a:buNone/>
              <a:defRPr sz="5067" b="1"/>
            </a:lvl2pPr>
            <a:lvl3pPr marL="2316450" indent="0">
              <a:buNone/>
              <a:defRPr sz="4560" b="1"/>
            </a:lvl3pPr>
            <a:lvl4pPr marL="3474674" indent="0">
              <a:buNone/>
              <a:defRPr sz="4053" b="1"/>
            </a:lvl4pPr>
            <a:lvl5pPr marL="4632899" indent="0">
              <a:buNone/>
              <a:defRPr sz="4053" b="1"/>
            </a:lvl5pPr>
            <a:lvl6pPr marL="5791124" indent="0">
              <a:buNone/>
              <a:defRPr sz="4053" b="1"/>
            </a:lvl6pPr>
            <a:lvl7pPr marL="6949349" indent="0">
              <a:buNone/>
              <a:defRPr sz="4053" b="1"/>
            </a:lvl7pPr>
            <a:lvl8pPr marL="8107573" indent="0">
              <a:buNone/>
              <a:defRPr sz="4053" b="1"/>
            </a:lvl8pPr>
            <a:lvl9pPr marL="9265798" indent="0">
              <a:buNone/>
              <a:defRPr sz="40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727181" y="8483622"/>
            <a:ext cx="9848057" cy="124781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74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331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195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597" y="1548342"/>
            <a:ext cx="7471251" cy="5419196"/>
          </a:xfrm>
        </p:spPr>
        <p:txBody>
          <a:bodyPr anchor="b"/>
          <a:lstStyle>
            <a:lvl1pPr>
              <a:defRPr sz="81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8057" y="3343993"/>
            <a:ext cx="11727180" cy="16504892"/>
          </a:xfrm>
        </p:spPr>
        <p:txBody>
          <a:bodyPr/>
          <a:lstStyle>
            <a:lvl1pPr>
              <a:defRPr sz="8107"/>
            </a:lvl1pPr>
            <a:lvl2pPr>
              <a:defRPr sz="7093"/>
            </a:lvl2pPr>
            <a:lvl3pPr>
              <a:defRPr sz="6080"/>
            </a:lvl3pPr>
            <a:lvl4pPr>
              <a:defRPr sz="5067"/>
            </a:lvl4pPr>
            <a:lvl5pPr>
              <a:defRPr sz="5067"/>
            </a:lvl5pPr>
            <a:lvl6pPr>
              <a:defRPr sz="5067"/>
            </a:lvl6pPr>
            <a:lvl7pPr>
              <a:defRPr sz="5067"/>
            </a:lvl7pPr>
            <a:lvl8pPr>
              <a:defRPr sz="5067"/>
            </a:lvl8pPr>
            <a:lvl9pPr>
              <a:defRPr sz="5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5597" y="6967538"/>
            <a:ext cx="7471251" cy="12908225"/>
          </a:xfrm>
        </p:spPr>
        <p:txBody>
          <a:bodyPr/>
          <a:lstStyle>
            <a:lvl1pPr marL="0" indent="0">
              <a:buNone/>
              <a:defRPr sz="4053"/>
            </a:lvl1pPr>
            <a:lvl2pPr marL="1158225" indent="0">
              <a:buNone/>
              <a:defRPr sz="3547"/>
            </a:lvl2pPr>
            <a:lvl3pPr marL="2316450" indent="0">
              <a:buNone/>
              <a:defRPr sz="3040"/>
            </a:lvl3pPr>
            <a:lvl4pPr marL="3474674" indent="0">
              <a:buNone/>
              <a:defRPr sz="2533"/>
            </a:lvl4pPr>
            <a:lvl5pPr marL="4632899" indent="0">
              <a:buNone/>
              <a:defRPr sz="2533"/>
            </a:lvl5pPr>
            <a:lvl6pPr marL="5791124" indent="0">
              <a:buNone/>
              <a:defRPr sz="2533"/>
            </a:lvl6pPr>
            <a:lvl7pPr marL="6949349" indent="0">
              <a:buNone/>
              <a:defRPr sz="2533"/>
            </a:lvl7pPr>
            <a:lvl8pPr marL="8107573" indent="0">
              <a:buNone/>
              <a:defRPr sz="2533"/>
            </a:lvl8pPr>
            <a:lvl9pPr marL="9265798" indent="0">
              <a:buNone/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44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597" y="1548342"/>
            <a:ext cx="7471251" cy="5419196"/>
          </a:xfrm>
        </p:spPr>
        <p:txBody>
          <a:bodyPr anchor="b"/>
          <a:lstStyle>
            <a:lvl1pPr>
              <a:defRPr sz="81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48057" y="3343993"/>
            <a:ext cx="11727180" cy="16504892"/>
          </a:xfrm>
        </p:spPr>
        <p:txBody>
          <a:bodyPr anchor="t"/>
          <a:lstStyle>
            <a:lvl1pPr marL="0" indent="0">
              <a:buNone/>
              <a:defRPr sz="8107"/>
            </a:lvl1pPr>
            <a:lvl2pPr marL="1158225" indent="0">
              <a:buNone/>
              <a:defRPr sz="7093"/>
            </a:lvl2pPr>
            <a:lvl3pPr marL="2316450" indent="0">
              <a:buNone/>
              <a:defRPr sz="6080"/>
            </a:lvl3pPr>
            <a:lvl4pPr marL="3474674" indent="0">
              <a:buNone/>
              <a:defRPr sz="5067"/>
            </a:lvl4pPr>
            <a:lvl5pPr marL="4632899" indent="0">
              <a:buNone/>
              <a:defRPr sz="5067"/>
            </a:lvl5pPr>
            <a:lvl6pPr marL="5791124" indent="0">
              <a:buNone/>
              <a:defRPr sz="5067"/>
            </a:lvl6pPr>
            <a:lvl7pPr marL="6949349" indent="0">
              <a:buNone/>
              <a:defRPr sz="5067"/>
            </a:lvl7pPr>
            <a:lvl8pPr marL="8107573" indent="0">
              <a:buNone/>
              <a:defRPr sz="5067"/>
            </a:lvl8pPr>
            <a:lvl9pPr marL="9265798" indent="0">
              <a:buNone/>
              <a:defRPr sz="5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5597" y="6967538"/>
            <a:ext cx="7471251" cy="12908225"/>
          </a:xfrm>
        </p:spPr>
        <p:txBody>
          <a:bodyPr/>
          <a:lstStyle>
            <a:lvl1pPr marL="0" indent="0">
              <a:buNone/>
              <a:defRPr sz="4053"/>
            </a:lvl1pPr>
            <a:lvl2pPr marL="1158225" indent="0">
              <a:buNone/>
              <a:defRPr sz="3547"/>
            </a:lvl2pPr>
            <a:lvl3pPr marL="2316450" indent="0">
              <a:buNone/>
              <a:defRPr sz="3040"/>
            </a:lvl3pPr>
            <a:lvl4pPr marL="3474674" indent="0">
              <a:buNone/>
              <a:defRPr sz="2533"/>
            </a:lvl4pPr>
            <a:lvl5pPr marL="4632899" indent="0">
              <a:buNone/>
              <a:defRPr sz="2533"/>
            </a:lvl5pPr>
            <a:lvl6pPr marL="5791124" indent="0">
              <a:buNone/>
              <a:defRPr sz="2533"/>
            </a:lvl6pPr>
            <a:lvl7pPr marL="6949349" indent="0">
              <a:buNone/>
              <a:defRPr sz="2533"/>
            </a:lvl7pPr>
            <a:lvl8pPr marL="8107573" indent="0">
              <a:buNone/>
              <a:defRPr sz="2533"/>
            </a:lvl8pPr>
            <a:lvl9pPr marL="9265798" indent="0">
              <a:buNone/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30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2580" y="1236528"/>
            <a:ext cx="19979640" cy="4489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2580" y="6182615"/>
            <a:ext cx="19979640" cy="14736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92580" y="21526255"/>
            <a:ext cx="5212080" cy="1236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6D3A-B15E-405B-98B4-B3241AC3BFF7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73340" y="21526255"/>
            <a:ext cx="7818120" cy="1236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60140" y="21526255"/>
            <a:ext cx="5212080" cy="1236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69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316450" rtl="0" eaLnBrk="1" latinLnBrk="0" hangingPunct="1">
        <a:lnSpc>
          <a:spcPct val="90000"/>
        </a:lnSpc>
        <a:spcBef>
          <a:spcPct val="0"/>
        </a:spcBef>
        <a:buNone/>
        <a:defRPr sz="111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9112" indent="-579112" algn="l" defTabSz="2316450" rtl="0" eaLnBrk="1" latinLnBrk="0" hangingPunct="1">
        <a:lnSpc>
          <a:spcPct val="90000"/>
        </a:lnSpc>
        <a:spcBef>
          <a:spcPts val="2533"/>
        </a:spcBef>
        <a:buFont typeface="Arial" panose="020B0604020202020204" pitchFamily="34" charset="0"/>
        <a:buChar char="•"/>
        <a:defRPr sz="7093" kern="1200">
          <a:solidFill>
            <a:schemeClr val="tx1"/>
          </a:solidFill>
          <a:latin typeface="+mn-lt"/>
          <a:ea typeface="+mn-ea"/>
          <a:cs typeface="+mn-cs"/>
        </a:defRPr>
      </a:lvl1pPr>
      <a:lvl2pPr marL="1737337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6080" kern="1200">
          <a:solidFill>
            <a:schemeClr val="tx1"/>
          </a:solidFill>
          <a:latin typeface="+mn-lt"/>
          <a:ea typeface="+mn-ea"/>
          <a:cs typeface="+mn-cs"/>
        </a:defRPr>
      </a:lvl2pPr>
      <a:lvl3pPr marL="2895562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5067" kern="1200">
          <a:solidFill>
            <a:schemeClr val="tx1"/>
          </a:solidFill>
          <a:latin typeface="+mn-lt"/>
          <a:ea typeface="+mn-ea"/>
          <a:cs typeface="+mn-cs"/>
        </a:defRPr>
      </a:lvl3pPr>
      <a:lvl4pPr marL="4053787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4pPr>
      <a:lvl5pPr marL="5212011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5pPr>
      <a:lvl6pPr marL="6370236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6pPr>
      <a:lvl7pPr marL="7528461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7pPr>
      <a:lvl8pPr marL="8686686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8pPr>
      <a:lvl9pPr marL="9844910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1pPr>
      <a:lvl2pPr marL="1158225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2pPr>
      <a:lvl3pPr marL="2316450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3pPr>
      <a:lvl4pPr marL="3474674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4pPr>
      <a:lvl5pPr marL="4632899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5pPr>
      <a:lvl6pPr marL="5791124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6pPr>
      <a:lvl7pPr marL="6949349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7pPr>
      <a:lvl8pPr marL="8107573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8pPr>
      <a:lvl9pPr marL="9265798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684" y="10615233"/>
            <a:ext cx="2677985" cy="1785323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447636" y="10615233"/>
            <a:ext cx="2677985" cy="178532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12708669" y="11507890"/>
            <a:ext cx="27389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375326" y="10265484"/>
            <a:ext cx="1988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Segmented Liver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872935" y="10913752"/>
            <a:ext cx="2410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Radiomic Computation (e.g. Skewness)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314301" y="10265484"/>
            <a:ext cx="294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Local Skewness Map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B0FC72-A482-433B-BBA3-7D757B741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2996" y="11665029"/>
            <a:ext cx="1950306" cy="73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1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49BB1430-56AC-4A51-8314-71FF7315FECD}"/>
              </a:ext>
            </a:extLst>
          </p:cNvPr>
          <p:cNvSpPr/>
          <p:nvPr/>
        </p:nvSpPr>
        <p:spPr>
          <a:xfrm>
            <a:off x="18229370" y="1101964"/>
            <a:ext cx="4467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Output: Ensemble Final Survival Model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1F433AA-FBD0-4104-A024-32D99914B283}"/>
              </a:ext>
            </a:extLst>
          </p:cNvPr>
          <p:cNvSpPr/>
          <p:nvPr/>
        </p:nvSpPr>
        <p:spPr>
          <a:xfrm>
            <a:off x="-1047750" y="132413"/>
            <a:ext cx="116481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b="1" dirty="0">
                <a:latin typeface="Arial" panose="020B0604020202020204" pitchFamily="34" charset="0"/>
                <a:cs typeface="Arial" panose="020B0604020202020204" pitchFamily="34" charset="0"/>
              </a:rPr>
              <a:t>Artificial Intelligence Radiomics Pipeline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0BC7076-583C-4FA2-8110-6CB23CDF9298}"/>
              </a:ext>
            </a:extLst>
          </p:cNvPr>
          <p:cNvGrpSpPr/>
          <p:nvPr/>
        </p:nvGrpSpPr>
        <p:grpSpPr>
          <a:xfrm>
            <a:off x="350277" y="1125967"/>
            <a:ext cx="2934119" cy="2748292"/>
            <a:chOff x="5276081" y="903148"/>
            <a:chExt cx="2934119" cy="241534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6935830-7453-463D-8E39-3A86E99258F7}"/>
                </a:ext>
              </a:extLst>
            </p:cNvPr>
            <p:cNvSpPr/>
            <p:nvPr/>
          </p:nvSpPr>
          <p:spPr>
            <a:xfrm>
              <a:off x="5468200" y="911116"/>
              <a:ext cx="2557110" cy="324588"/>
            </a:xfrm>
            <a:prstGeom prst="rect">
              <a:avLst/>
            </a:prstGeom>
            <a:ln w="28575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CA" b="1" dirty="0">
                  <a:latin typeface="Arial" panose="020B0604020202020204" pitchFamily="34" charset="0"/>
                  <a:cs typeface="Arial" panose="020B0604020202020204" pitchFamily="34" charset="0"/>
                </a:rPr>
                <a:t>Input: Liver CT Scans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49E215FE-8F87-4628-834E-2E3B10C2076A}"/>
                </a:ext>
              </a:extLst>
            </p:cNvPr>
            <p:cNvSpPr/>
            <p:nvPr/>
          </p:nvSpPr>
          <p:spPr>
            <a:xfrm>
              <a:off x="5276081" y="903148"/>
              <a:ext cx="2934119" cy="2415340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ACFFEF0-B146-4F5A-87FC-3BB3AF76C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78"/>
          <a:stretch/>
        </p:blipFill>
        <p:spPr>
          <a:xfrm>
            <a:off x="3933357" y="2007061"/>
            <a:ext cx="1376607" cy="106408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7078D13-2DD8-46D6-AFD7-2DDF0F0186DD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5309964" y="2539104"/>
            <a:ext cx="2446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8C659232-E9A7-4B80-9E4C-AD7F35DFE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567" y="1797052"/>
            <a:ext cx="1450644" cy="759095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47B4AF03-45C2-46D6-8B1A-AE0412C3B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78"/>
          <a:stretch/>
        </p:blipFill>
        <p:spPr>
          <a:xfrm>
            <a:off x="7203430" y="1799498"/>
            <a:ext cx="975709" cy="754201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21B7569-1E15-4F74-96D1-F902C875D506}"/>
              </a:ext>
            </a:extLst>
          </p:cNvPr>
          <p:cNvGrpSpPr/>
          <p:nvPr/>
        </p:nvGrpSpPr>
        <p:grpSpPr>
          <a:xfrm>
            <a:off x="7286679" y="1789508"/>
            <a:ext cx="664365" cy="656452"/>
            <a:chOff x="10238855" y="2256042"/>
            <a:chExt cx="752808" cy="743840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EA92C21-5103-4E73-B574-5DA024B81D3A}"/>
                </a:ext>
              </a:extLst>
            </p:cNvPr>
            <p:cNvSpPr/>
            <p:nvPr/>
          </p:nvSpPr>
          <p:spPr>
            <a:xfrm>
              <a:off x="10247823" y="2256042"/>
              <a:ext cx="743840" cy="74384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C4FFF33C-E546-445B-B924-040A68462319}"/>
                </a:ext>
              </a:extLst>
            </p:cNvPr>
            <p:cNvSpPr/>
            <p:nvPr/>
          </p:nvSpPr>
          <p:spPr>
            <a:xfrm>
              <a:off x="10238855" y="2470679"/>
              <a:ext cx="743840" cy="268737"/>
            </a:xfrm>
            <a:prstGeom prst="arc">
              <a:avLst>
                <a:gd name="adj1" fmla="val 245650"/>
                <a:gd name="adj2" fmla="val 112532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532A27C-42B0-43D1-B6F6-8AC63FEAA047}"/>
              </a:ext>
            </a:extLst>
          </p:cNvPr>
          <p:cNvSpPr/>
          <p:nvPr/>
        </p:nvSpPr>
        <p:spPr>
          <a:xfrm>
            <a:off x="5569393" y="1496830"/>
            <a:ext cx="16193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Intensity Statistics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DAFD23-842E-4ADE-B8B0-CDD4F262CC8E}"/>
              </a:ext>
            </a:extLst>
          </p:cNvPr>
          <p:cNvSpPr/>
          <p:nvPr/>
        </p:nvSpPr>
        <p:spPr>
          <a:xfrm>
            <a:off x="5563824" y="2549539"/>
            <a:ext cx="2773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Gray Level Spatial Relationships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6F62581-93AF-4AA9-9F46-A99EA58D371A}"/>
              </a:ext>
            </a:extLst>
          </p:cNvPr>
          <p:cNvSpPr/>
          <p:nvPr/>
        </p:nvSpPr>
        <p:spPr>
          <a:xfrm>
            <a:off x="7253430" y="1490289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3D Shape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5FA3B99-4C2C-4447-8351-BE040351BFB3}"/>
              </a:ext>
            </a:extLst>
          </p:cNvPr>
          <p:cNvSpPr txBox="1"/>
          <p:nvPr/>
        </p:nvSpPr>
        <p:spPr>
          <a:xfrm>
            <a:off x="3986758" y="1164841"/>
            <a:ext cx="43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Radiomic Feature Computation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1B5FE0E3-E992-4AC7-9244-3F2FC1557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434" y="2828403"/>
            <a:ext cx="1558355" cy="979361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694B1B2D-BDFF-46DE-A750-B81D96D48475}"/>
              </a:ext>
            </a:extLst>
          </p:cNvPr>
          <p:cNvSpPr/>
          <p:nvPr/>
        </p:nvSpPr>
        <p:spPr>
          <a:xfrm>
            <a:off x="9865375" y="1164842"/>
            <a:ext cx="2515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3C11F48-896A-4158-9928-11D63A986AFD}"/>
              </a:ext>
            </a:extLst>
          </p:cNvPr>
          <p:cNvGrpSpPr/>
          <p:nvPr/>
        </p:nvGrpSpPr>
        <p:grpSpPr>
          <a:xfrm>
            <a:off x="9977597" y="2028887"/>
            <a:ext cx="3214959" cy="932967"/>
            <a:chOff x="7408379" y="1826023"/>
            <a:chExt cx="2215763" cy="843862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85477D6E-F1C3-45E4-8D16-10684461D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08379" y="2254172"/>
              <a:ext cx="2215763" cy="415713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50AC13A7-B2B2-4C00-87C5-9E403EDA3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404"/>
            <a:stretch/>
          </p:blipFill>
          <p:spPr>
            <a:xfrm>
              <a:off x="7425487" y="1826023"/>
              <a:ext cx="1134225" cy="519608"/>
            </a:xfrm>
            <a:prstGeom prst="rect">
              <a:avLst/>
            </a:prstGeom>
          </p:spPr>
        </p:pic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76C74D-069A-4FB3-817D-497D6A80D067}"/>
              </a:ext>
            </a:extLst>
          </p:cNvPr>
          <p:cNvSpPr/>
          <p:nvPr/>
        </p:nvSpPr>
        <p:spPr>
          <a:xfrm>
            <a:off x="13966838" y="1123390"/>
            <a:ext cx="3071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Random Survival Forest 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29EE464F-A4A5-4E4C-AC6D-519A93B98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95182" y="1786736"/>
            <a:ext cx="2334970" cy="1059742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8DCB1620-0FD7-4572-B261-38BA0F558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47582" y="1938478"/>
            <a:ext cx="2334970" cy="1059742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D7C29BFC-1390-4F86-ABC5-C0345E7A09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99982" y="2090220"/>
            <a:ext cx="2334970" cy="1059742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31A70FF5-27AB-4601-B944-D7926CA9B0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52382" y="2241961"/>
            <a:ext cx="2334970" cy="105974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F219B11D-8D06-4744-815E-08D1CCD95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04782" y="2393703"/>
            <a:ext cx="2334970" cy="1059742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A3241D7D-390F-4378-BF2E-7FA3FA79C4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57182" y="2545445"/>
            <a:ext cx="2334970" cy="1059742"/>
          </a:xfrm>
          <a:prstGeom prst="rect">
            <a:avLst/>
          </a:prstGeom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7126565-369D-4716-8D26-CBCFDF066605}"/>
              </a:ext>
            </a:extLst>
          </p:cNvPr>
          <p:cNvCxnSpPr>
            <a:cxnSpLocks/>
            <a:stCxn id="67" idx="3"/>
            <a:endCxn id="178" idx="1"/>
          </p:cNvCxnSpPr>
          <p:nvPr/>
        </p:nvCxnSpPr>
        <p:spPr>
          <a:xfrm flipV="1">
            <a:off x="3284396" y="2495372"/>
            <a:ext cx="492906" cy="47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992F6EF-3FD4-45E3-B715-1F8794039865}"/>
              </a:ext>
            </a:extLst>
          </p:cNvPr>
          <p:cNvCxnSpPr>
            <a:cxnSpLocks/>
            <a:stCxn id="178" idx="3"/>
            <a:endCxn id="191" idx="1"/>
          </p:cNvCxnSpPr>
          <p:nvPr/>
        </p:nvCxnSpPr>
        <p:spPr>
          <a:xfrm>
            <a:off x="8385158" y="2495372"/>
            <a:ext cx="497782" cy="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579825E-6041-479D-9DAD-52650646CDAB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13190998" y="2495551"/>
            <a:ext cx="568718" cy="4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3CD8C01-3F26-49D6-9267-A5B175DF9974}"/>
              </a:ext>
            </a:extLst>
          </p:cNvPr>
          <p:cNvCxnSpPr>
            <a:cxnSpLocks/>
            <a:stCxn id="196" idx="3"/>
            <a:endCxn id="200" idx="1"/>
          </p:cNvCxnSpPr>
          <p:nvPr/>
        </p:nvCxnSpPr>
        <p:spPr>
          <a:xfrm>
            <a:off x="17203177" y="2495983"/>
            <a:ext cx="688394" cy="4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EDEF20-F902-4186-B7DD-B590A8A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130" y="1871487"/>
            <a:ext cx="1335232" cy="133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9894771E-4684-4DF1-844F-6E69A663A1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284" y="1767846"/>
            <a:ext cx="2368187" cy="1776139"/>
          </a:xfrm>
          <a:prstGeom prst="rect">
            <a:avLst/>
          </a:prstGeom>
        </p:spPr>
      </p:pic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D4447BA7-DB6D-4DAA-91AC-01E8D0842EC3}"/>
              </a:ext>
            </a:extLst>
          </p:cNvPr>
          <p:cNvSpPr/>
          <p:nvPr/>
        </p:nvSpPr>
        <p:spPr>
          <a:xfrm>
            <a:off x="3777302" y="1121225"/>
            <a:ext cx="4607856" cy="2748293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Arc 185">
            <a:extLst>
              <a:ext uri="{FF2B5EF4-FFF2-40B4-BE49-F238E27FC236}">
                <a16:creationId xmlns:a16="http://schemas.microsoft.com/office/drawing/2014/main" id="{C24F05C8-4859-478E-8DD1-F35B9CC20E39}"/>
              </a:ext>
            </a:extLst>
          </p:cNvPr>
          <p:cNvSpPr/>
          <p:nvPr/>
        </p:nvSpPr>
        <p:spPr>
          <a:xfrm rot="16200000">
            <a:off x="7534034" y="2032785"/>
            <a:ext cx="237166" cy="136123"/>
          </a:xfrm>
          <a:prstGeom prst="arc">
            <a:avLst>
              <a:gd name="adj1" fmla="val 245650"/>
              <a:gd name="adj2" fmla="val 112532"/>
            </a:avLst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2C088100-7B88-436A-92D1-0F83CD47C1CE}"/>
              </a:ext>
            </a:extLst>
          </p:cNvPr>
          <p:cNvSpPr/>
          <p:nvPr/>
        </p:nvSpPr>
        <p:spPr>
          <a:xfrm>
            <a:off x="8882940" y="1121404"/>
            <a:ext cx="4308058" cy="2748293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4FACEC2F-22EB-4B81-9FAF-A835EC87C47A}"/>
              </a:ext>
            </a:extLst>
          </p:cNvPr>
          <p:cNvSpPr/>
          <p:nvPr/>
        </p:nvSpPr>
        <p:spPr>
          <a:xfrm>
            <a:off x="13759716" y="1121836"/>
            <a:ext cx="3443461" cy="2748293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C39AB97E-5438-4E95-B064-8A3F98481150}"/>
              </a:ext>
            </a:extLst>
          </p:cNvPr>
          <p:cNvSpPr/>
          <p:nvPr/>
        </p:nvSpPr>
        <p:spPr>
          <a:xfrm>
            <a:off x="17891571" y="1122333"/>
            <a:ext cx="5150020" cy="2748293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9B2E9CBC-E3F4-4FAD-8EE6-431D2AD71F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92680" y="1650718"/>
            <a:ext cx="4141262" cy="19657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DA002871-8A68-41D8-AD24-411F240F03C0}"/>
              </a:ext>
            </a:extLst>
          </p:cNvPr>
          <p:cNvCxnSpPr>
            <a:cxnSpLocks/>
            <a:stCxn id="200" idx="2"/>
          </p:cNvCxnSpPr>
          <p:nvPr/>
        </p:nvCxnSpPr>
        <p:spPr>
          <a:xfrm>
            <a:off x="20466581" y="3870626"/>
            <a:ext cx="0" cy="10206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AFF0773-1A0E-4556-8F34-7FFCCB0198B5}"/>
              </a:ext>
            </a:extLst>
          </p:cNvPr>
          <p:cNvCxnSpPr>
            <a:cxnSpLocks/>
          </p:cNvCxnSpPr>
          <p:nvPr/>
        </p:nvCxnSpPr>
        <p:spPr>
          <a:xfrm flipH="1">
            <a:off x="10825271" y="4893916"/>
            <a:ext cx="965709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C24B6CE2-B466-400D-9A2F-E76C61666DA0}"/>
              </a:ext>
            </a:extLst>
          </p:cNvPr>
          <p:cNvSpPr txBox="1"/>
          <p:nvPr/>
        </p:nvSpPr>
        <p:spPr>
          <a:xfrm>
            <a:off x="3199253" y="5413640"/>
            <a:ext cx="16219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latin typeface="Arial" panose="020B0604020202020204" pitchFamily="34" charset="0"/>
                <a:cs typeface="Arial" panose="020B0604020202020204" pitchFamily="34" charset="0"/>
              </a:rPr>
              <a:t>Cross-Validation Testing: Predicted Survival Compared to Actual Survival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4E7B7A6-2C4B-4956-8922-CB17CA09C202}"/>
              </a:ext>
            </a:extLst>
          </p:cNvPr>
          <p:cNvCxnSpPr>
            <a:cxnSpLocks/>
          </p:cNvCxnSpPr>
          <p:nvPr/>
        </p:nvCxnSpPr>
        <p:spPr>
          <a:xfrm>
            <a:off x="10823900" y="4876800"/>
            <a:ext cx="0" cy="555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CBBD2CF-5D1F-42F9-B5A4-288C4C4693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2577" y="6249431"/>
            <a:ext cx="9280785" cy="411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0F7D09-BF83-48CD-B415-5E149D2866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05748" y="6183968"/>
            <a:ext cx="9213083" cy="411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EAF9B7-2237-48FF-9232-7332900F991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15115" y="10759963"/>
            <a:ext cx="9203716" cy="4114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F348B8-0B9E-44D2-A3D5-355E6868DE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3636" y="10759963"/>
            <a:ext cx="91619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8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5CF60B7-39AC-4975-B480-6D40C1BD1F5E}"/>
              </a:ext>
            </a:extLst>
          </p:cNvPr>
          <p:cNvSpPr/>
          <p:nvPr/>
        </p:nvSpPr>
        <p:spPr>
          <a:xfrm>
            <a:off x="9050683" y="14851885"/>
            <a:ext cx="36728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Output: Ensemble Survival Tree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(Final Survival Model)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83D8632-8AE3-4472-8750-F7953AF64195}"/>
              </a:ext>
            </a:extLst>
          </p:cNvPr>
          <p:cNvSpPr/>
          <p:nvPr/>
        </p:nvSpPr>
        <p:spPr>
          <a:xfrm>
            <a:off x="9068152" y="262854"/>
            <a:ext cx="37661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Training Stage (Offline)</a:t>
            </a:r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3CD542EE-C336-44DB-87FF-4C0828D4195B}"/>
              </a:ext>
            </a:extLst>
          </p:cNvPr>
          <p:cNvGrpSpPr/>
          <p:nvPr/>
        </p:nvGrpSpPr>
        <p:grpSpPr>
          <a:xfrm>
            <a:off x="9106627" y="919080"/>
            <a:ext cx="3591528" cy="2415340"/>
            <a:chOff x="5296259" y="903148"/>
            <a:chExt cx="3591528" cy="24153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26A3E1-BA02-4B9A-B620-40E0CC4A6F1A}"/>
                </a:ext>
              </a:extLst>
            </p:cNvPr>
            <p:cNvSpPr/>
            <p:nvPr/>
          </p:nvSpPr>
          <p:spPr>
            <a:xfrm>
              <a:off x="5795702" y="924206"/>
              <a:ext cx="2557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b="1" dirty="0">
                  <a:latin typeface="Arial" panose="020B0604020202020204" pitchFamily="34" charset="0"/>
                  <a:cs typeface="Arial" panose="020B0604020202020204" pitchFamily="34" charset="0"/>
                </a:rPr>
                <a:t>Input: Liver CT Scans</a:t>
              </a:r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9C24074F-B92B-42D7-8E76-D47F3CCC7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8483" y="1236403"/>
              <a:ext cx="2621775" cy="1966331"/>
            </a:xfrm>
            <a:prstGeom prst="rect">
              <a:avLst/>
            </a:prstGeom>
          </p:spPr>
        </p:pic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E6E95DD8-B4D0-4759-81F6-288606865706}"/>
                </a:ext>
              </a:extLst>
            </p:cNvPr>
            <p:cNvSpPr/>
            <p:nvPr/>
          </p:nvSpPr>
          <p:spPr>
            <a:xfrm>
              <a:off x="5296259" y="903148"/>
              <a:ext cx="3591528" cy="2415340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741B1FD-0796-47D1-9BC7-9498574BDF86}"/>
              </a:ext>
            </a:extLst>
          </p:cNvPr>
          <p:cNvGrpSpPr/>
          <p:nvPr/>
        </p:nvGrpSpPr>
        <p:grpSpPr>
          <a:xfrm>
            <a:off x="7340546" y="15705856"/>
            <a:ext cx="7081774" cy="3263319"/>
            <a:chOff x="10119724" y="6556496"/>
            <a:chExt cx="7081774" cy="3263319"/>
          </a:xfrm>
        </p:grpSpPr>
        <p:sp>
          <p:nvSpPr>
            <p:cNvPr id="174" name="Rounded Rectangle 3">
              <a:extLst>
                <a:ext uri="{FF2B5EF4-FFF2-40B4-BE49-F238E27FC236}">
                  <a16:creationId xmlns:a16="http://schemas.microsoft.com/office/drawing/2014/main" id="{F2D0C716-2ADE-474A-A16A-4FEAEDB76CB4}"/>
                </a:ext>
              </a:extLst>
            </p:cNvPr>
            <p:cNvSpPr/>
            <p:nvPr/>
          </p:nvSpPr>
          <p:spPr>
            <a:xfrm>
              <a:off x="13046572" y="6556496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Skew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175" name="Rounded Rectangle 12">
              <a:extLst>
                <a:ext uri="{FF2B5EF4-FFF2-40B4-BE49-F238E27FC236}">
                  <a16:creationId xmlns:a16="http://schemas.microsoft.com/office/drawing/2014/main" id="{23293AE0-3A97-4763-9613-6DA29229677B}"/>
                </a:ext>
              </a:extLst>
            </p:cNvPr>
            <p:cNvSpPr/>
            <p:nvPr/>
          </p:nvSpPr>
          <p:spPr>
            <a:xfrm>
              <a:off x="11252238" y="7308921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Ent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176" name="Rounded Rectangle 17">
              <a:extLst>
                <a:ext uri="{FF2B5EF4-FFF2-40B4-BE49-F238E27FC236}">
                  <a16:creationId xmlns:a16="http://schemas.microsoft.com/office/drawing/2014/main" id="{0B637189-AF91-41AA-9CC4-A44B598FD0E4}"/>
                </a:ext>
              </a:extLst>
            </p:cNvPr>
            <p:cNvSpPr/>
            <p:nvPr/>
          </p:nvSpPr>
          <p:spPr>
            <a:xfrm>
              <a:off x="14936469" y="7313010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Ent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177" name="Rounded Rectangle 18">
              <a:extLst>
                <a:ext uri="{FF2B5EF4-FFF2-40B4-BE49-F238E27FC236}">
                  <a16:creationId xmlns:a16="http://schemas.microsoft.com/office/drawing/2014/main" id="{18157215-5C4E-4494-8413-8D3D5C45BAE3}"/>
                </a:ext>
              </a:extLst>
            </p:cNvPr>
            <p:cNvSpPr/>
            <p:nvPr/>
          </p:nvSpPr>
          <p:spPr>
            <a:xfrm>
              <a:off x="13753459" y="8255373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GLV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6?</a:t>
              </a:r>
              <a:endPara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8" name="Rounded Rectangle 22">
              <a:extLst>
                <a:ext uri="{FF2B5EF4-FFF2-40B4-BE49-F238E27FC236}">
                  <a16:creationId xmlns:a16="http://schemas.microsoft.com/office/drawing/2014/main" id="{EF38D028-4014-4C86-BBDB-2126B3B84B2C}"/>
                </a:ext>
              </a:extLst>
            </p:cNvPr>
            <p:cNvSpPr/>
            <p:nvPr/>
          </p:nvSpPr>
          <p:spPr>
            <a:xfrm>
              <a:off x="10119724" y="8265266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GLV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179" name="Rounded Rectangle 23">
              <a:extLst>
                <a:ext uri="{FF2B5EF4-FFF2-40B4-BE49-F238E27FC236}">
                  <a16:creationId xmlns:a16="http://schemas.microsoft.com/office/drawing/2014/main" id="{421A0B92-08EA-439F-B20D-DDB39F83BB0C}"/>
                </a:ext>
              </a:extLst>
            </p:cNvPr>
            <p:cNvSpPr/>
            <p:nvPr/>
          </p:nvSpPr>
          <p:spPr>
            <a:xfrm>
              <a:off x="16068983" y="8255373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GLV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7?</a:t>
              </a:r>
              <a:endPara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0" name="Rounded Rectangle 24">
              <a:extLst>
                <a:ext uri="{FF2B5EF4-FFF2-40B4-BE49-F238E27FC236}">
                  <a16:creationId xmlns:a16="http://schemas.microsoft.com/office/drawing/2014/main" id="{06243CE4-3344-4501-B064-7AD6BC30AC8F}"/>
                </a:ext>
              </a:extLst>
            </p:cNvPr>
            <p:cNvSpPr/>
            <p:nvPr/>
          </p:nvSpPr>
          <p:spPr>
            <a:xfrm>
              <a:off x="12470140" y="8265266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GLV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5?</a:t>
              </a:r>
              <a:endPara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1" name="Elbow Connector 8">
              <a:extLst>
                <a:ext uri="{FF2B5EF4-FFF2-40B4-BE49-F238E27FC236}">
                  <a16:creationId xmlns:a16="http://schemas.microsoft.com/office/drawing/2014/main" id="{9DFE7E38-1591-4B67-9F92-C1B580F3BCA6}"/>
                </a:ext>
              </a:extLst>
            </p:cNvPr>
            <p:cNvCxnSpPr>
              <a:stCxn id="174" idx="2"/>
              <a:endCxn id="175" idx="0"/>
            </p:cNvCxnSpPr>
            <p:nvPr/>
          </p:nvCxnSpPr>
          <p:spPr>
            <a:xfrm rot="5400000">
              <a:off x="12549175" y="6245266"/>
              <a:ext cx="332975" cy="1794334"/>
            </a:xfrm>
            <a:prstGeom prst="bentConnector3">
              <a:avLst/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2" name="Elbow Connector 25">
              <a:extLst>
                <a:ext uri="{FF2B5EF4-FFF2-40B4-BE49-F238E27FC236}">
                  <a16:creationId xmlns:a16="http://schemas.microsoft.com/office/drawing/2014/main" id="{E4F2E740-DCAB-4C1E-B8C9-5B16B529AD0E}"/>
                </a:ext>
              </a:extLst>
            </p:cNvPr>
            <p:cNvCxnSpPr>
              <a:stCxn id="175" idx="2"/>
              <a:endCxn id="178" idx="0"/>
            </p:cNvCxnSpPr>
            <p:nvPr/>
          </p:nvCxnSpPr>
          <p:spPr>
            <a:xfrm rot="5400000">
              <a:off x="10983791" y="7430561"/>
              <a:ext cx="536895" cy="1132514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3" name="Elbow Connector 26">
              <a:extLst>
                <a:ext uri="{FF2B5EF4-FFF2-40B4-BE49-F238E27FC236}">
                  <a16:creationId xmlns:a16="http://schemas.microsoft.com/office/drawing/2014/main" id="{675E0E5E-5680-46ED-8E0D-3DDBF392DF59}"/>
                </a:ext>
              </a:extLst>
            </p:cNvPr>
            <p:cNvCxnSpPr>
              <a:stCxn id="175" idx="2"/>
              <a:endCxn id="180" idx="0"/>
            </p:cNvCxnSpPr>
            <p:nvPr/>
          </p:nvCxnSpPr>
          <p:spPr>
            <a:xfrm rot="16200000" flipH="1">
              <a:off x="12158999" y="7387867"/>
              <a:ext cx="536895" cy="1217902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4" name="Elbow Connector 30">
              <a:extLst>
                <a:ext uri="{FF2B5EF4-FFF2-40B4-BE49-F238E27FC236}">
                  <a16:creationId xmlns:a16="http://schemas.microsoft.com/office/drawing/2014/main" id="{57707F9E-5462-46CA-839A-1CAF2E21947B}"/>
                </a:ext>
              </a:extLst>
            </p:cNvPr>
            <p:cNvCxnSpPr>
              <a:stCxn id="174" idx="2"/>
              <a:endCxn id="176" idx="0"/>
            </p:cNvCxnSpPr>
            <p:nvPr/>
          </p:nvCxnSpPr>
          <p:spPr>
            <a:xfrm rot="16200000" flipH="1">
              <a:off x="14389245" y="6199529"/>
              <a:ext cx="337064" cy="1889897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5" name="Elbow Connector 33">
              <a:extLst>
                <a:ext uri="{FF2B5EF4-FFF2-40B4-BE49-F238E27FC236}">
                  <a16:creationId xmlns:a16="http://schemas.microsoft.com/office/drawing/2014/main" id="{CD9A71DF-07A5-4518-A831-DA813F47EFCE}"/>
                </a:ext>
              </a:extLst>
            </p:cNvPr>
            <p:cNvCxnSpPr>
              <a:stCxn id="176" idx="2"/>
              <a:endCxn id="177" idx="0"/>
            </p:cNvCxnSpPr>
            <p:nvPr/>
          </p:nvCxnSpPr>
          <p:spPr>
            <a:xfrm rot="5400000">
              <a:off x="14649765" y="7402411"/>
              <a:ext cx="522913" cy="1183010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6" name="Elbow Connector 36">
              <a:extLst>
                <a:ext uri="{FF2B5EF4-FFF2-40B4-BE49-F238E27FC236}">
                  <a16:creationId xmlns:a16="http://schemas.microsoft.com/office/drawing/2014/main" id="{96BF8F01-21C6-4E17-AB95-B31D3CA54F16}"/>
                </a:ext>
              </a:extLst>
            </p:cNvPr>
            <p:cNvCxnSpPr>
              <a:stCxn id="176" idx="2"/>
              <a:endCxn id="179" idx="0"/>
            </p:cNvCxnSpPr>
            <p:nvPr/>
          </p:nvCxnSpPr>
          <p:spPr>
            <a:xfrm rot="16200000" flipH="1">
              <a:off x="15807527" y="7427659"/>
              <a:ext cx="522913" cy="1132514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9F9BB7E-2257-42D5-BAA0-117D19380F2A}"/>
                </a:ext>
              </a:extLst>
            </p:cNvPr>
            <p:cNvSpPr/>
            <p:nvPr/>
          </p:nvSpPr>
          <p:spPr>
            <a:xfrm>
              <a:off x="12502702" y="6919652"/>
              <a:ext cx="3868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Yes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4025A23-5BE8-45A3-B7EC-DD96949F8161}"/>
                </a:ext>
              </a:extLst>
            </p:cNvPr>
            <p:cNvSpPr/>
            <p:nvPr/>
          </p:nvSpPr>
          <p:spPr>
            <a:xfrm>
              <a:off x="14364359" y="6933478"/>
              <a:ext cx="3658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3696471-5E07-4565-AD6D-C801266676C0}"/>
                </a:ext>
              </a:extLst>
            </p:cNvPr>
            <p:cNvSpPr/>
            <p:nvPr/>
          </p:nvSpPr>
          <p:spPr>
            <a:xfrm>
              <a:off x="15886080" y="7758502"/>
              <a:ext cx="3658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FC6F099-7D50-47D7-9130-31E057A81C77}"/>
                </a:ext>
              </a:extLst>
            </p:cNvPr>
            <p:cNvSpPr/>
            <p:nvPr/>
          </p:nvSpPr>
          <p:spPr>
            <a:xfrm>
              <a:off x="12136896" y="7758501"/>
              <a:ext cx="3658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07908655-DEA5-47AE-95F8-0F435E269900}"/>
                </a:ext>
              </a:extLst>
            </p:cNvPr>
            <p:cNvSpPr/>
            <p:nvPr/>
          </p:nvSpPr>
          <p:spPr>
            <a:xfrm>
              <a:off x="11016406" y="7756071"/>
              <a:ext cx="3868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Yes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D4EACAF-556A-40BC-B1C5-907CFFC304B5}"/>
                </a:ext>
              </a:extLst>
            </p:cNvPr>
            <p:cNvSpPr/>
            <p:nvPr/>
          </p:nvSpPr>
          <p:spPr>
            <a:xfrm>
              <a:off x="14717802" y="7751509"/>
              <a:ext cx="3868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Yes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ADBE20-9922-48FB-BDAD-748ED0F69BF5}"/>
                </a:ext>
              </a:extLst>
            </p:cNvPr>
            <p:cNvSpPr/>
            <p:nvPr/>
          </p:nvSpPr>
          <p:spPr>
            <a:xfrm>
              <a:off x="10589380" y="8802161"/>
              <a:ext cx="2103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endParaRPr kumimoji="0" lang="en-CA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E57AC10-26E4-42BB-B1D6-0573C6D1D160}"/>
                </a:ext>
              </a:extLst>
            </p:cNvPr>
            <p:cNvSpPr/>
            <p:nvPr/>
          </p:nvSpPr>
          <p:spPr>
            <a:xfrm>
              <a:off x="12931240" y="8802162"/>
              <a:ext cx="2103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9521B576-724F-4BD1-B859-E305B61690F2}"/>
                </a:ext>
              </a:extLst>
            </p:cNvPr>
            <p:cNvSpPr/>
            <p:nvPr/>
          </p:nvSpPr>
          <p:spPr>
            <a:xfrm>
              <a:off x="14214559" y="8799849"/>
              <a:ext cx="2103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2220E26-3C03-4CDE-B810-D96B5212842C}"/>
                </a:ext>
              </a:extLst>
            </p:cNvPr>
            <p:cNvSpPr/>
            <p:nvPr/>
          </p:nvSpPr>
          <p:spPr>
            <a:xfrm>
              <a:off x="16530084" y="8802162"/>
              <a:ext cx="2103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endParaRPr kumimoji="0" lang="en-CA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C49BD29E-A797-43DF-B8D9-C5C2BF8492B6}"/>
                </a:ext>
              </a:extLst>
            </p:cNvPr>
            <p:cNvCxnSpPr>
              <a:stCxn id="178" idx="2"/>
            </p:cNvCxnSpPr>
            <p:nvPr/>
          </p:nvCxnSpPr>
          <p:spPr>
            <a:xfrm>
              <a:off x="10685981" y="8684716"/>
              <a:ext cx="0" cy="117446"/>
            </a:xfrm>
            <a:prstGeom prst="straightConnector1">
              <a:avLst/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3F9C6EF7-05C8-44BE-9AEE-3494DE5F06BA}"/>
                </a:ext>
              </a:extLst>
            </p:cNvPr>
            <p:cNvCxnSpPr>
              <a:stCxn id="180" idx="2"/>
            </p:cNvCxnSpPr>
            <p:nvPr/>
          </p:nvCxnSpPr>
          <p:spPr>
            <a:xfrm>
              <a:off x="13036397" y="8684716"/>
              <a:ext cx="1" cy="117446"/>
            </a:xfrm>
            <a:prstGeom prst="straightConnector1">
              <a:avLst/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49F96CB7-ABF7-423D-803A-43360D19B4A9}"/>
                </a:ext>
              </a:extLst>
            </p:cNvPr>
            <p:cNvCxnSpPr>
              <a:stCxn id="177" idx="2"/>
            </p:cNvCxnSpPr>
            <p:nvPr/>
          </p:nvCxnSpPr>
          <p:spPr>
            <a:xfrm>
              <a:off x="14319716" y="8674823"/>
              <a:ext cx="0" cy="127339"/>
            </a:xfrm>
            <a:prstGeom prst="straightConnector1">
              <a:avLst/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8F591797-F83E-4902-A4BE-AE509B83098E}"/>
                </a:ext>
              </a:extLst>
            </p:cNvPr>
            <p:cNvCxnSpPr>
              <a:stCxn id="179" idx="2"/>
            </p:cNvCxnSpPr>
            <p:nvPr/>
          </p:nvCxnSpPr>
          <p:spPr>
            <a:xfrm>
              <a:off x="16635240" y="8674823"/>
              <a:ext cx="1" cy="103463"/>
            </a:xfrm>
            <a:prstGeom prst="straightConnector1">
              <a:avLst/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01" name="Rounded Rectangle 31">
              <a:extLst>
                <a:ext uri="{FF2B5EF4-FFF2-40B4-BE49-F238E27FC236}">
                  <a16:creationId xmlns:a16="http://schemas.microsoft.com/office/drawing/2014/main" id="{6806C2A1-EF43-42B4-8BE6-EC9ECAF317A6}"/>
                </a:ext>
              </a:extLst>
            </p:cNvPr>
            <p:cNvSpPr/>
            <p:nvPr/>
          </p:nvSpPr>
          <p:spPr>
            <a:xfrm>
              <a:off x="10128280" y="9263827"/>
              <a:ext cx="1132514" cy="55598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Survival = Y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 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Months</a:t>
              </a:r>
            </a:p>
          </p:txBody>
        </p:sp>
        <p:sp>
          <p:nvSpPr>
            <p:cNvPr id="202" name="Rounded Rectangle 32">
              <a:extLst>
                <a:ext uri="{FF2B5EF4-FFF2-40B4-BE49-F238E27FC236}">
                  <a16:creationId xmlns:a16="http://schemas.microsoft.com/office/drawing/2014/main" id="{1F07D75D-51DE-4DF0-B011-FE17D7096FE4}"/>
                </a:ext>
              </a:extLst>
            </p:cNvPr>
            <p:cNvSpPr/>
            <p:nvPr/>
          </p:nvSpPr>
          <p:spPr>
            <a:xfrm>
              <a:off x="12470839" y="9263827"/>
              <a:ext cx="1132514" cy="55598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Survival = Y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 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Months</a:t>
              </a:r>
            </a:p>
          </p:txBody>
        </p:sp>
        <p:sp>
          <p:nvSpPr>
            <p:cNvPr id="203" name="Rounded Rectangle 34">
              <a:extLst>
                <a:ext uri="{FF2B5EF4-FFF2-40B4-BE49-F238E27FC236}">
                  <a16:creationId xmlns:a16="http://schemas.microsoft.com/office/drawing/2014/main" id="{D82CAC75-121B-4C92-A97B-B6793D6A6233}"/>
                </a:ext>
              </a:extLst>
            </p:cNvPr>
            <p:cNvSpPr/>
            <p:nvPr/>
          </p:nvSpPr>
          <p:spPr>
            <a:xfrm>
              <a:off x="13753459" y="9263827"/>
              <a:ext cx="1132514" cy="55598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Survival = Y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 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Months</a:t>
              </a:r>
            </a:p>
          </p:txBody>
        </p:sp>
        <p:sp>
          <p:nvSpPr>
            <p:cNvPr id="204" name="Rounded Rectangle 35">
              <a:extLst>
                <a:ext uri="{FF2B5EF4-FFF2-40B4-BE49-F238E27FC236}">
                  <a16:creationId xmlns:a16="http://schemas.microsoft.com/office/drawing/2014/main" id="{2FA1FC6F-F31E-43D4-9B72-0C547AE754F9}"/>
                </a:ext>
              </a:extLst>
            </p:cNvPr>
            <p:cNvSpPr/>
            <p:nvPr/>
          </p:nvSpPr>
          <p:spPr>
            <a:xfrm>
              <a:off x="16068984" y="9263827"/>
              <a:ext cx="1132514" cy="55598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Survival = Y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 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Months</a:t>
              </a:r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4B710957-F050-49F1-8FA3-805F70655D12}"/>
              </a:ext>
            </a:extLst>
          </p:cNvPr>
          <p:cNvGrpSpPr/>
          <p:nvPr/>
        </p:nvGrpSpPr>
        <p:grpSpPr>
          <a:xfrm>
            <a:off x="7687090" y="3774189"/>
            <a:ext cx="6452702" cy="3040572"/>
            <a:chOff x="4111792" y="4081873"/>
            <a:chExt cx="6452702" cy="304057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6A666CF-EF7E-4727-91B2-734E973DA9C9}"/>
                </a:ext>
              </a:extLst>
            </p:cNvPr>
            <p:cNvGrpSpPr/>
            <p:nvPr/>
          </p:nvGrpSpPr>
          <p:grpSpPr>
            <a:xfrm>
              <a:off x="4315656" y="4084808"/>
              <a:ext cx="6143596" cy="2902664"/>
              <a:chOff x="100244" y="7320940"/>
              <a:chExt cx="6143596" cy="2902664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4A97BCDE-6843-45B9-BA37-A6AB8E716D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6378"/>
              <a:stretch/>
            </p:blipFill>
            <p:spPr>
              <a:xfrm>
                <a:off x="100244" y="8107155"/>
                <a:ext cx="2309673" cy="1785323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</p:pic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21FDF948-6DC7-4375-ABA0-3538A8DA7C93}"/>
                  </a:ext>
                </a:extLst>
              </p:cNvPr>
              <p:cNvCxnSpPr>
                <a:cxnSpLocks/>
                <a:stCxn id="63" idx="3"/>
              </p:cNvCxnSpPr>
              <p:nvPr/>
            </p:nvCxnSpPr>
            <p:spPr>
              <a:xfrm>
                <a:off x="2409917" y="8999815"/>
                <a:ext cx="440849" cy="392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97DE8E10-A97B-461E-9FA7-E9585B620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2870" y="7991047"/>
                <a:ext cx="1861961" cy="974330"/>
              </a:xfrm>
              <a:prstGeom prst="rect">
                <a:avLst/>
              </a:prstGeom>
            </p:spPr>
          </p:pic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2B198DC-B6B1-42F8-BCE4-D1F4EF344050}"/>
                  </a:ext>
                </a:extLst>
              </p:cNvPr>
              <p:cNvGrpSpPr/>
              <p:nvPr/>
            </p:nvGrpSpPr>
            <p:grpSpPr>
              <a:xfrm>
                <a:off x="5012683" y="7979437"/>
                <a:ext cx="1231157" cy="985943"/>
                <a:chOff x="8227611" y="2151507"/>
                <a:chExt cx="1231157" cy="985943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9741103A-AFB5-489E-97DE-464265B4B8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6378"/>
                <a:stretch/>
              </p:blipFill>
              <p:spPr>
                <a:xfrm>
                  <a:off x="8227611" y="2185794"/>
                  <a:ext cx="1231157" cy="951656"/>
                </a:xfrm>
                <a:prstGeom prst="rect">
                  <a:avLst/>
                </a:prstGeom>
              </p:spPr>
            </p:pic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23F93DFE-7541-4A00-B904-293930EDBFA4}"/>
                    </a:ext>
                  </a:extLst>
                </p:cNvPr>
                <p:cNvGrpSpPr/>
                <p:nvPr/>
              </p:nvGrpSpPr>
              <p:grpSpPr>
                <a:xfrm>
                  <a:off x="8290927" y="2151507"/>
                  <a:ext cx="828313" cy="760837"/>
                  <a:chOff x="12097311" y="2335489"/>
                  <a:chExt cx="938580" cy="862121"/>
                </a:xfrm>
              </p:grpSpPr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2B3AD8B4-5440-4117-A281-120AB73E2A29}"/>
                      </a:ext>
                    </a:extLst>
                  </p:cNvPr>
                  <p:cNvSpPr/>
                  <p:nvPr/>
                </p:nvSpPr>
                <p:spPr>
                  <a:xfrm>
                    <a:off x="12135540" y="2335489"/>
                    <a:ext cx="862121" cy="862121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118E62B1-499B-4F04-B73D-C40CE6C531E6}"/>
                      </a:ext>
                    </a:extLst>
                  </p:cNvPr>
                  <p:cNvCxnSpPr>
                    <a:stCxn id="72" idx="6"/>
                  </p:cNvCxnSpPr>
                  <p:nvPr/>
                </p:nvCxnSpPr>
                <p:spPr>
                  <a:xfrm flipH="1" flipV="1">
                    <a:off x="12135540" y="2766549"/>
                    <a:ext cx="862121" cy="1"/>
                  </a:xfrm>
                  <a:prstGeom prst="line">
                    <a:avLst/>
                  </a:prstGeom>
                  <a:ln w="3175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Arc 73">
                    <a:extLst>
                      <a:ext uri="{FF2B5EF4-FFF2-40B4-BE49-F238E27FC236}">
                        <a16:creationId xmlns:a16="http://schemas.microsoft.com/office/drawing/2014/main" id="{40D341C4-E791-4F17-8800-828D282A2828}"/>
                      </a:ext>
                    </a:extLst>
                  </p:cNvPr>
                  <p:cNvSpPr/>
                  <p:nvPr/>
                </p:nvSpPr>
                <p:spPr>
                  <a:xfrm>
                    <a:off x="12097311" y="2606110"/>
                    <a:ext cx="938580" cy="339093"/>
                  </a:xfrm>
                  <a:prstGeom prst="arc">
                    <a:avLst>
                      <a:gd name="adj1" fmla="val 245650"/>
                      <a:gd name="adj2" fmla="val 112532"/>
                    </a:avLst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</p:grp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67A669B-6B67-48C1-A27D-727868D62679}"/>
                  </a:ext>
                </a:extLst>
              </p:cNvPr>
              <p:cNvSpPr/>
              <p:nvPr/>
            </p:nvSpPr>
            <p:spPr>
              <a:xfrm>
                <a:off x="3073464" y="7693749"/>
                <a:ext cx="161935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Intensity Statistics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F243916-5433-4FFD-93D7-DF72874D5ADC}"/>
                  </a:ext>
                </a:extLst>
              </p:cNvPr>
              <p:cNvSpPr/>
              <p:nvPr/>
            </p:nvSpPr>
            <p:spPr>
              <a:xfrm>
                <a:off x="3410797" y="8965379"/>
                <a:ext cx="2773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Gray Level Spatial Relationships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1A73B01-96D1-4675-B054-1538C7250DD3}"/>
                  </a:ext>
                </a:extLst>
              </p:cNvPr>
              <p:cNvSpPr/>
              <p:nvPr/>
            </p:nvSpPr>
            <p:spPr>
              <a:xfrm>
                <a:off x="5103602" y="7683272"/>
                <a:ext cx="9813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3D Shape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E376FE1-4CEA-4C14-8467-C5A3C2016B6F}"/>
                  </a:ext>
                </a:extLst>
              </p:cNvPr>
              <p:cNvSpPr txBox="1"/>
              <p:nvPr/>
            </p:nvSpPr>
            <p:spPr>
              <a:xfrm>
                <a:off x="696735" y="7320940"/>
                <a:ext cx="4308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Radiomic Feature Computation</a:t>
                </a:r>
              </a:p>
            </p:txBody>
          </p: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F7F71E9D-E9D8-4B80-9A56-8A64DA196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9407" y="9244243"/>
                <a:ext cx="1558355" cy="979361"/>
              </a:xfrm>
              <a:prstGeom prst="rect">
                <a:avLst/>
              </a:prstGeom>
            </p:spPr>
          </p:pic>
        </p:grpSp>
        <p:sp>
          <p:nvSpPr>
            <p:cNvPr id="347" name="Rectangle: Rounded Corners 346">
              <a:extLst>
                <a:ext uri="{FF2B5EF4-FFF2-40B4-BE49-F238E27FC236}">
                  <a16:creationId xmlns:a16="http://schemas.microsoft.com/office/drawing/2014/main" id="{9C55CBD6-1646-4080-9FC6-06CB04F013D4}"/>
                </a:ext>
              </a:extLst>
            </p:cNvPr>
            <p:cNvSpPr/>
            <p:nvPr/>
          </p:nvSpPr>
          <p:spPr>
            <a:xfrm>
              <a:off x="4111792" y="4081873"/>
              <a:ext cx="6452702" cy="3040572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858561BB-0EF9-4916-A565-F9F6629161F2}"/>
              </a:ext>
            </a:extLst>
          </p:cNvPr>
          <p:cNvGrpSpPr/>
          <p:nvPr/>
        </p:nvGrpSpPr>
        <p:grpSpPr>
          <a:xfrm>
            <a:off x="8493901" y="7281797"/>
            <a:ext cx="4816745" cy="3514546"/>
            <a:chOff x="4676437" y="7533072"/>
            <a:chExt cx="4816745" cy="351454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A595B1A-8781-4BCD-9BC8-1372D3449B03}"/>
                </a:ext>
              </a:extLst>
            </p:cNvPr>
            <p:cNvGrpSpPr/>
            <p:nvPr/>
          </p:nvGrpSpPr>
          <p:grpSpPr>
            <a:xfrm>
              <a:off x="5168288" y="7555919"/>
              <a:ext cx="4150726" cy="3314148"/>
              <a:chOff x="3958746" y="7658235"/>
              <a:chExt cx="4150726" cy="331414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6AEFF03-5855-482B-94AF-30F3DB369C3D}"/>
                  </a:ext>
                </a:extLst>
              </p:cNvPr>
              <p:cNvSpPr/>
              <p:nvPr/>
            </p:nvSpPr>
            <p:spPr>
              <a:xfrm>
                <a:off x="4555573" y="7658235"/>
                <a:ext cx="25153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A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 Selection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D3300A0-E58F-4BB6-BFF6-3C98E59DE01D}"/>
                  </a:ext>
                </a:extLst>
              </p:cNvPr>
              <p:cNvGrpSpPr/>
              <p:nvPr/>
            </p:nvGrpSpPr>
            <p:grpSpPr>
              <a:xfrm>
                <a:off x="3958746" y="8058126"/>
                <a:ext cx="4150726" cy="2914257"/>
                <a:chOff x="8439592" y="852536"/>
                <a:chExt cx="2860698" cy="2008519"/>
              </a:xfrm>
            </p:grpSpPr>
            <p:sp>
              <p:nvSpPr>
                <p:cNvPr id="52" name="Flowchart: Manual Operation 51">
                  <a:extLst>
                    <a:ext uri="{FF2B5EF4-FFF2-40B4-BE49-F238E27FC236}">
                      <a16:creationId xmlns:a16="http://schemas.microsoft.com/office/drawing/2014/main" id="{9A4D7275-4C4F-4EB2-A943-ECC1F1C94B9E}"/>
                    </a:ext>
                  </a:extLst>
                </p:cNvPr>
                <p:cNvSpPr/>
                <p:nvPr/>
              </p:nvSpPr>
              <p:spPr>
                <a:xfrm rot="16200000">
                  <a:off x="8865681" y="426447"/>
                  <a:ext cx="2008519" cy="2860698"/>
                </a:xfrm>
                <a:prstGeom prst="flowChartManualOperation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DA17CE7F-8976-46D3-A75D-67E4C61F7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13047" y="1588104"/>
                  <a:ext cx="2707458" cy="390655"/>
                </a:xfrm>
                <a:prstGeom prst="rect">
                  <a:avLst/>
                </a:prstGeom>
              </p:spPr>
            </p:pic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9DBCD3AF-C622-4955-BE00-2904528890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r="1404"/>
                <a:stretch/>
              </p:blipFill>
              <p:spPr>
                <a:xfrm>
                  <a:off x="8538203" y="1097022"/>
                  <a:ext cx="1347907" cy="545690"/>
                </a:xfrm>
                <a:prstGeom prst="rect">
                  <a:avLst/>
                </a:prstGeom>
              </p:spPr>
            </p:pic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6B96BA58-D0C0-43CB-85B5-C7A24A31B4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48916" y="1935453"/>
                  <a:ext cx="2065663" cy="597236"/>
                </a:xfrm>
                <a:prstGeom prst="rect">
                  <a:avLst/>
                </a:prstGeom>
              </p:spPr>
            </p:pic>
          </p:grpSp>
        </p:grpSp>
        <p:sp>
          <p:nvSpPr>
            <p:cNvPr id="350" name="Rectangle: Rounded Corners 349">
              <a:extLst>
                <a:ext uri="{FF2B5EF4-FFF2-40B4-BE49-F238E27FC236}">
                  <a16:creationId xmlns:a16="http://schemas.microsoft.com/office/drawing/2014/main" id="{1A4CB56D-F926-4C28-A578-0A6ECD71EFAA}"/>
                </a:ext>
              </a:extLst>
            </p:cNvPr>
            <p:cNvSpPr/>
            <p:nvPr/>
          </p:nvSpPr>
          <p:spPr>
            <a:xfrm>
              <a:off x="4676437" y="7533072"/>
              <a:ext cx="4816745" cy="3514546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E836793E-E0CB-473F-B5A6-D2E499A24252}"/>
              </a:ext>
            </a:extLst>
          </p:cNvPr>
          <p:cNvGrpSpPr/>
          <p:nvPr/>
        </p:nvGrpSpPr>
        <p:grpSpPr>
          <a:xfrm>
            <a:off x="8448564" y="11293532"/>
            <a:ext cx="4967853" cy="3004928"/>
            <a:chOff x="1602655" y="12302354"/>
            <a:chExt cx="4967853" cy="30049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24405F-3B70-46C8-8672-C826550996C4}"/>
                </a:ext>
              </a:extLst>
            </p:cNvPr>
            <p:cNvSpPr/>
            <p:nvPr/>
          </p:nvSpPr>
          <p:spPr>
            <a:xfrm>
              <a:off x="1602655" y="12392614"/>
              <a:ext cx="49678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Random Survival Forest Modelling</a:t>
              </a:r>
              <a:endParaRPr lang="en-CA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E0236AF5-7968-4340-887C-8AAE75B56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00976" y="12907644"/>
              <a:ext cx="2334970" cy="944962"/>
            </a:xfrm>
            <a:prstGeom prst="rect">
              <a:avLst/>
            </a:prstGeom>
          </p:spPr>
        </p:pic>
        <p:pic>
          <p:nvPicPr>
            <p:cNvPr id="338" name="Picture 337">
              <a:extLst>
                <a:ext uri="{FF2B5EF4-FFF2-40B4-BE49-F238E27FC236}">
                  <a16:creationId xmlns:a16="http://schemas.microsoft.com/office/drawing/2014/main" id="{263EEF97-B658-45E3-A241-9A54DFE39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53376" y="13060044"/>
              <a:ext cx="2334970" cy="944962"/>
            </a:xfrm>
            <a:prstGeom prst="rect">
              <a:avLst/>
            </a:prstGeom>
          </p:spPr>
        </p:pic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A2F9B7C5-CDA9-4C70-890B-B4DADCA1E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05776" y="13212444"/>
              <a:ext cx="2334970" cy="944962"/>
            </a:xfrm>
            <a:prstGeom prst="rect">
              <a:avLst/>
            </a:prstGeom>
          </p:spPr>
        </p:pic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BDC3BCD2-2ABD-42EA-87B9-FD7ADB9A1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58176" y="13364844"/>
              <a:ext cx="2334970" cy="944962"/>
            </a:xfrm>
            <a:prstGeom prst="rect">
              <a:avLst/>
            </a:prstGeom>
          </p:spPr>
        </p:pic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7D2C7C37-3472-4E6F-887A-68D32B7D6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10576" y="13517244"/>
              <a:ext cx="2334970" cy="944962"/>
            </a:xfrm>
            <a:prstGeom prst="rect">
              <a:avLst/>
            </a:prstGeom>
          </p:spPr>
        </p:pic>
        <p:pic>
          <p:nvPicPr>
            <p:cNvPr id="342" name="Picture 341">
              <a:extLst>
                <a:ext uri="{FF2B5EF4-FFF2-40B4-BE49-F238E27FC236}">
                  <a16:creationId xmlns:a16="http://schemas.microsoft.com/office/drawing/2014/main" id="{50BEE36D-F930-4475-963E-9B43334EE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62976" y="13669644"/>
              <a:ext cx="2334970" cy="944962"/>
            </a:xfrm>
            <a:prstGeom prst="rect">
              <a:avLst/>
            </a:prstGeom>
          </p:spPr>
        </p:pic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EBB88C16-D9CC-480E-BA51-FBEDB6750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15376" y="13822044"/>
              <a:ext cx="2334970" cy="944962"/>
            </a:xfrm>
            <a:prstGeom prst="rect">
              <a:avLst/>
            </a:prstGeom>
          </p:spPr>
        </p:pic>
        <p:pic>
          <p:nvPicPr>
            <p:cNvPr id="344" name="Picture 343">
              <a:extLst>
                <a:ext uri="{FF2B5EF4-FFF2-40B4-BE49-F238E27FC236}">
                  <a16:creationId xmlns:a16="http://schemas.microsoft.com/office/drawing/2014/main" id="{23EA5C9E-6B1D-4875-B035-7762C81AB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67776" y="13974444"/>
              <a:ext cx="2334970" cy="944962"/>
            </a:xfrm>
            <a:prstGeom prst="rect">
              <a:avLst/>
            </a:prstGeom>
          </p:spPr>
        </p:pic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66F060AA-6C95-4A99-8AF1-4F11FFF2B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20176" y="14126844"/>
              <a:ext cx="2334970" cy="944962"/>
            </a:xfrm>
            <a:prstGeom prst="rect">
              <a:avLst/>
            </a:prstGeom>
          </p:spPr>
        </p:pic>
        <p:pic>
          <p:nvPicPr>
            <p:cNvPr id="346" name="Picture 345">
              <a:extLst>
                <a:ext uri="{FF2B5EF4-FFF2-40B4-BE49-F238E27FC236}">
                  <a16:creationId xmlns:a16="http://schemas.microsoft.com/office/drawing/2014/main" id="{27C38447-AF66-4D01-8BB7-1AFD5A3A5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72576" y="14279244"/>
              <a:ext cx="2334970" cy="944962"/>
            </a:xfrm>
            <a:prstGeom prst="rect">
              <a:avLst/>
            </a:prstGeom>
          </p:spPr>
        </p:pic>
        <p:sp>
          <p:nvSpPr>
            <p:cNvPr id="351" name="Rectangle: Rounded Corners 350">
              <a:extLst>
                <a:ext uri="{FF2B5EF4-FFF2-40B4-BE49-F238E27FC236}">
                  <a16:creationId xmlns:a16="http://schemas.microsoft.com/office/drawing/2014/main" id="{022E265B-5038-449E-B4D8-8F0080FF2ADB}"/>
                </a:ext>
              </a:extLst>
            </p:cNvPr>
            <p:cNvSpPr/>
            <p:nvPr/>
          </p:nvSpPr>
          <p:spPr>
            <a:xfrm>
              <a:off x="1829215" y="12302354"/>
              <a:ext cx="4461477" cy="3004928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2" name="Rectangle: Rounded Corners 351">
            <a:extLst>
              <a:ext uri="{FF2B5EF4-FFF2-40B4-BE49-F238E27FC236}">
                <a16:creationId xmlns:a16="http://schemas.microsoft.com/office/drawing/2014/main" id="{9B8AC611-F177-4FC6-870B-A24505C93ABB}"/>
              </a:ext>
            </a:extLst>
          </p:cNvPr>
          <p:cNvSpPr/>
          <p:nvPr/>
        </p:nvSpPr>
        <p:spPr>
          <a:xfrm>
            <a:off x="7092273" y="14784440"/>
            <a:ext cx="7619999" cy="4430887"/>
          </a:xfrm>
          <a:prstGeom prst="round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004ADE41-5CAC-4A4A-9E06-9B22D0F546C9}"/>
              </a:ext>
            </a:extLst>
          </p:cNvPr>
          <p:cNvCxnSpPr>
            <a:stCxn id="60" idx="2"/>
            <a:endCxn id="347" idx="0"/>
          </p:cNvCxnSpPr>
          <p:nvPr/>
        </p:nvCxnSpPr>
        <p:spPr>
          <a:xfrm>
            <a:off x="10902391" y="3334420"/>
            <a:ext cx="11050" cy="4397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D99E56B7-B3B0-4DEB-8F8F-1F41F71FBFE3}"/>
              </a:ext>
            </a:extLst>
          </p:cNvPr>
          <p:cNvCxnSpPr>
            <a:cxnSpLocks/>
            <a:stCxn id="347" idx="2"/>
            <a:endCxn id="350" idx="0"/>
          </p:cNvCxnSpPr>
          <p:nvPr/>
        </p:nvCxnSpPr>
        <p:spPr>
          <a:xfrm flipH="1">
            <a:off x="10902274" y="6814761"/>
            <a:ext cx="11167" cy="467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036926B3-746B-482F-88DB-EBDF3CB69E79}"/>
              </a:ext>
            </a:extLst>
          </p:cNvPr>
          <p:cNvCxnSpPr>
            <a:cxnSpLocks/>
            <a:stCxn id="350" idx="2"/>
            <a:endCxn id="351" idx="0"/>
          </p:cNvCxnSpPr>
          <p:nvPr/>
        </p:nvCxnSpPr>
        <p:spPr>
          <a:xfrm>
            <a:off x="10902274" y="10796343"/>
            <a:ext cx="3589" cy="497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476303F0-D91F-4961-958D-B1A881952307}"/>
              </a:ext>
            </a:extLst>
          </p:cNvPr>
          <p:cNvCxnSpPr>
            <a:cxnSpLocks/>
            <a:stCxn id="351" idx="2"/>
            <a:endCxn id="352" idx="0"/>
          </p:cNvCxnSpPr>
          <p:nvPr/>
        </p:nvCxnSpPr>
        <p:spPr>
          <a:xfrm flipH="1">
            <a:off x="10902273" y="14298460"/>
            <a:ext cx="3590" cy="485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45FDDEB9-5EA8-40A8-9DF9-030BACDD8D02}"/>
              </a:ext>
            </a:extLst>
          </p:cNvPr>
          <p:cNvSpPr/>
          <p:nvPr/>
        </p:nvSpPr>
        <p:spPr>
          <a:xfrm>
            <a:off x="-2148704" y="9864431"/>
            <a:ext cx="10124402" cy="219863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9E7345B-D51A-4B3D-BA65-DE2DA91C6F78}"/>
              </a:ext>
            </a:extLst>
          </p:cNvPr>
          <p:cNvSpPr/>
          <p:nvPr/>
        </p:nvSpPr>
        <p:spPr>
          <a:xfrm>
            <a:off x="-2560949" y="9338000"/>
            <a:ext cx="37661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Training Stage (Offline)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73C4894B-602B-4B5E-A3A7-1145712C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54502" y="10291374"/>
            <a:ext cx="1892455" cy="1419341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6A62282D-3C40-4A5A-A7F5-7BA042D56643}"/>
              </a:ext>
            </a:extLst>
          </p:cNvPr>
          <p:cNvSpPr/>
          <p:nvPr/>
        </p:nvSpPr>
        <p:spPr>
          <a:xfrm>
            <a:off x="-1914766" y="9966830"/>
            <a:ext cx="18924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Training CT Data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3890FC5E-824F-4D33-A4AB-A49CEA40F89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613" y="10388776"/>
            <a:ext cx="2569721" cy="1214337"/>
          </a:xfrm>
          <a:prstGeom prst="rect">
            <a:avLst/>
          </a:prstGeom>
          <a:solidFill>
            <a:schemeClr val="accent3">
              <a:lumMod val="25000"/>
              <a:lumOff val="75000"/>
              <a:alpha val="38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33456C0F-6FBB-4454-9101-0CEDD49230D6}"/>
              </a:ext>
            </a:extLst>
          </p:cNvPr>
          <p:cNvSpPr/>
          <p:nvPr/>
        </p:nvSpPr>
        <p:spPr>
          <a:xfrm>
            <a:off x="3561869" y="10026297"/>
            <a:ext cx="37661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Final Survival Model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54A4AAC-2E54-4DF9-86A3-DBD2CEF70949}"/>
              </a:ext>
            </a:extLst>
          </p:cNvPr>
          <p:cNvSpPr/>
          <p:nvPr/>
        </p:nvSpPr>
        <p:spPr>
          <a:xfrm>
            <a:off x="869923" y="10388776"/>
            <a:ext cx="2478858" cy="12143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Radiomic Feature Computation and Training RSF Model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D04A010-A26E-41BB-9FCF-6E7181307430}"/>
              </a:ext>
            </a:extLst>
          </p:cNvPr>
          <p:cNvCxnSpPr>
            <a:cxnSpLocks/>
            <a:stCxn id="86" idx="3"/>
            <a:endCxn id="90" idx="1"/>
          </p:cNvCxnSpPr>
          <p:nvPr/>
        </p:nvCxnSpPr>
        <p:spPr>
          <a:xfrm flipV="1">
            <a:off x="37953" y="10995945"/>
            <a:ext cx="831970" cy="51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979A3F4-963F-42F9-9B73-683C0FB8CEC6}"/>
              </a:ext>
            </a:extLst>
          </p:cNvPr>
          <p:cNvCxnSpPr>
            <a:cxnSpLocks/>
            <a:stCxn id="90" idx="3"/>
            <a:endCxn id="88" idx="1"/>
          </p:cNvCxnSpPr>
          <p:nvPr/>
        </p:nvCxnSpPr>
        <p:spPr>
          <a:xfrm>
            <a:off x="3348781" y="10995945"/>
            <a:ext cx="81583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511EAF3-2663-4398-947A-02441613894B}"/>
              </a:ext>
            </a:extLst>
          </p:cNvPr>
          <p:cNvSpPr txBox="1"/>
          <p:nvPr/>
        </p:nvSpPr>
        <p:spPr>
          <a:xfrm>
            <a:off x="-2205454" y="8590953"/>
            <a:ext cx="662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8716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5" grpId="0"/>
      <p:bldP spid="85" grpId="0"/>
      <p:bldP spid="87" grpId="0"/>
      <p:bldP spid="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32E3A7-9166-4848-9D2F-09FF9341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61" y="8711850"/>
            <a:ext cx="6848284" cy="26157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C5B685-D8AF-4527-9462-5CB7559D6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993" y="8711850"/>
            <a:ext cx="6992874" cy="2628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BF526-2F0E-4361-9EA1-F67E9A9C7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291" y="11974874"/>
            <a:ext cx="6920579" cy="26551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D7F0AE-8595-452B-A277-CF1A4D4C3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169" y="11981445"/>
            <a:ext cx="6940296" cy="26486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292BF7A-8729-4216-8AB3-682FC6EF307B}"/>
              </a:ext>
            </a:extLst>
          </p:cNvPr>
          <p:cNvSpPr/>
          <p:nvPr/>
        </p:nvSpPr>
        <p:spPr>
          <a:xfrm>
            <a:off x="2580936" y="8373296"/>
            <a:ext cx="4201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Actual vs. Predicted Survival, Best Case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F59C8-121F-47AD-B8EF-CF3AE6E91C70}"/>
              </a:ext>
            </a:extLst>
          </p:cNvPr>
          <p:cNvSpPr/>
          <p:nvPr/>
        </p:nvSpPr>
        <p:spPr>
          <a:xfrm>
            <a:off x="2580935" y="11669070"/>
            <a:ext cx="4201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Integrated Brier Score, Best Case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13BA33-C4B4-41ED-ACE5-0C290039B353}"/>
              </a:ext>
            </a:extLst>
          </p:cNvPr>
          <p:cNvSpPr/>
          <p:nvPr/>
        </p:nvSpPr>
        <p:spPr>
          <a:xfrm>
            <a:off x="10384204" y="8364364"/>
            <a:ext cx="43272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Actual vs. Predicted Survival, Worst Case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77C722-C5FC-412B-8534-6A213063BA87}"/>
              </a:ext>
            </a:extLst>
          </p:cNvPr>
          <p:cNvSpPr/>
          <p:nvPr/>
        </p:nvSpPr>
        <p:spPr>
          <a:xfrm>
            <a:off x="10384201" y="11660138"/>
            <a:ext cx="4201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Integrated Brier Score, Worst Case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3FF8FE-1FBA-40F3-9EC5-E866EB426E94}"/>
              </a:ext>
            </a:extLst>
          </p:cNvPr>
          <p:cNvSpPr txBox="1"/>
          <p:nvPr/>
        </p:nvSpPr>
        <p:spPr>
          <a:xfrm>
            <a:off x="767234" y="8333586"/>
            <a:ext cx="50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BB47B-1C1B-4942-8E36-DBBF32FE25C8}"/>
              </a:ext>
            </a:extLst>
          </p:cNvPr>
          <p:cNvSpPr txBox="1"/>
          <p:nvPr/>
        </p:nvSpPr>
        <p:spPr>
          <a:xfrm>
            <a:off x="767234" y="11640591"/>
            <a:ext cx="50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17B661-A1F9-4422-B4CD-790BA7FAE0BA}"/>
              </a:ext>
            </a:extLst>
          </p:cNvPr>
          <p:cNvSpPr txBox="1"/>
          <p:nvPr/>
        </p:nvSpPr>
        <p:spPr>
          <a:xfrm>
            <a:off x="8417498" y="8291494"/>
            <a:ext cx="50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8A9AAC-2875-46BA-A759-1F63B42CC7DD}"/>
              </a:ext>
            </a:extLst>
          </p:cNvPr>
          <p:cNvSpPr txBox="1"/>
          <p:nvPr/>
        </p:nvSpPr>
        <p:spPr>
          <a:xfrm>
            <a:off x="8417498" y="11640592"/>
            <a:ext cx="50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A0F224-9137-441B-9A91-C432785DF6F9}"/>
              </a:ext>
            </a:extLst>
          </p:cNvPr>
          <p:cNvSpPr txBox="1"/>
          <p:nvPr/>
        </p:nvSpPr>
        <p:spPr>
          <a:xfrm>
            <a:off x="11870099" y="11238835"/>
            <a:ext cx="9915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015393-BF3C-4988-9E49-0C55DFD01CDD}"/>
              </a:ext>
            </a:extLst>
          </p:cNvPr>
          <p:cNvSpPr txBox="1"/>
          <p:nvPr/>
        </p:nvSpPr>
        <p:spPr>
          <a:xfrm>
            <a:off x="11870098" y="14499256"/>
            <a:ext cx="9915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BC6C4C-4196-432F-AC35-695F8A297513}"/>
              </a:ext>
            </a:extLst>
          </p:cNvPr>
          <p:cNvSpPr txBox="1"/>
          <p:nvPr/>
        </p:nvSpPr>
        <p:spPr>
          <a:xfrm>
            <a:off x="4188733" y="11238834"/>
            <a:ext cx="9915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027736-A774-4DE4-9E81-C6C8193A09CB}"/>
              </a:ext>
            </a:extLst>
          </p:cNvPr>
          <p:cNvSpPr txBox="1"/>
          <p:nvPr/>
        </p:nvSpPr>
        <p:spPr>
          <a:xfrm>
            <a:off x="4188732" y="14499255"/>
            <a:ext cx="9915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2A5CE7-E771-49A5-A478-423F78C1C683}"/>
              </a:ext>
            </a:extLst>
          </p:cNvPr>
          <p:cNvSpPr txBox="1"/>
          <p:nvPr/>
        </p:nvSpPr>
        <p:spPr>
          <a:xfrm>
            <a:off x="8389361" y="9402765"/>
            <a:ext cx="353943" cy="862303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1100" dirty="0"/>
              <a:t>Survivors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E9321F-B13D-4C8D-ABBD-E63613F1F8F1}"/>
              </a:ext>
            </a:extLst>
          </p:cNvPr>
          <p:cNvSpPr txBox="1"/>
          <p:nvPr/>
        </p:nvSpPr>
        <p:spPr>
          <a:xfrm>
            <a:off x="8417500" y="12408107"/>
            <a:ext cx="353943" cy="1524904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1100" dirty="0"/>
              <a:t>Integrated Brier Score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05195F-0298-453F-BDDC-0097D0FBD0BA}"/>
              </a:ext>
            </a:extLst>
          </p:cNvPr>
          <p:cNvSpPr txBox="1"/>
          <p:nvPr/>
        </p:nvSpPr>
        <p:spPr>
          <a:xfrm>
            <a:off x="771518" y="9402764"/>
            <a:ext cx="353943" cy="862303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1100" dirty="0"/>
              <a:t>Survivors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5323B3-3820-48D6-9BD4-651779B6E593}"/>
              </a:ext>
            </a:extLst>
          </p:cNvPr>
          <p:cNvSpPr txBox="1"/>
          <p:nvPr/>
        </p:nvSpPr>
        <p:spPr>
          <a:xfrm>
            <a:off x="812220" y="12408107"/>
            <a:ext cx="353943" cy="1524904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1100" dirty="0"/>
              <a:t>Integrated Brier Score</a:t>
            </a:r>
          </a:p>
        </p:txBody>
      </p:sp>
    </p:spTree>
    <p:extLst>
      <p:ext uri="{BB962C8B-B14F-4D97-AF65-F5344CB8AC3E}">
        <p14:creationId xmlns:p14="http://schemas.microsoft.com/office/powerpoint/2010/main" val="207234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1292</TotalTime>
  <Words>230</Words>
  <Application>Microsoft Office PowerPoint</Application>
  <PresentationFormat>Custom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Ricky Hu</dc:creator>
  <cp:lastModifiedBy>Ricky Hu</cp:lastModifiedBy>
  <cp:revision>39</cp:revision>
  <dcterms:created xsi:type="dcterms:W3CDTF">2020-09-15T04:50:16Z</dcterms:created>
  <dcterms:modified xsi:type="dcterms:W3CDTF">2021-11-25T04:55:36Z</dcterms:modified>
</cp:coreProperties>
</file>