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96" r:id="rId5"/>
    <p:sldMasterId id="2147483672" r:id="rId6"/>
    <p:sldMasterId id="2147483684" r:id="rId7"/>
    <p:sldMasterId id="2147483708" r:id="rId8"/>
    <p:sldMasterId id="2147483720" r:id="rId9"/>
  </p:sldMasterIdLst>
  <p:sldIdLst>
    <p:sldId id="259" r:id="rId10"/>
    <p:sldId id="264" r:id="rId11"/>
    <p:sldId id="261" r:id="rId12"/>
    <p:sldId id="265" r:id="rId13"/>
    <p:sldId id="267" r:id="rId14"/>
    <p:sldId id="279" r:id="rId15"/>
    <p:sldId id="268" r:id="rId16"/>
    <p:sldId id="270" r:id="rId17"/>
    <p:sldId id="269" r:id="rId18"/>
    <p:sldId id="277" r:id="rId19"/>
    <p:sldId id="271" r:id="rId20"/>
    <p:sldId id="272" r:id="rId21"/>
    <p:sldId id="273" r:id="rId22"/>
    <p:sldId id="275" r:id="rId23"/>
    <p:sldId id="278" r:id="rId24"/>
    <p:sldId id="262" r:id="rId25"/>
    <p:sldId id="276" r:id="rId26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68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56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8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72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5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29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1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8206-501B-5143-86F0-BF0E23E34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6C35-6FF7-8949-8046-421019180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F0420-D170-1C47-99CC-1AF1C69E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F61D-D1C2-9B47-957A-D9C745D2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2222-8EFC-4B40-AE63-0AEFF297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9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2F5B-E309-B748-B475-D27AA462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F6F2-FC0C-484F-AF99-F6573630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758D-22FE-5A47-993A-3B8A98E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9AC0-048F-554E-8646-F8AC8207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6F31-C1BB-B541-9B99-36ACF0D5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82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DD9C-5D5A-8940-AD1E-0A66252C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321A5-E726-E444-BE03-D1948268B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CC630-3602-ED48-99A7-CCD5532A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11D5-1B5D-6A4D-99C0-F2754DEE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5D64-7EA1-9648-B2A5-E4587D23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089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7835-61E4-7E45-8C45-7104D13A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21B4-5F69-9B41-9714-658F0828E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39082-43AB-2E4F-B69E-C4568F31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B977-4919-674D-965B-3E5A3BD9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443ED-269B-0944-98D4-BE762B17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8E99-1FA3-1649-B3D2-89CA13D6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40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73F3-D043-0A49-A815-97291C66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6088-A6C6-6A48-9E4C-C3E6EB46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7E729-6F14-544B-BC33-727867BA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DF8BB-8364-EF4C-936D-23ACD239A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05630-615A-E349-9FB4-3903207A6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6E375-87D6-474C-BD95-23256DA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C759C-3821-424D-BD3B-15DCA6AE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B3B9C-4CC2-EB41-A4DC-C312EFB4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5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555B-014C-9146-8F1D-8B419A96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AD511-0478-B346-8866-BC39252F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B79AB-D99C-B34E-9797-486DA701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8A8D7-4BB6-EA46-8E2B-C97611D8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35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0A0E6-94CB-A14A-B5C7-B7F456F4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2B0BB-C47D-334E-AE96-7212FEDF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683DB-00CD-F743-B2CA-417026E9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C50E-A452-3546-A4D1-6ECDCE41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8373-5250-2E4A-A580-C22456F6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A3AC-9392-284A-B52A-7D4C04DE0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8CEE8-C38D-854F-87E6-683CB2E0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ABC79-4386-E746-A3BD-AA1774AC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2EE8-FDE3-6A4F-AA28-BD8FB15E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59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A2-F31D-4C46-B684-B18A47FE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6A4A1-F12F-C648-B67C-0741D88DE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F6095-D78B-EE4E-B70D-1F5BFAB30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AB1CC-BBC9-0346-AFB8-2D05DA50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00BB-F93D-7D42-AFD2-B770074E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92C2E-2E54-F246-9216-3CF101F0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90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E77F-08A5-8B48-9647-78377255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FF41-E86A-8047-819B-E637310DF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1E41-FB13-CD4D-84D5-7C1B0FB2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7E03-D29F-8749-80FF-7CAF9A46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03A5-B551-1146-8468-9FA2CD68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6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EF2AE-E57E-AA42-B627-AA83DF878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39038-D25F-9549-8B5F-F47A78B7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3783C-0F5F-DB41-9FC1-0DFCCB50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CE5B-4574-994B-85F4-4CD9E3F7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57FA-C2F3-CD46-BB0B-B5B65010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67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654A-B7B5-FE41-ADA8-D59808345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848F6-8CFC-9345-B2E5-CA00493C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2021-6B72-844A-B30A-752FED46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39E2-B02F-C442-9297-EE8CC1B6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33FA-D704-3B44-84E5-F1833638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45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C32E-0D0E-724E-9EA2-2929B4A1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E093-9840-7F4E-ABD7-0586CE84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FF62-5030-9B4A-B167-75654B14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D6FF-7058-3C4C-BD21-B81002B9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14C5-BBD3-FD4E-9AD7-6829F249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8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4B12-CA89-E647-9D33-551A822D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45471-D8CA-0240-892A-58C61755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ACEE-4C74-DA4C-B4B5-D8E1D6B3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EAC87-9D76-FB41-8D90-FED8ECC8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0B55-D4AA-644A-A932-FAC13D85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07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CCC-2221-9843-9FFF-E770F044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42DE-DF20-CE4A-91CD-F28972A8C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5F41-04AC-7749-A46D-E59FBC5E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40012-8461-454B-AA91-02E53195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D1075-64EE-C24D-ABD3-AC77223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407A-8C4E-D942-AA6A-EC093879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97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AF32-A28F-1646-BA87-7100C249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FDCF-EA34-1A44-A952-F04F2173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1F193-805A-A04D-BF03-8C0EB4549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B51C2-642A-8449-A5AD-11EA81F9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9A942-7766-8747-B3F2-1208D1709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86AF0-9A28-1744-8493-150A6C1E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209E0-BBCB-354F-9C94-ACE2267C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2B617-6B98-DA4C-9F5B-58208CA5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751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C38D-481A-494F-8BDC-B5F3C3D1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C70BB-F062-E645-8785-4391A427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9B869-B479-DB4D-962E-1323139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14DED-21FE-D941-8760-CA995B83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9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065AA-3AAB-6A46-8B88-396DDDA3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EA323-E0CF-1A4F-82B6-ED543E1A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C744-5822-B04C-98BB-0AA79BD9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812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0BC1-D0F8-804A-9222-BFD7CEBE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E7AE-1189-F14B-81B5-336CF916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818D1-71C7-1F45-AA0B-1C980988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02792-FC10-4949-96AD-AA73D3C2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A1DDA-383B-7A49-B589-B427A8C4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14043-6F5F-2B45-AAED-20464217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58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8101-1256-0A40-8E97-ED83BCA4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A6B2F-7B47-1B48-8F77-9414F0792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FCAF6-960B-224A-99AC-76BA50DC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9CBA2-D4FA-A74D-B4D0-34A0651C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DD1C1-BAAE-744F-9B4D-248926D7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13DA-47D9-6743-B463-9B04F31B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1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2AD7-73CE-4541-8479-D244A2FC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0FC6-E44A-EC4E-99C0-EE0BC050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193E-286F-764B-BD7E-0C53D907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77D8-4CE4-C64B-8932-3F099D62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1DDA-D572-BA44-8526-449618B6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59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584A3-CE23-A444-BC9F-97F23E238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D4025-7B2F-1644-BE3F-59BA842D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0ACE-E7C9-7944-8AB1-FF6029FB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BCB1-6867-7744-9BD0-4ED23225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5C54-7ACE-504B-B9F6-AFC2AFA4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99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654A-B7B5-FE41-ADA8-D59808345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848F6-8CFC-9345-B2E5-CA00493C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2021-6B72-844A-B30A-752FED46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39E2-B02F-C442-9297-EE8CC1B6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33FA-D704-3B44-84E5-F1833638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4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C32E-0D0E-724E-9EA2-2929B4A1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E093-9840-7F4E-ABD7-0586CE84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FF62-5030-9B4A-B167-75654B14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D6FF-7058-3C4C-BD21-B81002B9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14C5-BBD3-FD4E-9AD7-6829F249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075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4B12-CA89-E647-9D33-551A822D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45471-D8CA-0240-892A-58C61755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ACEE-4C74-DA4C-B4B5-D8E1D6B3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EAC87-9D76-FB41-8D90-FED8ECC8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0B55-D4AA-644A-A932-FAC13D85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663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CCC-2221-9843-9FFF-E770F044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42DE-DF20-CE4A-91CD-F28972A8C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5F41-04AC-7749-A46D-E59FBC5E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40012-8461-454B-AA91-02E53195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D1075-64EE-C24D-ABD3-AC77223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407A-8C4E-D942-AA6A-EC093879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14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AF32-A28F-1646-BA87-7100C249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FDCF-EA34-1A44-A952-F04F2173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1F193-805A-A04D-BF03-8C0EB4549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B51C2-642A-8449-A5AD-11EA81F9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9A942-7766-8747-B3F2-1208D1709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86AF0-9A28-1744-8493-150A6C1E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209E0-BBCB-354F-9C94-ACE2267C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2B617-6B98-DA4C-9F5B-58208CA5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2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C38D-481A-494F-8BDC-B5F3C3D1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C70BB-F062-E645-8785-4391A427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9B869-B479-DB4D-962E-1323139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14DED-21FE-D941-8760-CA995B83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33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065AA-3AAB-6A46-8B88-396DDDA3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EA323-E0CF-1A4F-82B6-ED543E1A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C744-5822-B04C-98BB-0AA79BD9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930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0BC1-D0F8-804A-9222-BFD7CEBE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E7AE-1189-F14B-81B5-336CF916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818D1-71C7-1F45-AA0B-1C980988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02792-FC10-4949-96AD-AA73D3C2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A1DDA-383B-7A49-B589-B427A8C4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14043-6F5F-2B45-AAED-20464217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30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8101-1256-0A40-8E97-ED83BCA4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A6B2F-7B47-1B48-8F77-9414F0792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FCAF6-960B-224A-99AC-76BA50DC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9CBA2-D4FA-A74D-B4D0-34A0651C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DD1C1-BAAE-744F-9B4D-248926D7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13DA-47D9-6743-B463-9B04F31B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966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2AD7-73CE-4541-8479-D244A2FC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0FC6-E44A-EC4E-99C0-EE0BC050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193E-286F-764B-BD7E-0C53D907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77D8-4CE4-C64B-8932-3F099D62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1DDA-D572-BA44-8526-449618B6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74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584A3-CE23-A444-BC9F-97F23E238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D4025-7B2F-1644-BE3F-59BA842D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0ACE-E7C9-7944-8AB1-FF6029FB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BCB1-6867-7744-9BD0-4ED23225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5C54-7ACE-504B-B9F6-AFC2AFA4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6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654A-B7B5-FE41-ADA8-D59808345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848F6-8CFC-9345-B2E5-CA00493C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2021-6B72-844A-B30A-752FED46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39E2-B02F-C442-9297-EE8CC1B6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33FA-D704-3B44-84E5-F1833638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561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C32E-0D0E-724E-9EA2-2929B4A1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E093-9840-7F4E-ABD7-0586CE84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FF62-5030-9B4A-B167-75654B14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D6FF-7058-3C4C-BD21-B81002B9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14C5-BBD3-FD4E-9AD7-6829F249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383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4B12-CA89-E647-9D33-551A822D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45471-D8CA-0240-892A-58C61755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ACEE-4C74-DA4C-B4B5-D8E1D6B3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EAC87-9D76-FB41-8D90-FED8ECC8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C0B55-D4AA-644A-A932-FAC13D85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922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5CCC-2221-9843-9FFF-E770F044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42DE-DF20-CE4A-91CD-F28972A8C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5F41-04AC-7749-A46D-E59FBC5E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40012-8461-454B-AA91-02E53195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D1075-64EE-C24D-ABD3-AC77223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407A-8C4E-D942-AA6A-EC093879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1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008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AF32-A28F-1646-BA87-7100C249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FDCF-EA34-1A44-A952-F04F2173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1F193-805A-A04D-BF03-8C0EB4549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B51C2-642A-8449-A5AD-11EA81F9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9A942-7766-8747-B3F2-1208D1709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86AF0-9A28-1744-8493-150A6C1E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209E0-BBCB-354F-9C94-ACE2267C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2B617-6B98-DA4C-9F5B-58208CA5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133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C38D-481A-494F-8BDC-B5F3C3D1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C70BB-F062-E645-8785-4391A427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9B869-B479-DB4D-962E-1323139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14DED-21FE-D941-8760-CA995B83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56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065AA-3AAB-6A46-8B88-396DDDA3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EA323-E0CF-1A4F-82B6-ED543E1A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C744-5822-B04C-98BB-0AA79BD9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588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0BC1-D0F8-804A-9222-BFD7CEBE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E7AE-1189-F14B-81B5-336CF916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818D1-71C7-1F45-AA0B-1C980988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02792-FC10-4949-96AD-AA73D3C2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A1DDA-383B-7A49-B589-B427A8C4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14043-6F5F-2B45-AAED-20464217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45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8101-1256-0A40-8E97-ED83BCA4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A6B2F-7B47-1B48-8F77-9414F0792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FCAF6-960B-224A-99AC-76BA50DC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9CBA2-D4FA-A74D-B4D0-34A0651C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DD1C1-BAAE-744F-9B4D-248926D7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13DA-47D9-6743-B463-9B04F31B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91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2AD7-73CE-4541-8479-D244A2FC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0FC6-E44A-EC4E-99C0-EE0BC050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193E-286F-764B-BD7E-0C53D907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77D8-4CE4-C64B-8932-3F099D62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1DDA-D572-BA44-8526-449618B6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402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584A3-CE23-A444-BC9F-97F23E238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D4025-7B2F-1644-BE3F-59BA842D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0ACE-E7C9-7944-8AB1-FF6029FB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BCB1-6867-7744-9BD0-4ED23225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5C54-7ACE-504B-B9F6-AFC2AFA4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A2AD-4140-BF47-81F0-31196EE78FB3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9788-90ED-A640-96FE-D259A1484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5F8EE-2409-9646-A785-8CB0EB82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87738"/>
            <a:ext cx="4885885" cy="2152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51C4-0B09-3247-9A96-7B7D1268F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0BAF-C126-8948-B777-B65C050C334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916D-5255-1949-B198-1C3F59A6E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E4F1-5EFF-6A44-9C4F-D618E8CB0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F6291-831E-3746-9195-E6196FC8E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CECB-0FCB-AA49-9CB7-38A32589F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70EC-7DD8-CA41-99DF-608345EEF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D358-03E5-0548-A71A-2BA6BE031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CECB-0FCB-AA49-9CB7-38A32589F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70EC-7DD8-CA41-99DF-608345EEF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D358-03E5-0548-A71A-2BA6BE031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CECB-0FCB-AA49-9CB7-38A32589F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9FDB8-322A-6F46-97A0-572EBB2F0EBA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70EC-7DD8-CA41-99DF-608345EEF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D358-03E5-0548-A71A-2BA6BE031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17A1-6A68-2E44-BC79-895F39E1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7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20C0A-10F9-8640-BB2F-C684434D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3272"/>
            <a:ext cx="6373906" cy="2152039"/>
          </a:xfrm>
        </p:spPr>
        <p:txBody>
          <a:bodyPr>
            <a:noAutofit/>
          </a:bodyPr>
          <a:lstStyle/>
          <a:p>
            <a:r>
              <a:rPr lang="en-US" sz="3200" dirty="0"/>
              <a:t>Prediction of Local Progression for Colorectal Liver Metastases using a Radiomic Artificial Intelligence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ACFA1-0E29-4F39-AB55-3F3359895DC4}"/>
              </a:ext>
            </a:extLst>
          </p:cNvPr>
          <p:cNvSpPr txBox="1"/>
          <p:nvPr/>
        </p:nvSpPr>
        <p:spPr>
          <a:xfrm>
            <a:off x="0" y="3248108"/>
            <a:ext cx="5179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Ricky Hu</a:t>
            </a:r>
            <a:r>
              <a:rPr lang="en-US" sz="2000" b="0" i="0" u="none" strike="noStrike" baseline="30000" dirty="0">
                <a:solidFill>
                  <a:schemeClr val="bg1"/>
                </a:solidFill>
                <a:effectLst/>
              </a:rPr>
              <a:t>1*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, Ishita Chen</a:t>
            </a:r>
            <a:r>
              <a:rPr lang="en-US" sz="1800" b="0" i="0" u="none" strike="noStrike" baseline="30000" dirty="0">
                <a:solidFill>
                  <a:schemeClr val="bg1"/>
                </a:solidFill>
                <a:effectLst/>
              </a:rPr>
              <a:t>2*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, Jacob Peoples</a:t>
            </a:r>
            <a:r>
              <a:rPr lang="en-US" sz="1800" b="0" i="0" u="none" strike="noStrike" baseline="30000" dirty="0">
                <a:solidFill>
                  <a:schemeClr val="bg1"/>
                </a:solidFill>
                <a:effectLst/>
              </a:rPr>
              <a:t>3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, Jean-Paul Salameh</a:t>
            </a:r>
            <a:r>
              <a:rPr lang="en-US" sz="1800" b="0" i="0" u="none" strike="noStrike" baseline="30000" dirty="0">
                <a:solidFill>
                  <a:schemeClr val="bg1"/>
                </a:solidFill>
                <a:effectLst/>
              </a:rPr>
              <a:t>1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, Mithat Gönen</a:t>
            </a:r>
            <a:r>
              <a:rPr lang="en-US" sz="1800" b="0" i="0" u="none" strike="noStrike" baseline="30000" dirty="0">
                <a:solidFill>
                  <a:schemeClr val="bg1"/>
                </a:solidFill>
                <a:effectLst/>
              </a:rPr>
              <a:t>4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, Paul B. Romesser</a:t>
            </a:r>
            <a:r>
              <a:rPr lang="en-US" sz="1800" b="0" i="0" u="none" strike="noStrike" baseline="30000" dirty="0">
                <a:solidFill>
                  <a:schemeClr val="bg1"/>
                </a:solidFill>
                <a:effectLst/>
              </a:rPr>
              <a:t>5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, Amber L. Simpson</a:t>
            </a:r>
            <a:r>
              <a:rPr lang="en-US" sz="1800" b="0" i="0" u="none" strike="noStrike" baseline="30000" dirty="0">
                <a:solidFill>
                  <a:schemeClr val="bg1"/>
                </a:solidFill>
                <a:effectLst/>
              </a:rPr>
              <a:t>3,5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, and Marsha Reyngold</a:t>
            </a:r>
            <a:r>
              <a:rPr lang="en-US" sz="1800" b="0" i="0" u="none" strike="noStrike" baseline="30000" dirty="0">
                <a:solidFill>
                  <a:schemeClr val="bg1"/>
                </a:solidFill>
                <a:effectLst/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C4FB5-BE68-441A-975B-EC63E9B2F52E}"/>
              </a:ext>
            </a:extLst>
          </p:cNvPr>
          <p:cNvSpPr txBox="1"/>
          <p:nvPr/>
        </p:nvSpPr>
        <p:spPr>
          <a:xfrm>
            <a:off x="0" y="4237040"/>
            <a:ext cx="924261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30000" dirty="0">
                <a:solidFill>
                  <a:schemeClr val="bg1"/>
                </a:solidFill>
                <a:effectLst/>
                <a:latin typeface="+mj-lt"/>
              </a:rPr>
              <a:t>1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j-lt"/>
              </a:rPr>
              <a:t>School of Medicine, Queen’s University, Kingston, ON</a:t>
            </a:r>
            <a:endParaRPr lang="en-US" sz="1100" b="0" dirty="0">
              <a:solidFill>
                <a:schemeClr val="bg1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30000" dirty="0">
                <a:solidFill>
                  <a:schemeClr val="bg1"/>
                </a:solidFill>
                <a:effectLst/>
                <a:latin typeface="+mj-lt"/>
              </a:rPr>
              <a:t>2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j-lt"/>
              </a:rPr>
              <a:t>Department of Radiation Oncology, Memorial Sloan Kettering Cancer Center, New York, NY</a:t>
            </a:r>
            <a:endParaRPr lang="en-US" sz="1100" b="0" dirty="0">
              <a:solidFill>
                <a:schemeClr val="bg1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30000" dirty="0">
                <a:solidFill>
                  <a:schemeClr val="bg1"/>
                </a:solidFill>
                <a:effectLst/>
                <a:latin typeface="+mj-lt"/>
              </a:rPr>
              <a:t>3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j-lt"/>
              </a:rPr>
              <a:t>School of Computing, Queen’s University, Kingston, ON</a:t>
            </a:r>
            <a:endParaRPr lang="en-US" sz="1100" b="0" dirty="0">
              <a:solidFill>
                <a:schemeClr val="bg1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30000" dirty="0">
                <a:solidFill>
                  <a:schemeClr val="bg1"/>
                </a:solidFill>
                <a:effectLst/>
                <a:latin typeface="+mj-lt"/>
              </a:rPr>
              <a:t>4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j-lt"/>
              </a:rPr>
              <a:t>Department of Epidemiology and Biostatistics, Memorial Sloan Kettering Cancer Center, New York, NY</a:t>
            </a:r>
            <a:endParaRPr lang="en-US" sz="1100" b="0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en-US" sz="1100" b="0" i="0" u="none" strike="noStrike" baseline="30000" dirty="0">
                <a:solidFill>
                  <a:schemeClr val="bg1"/>
                </a:solidFill>
                <a:effectLst/>
                <a:latin typeface="+mj-lt"/>
              </a:rPr>
              <a:t>5</a:t>
            </a:r>
            <a:r>
              <a:rPr lang="en-US" sz="1100" b="0" i="0" u="none" strike="noStrike" dirty="0">
                <a:solidFill>
                  <a:schemeClr val="bg1"/>
                </a:solidFill>
                <a:effectLst/>
                <a:latin typeface="+mj-lt"/>
              </a:rPr>
              <a:t>Department of Biomedical and Molecular Sciences, Queen’s University, Kingston, ON</a:t>
            </a:r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831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686800" cy="857250"/>
          </a:xfrm>
        </p:spPr>
        <p:txBody>
          <a:bodyPr>
            <a:normAutofit/>
          </a:bodyPr>
          <a:lstStyle/>
          <a:p>
            <a:r>
              <a:rPr lang="en-US" dirty="0"/>
              <a:t>4. Method: Validation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9DFF1AA0-9FE0-4531-B051-C7F6CA09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394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 = 97 colorectal liver metastases liver CT scans from Memorial Sloan Kettering Cancer Center</a:t>
            </a:r>
          </a:p>
          <a:p>
            <a:r>
              <a:rPr lang="en-US" dirty="0"/>
              <a:t>5 fold cross-validation – 80% of data for training, 20% for testing, repeated 5x</a:t>
            </a:r>
          </a:p>
          <a:p>
            <a:r>
              <a:rPr lang="en-US" dirty="0"/>
              <a:t>Testing repeated with only clinical data used (demographic data, radiotherapy variables, tumor markers) and with classical Cox Hazards Model</a:t>
            </a:r>
          </a:p>
        </p:txBody>
      </p:sp>
    </p:spTree>
    <p:extLst>
      <p:ext uri="{BB962C8B-B14F-4D97-AF65-F5344CB8AC3E}">
        <p14:creationId xmlns:p14="http://schemas.microsoft.com/office/powerpoint/2010/main" val="27814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– Comparing model prediction to outcome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823F66-DB43-4888-9DC6-500BF609C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95325"/>
              </p:ext>
            </p:extLst>
          </p:nvPr>
        </p:nvGraphicFramePr>
        <p:xfrm>
          <a:off x="159135" y="1368425"/>
          <a:ext cx="8825730" cy="311010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3683058">
                  <a:extLst>
                    <a:ext uri="{9D8B030D-6E8A-4147-A177-3AD203B41FA5}">
                      <a16:colId xmlns:a16="http://schemas.microsoft.com/office/drawing/2014/main" val="1057709075"/>
                    </a:ext>
                  </a:extLst>
                </a:gridCol>
                <a:gridCol w="2535462">
                  <a:extLst>
                    <a:ext uri="{9D8B030D-6E8A-4147-A177-3AD203B41FA5}">
                      <a16:colId xmlns:a16="http://schemas.microsoft.com/office/drawing/2014/main" val="888241709"/>
                    </a:ext>
                  </a:extLst>
                </a:gridCol>
                <a:gridCol w="2607210">
                  <a:extLst>
                    <a:ext uri="{9D8B030D-6E8A-4147-A177-3AD203B41FA5}">
                      <a16:colId xmlns:a16="http://schemas.microsoft.com/office/drawing/2014/main" val="1622019712"/>
                    </a:ext>
                  </a:extLst>
                </a:gridCol>
              </a:tblGrid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Input Features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Concordance Index (95% CI)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</a:rPr>
                        <a:t>Integrated Brier Score (95% CI)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extLst>
                  <a:ext uri="{0D108BD9-81ED-4DB2-BD59-A6C34878D82A}">
                    <a16:rowId xmlns:a16="http://schemas.microsoft.com/office/drawing/2014/main" val="3374976031"/>
                  </a:ext>
                </a:extLst>
              </a:tr>
              <a:tr h="26097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With Random Survival Forest Model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0361"/>
                  </a:ext>
                </a:extLst>
              </a:tr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Clinical Data Only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0.62 [0.56, 0.69]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effectLst/>
                        </a:rPr>
                        <a:t>0.19 [0.16, 0.22]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extLst>
                  <a:ext uri="{0D108BD9-81ED-4DB2-BD59-A6C34878D82A}">
                    <a16:rowId xmlns:a16="http://schemas.microsoft.com/office/drawing/2014/main" val="3349670461"/>
                  </a:ext>
                </a:extLst>
              </a:tr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Radiomics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effectLst/>
                        </a:rPr>
                        <a:t>0.68 [0.62, 0.74]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effectLst/>
                        </a:rPr>
                        <a:t>0.20 [0.16, 0.25]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extLst>
                  <a:ext uri="{0D108BD9-81ED-4DB2-BD59-A6C34878D82A}">
                    <a16:rowId xmlns:a16="http://schemas.microsoft.com/office/drawing/2014/main" val="108062987"/>
                  </a:ext>
                </a:extLst>
              </a:tr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Clinical Data + Radiomics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</a:rPr>
                        <a:t>0.69 [0.65, 0.74]</a:t>
                      </a:r>
                      <a:endParaRPr lang="en-US" sz="1500" b="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</a:rPr>
                        <a:t>0.23 [0.21, 0.26]</a:t>
                      </a:r>
                      <a:endParaRPr lang="en-US" sz="1600" b="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extLst>
                  <a:ext uri="{0D108BD9-81ED-4DB2-BD59-A6C34878D82A}">
                    <a16:rowId xmlns:a16="http://schemas.microsoft.com/office/drawing/2014/main" val="1482875628"/>
                  </a:ext>
                </a:extLst>
              </a:tr>
              <a:tr h="26097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With Cox Proportional Hazards Model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710330"/>
                  </a:ext>
                </a:extLst>
              </a:tr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Clinical Data Only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0.52 [0.50, 0.54]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effectLst/>
                        </a:rPr>
                        <a:t>0.19 [0.15, 0.23]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extLst>
                  <a:ext uri="{0D108BD9-81ED-4DB2-BD59-A6C34878D82A}">
                    <a16:rowId xmlns:a16="http://schemas.microsoft.com/office/drawing/2014/main" val="174357835"/>
                  </a:ext>
                </a:extLst>
              </a:tr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Radiomics: Liver Parenchyma + Tumor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effectLst/>
                        </a:rPr>
                        <a:t>0.41 [0.39, 0.43]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>
                          <a:effectLst/>
                        </a:rPr>
                        <a:t>0.24 [0.20, 0.28]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extLst>
                  <a:ext uri="{0D108BD9-81ED-4DB2-BD59-A6C34878D82A}">
                    <a16:rowId xmlns:a16="http://schemas.microsoft.com/office/drawing/2014/main" val="3549920965"/>
                  </a:ext>
                </a:extLst>
              </a:tr>
              <a:tr h="5520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All Clinical Data and Radiomics from Liver Parenchyma + Tumor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0.52 [0.50, 0.54]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effectLst/>
                        </a:rPr>
                        <a:t>0.19 [0.16, 0.22]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85" marR="26685" marT="0" marB="0" anchor="b"/>
                </a:tc>
                <a:extLst>
                  <a:ext uri="{0D108BD9-81ED-4DB2-BD59-A6C34878D82A}">
                    <a16:rowId xmlns:a16="http://schemas.microsoft.com/office/drawing/2014/main" val="263328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54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– Predicted vs. Actual Survival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6DEE6-7647-4187-A16A-8CCB9158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79994"/>
            <a:ext cx="8972550" cy="21799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281E53-59F4-4EC1-99D6-3C0BD6BD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76271"/>
            <a:ext cx="9296402" cy="690212"/>
          </a:xfrm>
        </p:spPr>
        <p:txBody>
          <a:bodyPr>
            <a:normAutofit/>
          </a:bodyPr>
          <a:lstStyle/>
          <a:p>
            <a:r>
              <a:rPr lang="en-US" sz="2000" dirty="0"/>
              <a:t>Excellent prediction of Kaplan-Meier curve compared to actual survival</a:t>
            </a:r>
          </a:p>
        </p:txBody>
      </p:sp>
    </p:spTree>
    <p:extLst>
      <p:ext uri="{BB962C8B-B14F-4D97-AF65-F5344CB8AC3E}">
        <p14:creationId xmlns:p14="http://schemas.microsoft.com/office/powerpoint/2010/main" val="398062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686800" cy="857250"/>
          </a:xfrm>
        </p:spPr>
        <p:txBody>
          <a:bodyPr>
            <a:normAutofit/>
          </a:bodyPr>
          <a:lstStyle/>
          <a:p>
            <a:r>
              <a:rPr lang="en-US" dirty="0"/>
              <a:t>Results – Most Predictive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EEF31D-665D-448F-AB45-DFD21E5D6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15744"/>
              </p:ext>
            </p:extLst>
          </p:nvPr>
        </p:nvGraphicFramePr>
        <p:xfrm>
          <a:off x="374842" y="1276615"/>
          <a:ext cx="8394315" cy="196748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4971721">
                  <a:extLst>
                    <a:ext uri="{9D8B030D-6E8A-4147-A177-3AD203B41FA5}">
                      <a16:colId xmlns:a16="http://schemas.microsoft.com/office/drawing/2014/main" val="1057709075"/>
                    </a:ext>
                  </a:extLst>
                </a:gridCol>
                <a:gridCol w="3422594">
                  <a:extLst>
                    <a:ext uri="{9D8B030D-6E8A-4147-A177-3AD203B41FA5}">
                      <a16:colId xmlns:a16="http://schemas.microsoft.com/office/drawing/2014/main" val="888241709"/>
                    </a:ext>
                  </a:extLst>
                </a:gridCol>
              </a:tblGrid>
              <a:tr h="1434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Radiomic Feature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Perturbation Importance (95% CI)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70361"/>
                  </a:ext>
                </a:extLst>
              </a:tr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Neighborhood Gray Tone Difference Matrix Strength</a:t>
                      </a:r>
                      <a:endParaRPr lang="en-US" sz="16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3.74 [2.25, 5.22]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670461"/>
                  </a:ext>
                </a:extLst>
              </a:tr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Neighborhood Gray Tone Difference Matrix Busyness</a:t>
                      </a:r>
                      <a:endParaRPr lang="en-US" sz="16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3.32 [2.5, 4.15]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062987"/>
                  </a:ext>
                </a:extLst>
              </a:tr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Kurtosis</a:t>
                      </a:r>
                      <a:endParaRPr lang="en-US" sz="16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1.97 [1.58, 2.37]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875628"/>
                  </a:ext>
                </a:extLst>
              </a:tr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 2D Diameter Slice</a:t>
                      </a:r>
                      <a:endParaRPr lang="en-US" sz="1600" b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1.45 [0.20, 2.69]</a:t>
                      </a:r>
                      <a:endParaRPr lang="en-US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710330"/>
                  </a:ext>
                </a:extLst>
              </a:tr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Gray Level Size Zone Matrix Low Gray Level Emphasis</a:t>
                      </a:r>
                      <a:endParaRPr lang="en-US" sz="16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0.33 [-0.75, 1.42]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35783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09A2B9-0ECD-4942-BC28-03F43E78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8" y="3462688"/>
            <a:ext cx="8801101" cy="3394075"/>
          </a:xfrm>
        </p:spPr>
        <p:txBody>
          <a:bodyPr>
            <a:normAutofit/>
          </a:bodyPr>
          <a:lstStyle/>
          <a:p>
            <a:r>
              <a:rPr lang="en-US" sz="2400" dirty="0"/>
              <a:t>NGTDM Strength = loosely related to inhomogeneity</a:t>
            </a:r>
          </a:p>
          <a:p>
            <a:r>
              <a:rPr lang="en-US" sz="2400" dirty="0"/>
              <a:t>Physiological significance unknown -&gt; motivates future studies</a:t>
            </a:r>
          </a:p>
        </p:txBody>
      </p:sp>
    </p:spTree>
    <p:extLst>
      <p:ext uri="{BB962C8B-B14F-4D97-AF65-F5344CB8AC3E}">
        <p14:creationId xmlns:p14="http://schemas.microsoft.com/office/powerpoint/2010/main" val="107642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06375"/>
            <a:ext cx="8686800" cy="857250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09A2B9-0ECD-4942-BC28-03F43E78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49" y="1063625"/>
            <a:ext cx="86868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Clinical Significance:</a:t>
            </a:r>
          </a:p>
          <a:p>
            <a:r>
              <a:rPr lang="en-US" sz="2400" dirty="0"/>
              <a:t>Model performs with greater accuracy (C-Index: 0.69) than past studies</a:t>
            </a:r>
          </a:p>
          <a:p>
            <a:r>
              <a:rPr lang="en-US" sz="2400" dirty="0"/>
              <a:t>Greater accuracy than Cox model -&gt; features need complex modelling i.e. machine learning</a:t>
            </a:r>
          </a:p>
          <a:p>
            <a:pPr marL="0" indent="0">
              <a:buNone/>
            </a:pPr>
            <a:r>
              <a:rPr lang="en-US" sz="2400" b="1" dirty="0"/>
              <a:t>Limitations</a:t>
            </a:r>
          </a:p>
          <a:p>
            <a:r>
              <a:rPr lang="en-US" sz="2400" dirty="0"/>
              <a:t>Likely require more data + from different </a:t>
            </a:r>
            <a:r>
              <a:rPr lang="en-US" sz="2400" dirty="0" err="1"/>
              <a:t>centres</a:t>
            </a:r>
            <a:endParaRPr lang="en-US" sz="2400" dirty="0"/>
          </a:p>
          <a:p>
            <a:r>
              <a:rPr lang="en-US" sz="2400" dirty="0"/>
              <a:t>Require clinical data from other studies for complete comparison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123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06375"/>
            <a:ext cx="8686800" cy="857250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09A2B9-0ECD-4942-BC28-03F43E78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49" y="1063625"/>
            <a:ext cx="8686800" cy="339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Future Implications:</a:t>
            </a:r>
          </a:p>
          <a:p>
            <a:r>
              <a:rPr lang="en-US" sz="2400" dirty="0"/>
              <a:t>Clinical trials with AI radiomics model</a:t>
            </a:r>
          </a:p>
          <a:p>
            <a:r>
              <a:rPr lang="en-US" sz="2400" dirty="0"/>
              <a:t>Potential as a physician-assist tool to provide more data for prognostic assessment </a:t>
            </a:r>
          </a:p>
          <a:p>
            <a:pPr lvl="1"/>
            <a:r>
              <a:rPr lang="en-US" sz="2000" dirty="0"/>
              <a:t>(not a physician replacement)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14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C80DBA-CFC4-459D-A275-F7009EAADFE3}"/>
              </a:ext>
            </a:extLst>
          </p:cNvPr>
          <p:cNvSpPr txBox="1">
            <a:spLocks/>
          </p:cNvSpPr>
          <p:nvPr/>
        </p:nvSpPr>
        <p:spPr>
          <a:xfrm>
            <a:off x="95251" y="3262603"/>
            <a:ext cx="5210174" cy="24291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600" b="1" dirty="0">
                <a:solidFill>
                  <a:schemeClr val="bg1"/>
                </a:solidFill>
              </a:rPr>
              <a:t>Special Thanks: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bg1"/>
                </a:solidFill>
              </a:rPr>
              <a:t>Queen’s Computing: Dr. Amber </a:t>
            </a:r>
            <a:r>
              <a:rPr lang="en-CA" sz="1600" dirty="0" err="1">
                <a:solidFill>
                  <a:schemeClr val="bg1"/>
                </a:solidFill>
              </a:rPr>
              <a:t>Simpon</a:t>
            </a:r>
            <a:r>
              <a:rPr lang="en-CA" sz="1600" dirty="0">
                <a:solidFill>
                  <a:schemeClr val="bg1"/>
                </a:solidFill>
              </a:rPr>
              <a:t>, Dr. Jacob Peoples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1600" dirty="0">
                <a:solidFill>
                  <a:schemeClr val="bg1"/>
                </a:solidFill>
              </a:rPr>
              <a:t>Memorial Sloan Kettering Cancer Center: Dr. Ishita Chen ,Dr. Marsha </a:t>
            </a:r>
            <a:r>
              <a:rPr lang="en-CA" sz="1600" dirty="0" err="1">
                <a:solidFill>
                  <a:schemeClr val="bg1"/>
                </a:solidFill>
              </a:rPr>
              <a:t>Reyngold</a:t>
            </a:r>
            <a:r>
              <a:rPr lang="en-CA" sz="1600" dirty="0">
                <a:solidFill>
                  <a:schemeClr val="bg1"/>
                </a:solidFill>
              </a:rPr>
              <a:t>, Dr. Paul </a:t>
            </a:r>
            <a:r>
              <a:rPr lang="en-CA" sz="1600" dirty="0" err="1">
                <a:solidFill>
                  <a:schemeClr val="bg1"/>
                </a:solidFill>
              </a:rPr>
              <a:t>Romesser</a:t>
            </a:r>
            <a:endParaRPr lang="en-CA" sz="16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6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4" name="Picture 8" descr="Queen's University Launches Canada's First VR Medical Training Centre |  Faculty of Health Sciences | Queen's University | Faculty of Health Sciences  | Queen's University">
            <a:extLst>
              <a:ext uri="{FF2B5EF4-FFF2-40B4-BE49-F238E27FC236}">
                <a16:creationId xmlns:a16="http://schemas.microsoft.com/office/drawing/2014/main" id="{E23B96AD-D868-4F48-AD70-6DE0D700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742"/>
            <a:ext cx="2861623" cy="80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Memorial Sloan Kettering Cancer Center">
            <a:extLst>
              <a:ext uri="{FF2B5EF4-FFF2-40B4-BE49-F238E27FC236}">
                <a16:creationId xmlns:a16="http://schemas.microsoft.com/office/drawing/2014/main" id="{1A7024D2-BCA3-4EE6-8575-DAA7EA1C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04" y="1713177"/>
            <a:ext cx="2649522" cy="55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686800" cy="85725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21350-749E-4B5E-8761-1988911FBD80}"/>
              </a:ext>
            </a:extLst>
          </p:cNvPr>
          <p:cNvSpPr/>
          <p:nvPr/>
        </p:nvSpPr>
        <p:spPr>
          <a:xfrm>
            <a:off x="92279" y="1063625"/>
            <a:ext cx="905172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[1] Chow, F. C. L., &amp; </a:t>
            </a:r>
            <a:r>
              <a:rPr lang="en-US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Chok</a:t>
            </a:r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K. S. H. (2019). Colorectal liver metastases: an update on multidisciplinary approach. </a:t>
            </a:r>
            <a:r>
              <a:rPr lang="en-US" sz="1100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World journal of </a:t>
            </a:r>
            <a:r>
              <a:rPr lang="en-US" sz="1100" i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hepatology</a:t>
            </a:r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1100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11</a:t>
            </a:r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(2), 150.</a:t>
            </a:r>
          </a:p>
          <a:p>
            <a:pPr lvl="0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[2] M. </a:t>
            </a:r>
            <a:r>
              <a:rPr lang="en-US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Dominello</a:t>
            </a:r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J. Bowers, M. </a:t>
            </a:r>
            <a:r>
              <a:rPr lang="en-US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Zaki</a:t>
            </a:r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and A. </a:t>
            </a:r>
            <a:r>
              <a:rPr lang="en-US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Konski</a:t>
            </a:r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“Radiotherapy and </a:t>
            </a:r>
            <a:r>
              <a:rPr lang="en-US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radioembolization</a:t>
            </a:r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for liver metastases.,” Ann. </a:t>
            </a:r>
            <a:r>
              <a:rPr lang="en-US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Palliat</a:t>
            </a:r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 Med., vol. 3, no. 2, pp. 104–10413, 2014</a:t>
            </a:r>
          </a:p>
          <a:p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[3] Y. Fong et al., “Clinical score for predicting recurrence after hepatic resection for metastatic colorectal cancer: Analysis of 1001 consecutive cases,” in Annals of Surgery, 1999.</a:t>
            </a:r>
          </a:p>
          <a:p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[4] K. Imai et al., “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Nomogram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for prediction of prognosis in patients with initially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unresectable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colorectal liver metastases,” Br. J. Surg., 2016.</a:t>
            </a:r>
          </a:p>
          <a:p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[5] S.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Iwatsuki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et al., “Hepatic resection for metastatic colorectal adenocarcinoma: A proposal of a prognostic scoring system,” J. Am. Coll. Surg., 1999.</a:t>
            </a:r>
          </a:p>
          <a:p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[6] R.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Konopke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et al., “Prognostic factors and evaluation of a clinical score for predicting survival after resection of colorectal liver metastases,” Liver Int., 2009.</a:t>
            </a:r>
          </a:p>
          <a:p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[7] I.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Nagashima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et al., “A new scoring system to classify patients with colorectal liver metastases: Proposal of criteria to select candidates for hepatic resection,” J.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Hepat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Pancreat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 Surg., 2004.</a:t>
            </a:r>
          </a:p>
          <a:p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[8] B.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Nordlinger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et al</a:t>
            </a:r>
            <a:r>
              <a:rPr lang="en-CA" sz="1100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“Surgical resection of colorectal carcinoma metastases to the liver: A prognostic scoring system to improve case selection, based on 1568 patients,” </a:t>
            </a:r>
            <a:r>
              <a:rPr lang="en-CA" sz="1100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Cancer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1996.</a:t>
            </a:r>
          </a:p>
          <a:p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[9] K. Sasaki et al., “The Tumor Burden Score: A New ‘metro-ticket’ Prognostic Tool for Colorectal Liver Metastases Based on Tumor Size and Number of Tumors,” Ann. Surg., 2018.</a:t>
            </a:r>
          </a:p>
          <a:p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[10] M. Rees et al, “Evaluation of long-term survival after hepatic resection for metastatic colorectal cancer: A multifactorial model of 929 patients,” Ann. Surg., 2008.</a:t>
            </a:r>
          </a:p>
          <a:p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[11] K. W.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Brudvik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G.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Passot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and J. N.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Vauthey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“Colorectal liver metastases: A changing treatment landscape,” Journal of Oncology Practice. 2016.</a:t>
            </a:r>
          </a:p>
          <a:p>
            <a:pPr lvl="0"/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[12]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Ishwaran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H., </a:t>
            </a:r>
            <a:r>
              <a:rPr lang="en-CA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Kogalur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U. B., Blackstone, E. H., &amp; Lauer, M. S. (2008). Random survival forests. </a:t>
            </a:r>
            <a:r>
              <a:rPr lang="en-CA" sz="1100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 annals of applied statistics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CA" sz="1100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CA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(3), 841-860.</a:t>
            </a:r>
          </a:p>
          <a:p>
            <a:endParaRPr lang="en-CA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7225"/>
            <a:ext cx="8229600" cy="3695700"/>
          </a:xfrm>
        </p:spPr>
        <p:txBody>
          <a:bodyPr>
            <a:normAutofit fontScale="90000"/>
          </a:bodyPr>
          <a:lstStyle/>
          <a:p>
            <a:r>
              <a:rPr lang="en-US" dirty="0"/>
              <a:t>No conflicts of interest to disclose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project was conducted with approval from the Memorial Sloan Kettering Cancer Center Institutional Review Board (ID:16-328)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6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9554-F9D6-A94E-9217-48FC7F9B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30-50% of colorectal cancer patients develop liver metastases [1]</a:t>
            </a:r>
          </a:p>
          <a:p>
            <a:r>
              <a:rPr lang="en-US" dirty="0"/>
              <a:t>Prognosis/survival essential to guide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4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9554-F9D6-A94E-9217-48FC7F9B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8601075" cy="3394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Limitations of current prognostic models:</a:t>
            </a:r>
          </a:p>
          <a:p>
            <a:r>
              <a:rPr lang="en-US" dirty="0"/>
              <a:t>Limited accuracy (C-Index: 0.443-0.615 for past models [2-11])</a:t>
            </a:r>
          </a:p>
          <a:p>
            <a:r>
              <a:rPr lang="en-US" dirty="0"/>
              <a:t>Restricted to clinical variables and manual scoring </a:t>
            </a:r>
          </a:p>
          <a:p>
            <a:r>
              <a:rPr lang="en-US" dirty="0"/>
              <a:t>Cox Regression unable to model nonlinear interdependencies</a:t>
            </a:r>
          </a:p>
        </p:txBody>
      </p:sp>
    </p:spTree>
    <p:extLst>
      <p:ext uri="{BB962C8B-B14F-4D97-AF65-F5344CB8AC3E}">
        <p14:creationId xmlns:p14="http://schemas.microsoft.com/office/powerpoint/2010/main" val="193158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9554-F9D6-A94E-9217-48FC7F9B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8142"/>
            <a:ext cx="8229600" cy="25771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To develop and evaluate an automated model to predict tumor progression of colorectal liver metastases with CT radiomics and 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5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Full 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08D8F1-D6FF-4AC3-8601-BA406F66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7" y="945688"/>
            <a:ext cx="8270133" cy="35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7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Method: CT Feature Extraction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9DFF1AA0-9FE0-4531-B051-C7F6CA09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5659"/>
            <a:ext cx="8229600" cy="3394075"/>
          </a:xfrm>
        </p:spPr>
        <p:txBody>
          <a:bodyPr>
            <a:normAutofit/>
          </a:bodyPr>
          <a:lstStyle/>
          <a:p>
            <a:r>
              <a:rPr lang="en-US" sz="2400" dirty="0"/>
              <a:t>Extracted 108 radiomic features from a CT liver volume: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4ACBF08F-4661-4E5F-A4CE-05AF098F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4" y="2337989"/>
            <a:ext cx="1886955" cy="18738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7131935-A105-407F-991C-33F24AA2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225" y="1945198"/>
            <a:ext cx="3358358" cy="78558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B8B10C9-168E-4891-A227-58E356437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225" y="2829270"/>
            <a:ext cx="2582597" cy="59900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66CF905-93CA-4F19-8F20-6F8660C22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225" y="4008943"/>
            <a:ext cx="2263455" cy="613735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1373FE-2BD8-4EED-8C6A-EC6BF083BEE4}"/>
              </a:ext>
            </a:extLst>
          </p:cNvPr>
          <p:cNvCxnSpPr>
            <a:cxnSpLocks/>
          </p:cNvCxnSpPr>
          <p:nvPr/>
        </p:nvCxnSpPr>
        <p:spPr>
          <a:xfrm flipV="1">
            <a:off x="2599497" y="3266073"/>
            <a:ext cx="6703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B86C3A5-4943-44DC-BD56-A8B53C3E9B72}"/>
              </a:ext>
            </a:extLst>
          </p:cNvPr>
          <p:cNvSpPr/>
          <p:nvPr/>
        </p:nvSpPr>
        <p:spPr>
          <a:xfrm>
            <a:off x="6135606" y="3236707"/>
            <a:ext cx="704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dirty="0"/>
              <a:t>.</a:t>
            </a:r>
          </a:p>
          <a:p>
            <a:pPr lvl="1"/>
            <a:r>
              <a:rPr lang="en-CA" dirty="0"/>
              <a:t>.</a:t>
            </a:r>
          </a:p>
          <a:p>
            <a:pPr lvl="1"/>
            <a:r>
              <a:rPr lang="en-CA" dirty="0"/>
              <a:t>.</a:t>
            </a:r>
          </a:p>
        </p:txBody>
      </p:sp>
      <p:sp>
        <p:nvSpPr>
          <p:cNvPr id="84" name="Double Bracket 83">
            <a:extLst>
              <a:ext uri="{FF2B5EF4-FFF2-40B4-BE49-F238E27FC236}">
                <a16:creationId xmlns:a16="http://schemas.microsoft.com/office/drawing/2014/main" id="{86EDE013-C1F7-4937-B08C-6B5F5B77EA96}"/>
              </a:ext>
            </a:extLst>
          </p:cNvPr>
          <p:cNvSpPr/>
          <p:nvPr/>
        </p:nvSpPr>
        <p:spPr>
          <a:xfrm>
            <a:off x="3312008" y="1905725"/>
            <a:ext cx="5536450" cy="2720696"/>
          </a:xfrm>
          <a:prstGeom prst="bracketPair">
            <a:avLst>
              <a:gd name="adj" fmla="val 6183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6BFA3D8-2C7C-466B-ADB9-3A0EC7D2C7EA}"/>
              </a:ext>
            </a:extLst>
          </p:cNvPr>
          <p:cNvSpPr/>
          <p:nvPr/>
        </p:nvSpPr>
        <p:spPr>
          <a:xfrm>
            <a:off x="3403675" y="2184374"/>
            <a:ext cx="35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1.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E93D869-5E47-48CE-A79F-0E723F0FAFE9}"/>
              </a:ext>
            </a:extLst>
          </p:cNvPr>
          <p:cNvSpPr/>
          <p:nvPr/>
        </p:nvSpPr>
        <p:spPr>
          <a:xfrm>
            <a:off x="3403844" y="2941365"/>
            <a:ext cx="359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2.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C311FE-1C43-4210-93C0-CEBABCBD4E0C}"/>
              </a:ext>
            </a:extLst>
          </p:cNvPr>
          <p:cNvSpPr/>
          <p:nvPr/>
        </p:nvSpPr>
        <p:spPr>
          <a:xfrm>
            <a:off x="3413746" y="4115483"/>
            <a:ext cx="593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108.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7687889-9B95-46A3-8619-CA8D4ED16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178" y="4059644"/>
            <a:ext cx="548540" cy="54854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450A2FE-51F3-47B2-9E5D-7DD675A60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703" y="4192475"/>
            <a:ext cx="569448" cy="29234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9C51FD6-1E76-4560-9136-19F5BACFA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7178" y="2849906"/>
            <a:ext cx="1076789" cy="56346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6A1C9C2C-F857-47D5-AD42-A8F1DEF273B9}"/>
              </a:ext>
            </a:extLst>
          </p:cNvPr>
          <p:cNvPicPr>
            <a:picLocks/>
          </p:cNvPicPr>
          <p:nvPr/>
        </p:nvPicPr>
        <p:blipFill rotWithShape="1">
          <a:blip r:embed="rId9"/>
          <a:srcRect l="9734" t="7677" r="38189" b="28946"/>
          <a:stretch/>
        </p:blipFill>
        <p:spPr>
          <a:xfrm>
            <a:off x="4017224" y="1924092"/>
            <a:ext cx="1038824" cy="8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Method: Feature Selection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9DFF1AA0-9FE0-4531-B051-C7F6CA09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248150" cy="3394075"/>
          </a:xfrm>
        </p:spPr>
        <p:txBody>
          <a:bodyPr>
            <a:normAutofit/>
          </a:bodyPr>
          <a:lstStyle/>
          <a:p>
            <a:r>
              <a:rPr lang="en-US" dirty="0"/>
              <a:t>Features filtered using variance inflation factor and Cox hazard ranking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E3A9F-74BF-41CA-B4F1-AA6457B4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38" y="1200150"/>
            <a:ext cx="3674162" cy="32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F1C8-E323-0544-9EDC-0AA9D10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3. Method: Random Survival Forest [12]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9DFF1AA0-9FE0-4531-B051-C7F6CA09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>
            <a:normAutofit/>
          </a:bodyPr>
          <a:lstStyle/>
          <a:p>
            <a:r>
              <a:rPr lang="en-US" dirty="0"/>
              <a:t>Machine learning to create decision tree from radiomic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82EEC-E6A5-4D01-9900-42EB0BEA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95" y="2263014"/>
            <a:ext cx="5459355" cy="23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09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stom Design">
  <a:themeElements>
    <a:clrScheme name="ASM 2022">
      <a:dk1>
        <a:srgbClr val="000000"/>
      </a:dk1>
      <a:lt1>
        <a:srgbClr val="FFFFFF"/>
      </a:lt1>
      <a:dk2>
        <a:srgbClr val="2C2C5D"/>
      </a:dk2>
      <a:lt2>
        <a:srgbClr val="CCCCCC"/>
      </a:lt2>
      <a:accent1>
        <a:srgbClr val="01549F"/>
      </a:accent1>
      <a:accent2>
        <a:srgbClr val="40E0F2"/>
      </a:accent2>
      <a:accent3>
        <a:srgbClr val="BDE0FE"/>
      </a:accent3>
      <a:accent4>
        <a:srgbClr val="FEE340"/>
      </a:accent4>
      <a:accent5>
        <a:srgbClr val="999999"/>
      </a:accent5>
      <a:accent6>
        <a:srgbClr val="CCCCCC"/>
      </a:accent6>
      <a:hlink>
        <a:srgbClr val="01549F"/>
      </a:hlink>
      <a:folHlink>
        <a:srgbClr val="0154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ASM 2022">
      <a:dk1>
        <a:srgbClr val="000000"/>
      </a:dk1>
      <a:lt1>
        <a:srgbClr val="FFFFFF"/>
      </a:lt1>
      <a:dk2>
        <a:srgbClr val="2C2C5D"/>
      </a:dk2>
      <a:lt2>
        <a:srgbClr val="CCCCCC"/>
      </a:lt2>
      <a:accent1>
        <a:srgbClr val="01549F"/>
      </a:accent1>
      <a:accent2>
        <a:srgbClr val="40E0F2"/>
      </a:accent2>
      <a:accent3>
        <a:srgbClr val="BDE0FE"/>
      </a:accent3>
      <a:accent4>
        <a:srgbClr val="FEE340"/>
      </a:accent4>
      <a:accent5>
        <a:srgbClr val="999999"/>
      </a:accent5>
      <a:accent6>
        <a:srgbClr val="CCCCCC"/>
      </a:accent6>
      <a:hlink>
        <a:srgbClr val="01549F"/>
      </a:hlink>
      <a:folHlink>
        <a:srgbClr val="0154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ASM 2022">
      <a:dk1>
        <a:srgbClr val="000000"/>
      </a:dk1>
      <a:lt1>
        <a:srgbClr val="FFFFFF"/>
      </a:lt1>
      <a:dk2>
        <a:srgbClr val="2C2C5D"/>
      </a:dk2>
      <a:lt2>
        <a:srgbClr val="CCCCCC"/>
      </a:lt2>
      <a:accent1>
        <a:srgbClr val="01549F"/>
      </a:accent1>
      <a:accent2>
        <a:srgbClr val="40E0F2"/>
      </a:accent2>
      <a:accent3>
        <a:srgbClr val="BDE0FE"/>
      </a:accent3>
      <a:accent4>
        <a:srgbClr val="FEE340"/>
      </a:accent4>
      <a:accent5>
        <a:srgbClr val="999999"/>
      </a:accent5>
      <a:accent6>
        <a:srgbClr val="CCCCCC"/>
      </a:accent6>
      <a:hlink>
        <a:srgbClr val="01549F"/>
      </a:hlink>
      <a:folHlink>
        <a:srgbClr val="01549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A78BA067330D40808A377E76370252" ma:contentTypeVersion="13" ma:contentTypeDescription="Create a new document." ma:contentTypeScope="" ma:versionID="32ab6c228e4241e07c3242db65f2dfe9">
  <xsd:schema xmlns:xsd="http://www.w3.org/2001/XMLSchema" xmlns:xs="http://www.w3.org/2001/XMLSchema" xmlns:p="http://schemas.microsoft.com/office/2006/metadata/properties" xmlns:ns2="7196938b-7bab-4922-8b6a-b1843de34664" xmlns:ns3="d547f7d6-61f2-4103-9734-3a597b538e5d" targetNamespace="http://schemas.microsoft.com/office/2006/metadata/properties" ma:root="true" ma:fieldsID="873f4bfa2f8223c83cfa0df4c921be46" ns2:_="" ns3:_="">
    <xsd:import namespace="7196938b-7bab-4922-8b6a-b1843de34664"/>
    <xsd:import namespace="d547f7d6-61f2-4103-9734-3a597b538e5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6938b-7bab-4922-8b6a-b1843de346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47f7d6-61f2-4103-9734-3a597b538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FC3975-0847-40F6-AC24-F3DAC6CC7D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241BB2-6839-48CA-AFCE-C05C3A01E1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768810-8EA9-4EED-9EB4-E794DA5050ED}">
  <ds:schemaRefs>
    <ds:schemaRef ds:uri="7196938b-7bab-4922-8b6a-b1843de34664"/>
    <ds:schemaRef ds:uri="d547f7d6-61f2-4103-9734-3a597b538e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1147</Words>
  <Application>Microsoft Office PowerPoint</Application>
  <PresentationFormat>On-screen Show (16:9)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Custom Design</vt:lpstr>
      <vt:lpstr>3_Custom Design</vt:lpstr>
      <vt:lpstr>1_Custom Design</vt:lpstr>
      <vt:lpstr>2_Custom Design</vt:lpstr>
      <vt:lpstr>4_Custom Design</vt:lpstr>
      <vt:lpstr>5_Custom Design</vt:lpstr>
      <vt:lpstr>Prediction of Local Progression for Colorectal Liver Metastases using a Radiomic Artificial Intelligence Model</vt:lpstr>
      <vt:lpstr>No conflicts of interest to disclose  This project was conducted with approval from the Memorial Sloan Kettering Cancer Center Institutional Review Board (ID:16-328) </vt:lpstr>
      <vt:lpstr>Motivation</vt:lpstr>
      <vt:lpstr>Motivation</vt:lpstr>
      <vt:lpstr>Objective</vt:lpstr>
      <vt:lpstr>Method – Full Algorithm</vt:lpstr>
      <vt:lpstr>1. Method: CT Feature Extraction</vt:lpstr>
      <vt:lpstr>2. Method: Feature Selection</vt:lpstr>
      <vt:lpstr>3. Method: Random Survival Forest [12]</vt:lpstr>
      <vt:lpstr>4. Method: Validation</vt:lpstr>
      <vt:lpstr>Results – Comparing model prediction to outcome data</vt:lpstr>
      <vt:lpstr>Results – Predicted vs. Actual Survival</vt:lpstr>
      <vt:lpstr>Results – Most Predictive Features</vt:lpstr>
      <vt:lpstr>Discussion</vt:lpstr>
      <vt:lpstr>Discussion</vt:lpstr>
      <vt:lpstr>PowerPoint Presentation</vt:lpstr>
      <vt:lpstr>References</vt:lpstr>
    </vt:vector>
  </TitlesOfParts>
  <Company>3flow Communications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Smith</dc:creator>
  <cp:lastModifiedBy>Ricky Hu</cp:lastModifiedBy>
  <cp:revision>7</cp:revision>
  <dcterms:created xsi:type="dcterms:W3CDTF">2018-03-20T16:32:41Z</dcterms:created>
  <dcterms:modified xsi:type="dcterms:W3CDTF">2022-03-07T02:40:30Z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0x0101002BA78BA067330D40808A377E76370252</vt:lpwstr>
  </property>
</Properties>
</file>