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2" r:id="rId3"/>
    <p:sldId id="261" r:id="rId4"/>
    <p:sldId id="259" r:id="rId5"/>
    <p:sldId id="263" r:id="rId6"/>
    <p:sldId id="260" r:id="rId7"/>
  </p:sldIdLst>
  <p:sldSz cx="23164800" cy="23225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F35"/>
    <a:srgbClr val="FF00FF"/>
    <a:srgbClr val="FFABAB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82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3800966"/>
            <a:ext cx="19690080" cy="8085784"/>
          </a:xfrm>
        </p:spPr>
        <p:txBody>
          <a:bodyPr anchor="b"/>
          <a:lstStyle>
            <a:lvl1pPr algn="ctr"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12198568"/>
            <a:ext cx="17373600" cy="5607361"/>
          </a:xfrm>
        </p:spPr>
        <p:txBody>
          <a:bodyPr/>
          <a:lstStyle>
            <a:lvl1pPr marL="0" indent="0" algn="ctr">
              <a:buNone/>
              <a:defRPr sz="6080"/>
            </a:lvl1pPr>
            <a:lvl2pPr marL="1158225" indent="0" algn="ctr">
              <a:buNone/>
              <a:defRPr sz="5067"/>
            </a:lvl2pPr>
            <a:lvl3pPr marL="2316450" indent="0" algn="ctr">
              <a:buNone/>
              <a:defRPr sz="4560"/>
            </a:lvl3pPr>
            <a:lvl4pPr marL="3474674" indent="0" algn="ctr">
              <a:buNone/>
              <a:defRPr sz="4053"/>
            </a:lvl4pPr>
            <a:lvl5pPr marL="4632899" indent="0" algn="ctr">
              <a:buNone/>
              <a:defRPr sz="4053"/>
            </a:lvl5pPr>
            <a:lvl6pPr marL="5791124" indent="0" algn="ctr">
              <a:buNone/>
              <a:defRPr sz="4053"/>
            </a:lvl6pPr>
            <a:lvl7pPr marL="6949349" indent="0" algn="ctr">
              <a:buNone/>
              <a:defRPr sz="4053"/>
            </a:lvl7pPr>
            <a:lvl8pPr marL="8107573" indent="0" algn="ctr">
              <a:buNone/>
              <a:defRPr sz="4053"/>
            </a:lvl8pPr>
            <a:lvl9pPr marL="9265798" indent="0" algn="ctr">
              <a:buNone/>
              <a:defRPr sz="40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8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7311" y="1236523"/>
            <a:ext cx="4994910" cy="19682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2581" y="1236523"/>
            <a:ext cx="14695170" cy="19682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5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516" y="5790160"/>
            <a:ext cx="19979640" cy="9661005"/>
          </a:xfrm>
        </p:spPr>
        <p:txBody>
          <a:bodyPr anchor="b"/>
          <a:lstStyle>
            <a:lvl1pPr>
              <a:defRPr sz="1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516" y="15542562"/>
            <a:ext cx="19979640" cy="5080494"/>
          </a:xfrm>
        </p:spPr>
        <p:txBody>
          <a:bodyPr/>
          <a:lstStyle>
            <a:lvl1pPr marL="0" indent="0">
              <a:buNone/>
              <a:defRPr sz="6080">
                <a:solidFill>
                  <a:schemeClr val="tx1"/>
                </a:solidFill>
              </a:defRPr>
            </a:lvl1pPr>
            <a:lvl2pPr marL="1158225" indent="0">
              <a:buNone/>
              <a:defRPr sz="5067">
                <a:solidFill>
                  <a:schemeClr val="tx1">
                    <a:tint val="75000"/>
                  </a:schemeClr>
                </a:solidFill>
              </a:defRPr>
            </a:lvl2pPr>
            <a:lvl3pPr marL="2316450" indent="0">
              <a:buNone/>
              <a:defRPr sz="4560">
                <a:solidFill>
                  <a:schemeClr val="tx1">
                    <a:tint val="75000"/>
                  </a:schemeClr>
                </a:solidFill>
              </a:defRPr>
            </a:lvl3pPr>
            <a:lvl4pPr marL="347467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4pPr>
            <a:lvl5pPr marL="463289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5pPr>
            <a:lvl6pPr marL="5791124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6pPr>
            <a:lvl7pPr marL="6949349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7pPr>
            <a:lvl8pPr marL="8107573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8pPr>
            <a:lvl9pPr marL="9265798" indent="0">
              <a:buNone/>
              <a:defRPr sz="40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8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25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7180" y="6182615"/>
            <a:ext cx="9845040" cy="14736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5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236528"/>
            <a:ext cx="19979640" cy="4489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600" y="5693383"/>
            <a:ext cx="9799795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5600" y="8483622"/>
            <a:ext cx="9799795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7181" y="5693383"/>
            <a:ext cx="9848057" cy="2790239"/>
          </a:xfrm>
        </p:spPr>
        <p:txBody>
          <a:bodyPr anchor="b"/>
          <a:lstStyle>
            <a:lvl1pPr marL="0" indent="0">
              <a:buNone/>
              <a:defRPr sz="6080" b="1"/>
            </a:lvl1pPr>
            <a:lvl2pPr marL="1158225" indent="0">
              <a:buNone/>
              <a:defRPr sz="5067" b="1"/>
            </a:lvl2pPr>
            <a:lvl3pPr marL="2316450" indent="0">
              <a:buNone/>
              <a:defRPr sz="4560" b="1"/>
            </a:lvl3pPr>
            <a:lvl4pPr marL="3474674" indent="0">
              <a:buNone/>
              <a:defRPr sz="4053" b="1"/>
            </a:lvl4pPr>
            <a:lvl5pPr marL="4632899" indent="0">
              <a:buNone/>
              <a:defRPr sz="4053" b="1"/>
            </a:lvl5pPr>
            <a:lvl6pPr marL="5791124" indent="0">
              <a:buNone/>
              <a:defRPr sz="4053" b="1"/>
            </a:lvl6pPr>
            <a:lvl7pPr marL="6949349" indent="0">
              <a:buNone/>
              <a:defRPr sz="4053" b="1"/>
            </a:lvl7pPr>
            <a:lvl8pPr marL="8107573" indent="0">
              <a:buNone/>
              <a:defRPr sz="4053" b="1"/>
            </a:lvl8pPr>
            <a:lvl9pPr marL="9265798" indent="0">
              <a:buNone/>
              <a:defRPr sz="40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27181" y="8483622"/>
            <a:ext cx="9848057" cy="1247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7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95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8057" y="3343993"/>
            <a:ext cx="11727180" cy="16504892"/>
          </a:xfrm>
        </p:spPr>
        <p:txBody>
          <a:bodyPr/>
          <a:lstStyle>
            <a:lvl1pPr>
              <a:defRPr sz="8107"/>
            </a:lvl1pPr>
            <a:lvl2pPr>
              <a:defRPr sz="7093"/>
            </a:lvl2pPr>
            <a:lvl3pPr>
              <a:defRPr sz="6080"/>
            </a:lvl3pPr>
            <a:lvl4pPr>
              <a:defRPr sz="5067"/>
            </a:lvl4pPr>
            <a:lvl5pPr>
              <a:defRPr sz="5067"/>
            </a:lvl5pPr>
            <a:lvl6pPr>
              <a:defRPr sz="5067"/>
            </a:lvl6pPr>
            <a:lvl7pPr>
              <a:defRPr sz="5067"/>
            </a:lvl7pPr>
            <a:lvl8pPr>
              <a:defRPr sz="5067"/>
            </a:lvl8pPr>
            <a:lvl9pPr>
              <a:defRPr sz="5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44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97" y="1548342"/>
            <a:ext cx="7471251" cy="5419196"/>
          </a:xfrm>
        </p:spPr>
        <p:txBody>
          <a:bodyPr anchor="b"/>
          <a:lstStyle>
            <a:lvl1pPr>
              <a:defRPr sz="8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48057" y="3343993"/>
            <a:ext cx="11727180" cy="16504892"/>
          </a:xfrm>
        </p:spPr>
        <p:txBody>
          <a:bodyPr anchor="t"/>
          <a:lstStyle>
            <a:lvl1pPr marL="0" indent="0">
              <a:buNone/>
              <a:defRPr sz="8107"/>
            </a:lvl1pPr>
            <a:lvl2pPr marL="1158225" indent="0">
              <a:buNone/>
              <a:defRPr sz="7093"/>
            </a:lvl2pPr>
            <a:lvl3pPr marL="2316450" indent="0">
              <a:buNone/>
              <a:defRPr sz="6080"/>
            </a:lvl3pPr>
            <a:lvl4pPr marL="3474674" indent="0">
              <a:buNone/>
              <a:defRPr sz="5067"/>
            </a:lvl4pPr>
            <a:lvl5pPr marL="4632899" indent="0">
              <a:buNone/>
              <a:defRPr sz="5067"/>
            </a:lvl5pPr>
            <a:lvl6pPr marL="5791124" indent="0">
              <a:buNone/>
              <a:defRPr sz="5067"/>
            </a:lvl6pPr>
            <a:lvl7pPr marL="6949349" indent="0">
              <a:buNone/>
              <a:defRPr sz="5067"/>
            </a:lvl7pPr>
            <a:lvl8pPr marL="8107573" indent="0">
              <a:buNone/>
              <a:defRPr sz="5067"/>
            </a:lvl8pPr>
            <a:lvl9pPr marL="9265798" indent="0">
              <a:buNone/>
              <a:defRPr sz="5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597" y="6967538"/>
            <a:ext cx="7471251" cy="12908225"/>
          </a:xfrm>
        </p:spPr>
        <p:txBody>
          <a:bodyPr/>
          <a:lstStyle>
            <a:lvl1pPr marL="0" indent="0">
              <a:buNone/>
              <a:defRPr sz="4053"/>
            </a:lvl1pPr>
            <a:lvl2pPr marL="1158225" indent="0">
              <a:buNone/>
              <a:defRPr sz="3547"/>
            </a:lvl2pPr>
            <a:lvl3pPr marL="2316450" indent="0">
              <a:buNone/>
              <a:defRPr sz="3040"/>
            </a:lvl3pPr>
            <a:lvl4pPr marL="3474674" indent="0">
              <a:buNone/>
              <a:defRPr sz="2533"/>
            </a:lvl4pPr>
            <a:lvl5pPr marL="4632899" indent="0">
              <a:buNone/>
              <a:defRPr sz="2533"/>
            </a:lvl5pPr>
            <a:lvl6pPr marL="5791124" indent="0">
              <a:buNone/>
              <a:defRPr sz="2533"/>
            </a:lvl6pPr>
            <a:lvl7pPr marL="6949349" indent="0">
              <a:buNone/>
              <a:defRPr sz="2533"/>
            </a:lvl7pPr>
            <a:lvl8pPr marL="8107573" indent="0">
              <a:buNone/>
              <a:defRPr sz="2533"/>
            </a:lvl8pPr>
            <a:lvl9pPr marL="9265798" indent="0">
              <a:buNone/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580" y="1236528"/>
            <a:ext cx="19979640" cy="448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580" y="6182615"/>
            <a:ext cx="19979640" cy="147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258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6D3A-B15E-405B-98B4-B3241AC3BFF7}" type="datetimeFigureOut">
              <a:rPr lang="en-CA" smtClean="0"/>
              <a:t>2022-07-30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3340" y="21526255"/>
            <a:ext cx="781812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60140" y="21526255"/>
            <a:ext cx="5212080" cy="1236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1D8D4-7F5E-476E-BE55-E0C6AB3689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6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16450" rtl="0" eaLnBrk="1" latinLnBrk="0" hangingPunct="1">
        <a:lnSpc>
          <a:spcPct val="90000"/>
        </a:lnSpc>
        <a:spcBef>
          <a:spcPct val="0"/>
        </a:spcBef>
        <a:buNone/>
        <a:defRPr sz="111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9112" indent="-579112" algn="l" defTabSz="2316450" rtl="0" eaLnBrk="1" latinLnBrk="0" hangingPunct="1">
        <a:lnSpc>
          <a:spcPct val="90000"/>
        </a:lnSpc>
        <a:spcBef>
          <a:spcPts val="2533"/>
        </a:spcBef>
        <a:buFont typeface="Arial" panose="020B0604020202020204" pitchFamily="34" charset="0"/>
        <a:buChar char="•"/>
        <a:defRPr sz="7093" kern="1200">
          <a:solidFill>
            <a:schemeClr val="tx1"/>
          </a:solidFill>
          <a:latin typeface="+mn-lt"/>
          <a:ea typeface="+mn-ea"/>
          <a:cs typeface="+mn-cs"/>
        </a:defRPr>
      </a:lvl1pPr>
      <a:lvl2pPr marL="173733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6080" kern="1200">
          <a:solidFill>
            <a:schemeClr val="tx1"/>
          </a:solidFill>
          <a:latin typeface="+mn-lt"/>
          <a:ea typeface="+mn-ea"/>
          <a:cs typeface="+mn-cs"/>
        </a:defRPr>
      </a:lvl2pPr>
      <a:lvl3pPr marL="2895562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5067" kern="1200">
          <a:solidFill>
            <a:schemeClr val="tx1"/>
          </a:solidFill>
          <a:latin typeface="+mn-lt"/>
          <a:ea typeface="+mn-ea"/>
          <a:cs typeface="+mn-cs"/>
        </a:defRPr>
      </a:lvl3pPr>
      <a:lvl4pPr marL="4053787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521201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637023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7528461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686686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844910" indent="-579112" algn="l" defTabSz="231645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1pPr>
      <a:lvl2pPr marL="1158225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316450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3pPr>
      <a:lvl4pPr marL="347467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4pPr>
      <a:lvl5pPr marL="463289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5pPr>
      <a:lvl6pPr marL="5791124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6pPr>
      <a:lvl7pPr marL="6949349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7pPr>
      <a:lvl8pPr marL="8107573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8pPr>
      <a:lvl9pPr marL="9265798" algn="l" defTabSz="2316450" rtl="0" eaLnBrk="1" latinLnBrk="0" hangingPunct="1">
        <a:defRPr sz="4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84" y="10615233"/>
            <a:ext cx="2677985" cy="178532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636" y="10615233"/>
            <a:ext cx="2677985" cy="178532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708669" y="11507890"/>
            <a:ext cx="2738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5326" y="10265484"/>
            <a:ext cx="198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Segmented Liver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2935" y="10913752"/>
            <a:ext cx="241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Radiomic Computation (e.g. Skewness)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4301" y="10265484"/>
            <a:ext cx="294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Skewness Map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0FC72-A482-433B-BBA3-7D757B74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996" y="11665029"/>
            <a:ext cx="1950306" cy="73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11019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1047750" y="132413"/>
            <a:ext cx="1164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Radiomics Pipeline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1125967"/>
            <a:ext cx="2934119" cy="2748292"/>
            <a:chOff x="5276081" y="903148"/>
            <a:chExt cx="2934119" cy="241534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24588"/>
            </a:xfrm>
            <a:prstGeom prst="rect">
              <a:avLst/>
            </a:prstGeom>
            <a:ln w="38100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3933357" y="20070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25391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67" y="17970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78"/>
          <a:stretch/>
        </p:blipFill>
        <p:spPr>
          <a:xfrm>
            <a:off x="7203430" y="17994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79" y="1789508"/>
            <a:ext cx="664365" cy="656452"/>
            <a:chOff x="10238855" y="2256042"/>
            <a:chExt cx="752808" cy="74384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0247823" y="2256042"/>
              <a:ext cx="743840" cy="74384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14968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25495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14902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11648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434" y="28284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1164842"/>
            <a:ext cx="251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20288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11233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182" y="17867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7582" y="19384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9982" y="20902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382" y="22419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4782" y="23937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82" y="25454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24953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24953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24955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24959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30" y="187148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284" y="17678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1121225"/>
            <a:ext cx="4607856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20327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1121404"/>
            <a:ext cx="4308058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1121836"/>
            <a:ext cx="3443461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1122333"/>
            <a:ext cx="5150020" cy="274829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92680" y="16507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3870626"/>
            <a:ext cx="0" cy="10206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0825271" y="4893916"/>
            <a:ext cx="96570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3199253" y="5413640"/>
            <a:ext cx="1621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 Testing: Predicted Survival Compared to Actual Survival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E7B7A6-2C4B-4956-8922-CB17CA09C202}"/>
              </a:ext>
            </a:extLst>
          </p:cNvPr>
          <p:cNvCxnSpPr>
            <a:cxnSpLocks/>
          </p:cNvCxnSpPr>
          <p:nvPr/>
        </p:nvCxnSpPr>
        <p:spPr>
          <a:xfrm>
            <a:off x="10823900" y="4876800"/>
            <a:ext cx="0" cy="555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BBD2CF-5D1F-42F9-B5A4-288C4C46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577" y="6249431"/>
            <a:ext cx="9280785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0F7D09-BF83-48CD-B415-5E149D286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5748" y="6183968"/>
            <a:ext cx="9213083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AF9B7-2237-48FF-9232-7332900F99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5115" y="10759963"/>
            <a:ext cx="9203716" cy="411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348B8-0B9E-44D2-A3D5-355E6868DE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636" y="10759963"/>
            <a:ext cx="91619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D2AA27-AF82-40BB-B925-6ADF5F8D7B33}"/>
              </a:ext>
            </a:extLst>
          </p:cNvPr>
          <p:cNvSpPr/>
          <p:nvPr/>
        </p:nvSpPr>
        <p:spPr>
          <a:xfrm>
            <a:off x="310122" y="13030388"/>
            <a:ext cx="6629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Prediction Stage (Real-Time)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BE618-C692-49F3-A052-DDAE596D2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20" y="14813969"/>
            <a:ext cx="4073346" cy="1924884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3A7C5E-ED99-4147-BC4E-919CD46E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4" y="14878058"/>
            <a:ext cx="2478504" cy="1785589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2E30CF3D-20AB-434D-8EC0-4D6F47EA7575}"/>
              </a:ext>
            </a:extLst>
          </p:cNvPr>
          <p:cNvGrpSpPr/>
          <p:nvPr/>
        </p:nvGrpSpPr>
        <p:grpSpPr>
          <a:xfrm>
            <a:off x="17207821" y="14769557"/>
            <a:ext cx="4422823" cy="1701061"/>
            <a:chOff x="10246929" y="4526904"/>
            <a:chExt cx="2675463" cy="102900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C634B8-5F60-48CA-B908-7DF9ECE6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028"/>
            <a:stretch/>
          </p:blipFill>
          <p:spPr>
            <a:xfrm>
              <a:off x="10246929" y="4526904"/>
              <a:ext cx="2675463" cy="102900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9D9D979-F58A-4AD3-9DB8-B94819550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6771" y="4844094"/>
              <a:ext cx="228600" cy="1825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08BA-66D0-4FC1-BD03-C49652F9E5C5}"/>
              </a:ext>
            </a:extLst>
          </p:cNvPr>
          <p:cNvCxnSpPr>
            <a:cxnSpLocks/>
          </p:cNvCxnSpPr>
          <p:nvPr/>
        </p:nvCxnSpPr>
        <p:spPr>
          <a:xfrm>
            <a:off x="13038718" y="12824158"/>
            <a:ext cx="0" cy="13016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B1430-56AC-4A51-8314-71FF7315FECD}"/>
              </a:ext>
            </a:extLst>
          </p:cNvPr>
          <p:cNvSpPr/>
          <p:nvPr/>
        </p:nvSpPr>
        <p:spPr>
          <a:xfrm>
            <a:off x="18229370" y="8379064"/>
            <a:ext cx="44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Final Survival Model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433AA-FBD0-4104-A024-32D99914B283}"/>
              </a:ext>
            </a:extLst>
          </p:cNvPr>
          <p:cNvSpPr/>
          <p:nvPr/>
        </p:nvSpPr>
        <p:spPr>
          <a:xfrm>
            <a:off x="-89395" y="7162807"/>
            <a:ext cx="5861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BC7076-583C-4FA2-8110-6CB23CDF9298}"/>
              </a:ext>
            </a:extLst>
          </p:cNvPr>
          <p:cNvGrpSpPr/>
          <p:nvPr/>
        </p:nvGrpSpPr>
        <p:grpSpPr>
          <a:xfrm>
            <a:off x="350277" y="8403067"/>
            <a:ext cx="2934119" cy="2748293"/>
            <a:chOff x="5276081" y="903148"/>
            <a:chExt cx="2934119" cy="24153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935830-7453-463D-8E39-3A86E99258F7}"/>
                </a:ext>
              </a:extLst>
            </p:cNvPr>
            <p:cNvSpPr/>
            <p:nvPr/>
          </p:nvSpPr>
          <p:spPr>
            <a:xfrm>
              <a:off x="5468200" y="911116"/>
              <a:ext cx="2557110" cy="369332"/>
            </a:xfrm>
            <a:prstGeom prst="rect">
              <a:avLst/>
            </a:prstGeom>
            <a:ln w="285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9E215FE-8F87-4628-834E-2E3B10C2076A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CFFEF0-B146-4F5A-87FC-3BB3AF76C2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3933357" y="9284161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078D13-2DD8-46D6-AFD7-2DDF0F0186DD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309964" y="9816204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8C659232-E9A7-4B80-9E4C-AD7F35DFE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567" y="9074152"/>
            <a:ext cx="1450644" cy="75909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B4AF03-45C2-46D6-8B1A-AE0412C3B4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7203430" y="9076598"/>
            <a:ext cx="975709" cy="75420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21B7569-1E15-4F74-96D1-F902C875D506}"/>
              </a:ext>
            </a:extLst>
          </p:cNvPr>
          <p:cNvGrpSpPr/>
          <p:nvPr/>
        </p:nvGrpSpPr>
        <p:grpSpPr>
          <a:xfrm>
            <a:off x="7286683" y="9136721"/>
            <a:ext cx="2434691" cy="760837"/>
            <a:chOff x="10238855" y="2335489"/>
            <a:chExt cx="2758806" cy="86212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A92C21-5103-4E73-B574-5DA024B81D3A}"/>
                </a:ext>
              </a:extLst>
            </p:cNvPr>
            <p:cNvSpPr/>
            <p:nvPr/>
          </p:nvSpPr>
          <p:spPr>
            <a:xfrm>
              <a:off x="12135540" y="2335489"/>
              <a:ext cx="862121" cy="862121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4FFF33C-E546-445B-B924-040A68462319}"/>
                </a:ext>
              </a:extLst>
            </p:cNvPr>
            <p:cNvSpPr/>
            <p:nvPr/>
          </p:nvSpPr>
          <p:spPr>
            <a:xfrm>
              <a:off x="10238855" y="2470679"/>
              <a:ext cx="743840" cy="268737"/>
            </a:xfrm>
            <a:prstGeom prst="arc">
              <a:avLst>
                <a:gd name="adj1" fmla="val 245650"/>
                <a:gd name="adj2" fmla="val 1125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32A27C-42B0-43D1-B6F6-8AC63FEAA047}"/>
              </a:ext>
            </a:extLst>
          </p:cNvPr>
          <p:cNvSpPr/>
          <p:nvPr/>
        </p:nvSpPr>
        <p:spPr>
          <a:xfrm>
            <a:off x="5569393" y="8773930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DAFD23-842E-4ADE-B8B0-CDD4F262CC8E}"/>
              </a:ext>
            </a:extLst>
          </p:cNvPr>
          <p:cNvSpPr/>
          <p:nvPr/>
        </p:nvSpPr>
        <p:spPr>
          <a:xfrm>
            <a:off x="5563824" y="9826639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F62581-93AF-4AA9-9F46-A99EA58D371A}"/>
              </a:ext>
            </a:extLst>
          </p:cNvPr>
          <p:cNvSpPr/>
          <p:nvPr/>
        </p:nvSpPr>
        <p:spPr>
          <a:xfrm>
            <a:off x="7253430" y="8767389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A3B99-4C2C-4447-8351-BE040351BFB3}"/>
              </a:ext>
            </a:extLst>
          </p:cNvPr>
          <p:cNvSpPr txBox="1"/>
          <p:nvPr/>
        </p:nvSpPr>
        <p:spPr>
          <a:xfrm>
            <a:off x="3986758" y="8441941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B5FE0E3-E992-4AC7-9244-3F2FC15571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2434" y="10105503"/>
            <a:ext cx="1558355" cy="97936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694B1B2D-BDFF-46DE-A750-B81D96D48475}"/>
              </a:ext>
            </a:extLst>
          </p:cNvPr>
          <p:cNvSpPr/>
          <p:nvPr/>
        </p:nvSpPr>
        <p:spPr>
          <a:xfrm>
            <a:off x="9865375" y="8441942"/>
            <a:ext cx="2515336" cy="2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11F48-896A-4158-9928-11D63A986AFD}"/>
              </a:ext>
            </a:extLst>
          </p:cNvPr>
          <p:cNvGrpSpPr/>
          <p:nvPr/>
        </p:nvGrpSpPr>
        <p:grpSpPr>
          <a:xfrm>
            <a:off x="9977597" y="9305987"/>
            <a:ext cx="3214959" cy="932967"/>
            <a:chOff x="7408379" y="1826023"/>
            <a:chExt cx="2215763" cy="84386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85477D6E-F1C3-45E4-8D16-10684461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08379" y="2254172"/>
              <a:ext cx="2215763" cy="415713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0AC13A7-B2B2-4C00-87C5-9E403EDA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04"/>
            <a:stretch/>
          </p:blipFill>
          <p:spPr>
            <a:xfrm>
              <a:off x="7425487" y="1826023"/>
              <a:ext cx="1134225" cy="519608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76C74D-069A-4FB3-817D-497D6A80D067}"/>
              </a:ext>
            </a:extLst>
          </p:cNvPr>
          <p:cNvSpPr/>
          <p:nvPr/>
        </p:nvSpPr>
        <p:spPr>
          <a:xfrm>
            <a:off x="13966838" y="8400490"/>
            <a:ext cx="3071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Survival Forest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9EE464F-A4A5-4E4C-AC6D-519A93B982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95182" y="9063836"/>
            <a:ext cx="2334970" cy="105974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DCB1620-0FD7-4572-B261-38BA0F558E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7582" y="9215578"/>
            <a:ext cx="2334970" cy="105974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D7C29BFC-1390-4F86-ABC5-C0345E7A0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99982" y="9367320"/>
            <a:ext cx="2334970" cy="105974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1A70FF5-27AB-4601-B944-D7926CA9B0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2382" y="9519061"/>
            <a:ext cx="2334970" cy="105974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219B11D-8D06-4744-815E-08D1CCD950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04782" y="9670803"/>
            <a:ext cx="2334970" cy="105974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3241D7D-390F-4378-BF2E-7FA3FA79C4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57182" y="9822545"/>
            <a:ext cx="2334970" cy="1059742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26565-369D-4716-8D26-CBCFDF066605}"/>
              </a:ext>
            </a:extLst>
          </p:cNvPr>
          <p:cNvCxnSpPr>
            <a:cxnSpLocks/>
            <a:stCxn id="67" idx="3"/>
            <a:endCxn id="178" idx="1"/>
          </p:cNvCxnSpPr>
          <p:nvPr/>
        </p:nvCxnSpPr>
        <p:spPr>
          <a:xfrm flipV="1">
            <a:off x="3284396" y="9772472"/>
            <a:ext cx="492906" cy="4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992F6EF-3FD4-45E3-B715-1F8794039865}"/>
              </a:ext>
            </a:extLst>
          </p:cNvPr>
          <p:cNvCxnSpPr>
            <a:cxnSpLocks/>
            <a:stCxn id="178" idx="3"/>
            <a:endCxn id="191" idx="1"/>
          </p:cNvCxnSpPr>
          <p:nvPr/>
        </p:nvCxnSpPr>
        <p:spPr>
          <a:xfrm>
            <a:off x="8385158" y="9772472"/>
            <a:ext cx="497782" cy="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79825E-6041-479D-9DAD-52650646CDAB}"/>
              </a:ext>
            </a:extLst>
          </p:cNvPr>
          <p:cNvCxnSpPr>
            <a:cxnSpLocks/>
            <a:stCxn id="191" idx="3"/>
            <a:endCxn id="196" idx="1"/>
          </p:cNvCxnSpPr>
          <p:nvPr/>
        </p:nvCxnSpPr>
        <p:spPr>
          <a:xfrm>
            <a:off x="13190998" y="9772651"/>
            <a:ext cx="568718" cy="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3CD8C01-3F26-49D6-9267-A5B175DF9974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17203177" y="9773083"/>
            <a:ext cx="688394" cy="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DEF20-F902-4186-B7DD-B590A8A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901" y="9081707"/>
            <a:ext cx="1335232" cy="13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894771E-4684-4DF1-844F-6E69A663A1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284" y="9044946"/>
            <a:ext cx="2368187" cy="177613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4447BA7-DB6D-4DAA-91AC-01E8D0842EC3}"/>
              </a:ext>
            </a:extLst>
          </p:cNvPr>
          <p:cNvSpPr/>
          <p:nvPr/>
        </p:nvSpPr>
        <p:spPr>
          <a:xfrm>
            <a:off x="3777302" y="8398325"/>
            <a:ext cx="4607856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C24F05C8-4859-478E-8DD1-F35B9CC20E39}"/>
              </a:ext>
            </a:extLst>
          </p:cNvPr>
          <p:cNvSpPr/>
          <p:nvPr/>
        </p:nvSpPr>
        <p:spPr>
          <a:xfrm rot="16200000">
            <a:off x="7534034" y="9309885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088100-7B88-436A-92D1-0F83CD47C1CE}"/>
              </a:ext>
            </a:extLst>
          </p:cNvPr>
          <p:cNvSpPr/>
          <p:nvPr/>
        </p:nvSpPr>
        <p:spPr>
          <a:xfrm>
            <a:off x="8882940" y="8398504"/>
            <a:ext cx="4308058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FACEC2F-22EB-4B81-9FAF-A835EC87C47A}"/>
              </a:ext>
            </a:extLst>
          </p:cNvPr>
          <p:cNvSpPr/>
          <p:nvPr/>
        </p:nvSpPr>
        <p:spPr>
          <a:xfrm>
            <a:off x="13759716" y="8398936"/>
            <a:ext cx="3443461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39AB97E-5438-4E95-B064-8A3F98481150}"/>
              </a:ext>
            </a:extLst>
          </p:cNvPr>
          <p:cNvSpPr/>
          <p:nvPr/>
        </p:nvSpPr>
        <p:spPr>
          <a:xfrm>
            <a:off x="17891571" y="8399433"/>
            <a:ext cx="5150020" cy="274829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9B2E9CBC-E3F4-4FAD-8EE6-431D2AD71F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392680" y="8927818"/>
            <a:ext cx="4141262" cy="1965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CE4484FA-526C-490A-ABB0-80F4DB1F4CBA}"/>
              </a:ext>
            </a:extLst>
          </p:cNvPr>
          <p:cNvGrpSpPr/>
          <p:nvPr/>
        </p:nvGrpSpPr>
        <p:grpSpPr>
          <a:xfrm>
            <a:off x="420671" y="14149607"/>
            <a:ext cx="2934119" cy="2748292"/>
            <a:chOff x="5276081" y="903148"/>
            <a:chExt cx="2934119" cy="241534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8018115-69CE-404A-B71D-52512FE1B223}"/>
                </a:ext>
              </a:extLst>
            </p:cNvPr>
            <p:cNvSpPr/>
            <p:nvPr/>
          </p:nvSpPr>
          <p:spPr>
            <a:xfrm>
              <a:off x="5570170" y="963031"/>
              <a:ext cx="2207298" cy="568029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New Patient CT Scan</a:t>
              </a:r>
            </a:p>
          </p:txBody>
        </p: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51DC2094-85B9-49EF-962A-454E0A7EECD7}"/>
                </a:ext>
              </a:extLst>
            </p:cNvPr>
            <p:cNvSpPr/>
            <p:nvPr/>
          </p:nvSpPr>
          <p:spPr>
            <a:xfrm>
              <a:off x="5276081" y="903148"/>
              <a:ext cx="2934119" cy="241534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EF9C0D85-BA90-4BAC-B6AE-39E0D4C262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4875600" y="15043394"/>
            <a:ext cx="1376607" cy="10640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72BA17F6-9181-42DC-8F65-69894A9D8148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6252207" y="15575437"/>
            <a:ext cx="2446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2" name="Picture 271">
            <a:extLst>
              <a:ext uri="{FF2B5EF4-FFF2-40B4-BE49-F238E27FC236}">
                <a16:creationId xmlns:a16="http://schemas.microsoft.com/office/drawing/2014/main" id="{90904DD4-E3C1-40BD-81EC-4A9041EF4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810" y="14833385"/>
            <a:ext cx="1450644" cy="759095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EB02C9D2-0B58-4266-B89E-7CAF3E958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78"/>
          <a:stretch/>
        </p:blipFill>
        <p:spPr>
          <a:xfrm>
            <a:off x="8145673" y="14835831"/>
            <a:ext cx="975709" cy="754201"/>
          </a:xfrm>
          <a:prstGeom prst="rect">
            <a:avLst/>
          </a:prstGeom>
        </p:spPr>
      </p:pic>
      <p:sp>
        <p:nvSpPr>
          <p:cNvPr id="274" name="Rectangle 273">
            <a:extLst>
              <a:ext uri="{FF2B5EF4-FFF2-40B4-BE49-F238E27FC236}">
                <a16:creationId xmlns:a16="http://schemas.microsoft.com/office/drawing/2014/main" id="{AC732FC5-882A-4683-B3DE-48381AB94F87}"/>
              </a:ext>
            </a:extLst>
          </p:cNvPr>
          <p:cNvSpPr/>
          <p:nvPr/>
        </p:nvSpPr>
        <p:spPr>
          <a:xfrm>
            <a:off x="6511636" y="14533163"/>
            <a:ext cx="1619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Intensity Statistics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FE7B610-1AD1-4FF2-A426-21F4918213B4}"/>
              </a:ext>
            </a:extLst>
          </p:cNvPr>
          <p:cNvSpPr/>
          <p:nvPr/>
        </p:nvSpPr>
        <p:spPr>
          <a:xfrm>
            <a:off x="6506067" y="15585872"/>
            <a:ext cx="2773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Gray Level Spatial Relationships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D40E842-CB1D-4427-8547-35A961C18121}"/>
              </a:ext>
            </a:extLst>
          </p:cNvPr>
          <p:cNvSpPr/>
          <p:nvPr/>
        </p:nvSpPr>
        <p:spPr>
          <a:xfrm>
            <a:off x="8195673" y="14526622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3D Shape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E0C812E-D6FF-442B-8D6F-B03DDAB232B5}"/>
              </a:ext>
            </a:extLst>
          </p:cNvPr>
          <p:cNvSpPr txBox="1"/>
          <p:nvPr/>
        </p:nvSpPr>
        <p:spPr>
          <a:xfrm>
            <a:off x="4929001" y="14201174"/>
            <a:ext cx="43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Radiomic Feature Computation</a:t>
            </a:r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EB6DA7C4-58D8-4122-B925-45FE41B2F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4677" y="15864736"/>
            <a:ext cx="1558355" cy="979361"/>
          </a:xfrm>
          <a:prstGeom prst="rect">
            <a:avLst/>
          </a:prstGeom>
        </p:spPr>
      </p:pic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48D4EE3-B44D-49B5-9AB7-D0B0ACEAB750}"/>
              </a:ext>
            </a:extLst>
          </p:cNvPr>
          <p:cNvCxnSpPr>
            <a:cxnSpLocks/>
            <a:stCxn id="280" idx="3"/>
            <a:endCxn id="298" idx="1"/>
          </p:cNvCxnSpPr>
          <p:nvPr/>
        </p:nvCxnSpPr>
        <p:spPr>
          <a:xfrm flipV="1">
            <a:off x="9327401" y="15514468"/>
            <a:ext cx="1407389" cy="77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544C7505-2739-4EA2-9E44-8D750C065ADF}"/>
              </a:ext>
            </a:extLst>
          </p:cNvPr>
          <p:cNvSpPr/>
          <p:nvPr/>
        </p:nvSpPr>
        <p:spPr>
          <a:xfrm>
            <a:off x="4719545" y="14148033"/>
            <a:ext cx="4607856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Arc 280">
            <a:extLst>
              <a:ext uri="{FF2B5EF4-FFF2-40B4-BE49-F238E27FC236}">
                <a16:creationId xmlns:a16="http://schemas.microsoft.com/office/drawing/2014/main" id="{2D551553-574B-4547-ADB6-62B492E2A176}"/>
              </a:ext>
            </a:extLst>
          </p:cNvPr>
          <p:cNvSpPr/>
          <p:nvPr/>
        </p:nvSpPr>
        <p:spPr>
          <a:xfrm rot="16200000">
            <a:off x="8476277" y="15069118"/>
            <a:ext cx="237166" cy="136123"/>
          </a:xfrm>
          <a:prstGeom prst="arc">
            <a:avLst>
              <a:gd name="adj1" fmla="val 245650"/>
              <a:gd name="adj2" fmla="val 1125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FA87265-351A-4784-A5B4-B70F95FE6186}"/>
              </a:ext>
            </a:extLst>
          </p:cNvPr>
          <p:cNvSpPr txBox="1"/>
          <p:nvPr/>
        </p:nvSpPr>
        <p:spPr>
          <a:xfrm>
            <a:off x="11025320" y="14134847"/>
            <a:ext cx="382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Compare Features to Final Survival Model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B9FFE133-6843-4985-A082-1A4627ACB3B8}"/>
              </a:ext>
            </a:extLst>
          </p:cNvPr>
          <p:cNvCxnSpPr>
            <a:cxnSpLocks/>
            <a:stCxn id="255" idx="3"/>
            <a:endCxn id="280" idx="1"/>
          </p:cNvCxnSpPr>
          <p:nvPr/>
        </p:nvCxnSpPr>
        <p:spPr>
          <a:xfrm flipV="1">
            <a:off x="3354790" y="15522180"/>
            <a:ext cx="1364755" cy="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7EEC83F-E119-4FC1-B7F6-3B92442D049D}"/>
              </a:ext>
            </a:extLst>
          </p:cNvPr>
          <p:cNvSpPr/>
          <p:nvPr/>
        </p:nvSpPr>
        <p:spPr>
          <a:xfrm>
            <a:off x="10734790" y="14140321"/>
            <a:ext cx="4607856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DA002871-8A68-41D8-AD24-411F240F03C0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0466581" y="11147726"/>
            <a:ext cx="0" cy="16919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AFF0773-1A0E-4556-8F34-7FFCCB0198B5}"/>
              </a:ext>
            </a:extLst>
          </p:cNvPr>
          <p:cNvCxnSpPr>
            <a:cxnSpLocks/>
          </p:cNvCxnSpPr>
          <p:nvPr/>
        </p:nvCxnSpPr>
        <p:spPr>
          <a:xfrm flipH="1">
            <a:off x="13029193" y="12838672"/>
            <a:ext cx="74531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C24B6CE2-B466-400D-9A2F-E76C61666DA0}"/>
              </a:ext>
            </a:extLst>
          </p:cNvPr>
          <p:cNvSpPr txBox="1"/>
          <p:nvPr/>
        </p:nvSpPr>
        <p:spPr>
          <a:xfrm>
            <a:off x="17456918" y="14348497"/>
            <a:ext cx="382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Output: Predicted Survival</a:t>
            </a: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F0E7336E-3418-42F7-9D11-E8C981A3EE52}"/>
              </a:ext>
            </a:extLst>
          </p:cNvPr>
          <p:cNvSpPr/>
          <p:nvPr/>
        </p:nvSpPr>
        <p:spPr>
          <a:xfrm>
            <a:off x="17006930" y="14144712"/>
            <a:ext cx="4816204" cy="274829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78754EA-706D-4681-A643-F8A88C785901}"/>
              </a:ext>
            </a:extLst>
          </p:cNvPr>
          <p:cNvCxnSpPr>
            <a:cxnSpLocks/>
            <a:stCxn id="298" idx="3"/>
            <a:endCxn id="322" idx="1"/>
          </p:cNvCxnSpPr>
          <p:nvPr/>
        </p:nvCxnSpPr>
        <p:spPr>
          <a:xfrm>
            <a:off x="15342646" y="15514468"/>
            <a:ext cx="1664284" cy="4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CF60B7-39AC-4975-B480-6D40C1BD1F5E}"/>
              </a:ext>
            </a:extLst>
          </p:cNvPr>
          <p:cNvSpPr/>
          <p:nvPr/>
        </p:nvSpPr>
        <p:spPr>
          <a:xfrm>
            <a:off x="9050683" y="14851885"/>
            <a:ext cx="36728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Ensemble Survival Tree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(Final Survival Model)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3D8632-8AE3-4472-8750-F7953AF64195}"/>
              </a:ext>
            </a:extLst>
          </p:cNvPr>
          <p:cNvSpPr/>
          <p:nvPr/>
        </p:nvSpPr>
        <p:spPr>
          <a:xfrm>
            <a:off x="9068152" y="262854"/>
            <a:ext cx="3766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CD542EE-C336-44DB-87FF-4C0828D4195B}"/>
              </a:ext>
            </a:extLst>
          </p:cNvPr>
          <p:cNvGrpSpPr/>
          <p:nvPr/>
        </p:nvGrpSpPr>
        <p:grpSpPr>
          <a:xfrm>
            <a:off x="9106627" y="919080"/>
            <a:ext cx="3591528" cy="2415340"/>
            <a:chOff x="5296259" y="903148"/>
            <a:chExt cx="3591528" cy="2415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26A3E1-BA02-4B9A-B620-40E0CC4A6F1A}"/>
                </a:ext>
              </a:extLst>
            </p:cNvPr>
            <p:cNvSpPr/>
            <p:nvPr/>
          </p:nvSpPr>
          <p:spPr>
            <a:xfrm>
              <a:off x="5795702" y="924206"/>
              <a:ext cx="2557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b="1" dirty="0">
                  <a:latin typeface="Arial" panose="020B0604020202020204" pitchFamily="34" charset="0"/>
                  <a:cs typeface="Arial" panose="020B0604020202020204" pitchFamily="34" charset="0"/>
                </a:rPr>
                <a:t>Input: Liver CT Scans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9C24074F-B92B-42D7-8E76-D47F3CCC7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483" y="1236403"/>
              <a:ext cx="2621775" cy="1966331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E95DD8-B4D0-4759-81F6-288606865706}"/>
                </a:ext>
              </a:extLst>
            </p:cNvPr>
            <p:cNvSpPr/>
            <p:nvPr/>
          </p:nvSpPr>
          <p:spPr>
            <a:xfrm>
              <a:off x="5296259" y="903148"/>
              <a:ext cx="3591528" cy="241534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41B1FD-0796-47D1-9BC7-9498574BDF86}"/>
              </a:ext>
            </a:extLst>
          </p:cNvPr>
          <p:cNvGrpSpPr/>
          <p:nvPr/>
        </p:nvGrpSpPr>
        <p:grpSpPr>
          <a:xfrm>
            <a:off x="7340546" y="15705856"/>
            <a:ext cx="7081774" cy="3263319"/>
            <a:chOff x="10119724" y="6556496"/>
            <a:chExt cx="7081774" cy="3263319"/>
          </a:xfrm>
        </p:grpSpPr>
        <p:sp>
          <p:nvSpPr>
            <p:cNvPr id="174" name="Rounded Rectangle 3">
              <a:extLst>
                <a:ext uri="{FF2B5EF4-FFF2-40B4-BE49-F238E27FC236}">
                  <a16:creationId xmlns:a16="http://schemas.microsoft.com/office/drawing/2014/main" id="{F2D0C716-2ADE-474A-A16A-4FEAEDB76CB4}"/>
                </a:ext>
              </a:extLst>
            </p:cNvPr>
            <p:cNvSpPr/>
            <p:nvPr/>
          </p:nvSpPr>
          <p:spPr>
            <a:xfrm>
              <a:off x="13046572" y="655649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Skew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5" name="Rounded Rectangle 12">
              <a:extLst>
                <a:ext uri="{FF2B5EF4-FFF2-40B4-BE49-F238E27FC236}">
                  <a16:creationId xmlns:a16="http://schemas.microsoft.com/office/drawing/2014/main" id="{23293AE0-3A97-4763-9613-6DA29229677B}"/>
                </a:ext>
              </a:extLst>
            </p:cNvPr>
            <p:cNvSpPr/>
            <p:nvPr/>
          </p:nvSpPr>
          <p:spPr>
            <a:xfrm>
              <a:off x="11252238" y="7308921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6" name="Rounded Rectangle 17">
              <a:extLst>
                <a:ext uri="{FF2B5EF4-FFF2-40B4-BE49-F238E27FC236}">
                  <a16:creationId xmlns:a16="http://schemas.microsoft.com/office/drawing/2014/main" id="{0B637189-AF91-41AA-9CC4-A44B598FD0E4}"/>
                </a:ext>
              </a:extLst>
            </p:cNvPr>
            <p:cNvSpPr/>
            <p:nvPr/>
          </p:nvSpPr>
          <p:spPr>
            <a:xfrm>
              <a:off x="14936469" y="7313010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7" name="Rounded Rectangle 18">
              <a:extLst>
                <a:ext uri="{FF2B5EF4-FFF2-40B4-BE49-F238E27FC236}">
                  <a16:creationId xmlns:a16="http://schemas.microsoft.com/office/drawing/2014/main" id="{18157215-5C4E-4494-8413-8D3D5C45BAE3}"/>
                </a:ext>
              </a:extLst>
            </p:cNvPr>
            <p:cNvSpPr/>
            <p:nvPr/>
          </p:nvSpPr>
          <p:spPr>
            <a:xfrm>
              <a:off x="13753459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ounded Rectangle 22">
              <a:extLst>
                <a:ext uri="{FF2B5EF4-FFF2-40B4-BE49-F238E27FC236}">
                  <a16:creationId xmlns:a16="http://schemas.microsoft.com/office/drawing/2014/main" id="{EF38D028-4014-4C86-BBDB-2126B3B84B2C}"/>
                </a:ext>
              </a:extLst>
            </p:cNvPr>
            <p:cNvSpPr/>
            <p:nvPr/>
          </p:nvSpPr>
          <p:spPr>
            <a:xfrm>
              <a:off x="10119724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  <p:sp>
          <p:nvSpPr>
            <p:cNvPr id="179" name="Rounded Rectangle 23">
              <a:extLst>
                <a:ext uri="{FF2B5EF4-FFF2-40B4-BE49-F238E27FC236}">
                  <a16:creationId xmlns:a16="http://schemas.microsoft.com/office/drawing/2014/main" id="{421A0B92-08EA-439F-B20D-DDB39F83BB0C}"/>
                </a:ext>
              </a:extLst>
            </p:cNvPr>
            <p:cNvSpPr/>
            <p:nvPr/>
          </p:nvSpPr>
          <p:spPr>
            <a:xfrm>
              <a:off x="16068983" y="8255373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ounded Rectangle 24">
              <a:extLst>
                <a:ext uri="{FF2B5EF4-FFF2-40B4-BE49-F238E27FC236}">
                  <a16:creationId xmlns:a16="http://schemas.microsoft.com/office/drawing/2014/main" id="{06243CE4-3344-4501-B064-7AD6BC30AC8F}"/>
                </a:ext>
              </a:extLst>
            </p:cNvPr>
            <p:cNvSpPr/>
            <p:nvPr/>
          </p:nvSpPr>
          <p:spPr>
            <a:xfrm>
              <a:off x="12470140" y="8265266"/>
              <a:ext cx="1132514" cy="4194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GLV &gt; X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5?</a:t>
              </a:r>
              <a:endPara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1" name="Elbow Connector 8">
              <a:extLst>
                <a:ext uri="{FF2B5EF4-FFF2-40B4-BE49-F238E27FC236}">
                  <a16:creationId xmlns:a16="http://schemas.microsoft.com/office/drawing/2014/main" id="{9DFE7E38-1591-4B67-9F92-C1B580F3BCA6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rot="5400000">
              <a:off x="12549175" y="6245266"/>
              <a:ext cx="332975" cy="1794334"/>
            </a:xfrm>
            <a:prstGeom prst="bentConnector3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Elbow Connector 25">
              <a:extLst>
                <a:ext uri="{FF2B5EF4-FFF2-40B4-BE49-F238E27FC236}">
                  <a16:creationId xmlns:a16="http://schemas.microsoft.com/office/drawing/2014/main" id="{E4F2E740-DCAB-4C1E-B8C9-5B16B529AD0E}"/>
                </a:ext>
              </a:extLst>
            </p:cNvPr>
            <p:cNvCxnSpPr>
              <a:stCxn id="175" idx="2"/>
              <a:endCxn id="178" idx="0"/>
            </p:cNvCxnSpPr>
            <p:nvPr/>
          </p:nvCxnSpPr>
          <p:spPr>
            <a:xfrm rot="5400000">
              <a:off x="10983791" y="7430561"/>
              <a:ext cx="536895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Elbow Connector 26">
              <a:extLst>
                <a:ext uri="{FF2B5EF4-FFF2-40B4-BE49-F238E27FC236}">
                  <a16:creationId xmlns:a16="http://schemas.microsoft.com/office/drawing/2014/main" id="{675E0E5E-5680-46ED-8E0D-3DDBF392DF59}"/>
                </a:ext>
              </a:extLst>
            </p:cNvPr>
            <p:cNvCxnSpPr>
              <a:stCxn id="175" idx="2"/>
              <a:endCxn id="180" idx="0"/>
            </p:cNvCxnSpPr>
            <p:nvPr/>
          </p:nvCxnSpPr>
          <p:spPr>
            <a:xfrm rot="16200000" flipH="1">
              <a:off x="12158999" y="7387867"/>
              <a:ext cx="536895" cy="12179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4" name="Elbow Connector 30">
              <a:extLst>
                <a:ext uri="{FF2B5EF4-FFF2-40B4-BE49-F238E27FC236}">
                  <a16:creationId xmlns:a16="http://schemas.microsoft.com/office/drawing/2014/main" id="{57707F9E-5462-46CA-839A-1CAF2E21947B}"/>
                </a:ext>
              </a:extLst>
            </p:cNvPr>
            <p:cNvCxnSpPr>
              <a:stCxn id="174" idx="2"/>
              <a:endCxn id="176" idx="0"/>
            </p:cNvCxnSpPr>
            <p:nvPr/>
          </p:nvCxnSpPr>
          <p:spPr>
            <a:xfrm rot="16200000" flipH="1">
              <a:off x="14389245" y="6199529"/>
              <a:ext cx="337064" cy="188989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5" name="Elbow Connector 33">
              <a:extLst>
                <a:ext uri="{FF2B5EF4-FFF2-40B4-BE49-F238E27FC236}">
                  <a16:creationId xmlns:a16="http://schemas.microsoft.com/office/drawing/2014/main" id="{CD9A71DF-07A5-4518-A831-DA813F47EFCE}"/>
                </a:ext>
              </a:extLst>
            </p:cNvPr>
            <p:cNvCxnSpPr>
              <a:stCxn id="176" idx="2"/>
              <a:endCxn id="177" idx="0"/>
            </p:cNvCxnSpPr>
            <p:nvPr/>
          </p:nvCxnSpPr>
          <p:spPr>
            <a:xfrm rot="5400000">
              <a:off x="14649765" y="7402411"/>
              <a:ext cx="522913" cy="118301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6" name="Elbow Connector 36">
              <a:extLst>
                <a:ext uri="{FF2B5EF4-FFF2-40B4-BE49-F238E27FC236}">
                  <a16:creationId xmlns:a16="http://schemas.microsoft.com/office/drawing/2014/main" id="{96BF8F01-21C6-4E17-AB95-B31D3CA54F16}"/>
                </a:ext>
              </a:extLst>
            </p:cNvPr>
            <p:cNvCxnSpPr>
              <a:stCxn id="176" idx="2"/>
              <a:endCxn id="179" idx="0"/>
            </p:cNvCxnSpPr>
            <p:nvPr/>
          </p:nvCxnSpPr>
          <p:spPr>
            <a:xfrm rot="16200000" flipH="1">
              <a:off x="15807527" y="7427659"/>
              <a:ext cx="522913" cy="113251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F9BB7E-2257-42D5-BAA0-117D19380F2A}"/>
                </a:ext>
              </a:extLst>
            </p:cNvPr>
            <p:cNvSpPr/>
            <p:nvPr/>
          </p:nvSpPr>
          <p:spPr>
            <a:xfrm>
              <a:off x="12502702" y="6919652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025A23-5BE8-45A3-B7EC-DD96949F8161}"/>
                </a:ext>
              </a:extLst>
            </p:cNvPr>
            <p:cNvSpPr/>
            <p:nvPr/>
          </p:nvSpPr>
          <p:spPr>
            <a:xfrm>
              <a:off x="14364359" y="69334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3696471-5E07-4565-AD6D-C801266676C0}"/>
                </a:ext>
              </a:extLst>
            </p:cNvPr>
            <p:cNvSpPr/>
            <p:nvPr/>
          </p:nvSpPr>
          <p:spPr>
            <a:xfrm>
              <a:off x="15886080" y="7758502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FC6F099-7D50-47D7-9130-31E057A81C77}"/>
                </a:ext>
              </a:extLst>
            </p:cNvPr>
            <p:cNvSpPr/>
            <p:nvPr/>
          </p:nvSpPr>
          <p:spPr>
            <a:xfrm>
              <a:off x="12136896" y="7758501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7908655-DEA5-47AE-95F8-0F435E269900}"/>
                </a:ext>
              </a:extLst>
            </p:cNvPr>
            <p:cNvSpPr/>
            <p:nvPr/>
          </p:nvSpPr>
          <p:spPr>
            <a:xfrm>
              <a:off x="11016406" y="7756071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D4EACAF-556A-40BC-B1C5-907CFFC304B5}"/>
                </a:ext>
              </a:extLst>
            </p:cNvPr>
            <p:cNvSpPr/>
            <p:nvPr/>
          </p:nvSpPr>
          <p:spPr>
            <a:xfrm>
              <a:off x="14717802" y="7751509"/>
              <a:ext cx="3868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Yes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ADBE20-9922-48FB-BDAD-748ED0F69BF5}"/>
                </a:ext>
              </a:extLst>
            </p:cNvPr>
            <p:cNvSpPr/>
            <p:nvPr/>
          </p:nvSpPr>
          <p:spPr>
            <a:xfrm>
              <a:off x="10589380" y="8802161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7AC10-26E4-42BB-B1D6-0573C6D1D160}"/>
                </a:ext>
              </a:extLst>
            </p:cNvPr>
            <p:cNvSpPr/>
            <p:nvPr/>
          </p:nvSpPr>
          <p:spPr>
            <a:xfrm>
              <a:off x="12931240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521B576-724F-4BD1-B859-E305B61690F2}"/>
                </a:ext>
              </a:extLst>
            </p:cNvPr>
            <p:cNvSpPr/>
            <p:nvPr/>
          </p:nvSpPr>
          <p:spPr>
            <a:xfrm>
              <a:off x="14214559" y="8799849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2220E26-3C03-4CDE-B810-D96B5212842C}"/>
                </a:ext>
              </a:extLst>
            </p:cNvPr>
            <p:cNvSpPr/>
            <p:nvPr/>
          </p:nvSpPr>
          <p:spPr>
            <a:xfrm>
              <a:off x="16530084" y="8802162"/>
              <a:ext cx="210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b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</a:br>
              <a:r>
                <a:rPr kumimoji="0" lang="en-CA" sz="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.</a:t>
              </a:r>
              <a:endParaRPr kumimoji="0" lang="en-CA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49BD29E-A797-43DF-B8D9-C5C2BF8492B6}"/>
                </a:ext>
              </a:extLst>
            </p:cNvPr>
            <p:cNvCxnSpPr>
              <a:stCxn id="178" idx="2"/>
            </p:cNvCxnSpPr>
            <p:nvPr/>
          </p:nvCxnSpPr>
          <p:spPr>
            <a:xfrm>
              <a:off x="10685981" y="8684716"/>
              <a:ext cx="0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F9C6EF7-05C8-44BE-9AEE-3494DE5F06BA}"/>
                </a:ext>
              </a:extLst>
            </p:cNvPr>
            <p:cNvCxnSpPr>
              <a:stCxn id="180" idx="2"/>
            </p:cNvCxnSpPr>
            <p:nvPr/>
          </p:nvCxnSpPr>
          <p:spPr>
            <a:xfrm>
              <a:off x="13036397" y="8684716"/>
              <a:ext cx="1" cy="117446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9F96CB7-ABF7-423D-803A-43360D19B4A9}"/>
                </a:ext>
              </a:extLst>
            </p:cNvPr>
            <p:cNvCxnSpPr>
              <a:stCxn id="177" idx="2"/>
            </p:cNvCxnSpPr>
            <p:nvPr/>
          </p:nvCxnSpPr>
          <p:spPr>
            <a:xfrm>
              <a:off x="14319716" y="8674823"/>
              <a:ext cx="0" cy="127339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8F591797-F83E-4902-A4BE-AE509B83098E}"/>
                </a:ext>
              </a:extLst>
            </p:cNvPr>
            <p:cNvCxnSpPr>
              <a:stCxn id="179" idx="2"/>
            </p:cNvCxnSpPr>
            <p:nvPr/>
          </p:nvCxnSpPr>
          <p:spPr>
            <a:xfrm>
              <a:off x="16635240" y="8674823"/>
              <a:ext cx="1" cy="103463"/>
            </a:xfrm>
            <a:prstGeom prst="straightConnector1">
              <a:avLst/>
            </a:prstGeom>
            <a:noFill/>
            <a:ln w="25400" cap="flat" cmpd="sng" algn="ctr">
              <a:solidFill>
                <a:srgbClr val="910A2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1" name="Rounded Rectangle 31">
              <a:extLst>
                <a:ext uri="{FF2B5EF4-FFF2-40B4-BE49-F238E27FC236}">
                  <a16:creationId xmlns:a16="http://schemas.microsoft.com/office/drawing/2014/main" id="{6806C2A1-EF43-42B4-8BE6-EC9ECAF317A6}"/>
                </a:ext>
              </a:extLst>
            </p:cNvPr>
            <p:cNvSpPr/>
            <p:nvPr/>
          </p:nvSpPr>
          <p:spPr>
            <a:xfrm>
              <a:off x="10128280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2" name="Rounded Rectangle 32">
              <a:extLst>
                <a:ext uri="{FF2B5EF4-FFF2-40B4-BE49-F238E27FC236}">
                  <a16:creationId xmlns:a16="http://schemas.microsoft.com/office/drawing/2014/main" id="{1F07D75D-51DE-4DF0-B011-FE17D7096FE4}"/>
                </a:ext>
              </a:extLst>
            </p:cNvPr>
            <p:cNvSpPr/>
            <p:nvPr/>
          </p:nvSpPr>
          <p:spPr>
            <a:xfrm>
              <a:off x="1247083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3" name="Rounded Rectangle 34">
              <a:extLst>
                <a:ext uri="{FF2B5EF4-FFF2-40B4-BE49-F238E27FC236}">
                  <a16:creationId xmlns:a16="http://schemas.microsoft.com/office/drawing/2014/main" id="{D82CAC75-121B-4C92-A97B-B6793D6A6233}"/>
                </a:ext>
              </a:extLst>
            </p:cNvPr>
            <p:cNvSpPr/>
            <p:nvPr/>
          </p:nvSpPr>
          <p:spPr>
            <a:xfrm>
              <a:off x="13753459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  <p:sp>
          <p:nvSpPr>
            <p:cNvPr id="204" name="Rounded Rectangle 35">
              <a:extLst>
                <a:ext uri="{FF2B5EF4-FFF2-40B4-BE49-F238E27FC236}">
                  <a16:creationId xmlns:a16="http://schemas.microsoft.com/office/drawing/2014/main" id="{2FA1FC6F-F31E-43D4-9B72-0C547AE754F9}"/>
                </a:ext>
              </a:extLst>
            </p:cNvPr>
            <p:cNvSpPr/>
            <p:nvPr/>
          </p:nvSpPr>
          <p:spPr>
            <a:xfrm>
              <a:off x="16068984" y="9263827"/>
              <a:ext cx="1132514" cy="55598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061D38">
                  <a:lumMod val="90000"/>
                  <a:lumOff val="1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Survival = Y</a:t>
              </a:r>
              <a:r>
                <a:rPr kumimoji="0" lang="en-CA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</a:t>
              </a:r>
              <a:r>
                <a:rPr kumimoji="0" lang="en-CA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Months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B710957-F050-49F1-8FA3-805F70655D12}"/>
              </a:ext>
            </a:extLst>
          </p:cNvPr>
          <p:cNvGrpSpPr/>
          <p:nvPr/>
        </p:nvGrpSpPr>
        <p:grpSpPr>
          <a:xfrm>
            <a:off x="7687090" y="3774189"/>
            <a:ext cx="6452702" cy="3040572"/>
            <a:chOff x="4111792" y="4081873"/>
            <a:chExt cx="6452702" cy="30405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666CF-EF7E-4727-91B2-734E973DA9C9}"/>
                </a:ext>
              </a:extLst>
            </p:cNvPr>
            <p:cNvGrpSpPr/>
            <p:nvPr/>
          </p:nvGrpSpPr>
          <p:grpSpPr>
            <a:xfrm>
              <a:off x="4315656" y="4084808"/>
              <a:ext cx="6143596" cy="2902664"/>
              <a:chOff x="100244" y="7320940"/>
              <a:chExt cx="6143596" cy="2902664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A97BCDE-6843-45B9-BA37-A6AB8E716D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378"/>
              <a:stretch/>
            </p:blipFill>
            <p:spPr>
              <a:xfrm>
                <a:off x="100244" y="8107155"/>
                <a:ext cx="2309673" cy="1785323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FDF948-6DC7-4375-ABA0-3538A8DA7C93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2409917" y="8999815"/>
                <a:ext cx="440849" cy="392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97DE8E10-A97B-461E-9FA7-E9585B620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870" y="7991047"/>
                <a:ext cx="1861961" cy="97433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2B198DC-B6B1-42F8-BCE4-D1F4EF344050}"/>
                  </a:ext>
                </a:extLst>
              </p:cNvPr>
              <p:cNvGrpSpPr/>
              <p:nvPr/>
            </p:nvGrpSpPr>
            <p:grpSpPr>
              <a:xfrm>
                <a:off x="5012683" y="7979437"/>
                <a:ext cx="1231157" cy="985943"/>
                <a:chOff x="8227611" y="2151507"/>
                <a:chExt cx="1231157" cy="985943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9741103A-AFB5-489E-97DE-464265B4B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6378"/>
                <a:stretch/>
              </p:blipFill>
              <p:spPr>
                <a:xfrm>
                  <a:off x="8227611" y="2185794"/>
                  <a:ext cx="1231157" cy="951656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3F93DFE-7541-4A00-B904-293930EDBFA4}"/>
                    </a:ext>
                  </a:extLst>
                </p:cNvPr>
                <p:cNvGrpSpPr/>
                <p:nvPr/>
              </p:nvGrpSpPr>
              <p:grpSpPr>
                <a:xfrm>
                  <a:off x="8290927" y="2151507"/>
                  <a:ext cx="828313" cy="760837"/>
                  <a:chOff x="12097311" y="2335489"/>
                  <a:chExt cx="938580" cy="86212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B3AD8B4-5440-4117-A281-120AB73E2A29}"/>
                      </a:ext>
                    </a:extLst>
                  </p:cNvPr>
                  <p:cNvSpPr/>
                  <p:nvPr/>
                </p:nvSpPr>
                <p:spPr>
                  <a:xfrm>
                    <a:off x="12135540" y="2335489"/>
                    <a:ext cx="862121" cy="86212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18E62B1-499B-4F04-B73D-C40CE6C531E6}"/>
                      </a:ext>
                    </a:extLst>
                  </p:cNvPr>
                  <p:cNvCxnSpPr>
                    <a:stCxn id="72" idx="6"/>
                  </p:cNvCxnSpPr>
                  <p:nvPr/>
                </p:nvCxnSpPr>
                <p:spPr>
                  <a:xfrm flipH="1" flipV="1">
                    <a:off x="12135540" y="2766549"/>
                    <a:ext cx="862121" cy="1"/>
                  </a:xfrm>
                  <a:prstGeom prst="line">
                    <a:avLst/>
                  </a:prstGeom>
                  <a:ln w="3175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40D341C4-E791-4F17-8800-828D282A2828}"/>
                      </a:ext>
                    </a:extLst>
                  </p:cNvPr>
                  <p:cNvSpPr/>
                  <p:nvPr/>
                </p:nvSpPr>
                <p:spPr>
                  <a:xfrm>
                    <a:off x="12097311" y="2606110"/>
                    <a:ext cx="938580" cy="339093"/>
                  </a:xfrm>
                  <a:prstGeom prst="arc">
                    <a:avLst>
                      <a:gd name="adj1" fmla="val 245650"/>
                      <a:gd name="adj2" fmla="val 112532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67A669B-6B67-48C1-A27D-727868D62679}"/>
                  </a:ext>
                </a:extLst>
              </p:cNvPr>
              <p:cNvSpPr/>
              <p:nvPr/>
            </p:nvSpPr>
            <p:spPr>
              <a:xfrm>
                <a:off x="3073464" y="7693749"/>
                <a:ext cx="161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 Statistics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F243916-5433-4FFD-93D7-DF72874D5ADC}"/>
                  </a:ext>
                </a:extLst>
              </p:cNvPr>
              <p:cNvSpPr/>
              <p:nvPr/>
            </p:nvSpPr>
            <p:spPr>
              <a:xfrm>
                <a:off x="3410797" y="8965379"/>
                <a:ext cx="2773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Gray Level Spatial Relationships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1A73B01-96D1-4675-B054-1538C7250DD3}"/>
                  </a:ext>
                </a:extLst>
              </p:cNvPr>
              <p:cNvSpPr/>
              <p:nvPr/>
            </p:nvSpPr>
            <p:spPr>
              <a:xfrm>
                <a:off x="5103602" y="7683272"/>
                <a:ext cx="981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Shape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E376FE1-4CEA-4C14-8467-C5A3C2016B6F}"/>
                  </a:ext>
                </a:extLst>
              </p:cNvPr>
              <p:cNvSpPr txBox="1"/>
              <p:nvPr/>
            </p:nvSpPr>
            <p:spPr>
              <a:xfrm>
                <a:off x="696735" y="7320940"/>
                <a:ext cx="43080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Radiomic Feature Computation</a:t>
                </a:r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7F71E9D-E9D8-4B80-9A56-8A64DA196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407" y="9244243"/>
                <a:ext cx="1558355" cy="979361"/>
              </a:xfrm>
              <a:prstGeom prst="rect">
                <a:avLst/>
              </a:prstGeom>
            </p:spPr>
          </p:pic>
        </p:grpSp>
        <p:sp>
          <p:nvSpPr>
            <p:cNvPr id="347" name="Rectangle: Rounded Corners 346">
              <a:extLst>
                <a:ext uri="{FF2B5EF4-FFF2-40B4-BE49-F238E27FC236}">
                  <a16:creationId xmlns:a16="http://schemas.microsoft.com/office/drawing/2014/main" id="{9C55CBD6-1646-4080-9FC6-06CB04F013D4}"/>
                </a:ext>
              </a:extLst>
            </p:cNvPr>
            <p:cNvSpPr/>
            <p:nvPr/>
          </p:nvSpPr>
          <p:spPr>
            <a:xfrm>
              <a:off x="4111792" y="4081873"/>
              <a:ext cx="6452702" cy="3040572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58561BB-0EF9-4916-A565-F9F6629161F2}"/>
              </a:ext>
            </a:extLst>
          </p:cNvPr>
          <p:cNvGrpSpPr/>
          <p:nvPr/>
        </p:nvGrpSpPr>
        <p:grpSpPr>
          <a:xfrm>
            <a:off x="8493901" y="7281797"/>
            <a:ext cx="4816745" cy="3514546"/>
            <a:chOff x="4676437" y="7533072"/>
            <a:chExt cx="4816745" cy="3514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595B1A-8781-4BCD-9BC8-1372D3449B03}"/>
                </a:ext>
              </a:extLst>
            </p:cNvPr>
            <p:cNvGrpSpPr/>
            <p:nvPr/>
          </p:nvGrpSpPr>
          <p:grpSpPr>
            <a:xfrm>
              <a:off x="5168288" y="7555919"/>
              <a:ext cx="4150726" cy="3314148"/>
              <a:chOff x="3958746" y="7658235"/>
              <a:chExt cx="4150726" cy="331414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AEFF03-5855-482B-94AF-30F3DB369C3D}"/>
                  </a:ext>
                </a:extLst>
              </p:cNvPr>
              <p:cNvSpPr/>
              <p:nvPr/>
            </p:nvSpPr>
            <p:spPr>
              <a:xfrm>
                <a:off x="4555573" y="7658235"/>
                <a:ext cx="25153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3300A0-E58F-4BB6-BFF6-3C98E59DE01D}"/>
                  </a:ext>
                </a:extLst>
              </p:cNvPr>
              <p:cNvGrpSpPr/>
              <p:nvPr/>
            </p:nvGrpSpPr>
            <p:grpSpPr>
              <a:xfrm>
                <a:off x="3958746" y="8058126"/>
                <a:ext cx="4150726" cy="2914257"/>
                <a:chOff x="8439592" y="852536"/>
                <a:chExt cx="2860698" cy="2008519"/>
              </a:xfrm>
            </p:grpSpPr>
            <p:sp>
              <p:nvSpPr>
                <p:cNvPr id="52" name="Flowchart: Manual Operation 51">
                  <a:extLst>
                    <a:ext uri="{FF2B5EF4-FFF2-40B4-BE49-F238E27FC236}">
                      <a16:creationId xmlns:a16="http://schemas.microsoft.com/office/drawing/2014/main" id="{9A4D7275-4C4F-4EB2-A943-ECC1F1C94B9E}"/>
                    </a:ext>
                  </a:extLst>
                </p:cNvPr>
                <p:cNvSpPr/>
                <p:nvPr/>
              </p:nvSpPr>
              <p:spPr>
                <a:xfrm rot="16200000">
                  <a:off x="8865681" y="426447"/>
                  <a:ext cx="2008519" cy="2860698"/>
                </a:xfrm>
                <a:prstGeom prst="flowChartManualOperation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DA17CE7F-8976-46D3-A75D-67E4C61F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13047" y="1588104"/>
                  <a:ext cx="2707458" cy="390655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9DBCD3AF-C622-4955-BE00-2904528890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r="1404"/>
                <a:stretch/>
              </p:blipFill>
              <p:spPr>
                <a:xfrm>
                  <a:off x="8538203" y="1097022"/>
                  <a:ext cx="1347907" cy="54569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6B96BA58-D0C0-43CB-85B5-C7A24A31B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48916" y="1935453"/>
                  <a:ext cx="2065663" cy="597236"/>
                </a:xfrm>
                <a:prstGeom prst="rect">
                  <a:avLst/>
                </a:prstGeom>
              </p:spPr>
            </p:pic>
          </p:grpSp>
        </p:grpSp>
        <p:sp>
          <p:nvSpPr>
            <p:cNvPr id="350" name="Rectangle: Rounded Corners 349">
              <a:extLst>
                <a:ext uri="{FF2B5EF4-FFF2-40B4-BE49-F238E27FC236}">
                  <a16:creationId xmlns:a16="http://schemas.microsoft.com/office/drawing/2014/main" id="{1A4CB56D-F926-4C28-A578-0A6ECD71EFAA}"/>
                </a:ext>
              </a:extLst>
            </p:cNvPr>
            <p:cNvSpPr/>
            <p:nvPr/>
          </p:nvSpPr>
          <p:spPr>
            <a:xfrm>
              <a:off x="4676437" y="7533072"/>
              <a:ext cx="4816745" cy="351454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E836793E-E0CB-473F-B5A6-D2E499A24252}"/>
              </a:ext>
            </a:extLst>
          </p:cNvPr>
          <p:cNvGrpSpPr/>
          <p:nvPr/>
        </p:nvGrpSpPr>
        <p:grpSpPr>
          <a:xfrm>
            <a:off x="8448564" y="11293532"/>
            <a:ext cx="4967853" cy="3004928"/>
            <a:chOff x="1602655" y="12302354"/>
            <a:chExt cx="4967853" cy="3004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24405F-3B70-46C8-8672-C826550996C4}"/>
                </a:ext>
              </a:extLst>
            </p:cNvPr>
            <p:cNvSpPr/>
            <p:nvPr/>
          </p:nvSpPr>
          <p:spPr>
            <a:xfrm>
              <a:off x="1602655" y="12392614"/>
              <a:ext cx="4967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Random Survival Forest Modelling</a:t>
              </a:r>
              <a:endParaRPr lang="en-CA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E0236AF5-7968-4340-887C-8AAE75B5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0976" y="12907644"/>
              <a:ext cx="2334970" cy="944962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63EEF97-B658-45E3-A241-9A54DFE39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376" y="13060044"/>
              <a:ext cx="2334970" cy="944962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A2F9B7C5-CDA9-4C70-890B-B4DADCA1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5776" y="13212444"/>
              <a:ext cx="2334970" cy="944962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BDC3BCD2-2ABD-42EA-87B9-FD7ADB9A1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8176" y="13364844"/>
              <a:ext cx="2334970" cy="944962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7D2C7C37-3472-4E6F-887A-68D32B7D6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10576" y="13517244"/>
              <a:ext cx="2334970" cy="944962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50BEE36D-F930-4475-963E-9B43334E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62976" y="13669644"/>
              <a:ext cx="2334970" cy="944962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EBB88C16-D9CC-480E-BA51-FBEDB675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15376" y="13822044"/>
              <a:ext cx="2334970" cy="944962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23EA5C9E-6B1D-4875-B035-7762C81A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67776" y="13974444"/>
              <a:ext cx="2334970" cy="944962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66F060AA-6C95-4A99-8AF1-4F11FFF2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176" y="14126844"/>
              <a:ext cx="2334970" cy="944962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27C38447-AF66-4D01-8BB7-1AFD5A3A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2576" y="14279244"/>
              <a:ext cx="2334970" cy="944962"/>
            </a:xfrm>
            <a:prstGeom prst="rect">
              <a:avLst/>
            </a:prstGeom>
          </p:spPr>
        </p:pic>
        <p:sp>
          <p:nvSpPr>
            <p:cNvPr id="351" name="Rectangle: Rounded Corners 350">
              <a:extLst>
                <a:ext uri="{FF2B5EF4-FFF2-40B4-BE49-F238E27FC236}">
                  <a16:creationId xmlns:a16="http://schemas.microsoft.com/office/drawing/2014/main" id="{022E265B-5038-449E-B4D8-8F0080FF2ADB}"/>
                </a:ext>
              </a:extLst>
            </p:cNvPr>
            <p:cNvSpPr/>
            <p:nvPr/>
          </p:nvSpPr>
          <p:spPr>
            <a:xfrm>
              <a:off x="1829215" y="12302354"/>
              <a:ext cx="4461477" cy="3004928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9B8AC611-F177-4FC6-870B-A24505C93ABB}"/>
              </a:ext>
            </a:extLst>
          </p:cNvPr>
          <p:cNvSpPr/>
          <p:nvPr/>
        </p:nvSpPr>
        <p:spPr>
          <a:xfrm>
            <a:off x="7092273" y="14784440"/>
            <a:ext cx="7619999" cy="4430887"/>
          </a:xfrm>
          <a:prstGeom prst="round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04ADE41-5CAC-4A4A-9E06-9B22D0F546C9}"/>
              </a:ext>
            </a:extLst>
          </p:cNvPr>
          <p:cNvCxnSpPr>
            <a:stCxn id="60" idx="2"/>
            <a:endCxn id="347" idx="0"/>
          </p:cNvCxnSpPr>
          <p:nvPr/>
        </p:nvCxnSpPr>
        <p:spPr>
          <a:xfrm>
            <a:off x="10902391" y="3334420"/>
            <a:ext cx="11050" cy="43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99E56B7-B3B0-4DEB-8F8F-1F41F71FBFE3}"/>
              </a:ext>
            </a:extLst>
          </p:cNvPr>
          <p:cNvCxnSpPr>
            <a:cxnSpLocks/>
            <a:stCxn id="347" idx="2"/>
            <a:endCxn id="350" idx="0"/>
          </p:cNvCxnSpPr>
          <p:nvPr/>
        </p:nvCxnSpPr>
        <p:spPr>
          <a:xfrm flipH="1">
            <a:off x="10902274" y="6814761"/>
            <a:ext cx="11167" cy="467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036926B3-746B-482F-88DB-EBDF3CB69E79}"/>
              </a:ext>
            </a:extLst>
          </p:cNvPr>
          <p:cNvCxnSpPr>
            <a:cxnSpLocks/>
            <a:stCxn id="350" idx="2"/>
            <a:endCxn id="351" idx="0"/>
          </p:cNvCxnSpPr>
          <p:nvPr/>
        </p:nvCxnSpPr>
        <p:spPr>
          <a:xfrm>
            <a:off x="10902274" y="10796343"/>
            <a:ext cx="3589" cy="497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76303F0-D91F-4961-958D-B1A881952307}"/>
              </a:ext>
            </a:extLst>
          </p:cNvPr>
          <p:cNvCxnSpPr>
            <a:cxnSpLocks/>
            <a:stCxn id="351" idx="2"/>
            <a:endCxn id="352" idx="0"/>
          </p:cNvCxnSpPr>
          <p:nvPr/>
        </p:nvCxnSpPr>
        <p:spPr>
          <a:xfrm flipH="1">
            <a:off x="10902273" y="14298460"/>
            <a:ext cx="3590" cy="4859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5FDDEB9-5EA8-40A8-9DF9-030BACDD8D02}"/>
              </a:ext>
            </a:extLst>
          </p:cNvPr>
          <p:cNvSpPr/>
          <p:nvPr/>
        </p:nvSpPr>
        <p:spPr>
          <a:xfrm>
            <a:off x="-2148704" y="9864431"/>
            <a:ext cx="10124402" cy="219863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E7345B-D51A-4B3D-BA65-DE2DA91C6F78}"/>
              </a:ext>
            </a:extLst>
          </p:cNvPr>
          <p:cNvSpPr/>
          <p:nvPr/>
        </p:nvSpPr>
        <p:spPr>
          <a:xfrm>
            <a:off x="-2560949" y="9338000"/>
            <a:ext cx="3766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Stage (Offline)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3C4894B-602B-4B5E-A3A7-1145712C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4502" y="10291374"/>
            <a:ext cx="1892455" cy="1419341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A62282D-3C40-4A5A-A7F5-7BA042D56643}"/>
              </a:ext>
            </a:extLst>
          </p:cNvPr>
          <p:cNvSpPr/>
          <p:nvPr/>
        </p:nvSpPr>
        <p:spPr>
          <a:xfrm>
            <a:off x="-1914766" y="9966830"/>
            <a:ext cx="1892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Training CT Data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890FC5E-824F-4D33-A4AB-A49CEA40F8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13" y="10388776"/>
            <a:ext cx="2569721" cy="1214337"/>
          </a:xfrm>
          <a:prstGeom prst="rect">
            <a:avLst/>
          </a:prstGeom>
          <a:solidFill>
            <a:schemeClr val="accent3">
              <a:lumMod val="25000"/>
              <a:lumOff val="75000"/>
              <a:alpha val="38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33456C0F-6FBB-4454-9101-0CEDD49230D6}"/>
              </a:ext>
            </a:extLst>
          </p:cNvPr>
          <p:cNvSpPr/>
          <p:nvPr/>
        </p:nvSpPr>
        <p:spPr>
          <a:xfrm>
            <a:off x="3561869" y="10026297"/>
            <a:ext cx="3766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Survival Model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54A4AAC-2E54-4DF9-86A3-DBD2CEF70949}"/>
              </a:ext>
            </a:extLst>
          </p:cNvPr>
          <p:cNvSpPr/>
          <p:nvPr/>
        </p:nvSpPr>
        <p:spPr>
          <a:xfrm>
            <a:off x="869923" y="10388776"/>
            <a:ext cx="2478858" cy="1214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Radiomic Feature Computation and Training RSF Model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04A010-A26E-41BB-9FCF-6E7181307430}"/>
              </a:ext>
            </a:extLst>
          </p:cNvPr>
          <p:cNvCxnSpPr>
            <a:cxnSpLocks/>
            <a:stCxn id="86" idx="3"/>
            <a:endCxn id="90" idx="1"/>
          </p:cNvCxnSpPr>
          <p:nvPr/>
        </p:nvCxnSpPr>
        <p:spPr>
          <a:xfrm flipV="1">
            <a:off x="37953" y="10995945"/>
            <a:ext cx="831970" cy="51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979A3F4-963F-42F9-9B73-683C0FB8CEC6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>
            <a:off x="3348781" y="10995945"/>
            <a:ext cx="815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511EAF3-2663-4398-947A-02441613894B}"/>
              </a:ext>
            </a:extLst>
          </p:cNvPr>
          <p:cNvSpPr txBox="1"/>
          <p:nvPr/>
        </p:nvSpPr>
        <p:spPr>
          <a:xfrm>
            <a:off x="-2205454" y="8590953"/>
            <a:ext cx="662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16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5" grpId="0"/>
      <p:bldP spid="85" grpId="0"/>
      <p:bldP spid="87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317388A-B66C-6597-78E3-31BB180C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2" y="12782616"/>
            <a:ext cx="4673368" cy="3378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C72237-2C80-0656-1CDF-0C833FE5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22" y="5380791"/>
            <a:ext cx="4673368" cy="3505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51A37-1761-6F5C-8E0E-A39500999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063" y="4204204"/>
            <a:ext cx="4301016" cy="1355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4A4C78-6297-773C-5C61-1F9CEFDE3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8373" y="5997975"/>
            <a:ext cx="3722396" cy="14623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A24EA9-0744-C03F-6C2E-FDBDB5D0A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7105" y="7942560"/>
            <a:ext cx="4408652" cy="1035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12E81E-DFDE-80D0-36E8-38B581C385B9}"/>
              </a:ext>
            </a:extLst>
          </p:cNvPr>
          <p:cNvSpPr txBox="1"/>
          <p:nvPr/>
        </p:nvSpPr>
        <p:spPr>
          <a:xfrm>
            <a:off x="16088851" y="4110791"/>
            <a:ext cx="66453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Neighboring Gray Tone Difference Matrix Strength: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0.0271</a:t>
            </a: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9B235E-86DF-0451-38A4-6E1C937344F2}"/>
              </a:ext>
            </a:extLst>
          </p:cNvPr>
          <p:cNvCxnSpPr>
            <a:cxnSpLocks/>
          </p:cNvCxnSpPr>
          <p:nvPr/>
        </p:nvCxnSpPr>
        <p:spPr>
          <a:xfrm flipV="1">
            <a:off x="8696485" y="4852900"/>
            <a:ext cx="3464789" cy="18220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D68CA2-145B-80D8-B527-A1024278A69F}"/>
              </a:ext>
            </a:extLst>
          </p:cNvPr>
          <p:cNvCxnSpPr>
            <a:cxnSpLocks/>
          </p:cNvCxnSpPr>
          <p:nvPr/>
        </p:nvCxnSpPr>
        <p:spPr>
          <a:xfrm>
            <a:off x="8696485" y="6674969"/>
            <a:ext cx="346478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3D8F38-DE30-6A78-D71F-648EB86449E6}"/>
              </a:ext>
            </a:extLst>
          </p:cNvPr>
          <p:cNvSpPr txBox="1"/>
          <p:nvPr/>
        </p:nvSpPr>
        <p:spPr>
          <a:xfrm>
            <a:off x="16088851" y="6125326"/>
            <a:ext cx="664532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198.6652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271788-028A-0DFA-44F7-52CC603D8088}"/>
              </a:ext>
            </a:extLst>
          </p:cNvPr>
          <p:cNvCxnSpPr>
            <a:cxnSpLocks/>
          </p:cNvCxnSpPr>
          <p:nvPr/>
        </p:nvCxnSpPr>
        <p:spPr>
          <a:xfrm>
            <a:off x="8696485" y="6651986"/>
            <a:ext cx="3405513" cy="19989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9146AD-A109-0275-23F2-CFBACA8636E3}"/>
              </a:ext>
            </a:extLst>
          </p:cNvPr>
          <p:cNvSpPr txBox="1"/>
          <p:nvPr/>
        </p:nvSpPr>
        <p:spPr>
          <a:xfrm>
            <a:off x="16212675" y="7692182"/>
            <a:ext cx="6397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Level Co-occurrence Matrix Cluster Shade: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-955.8940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8A02184E-8CC1-F595-758D-2B96CC2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52033"/>
              </p:ext>
            </p:extLst>
          </p:nvPr>
        </p:nvGraphicFramePr>
        <p:xfrm>
          <a:off x="6918223" y="9225183"/>
          <a:ext cx="97684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244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4884244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Time-To-Event: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Progression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 Months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graphicFrame>
        <p:nvGraphicFramePr>
          <p:cNvPr id="42" name="Table 39">
            <a:extLst>
              <a:ext uri="{FF2B5EF4-FFF2-40B4-BE49-F238E27FC236}">
                <a16:creationId xmlns:a16="http://schemas.microsoft.com/office/drawing/2014/main" id="{1A89F935-0971-0C66-3CE6-2F41B13B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16297"/>
              </p:ext>
            </p:extLst>
          </p:nvPr>
        </p:nvGraphicFramePr>
        <p:xfrm>
          <a:off x="843988" y="4154421"/>
          <a:ext cx="111994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713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5599713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CT and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Tumor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291E66D5-7706-D3B9-5649-85341E54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063" y="11839775"/>
            <a:ext cx="4301016" cy="135585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02ACA07-482A-1618-A356-A62F42329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8373" y="13633546"/>
            <a:ext cx="3722396" cy="14623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3578A10-8CDF-5314-F68C-6326655EA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7105" y="15578131"/>
            <a:ext cx="4408652" cy="1035277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93F376-0757-2696-F538-99DD4DEFEBE8}"/>
              </a:ext>
            </a:extLst>
          </p:cNvPr>
          <p:cNvCxnSpPr>
            <a:cxnSpLocks/>
          </p:cNvCxnSpPr>
          <p:nvPr/>
        </p:nvCxnSpPr>
        <p:spPr>
          <a:xfrm flipV="1">
            <a:off x="8495293" y="12488471"/>
            <a:ext cx="3665981" cy="13984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0386F8-553A-724F-89C2-DCF81B295A9E}"/>
              </a:ext>
            </a:extLst>
          </p:cNvPr>
          <p:cNvCxnSpPr>
            <a:cxnSpLocks/>
          </p:cNvCxnSpPr>
          <p:nvPr/>
        </p:nvCxnSpPr>
        <p:spPr>
          <a:xfrm>
            <a:off x="8495293" y="13893123"/>
            <a:ext cx="3665981" cy="4174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1C21C0-323F-F631-9FE8-42DC44FDA169}"/>
              </a:ext>
            </a:extLst>
          </p:cNvPr>
          <p:cNvCxnSpPr>
            <a:cxnSpLocks/>
          </p:cNvCxnSpPr>
          <p:nvPr/>
        </p:nvCxnSpPr>
        <p:spPr>
          <a:xfrm>
            <a:off x="8495293" y="13893123"/>
            <a:ext cx="3606705" cy="23933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68DA5FC-3274-5C10-3FC4-449D57B3D15F}"/>
              </a:ext>
            </a:extLst>
          </p:cNvPr>
          <p:cNvSpPr txBox="1"/>
          <p:nvPr/>
        </p:nvSpPr>
        <p:spPr>
          <a:xfrm>
            <a:off x="16088851" y="11758645"/>
            <a:ext cx="66453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Neighboring Gray Tone Difference Matrix Strength: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0.0071</a:t>
            </a:r>
          </a:p>
          <a:p>
            <a:pPr algn="ctr"/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153185-6A66-6FA4-09C7-8CD57306A211}"/>
              </a:ext>
            </a:extLst>
          </p:cNvPr>
          <p:cNvSpPr txBox="1"/>
          <p:nvPr/>
        </p:nvSpPr>
        <p:spPr>
          <a:xfrm>
            <a:off x="16088851" y="13773180"/>
            <a:ext cx="664532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-0.9242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472AC7-13F0-C1B2-90C9-C8D4915C93B0}"/>
              </a:ext>
            </a:extLst>
          </p:cNvPr>
          <p:cNvSpPr txBox="1"/>
          <p:nvPr/>
        </p:nvSpPr>
        <p:spPr>
          <a:xfrm>
            <a:off x="16212675" y="15340036"/>
            <a:ext cx="6397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Level Co-occurrence Matrix Cluster Shade: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-452.4516</a:t>
            </a:r>
          </a:p>
        </p:txBody>
      </p:sp>
      <p:graphicFrame>
        <p:nvGraphicFramePr>
          <p:cNvPr id="71" name="Table 39">
            <a:extLst>
              <a:ext uri="{FF2B5EF4-FFF2-40B4-BE49-F238E27FC236}">
                <a16:creationId xmlns:a16="http://schemas.microsoft.com/office/drawing/2014/main" id="{E4E7A20F-6D8F-8ECA-DD71-C88A7CCBA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61056"/>
              </p:ext>
            </p:extLst>
          </p:nvPr>
        </p:nvGraphicFramePr>
        <p:xfrm>
          <a:off x="6880122" y="16533473"/>
          <a:ext cx="4884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244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Local Progression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graphicFrame>
        <p:nvGraphicFramePr>
          <p:cNvPr id="75" name="Table 39">
            <a:extLst>
              <a:ext uri="{FF2B5EF4-FFF2-40B4-BE49-F238E27FC236}">
                <a16:creationId xmlns:a16="http://schemas.microsoft.com/office/drawing/2014/main" id="{4030D4F0-3D15-F005-8BFC-B8D3B2F6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47623"/>
              </p:ext>
            </p:extLst>
          </p:nvPr>
        </p:nvGraphicFramePr>
        <p:xfrm>
          <a:off x="843988" y="11500044"/>
          <a:ext cx="1119942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713">
                  <a:extLst>
                    <a:ext uri="{9D8B030D-6E8A-4147-A177-3AD203B41FA5}">
                      <a16:colId xmlns:a16="http://schemas.microsoft.com/office/drawing/2014/main" val="2207775879"/>
                    </a:ext>
                  </a:extLst>
                </a:gridCol>
                <a:gridCol w="5599713">
                  <a:extLst>
                    <a:ext uri="{9D8B030D-6E8A-4147-A177-3AD203B41FA5}">
                      <a16:colId xmlns:a16="http://schemas.microsoft.com/office/drawing/2014/main" val="4103952302"/>
                    </a:ext>
                  </a:extLst>
                </a:gridCol>
              </a:tblGrid>
              <a:tr h="552814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CT and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Segmented Tumor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12014"/>
                  </a:ext>
                </a:extLst>
              </a:tr>
            </a:tbl>
          </a:graphicData>
        </a:graphic>
      </p:graphicFrame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CB58064B-2078-046E-C89E-5BDDB94E7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06101"/>
              </p:ext>
            </p:extLst>
          </p:nvPr>
        </p:nvGraphicFramePr>
        <p:xfrm>
          <a:off x="12743987" y="1892813"/>
          <a:ext cx="503237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75">
                  <a:extLst>
                    <a:ext uri="{9D8B030D-6E8A-4147-A177-3AD203B41FA5}">
                      <a16:colId xmlns:a16="http://schemas.microsoft.com/office/drawing/2014/main" val="2187730031"/>
                    </a:ext>
                  </a:extLst>
                </a:gridCol>
              </a:tblGrid>
              <a:tr h="439753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Tumor Segmentation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8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Segmentation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98294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713D32-5B15-1F73-B6CD-97B727F1FECC}"/>
              </a:ext>
            </a:extLst>
          </p:cNvPr>
          <p:cNvCxnSpPr>
            <a:cxnSpLocks/>
          </p:cNvCxnSpPr>
          <p:nvPr/>
        </p:nvCxnSpPr>
        <p:spPr>
          <a:xfrm>
            <a:off x="10624364" y="2210264"/>
            <a:ext cx="1861198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6EB1D-A0FE-3693-ED09-4C8A94D09CE6}"/>
              </a:ext>
            </a:extLst>
          </p:cNvPr>
          <p:cNvCxnSpPr>
            <a:cxnSpLocks/>
          </p:cNvCxnSpPr>
          <p:nvPr/>
        </p:nvCxnSpPr>
        <p:spPr>
          <a:xfrm>
            <a:off x="10624364" y="2781764"/>
            <a:ext cx="1861198" cy="0"/>
          </a:xfrm>
          <a:prstGeom prst="line">
            <a:avLst/>
          </a:prstGeom>
          <a:ln w="38100">
            <a:solidFill>
              <a:srgbClr val="9CC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9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32E3A7-9166-4848-9D2F-09FF93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61" y="8711850"/>
            <a:ext cx="6848284" cy="2615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5B685-D8AF-4527-9462-5CB7559D6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3" y="8711850"/>
            <a:ext cx="6992874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BF526-2F0E-4361-9EA1-F67E9A9C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91" y="11974874"/>
            <a:ext cx="6920579" cy="2655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7F0AE-8595-452B-A277-CF1A4D4C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69" y="11981445"/>
            <a:ext cx="6940296" cy="26486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92BF7A-8729-4216-8AB3-682FC6EF307B}"/>
              </a:ext>
            </a:extLst>
          </p:cNvPr>
          <p:cNvSpPr/>
          <p:nvPr/>
        </p:nvSpPr>
        <p:spPr>
          <a:xfrm>
            <a:off x="2580936" y="8373296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Best Case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F59C8-121F-47AD-B8EF-CF3AE6E91C70}"/>
              </a:ext>
            </a:extLst>
          </p:cNvPr>
          <p:cNvSpPr/>
          <p:nvPr/>
        </p:nvSpPr>
        <p:spPr>
          <a:xfrm>
            <a:off x="2580935" y="11669070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Best Case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13BA33-C4B4-41ED-ACE5-0C290039B353}"/>
              </a:ext>
            </a:extLst>
          </p:cNvPr>
          <p:cNvSpPr/>
          <p:nvPr/>
        </p:nvSpPr>
        <p:spPr>
          <a:xfrm>
            <a:off x="10384204" y="8364364"/>
            <a:ext cx="432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Survival, Worst Case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77C722-C5FC-412B-8534-6A213063BA87}"/>
              </a:ext>
            </a:extLst>
          </p:cNvPr>
          <p:cNvSpPr/>
          <p:nvPr/>
        </p:nvSpPr>
        <p:spPr>
          <a:xfrm>
            <a:off x="10384201" y="11660138"/>
            <a:ext cx="4201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Integrated Brier Score, Worst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FF8FE-1FBA-40F3-9EC5-E866EB426E94}"/>
              </a:ext>
            </a:extLst>
          </p:cNvPr>
          <p:cNvSpPr txBox="1"/>
          <p:nvPr/>
        </p:nvSpPr>
        <p:spPr>
          <a:xfrm>
            <a:off x="767234" y="8333586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BB47B-1C1B-4942-8E36-DBBF32FE25C8}"/>
              </a:ext>
            </a:extLst>
          </p:cNvPr>
          <p:cNvSpPr txBox="1"/>
          <p:nvPr/>
        </p:nvSpPr>
        <p:spPr>
          <a:xfrm>
            <a:off x="767234" y="11640591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17B661-A1F9-4422-B4CD-790BA7FAE0BA}"/>
              </a:ext>
            </a:extLst>
          </p:cNvPr>
          <p:cNvSpPr txBox="1"/>
          <p:nvPr/>
        </p:nvSpPr>
        <p:spPr>
          <a:xfrm>
            <a:off x="8417498" y="8291494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A9AAC-2875-46BA-A759-1F63B42CC7DD}"/>
              </a:ext>
            </a:extLst>
          </p:cNvPr>
          <p:cNvSpPr txBox="1"/>
          <p:nvPr/>
        </p:nvSpPr>
        <p:spPr>
          <a:xfrm>
            <a:off x="8417498" y="11640592"/>
            <a:ext cx="5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0F224-9137-441B-9A91-C432785DF6F9}"/>
              </a:ext>
            </a:extLst>
          </p:cNvPr>
          <p:cNvSpPr txBox="1"/>
          <p:nvPr/>
        </p:nvSpPr>
        <p:spPr>
          <a:xfrm>
            <a:off x="11870099" y="1123883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5393-BF3C-4988-9E49-0C55DFD01CDD}"/>
              </a:ext>
            </a:extLst>
          </p:cNvPr>
          <p:cNvSpPr txBox="1"/>
          <p:nvPr/>
        </p:nvSpPr>
        <p:spPr>
          <a:xfrm>
            <a:off x="11870098" y="14499256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C6C4C-4196-432F-AC35-695F8A297513}"/>
              </a:ext>
            </a:extLst>
          </p:cNvPr>
          <p:cNvSpPr txBox="1"/>
          <p:nvPr/>
        </p:nvSpPr>
        <p:spPr>
          <a:xfrm>
            <a:off x="4188733" y="11238834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027736-A774-4DE4-9E81-C6C8193A09CB}"/>
              </a:ext>
            </a:extLst>
          </p:cNvPr>
          <p:cNvSpPr txBox="1"/>
          <p:nvPr/>
        </p:nvSpPr>
        <p:spPr>
          <a:xfrm>
            <a:off x="4188732" y="14499255"/>
            <a:ext cx="9915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A5CE7-E771-49A5-A478-423F78C1C683}"/>
              </a:ext>
            </a:extLst>
          </p:cNvPr>
          <p:cNvSpPr txBox="1"/>
          <p:nvPr/>
        </p:nvSpPr>
        <p:spPr>
          <a:xfrm>
            <a:off x="8389361" y="9402765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E9321F-B13D-4C8D-ABBD-E63613F1F8F1}"/>
              </a:ext>
            </a:extLst>
          </p:cNvPr>
          <p:cNvSpPr txBox="1"/>
          <p:nvPr/>
        </p:nvSpPr>
        <p:spPr>
          <a:xfrm>
            <a:off x="841750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05195F-0298-453F-BDDC-0097D0FBD0BA}"/>
              </a:ext>
            </a:extLst>
          </p:cNvPr>
          <p:cNvSpPr txBox="1"/>
          <p:nvPr/>
        </p:nvSpPr>
        <p:spPr>
          <a:xfrm>
            <a:off x="771518" y="9402764"/>
            <a:ext cx="353943" cy="86230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Survivors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5323B3-3820-48D6-9BD4-651779B6E593}"/>
              </a:ext>
            </a:extLst>
          </p:cNvPr>
          <p:cNvSpPr txBox="1"/>
          <p:nvPr/>
        </p:nvSpPr>
        <p:spPr>
          <a:xfrm>
            <a:off x="812220" y="12408107"/>
            <a:ext cx="353943" cy="1524904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100" dirty="0"/>
              <a:t>Integrated Brier Score</a:t>
            </a:r>
          </a:p>
        </p:txBody>
      </p:sp>
    </p:spTree>
    <p:extLst>
      <p:ext uri="{BB962C8B-B14F-4D97-AF65-F5344CB8AC3E}">
        <p14:creationId xmlns:p14="http://schemas.microsoft.com/office/powerpoint/2010/main" val="20723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363</Words>
  <Application>Microsoft Office PowerPoint</Application>
  <PresentationFormat>Custom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Hu</dc:creator>
  <cp:lastModifiedBy>Ricky Hu</cp:lastModifiedBy>
  <cp:revision>42</cp:revision>
  <dcterms:created xsi:type="dcterms:W3CDTF">2020-09-15T04:50:16Z</dcterms:created>
  <dcterms:modified xsi:type="dcterms:W3CDTF">2022-07-31T01:53:02Z</dcterms:modified>
</cp:coreProperties>
</file>