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Poppins"/>
      <p:bold r:id="rId16"/>
      <p:boldItalic r:id="rId17"/>
    </p:embeddedFont>
    <p:embeddedFont>
      <p:font typeface="Inter"/>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9" roundtripDataSignature="AMtx7mhM1RFyks53c16TH+AKyr51WhB8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Italic.fntdata"/><Relationship Id="rId16" Type="http://schemas.openxmlformats.org/officeDocument/2006/relationships/font" Target="fonts/Poppins-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Int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a454afc9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4a454afc9a_1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a454afc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4a454afc9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a454afc9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4a454afc9a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a454afc9a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4a454afc9a_1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a454afc9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4a454afc9a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0.jp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3494461" y="3439654"/>
            <a:ext cx="112992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6000">
                <a:latin typeface="Poppins"/>
                <a:ea typeface="Poppins"/>
                <a:cs typeface="Poppins"/>
                <a:sym typeface="Poppins"/>
              </a:rPr>
              <a:t>Credit Scoring Analysis</a:t>
            </a:r>
            <a:endParaRPr sz="6000"/>
          </a:p>
        </p:txBody>
      </p:sp>
      <p:pic>
        <p:nvPicPr>
          <p:cNvPr id="85" name="Google Shape;85;p1"/>
          <p:cNvPicPr preferRelativeResize="0"/>
          <p:nvPr/>
        </p:nvPicPr>
        <p:blipFill rotWithShape="1">
          <a:blip r:embed="rId3">
            <a:alphaModFix/>
          </a:blip>
          <a:srcRect b="0" l="0" r="0" t="0"/>
          <a:stretch/>
        </p:blipFill>
        <p:spPr>
          <a:xfrm flipH="1" rot="-2681552">
            <a:off x="8169480" y="5124427"/>
            <a:ext cx="621300" cy="621300"/>
          </a:xfrm>
          <a:prstGeom prst="rect">
            <a:avLst/>
          </a:prstGeom>
          <a:noFill/>
          <a:ln>
            <a:noFill/>
          </a:ln>
        </p:spPr>
      </p:pic>
      <p:sp>
        <p:nvSpPr>
          <p:cNvPr id="86" name="Google Shape;86;p1"/>
          <p:cNvSpPr/>
          <p:nvPr/>
        </p:nvSpPr>
        <p:spPr>
          <a:xfrm>
            <a:off x="8753513" y="5277682"/>
            <a:ext cx="184911" cy="18574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0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p:nvPr/>
        </p:nvSpPr>
        <p:spPr>
          <a:xfrm>
            <a:off x="8024934" y="5277682"/>
            <a:ext cx="184911" cy="18574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0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
          <p:cNvSpPr txBox="1"/>
          <p:nvPr/>
        </p:nvSpPr>
        <p:spPr>
          <a:xfrm>
            <a:off x="4760235" y="5964955"/>
            <a:ext cx="8767500" cy="481800"/>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lang="en-US" sz="3130">
                <a:latin typeface="Poppins"/>
                <a:ea typeface="Poppins"/>
                <a:cs typeface="Poppins"/>
                <a:sym typeface="Poppins"/>
              </a:rPr>
              <a:t>Ricky Hermanto</a:t>
            </a:r>
            <a:endParaRPr/>
          </a:p>
        </p:txBody>
      </p:sp>
      <p:sp>
        <p:nvSpPr>
          <p:cNvPr id="89" name="Google Shape;89;p1"/>
          <p:cNvSpPr/>
          <p:nvPr/>
        </p:nvSpPr>
        <p:spPr>
          <a:xfrm rot="10800000">
            <a:off x="14430721" y="0"/>
            <a:ext cx="3847852" cy="3841695"/>
          </a:xfrm>
          <a:custGeom>
            <a:rect b="b" l="l" r="r" t="t"/>
            <a:pathLst>
              <a:path extrusionOk="0" h="6339840" w="6350000">
                <a:moveTo>
                  <a:pt x="6350000" y="6339840"/>
                </a:moveTo>
                <a:lnTo>
                  <a:pt x="0" y="6339840"/>
                </a:lnTo>
                <a:lnTo>
                  <a:pt x="0" y="0"/>
                </a:lnTo>
                <a:lnTo>
                  <a:pt x="6350000" y="6339840"/>
                </a:lnTo>
                <a:close/>
              </a:path>
            </a:pathLst>
          </a:custGeom>
          <a:solidFill>
            <a:srgbClr val="06327D"/>
          </a:solidFill>
          <a:ln>
            <a:noFill/>
          </a:ln>
        </p:spPr>
      </p:sp>
      <p:sp>
        <p:nvSpPr>
          <p:cNvPr id="90" name="Google Shape;90;p1"/>
          <p:cNvSpPr/>
          <p:nvPr/>
        </p:nvSpPr>
        <p:spPr>
          <a:xfrm rot="10800000">
            <a:off x="12377540" y="0"/>
            <a:ext cx="2044362" cy="2041091"/>
          </a:xfrm>
          <a:custGeom>
            <a:rect b="b" l="l" r="r" t="t"/>
            <a:pathLst>
              <a:path extrusionOk="0" h="6339840" w="6350000">
                <a:moveTo>
                  <a:pt x="6350000" y="6339840"/>
                </a:moveTo>
                <a:lnTo>
                  <a:pt x="0" y="6339840"/>
                </a:lnTo>
                <a:lnTo>
                  <a:pt x="0" y="0"/>
                </a:lnTo>
                <a:lnTo>
                  <a:pt x="6350000" y="6339840"/>
                </a:lnTo>
                <a:close/>
              </a:path>
            </a:pathLst>
          </a:custGeom>
          <a:solidFill>
            <a:srgbClr val="44B875"/>
          </a:solidFill>
          <a:ln>
            <a:noFill/>
          </a:ln>
        </p:spPr>
      </p:sp>
      <p:sp>
        <p:nvSpPr>
          <p:cNvPr id="91" name="Google Shape;91;p1"/>
          <p:cNvSpPr/>
          <p:nvPr/>
        </p:nvSpPr>
        <p:spPr>
          <a:xfrm rot="10800000">
            <a:off x="10090315" y="-55305"/>
            <a:ext cx="8188258" cy="8175157"/>
          </a:xfrm>
          <a:custGeom>
            <a:rect b="b" l="l" r="r" t="t"/>
            <a:pathLst>
              <a:path extrusionOk="0" h="6339840" w="6350000">
                <a:moveTo>
                  <a:pt x="6350000" y="6339840"/>
                </a:moveTo>
                <a:lnTo>
                  <a:pt x="0" y="6339840"/>
                </a:lnTo>
                <a:lnTo>
                  <a:pt x="0" y="0"/>
                </a:lnTo>
                <a:lnTo>
                  <a:pt x="6350000" y="6339840"/>
                </a:lnTo>
                <a:close/>
              </a:path>
            </a:pathLst>
          </a:custGeom>
          <a:solidFill>
            <a:srgbClr val="FFD034">
              <a:alpha val="15294"/>
            </a:srgbClr>
          </a:solidFill>
          <a:ln>
            <a:noFill/>
          </a:ln>
        </p:spPr>
      </p:sp>
      <p:sp>
        <p:nvSpPr>
          <p:cNvPr id="92" name="Google Shape;92;p1"/>
          <p:cNvSpPr/>
          <p:nvPr/>
        </p:nvSpPr>
        <p:spPr>
          <a:xfrm>
            <a:off x="0" y="6445305"/>
            <a:ext cx="3847852" cy="3841695"/>
          </a:xfrm>
          <a:custGeom>
            <a:rect b="b" l="l" r="r" t="t"/>
            <a:pathLst>
              <a:path extrusionOk="0" h="6339840" w="6350000">
                <a:moveTo>
                  <a:pt x="6350000" y="6339840"/>
                </a:moveTo>
                <a:lnTo>
                  <a:pt x="0" y="6339840"/>
                </a:lnTo>
                <a:lnTo>
                  <a:pt x="0" y="0"/>
                </a:lnTo>
                <a:lnTo>
                  <a:pt x="6350000" y="6339840"/>
                </a:lnTo>
                <a:close/>
              </a:path>
            </a:pathLst>
          </a:custGeom>
          <a:solidFill>
            <a:srgbClr val="06327D"/>
          </a:solidFill>
          <a:ln>
            <a:noFill/>
          </a:ln>
        </p:spPr>
      </p:sp>
      <p:sp>
        <p:nvSpPr>
          <p:cNvPr id="93" name="Google Shape;93;p1"/>
          <p:cNvSpPr/>
          <p:nvPr/>
        </p:nvSpPr>
        <p:spPr>
          <a:xfrm>
            <a:off x="3856671" y="8245909"/>
            <a:ext cx="2044362" cy="2041091"/>
          </a:xfrm>
          <a:custGeom>
            <a:rect b="b" l="l" r="r" t="t"/>
            <a:pathLst>
              <a:path extrusionOk="0" h="6339840" w="6350000">
                <a:moveTo>
                  <a:pt x="6350000" y="6339840"/>
                </a:moveTo>
                <a:lnTo>
                  <a:pt x="0" y="6339840"/>
                </a:lnTo>
                <a:lnTo>
                  <a:pt x="0" y="0"/>
                </a:lnTo>
                <a:lnTo>
                  <a:pt x="6350000" y="6339840"/>
                </a:lnTo>
                <a:close/>
              </a:path>
            </a:pathLst>
          </a:custGeom>
          <a:solidFill>
            <a:srgbClr val="44B875"/>
          </a:solidFill>
          <a:ln>
            <a:noFill/>
          </a:ln>
        </p:spPr>
      </p:sp>
      <p:sp>
        <p:nvSpPr>
          <p:cNvPr id="94" name="Google Shape;94;p1"/>
          <p:cNvSpPr/>
          <p:nvPr/>
        </p:nvSpPr>
        <p:spPr>
          <a:xfrm>
            <a:off x="0" y="2111843"/>
            <a:ext cx="8188258" cy="8175157"/>
          </a:xfrm>
          <a:custGeom>
            <a:rect b="b" l="l" r="r" t="t"/>
            <a:pathLst>
              <a:path extrusionOk="0" h="6339840" w="6350000">
                <a:moveTo>
                  <a:pt x="6350000" y="6339840"/>
                </a:moveTo>
                <a:lnTo>
                  <a:pt x="0" y="6339840"/>
                </a:lnTo>
                <a:lnTo>
                  <a:pt x="0" y="0"/>
                </a:lnTo>
                <a:lnTo>
                  <a:pt x="6350000" y="6339840"/>
                </a:lnTo>
                <a:close/>
              </a:path>
            </a:pathLst>
          </a:custGeom>
          <a:solidFill>
            <a:srgbClr val="FFD034">
              <a:alpha val="15294"/>
            </a:srgbClr>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4a454afc9a_1_77"/>
          <p:cNvSpPr txBox="1"/>
          <p:nvPr/>
        </p:nvSpPr>
        <p:spPr>
          <a:xfrm>
            <a:off x="4949225" y="5017014"/>
            <a:ext cx="9483600" cy="827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5373">
                <a:latin typeface="Poppins"/>
                <a:ea typeface="Poppins"/>
                <a:cs typeface="Poppins"/>
                <a:sym typeface="Poppins"/>
              </a:rPr>
              <a:t>Thank You</a:t>
            </a:r>
            <a:endParaRPr/>
          </a:p>
        </p:txBody>
      </p:sp>
      <p:sp>
        <p:nvSpPr>
          <p:cNvPr id="187" name="Google Shape;187;g14a454afc9a_1_77"/>
          <p:cNvSpPr/>
          <p:nvPr/>
        </p:nvSpPr>
        <p:spPr>
          <a:xfrm rot="-2700000">
            <a:off x="12265008" y="-1916454"/>
            <a:ext cx="3839059" cy="3832917"/>
          </a:xfrm>
          <a:custGeom>
            <a:rect b="b" l="l" r="r" t="t"/>
            <a:pathLst>
              <a:path extrusionOk="0" h="6339840" w="6350000">
                <a:moveTo>
                  <a:pt x="6350000" y="6339840"/>
                </a:moveTo>
                <a:lnTo>
                  <a:pt x="0" y="6339840"/>
                </a:lnTo>
                <a:lnTo>
                  <a:pt x="0" y="0"/>
                </a:lnTo>
                <a:lnTo>
                  <a:pt x="6350000" y="6339840"/>
                </a:lnTo>
                <a:close/>
              </a:path>
            </a:pathLst>
          </a:custGeom>
          <a:solidFill>
            <a:srgbClr val="06327D">
              <a:alpha val="9800"/>
            </a:srgbClr>
          </a:solidFill>
          <a:ln>
            <a:noFill/>
          </a:ln>
        </p:spPr>
      </p:sp>
      <p:sp>
        <p:nvSpPr>
          <p:cNvPr id="188" name="Google Shape;188;g14a454afc9a_1_77"/>
          <p:cNvSpPr/>
          <p:nvPr/>
        </p:nvSpPr>
        <p:spPr>
          <a:xfrm rot="-2700000">
            <a:off x="16301067" y="-1019869"/>
            <a:ext cx="2043008" cy="2039739"/>
          </a:xfrm>
          <a:custGeom>
            <a:rect b="b" l="l" r="r" t="t"/>
            <a:pathLst>
              <a:path extrusionOk="0" h="6339840" w="6350000">
                <a:moveTo>
                  <a:pt x="6350000" y="6339840"/>
                </a:moveTo>
                <a:lnTo>
                  <a:pt x="0" y="6339840"/>
                </a:lnTo>
                <a:lnTo>
                  <a:pt x="0" y="0"/>
                </a:lnTo>
                <a:lnTo>
                  <a:pt x="6350000" y="6339840"/>
                </a:lnTo>
                <a:close/>
              </a:path>
            </a:pathLst>
          </a:custGeom>
          <a:solidFill>
            <a:srgbClr val="44B875">
              <a:alpha val="9800"/>
            </a:srgbClr>
          </a:solidFill>
          <a:ln>
            <a:noFill/>
          </a:ln>
        </p:spPr>
      </p:sp>
      <p:sp>
        <p:nvSpPr>
          <p:cNvPr id="189" name="Google Shape;189;g14a454afc9a_1_77"/>
          <p:cNvSpPr txBox="1"/>
          <p:nvPr/>
        </p:nvSpPr>
        <p:spPr>
          <a:xfrm>
            <a:off x="510325" y="8865350"/>
            <a:ext cx="9320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t>https://github.com/ricky2593/Credit-Scoring-Model-Home-Credit-Indonesia</a:t>
            </a:r>
            <a:endParaRPr sz="3600"/>
          </a:p>
        </p:txBody>
      </p:sp>
      <p:sp>
        <p:nvSpPr>
          <p:cNvPr id="190" name="Google Shape;190;g14a454afc9a_1_77"/>
          <p:cNvSpPr txBox="1"/>
          <p:nvPr/>
        </p:nvSpPr>
        <p:spPr>
          <a:xfrm>
            <a:off x="510325" y="8218850"/>
            <a:ext cx="440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Link Repository</a:t>
            </a:r>
            <a:endParaRPr sz="3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
          <p:cNvPicPr preferRelativeResize="0"/>
          <p:nvPr/>
        </p:nvPicPr>
        <p:blipFill rotWithShape="1">
          <a:blip r:embed="rId3">
            <a:alphaModFix/>
          </a:blip>
          <a:srcRect b="0" l="20370" r="20369" t="0"/>
          <a:stretch/>
        </p:blipFill>
        <p:spPr>
          <a:xfrm>
            <a:off x="9144000" y="0"/>
            <a:ext cx="9144000" cy="10287000"/>
          </a:xfrm>
          <a:prstGeom prst="rect">
            <a:avLst/>
          </a:prstGeom>
          <a:noFill/>
          <a:ln>
            <a:noFill/>
          </a:ln>
        </p:spPr>
      </p:pic>
      <p:sp>
        <p:nvSpPr>
          <p:cNvPr id="100" name="Google Shape;100;p2"/>
          <p:cNvSpPr txBox="1"/>
          <p:nvPr/>
        </p:nvSpPr>
        <p:spPr>
          <a:xfrm>
            <a:off x="1028700" y="2097082"/>
            <a:ext cx="8262000" cy="827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5373">
                <a:latin typeface="Poppins"/>
                <a:ea typeface="Poppins"/>
                <a:cs typeface="Poppins"/>
                <a:sym typeface="Poppins"/>
              </a:rPr>
              <a:t>Latar Belakang</a:t>
            </a:r>
            <a:endParaRPr/>
          </a:p>
        </p:txBody>
      </p:sp>
      <p:sp>
        <p:nvSpPr>
          <p:cNvPr id="101" name="Google Shape;101;p2"/>
          <p:cNvSpPr/>
          <p:nvPr/>
        </p:nvSpPr>
        <p:spPr>
          <a:xfrm>
            <a:off x="0" y="5467050"/>
            <a:ext cx="11062903" cy="3870240"/>
          </a:xfrm>
          <a:custGeom>
            <a:rect b="b" l="l" r="r" t="t"/>
            <a:pathLst>
              <a:path extrusionOk="0" h="1309726" w="3531653">
                <a:moveTo>
                  <a:pt x="0" y="0"/>
                </a:moveTo>
                <a:lnTo>
                  <a:pt x="3531653" y="0"/>
                </a:lnTo>
                <a:lnTo>
                  <a:pt x="3531653" y="1309726"/>
                </a:lnTo>
                <a:lnTo>
                  <a:pt x="0" y="1309726"/>
                </a:lnTo>
                <a:close/>
              </a:path>
            </a:pathLst>
          </a:custGeom>
          <a:solidFill>
            <a:srgbClr val="06327D"/>
          </a:solidFill>
          <a:ln>
            <a:noFill/>
          </a:ln>
        </p:spPr>
      </p:sp>
      <p:sp>
        <p:nvSpPr>
          <p:cNvPr id="102" name="Google Shape;102;p2"/>
          <p:cNvSpPr/>
          <p:nvPr/>
        </p:nvSpPr>
        <p:spPr>
          <a:xfrm>
            <a:off x="630178" y="4604656"/>
            <a:ext cx="1446050" cy="1446808"/>
          </a:xfrm>
          <a:custGeom>
            <a:rect b="b" l="l" r="r" t="t"/>
            <a:pathLst>
              <a:path extrusionOk="0" h="3094777" w="3093156">
                <a:moveTo>
                  <a:pt x="0" y="0"/>
                </a:moveTo>
                <a:lnTo>
                  <a:pt x="3093156" y="0"/>
                </a:lnTo>
                <a:lnTo>
                  <a:pt x="3093156" y="3094777"/>
                </a:lnTo>
                <a:lnTo>
                  <a:pt x="0" y="3094777"/>
                </a:lnTo>
                <a:close/>
              </a:path>
            </a:pathLst>
          </a:custGeom>
          <a:solidFill>
            <a:srgbClr val="44B875"/>
          </a:solidFill>
          <a:ln>
            <a:noFill/>
          </a:ln>
        </p:spPr>
      </p:sp>
      <p:pic>
        <p:nvPicPr>
          <p:cNvPr id="103" name="Google Shape;103;p2"/>
          <p:cNvPicPr preferRelativeResize="0"/>
          <p:nvPr/>
        </p:nvPicPr>
        <p:blipFill rotWithShape="1">
          <a:blip r:embed="rId4">
            <a:alphaModFix/>
          </a:blip>
          <a:srcRect b="0" l="0" r="0" t="0"/>
          <a:stretch/>
        </p:blipFill>
        <p:spPr>
          <a:xfrm>
            <a:off x="983692" y="4892688"/>
            <a:ext cx="737945" cy="869667"/>
          </a:xfrm>
          <a:prstGeom prst="rect">
            <a:avLst/>
          </a:prstGeom>
          <a:noFill/>
          <a:ln>
            <a:noFill/>
          </a:ln>
        </p:spPr>
      </p:pic>
      <p:sp>
        <p:nvSpPr>
          <p:cNvPr id="104" name="Google Shape;104;p2"/>
          <p:cNvSpPr txBox="1"/>
          <p:nvPr/>
        </p:nvSpPr>
        <p:spPr>
          <a:xfrm>
            <a:off x="328240" y="6093869"/>
            <a:ext cx="10406400" cy="26166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lang="en-US" sz="2000">
                <a:solidFill>
                  <a:srgbClr val="FFFFFF"/>
                </a:solidFill>
                <a:latin typeface="Inter"/>
                <a:ea typeface="Inter"/>
                <a:cs typeface="Inter"/>
                <a:sym typeface="Inter"/>
              </a:rPr>
              <a:t>Credit scoring atau penilaian kredit adalah suatu sistem yang diterapkan oleh suatu lembaga pembiayaan atau bank untuk menilai kelayakan peminjam yang mengajukan pinjaman. Pada proses ini, profil calon peminjam akan diulas atau dianalisis, mulai dari profil dasar seperti data diri, usia, status pekerjaan, jabatan, masa kerja, gaji, status pernikahan, beban tanggungan keluarga, pekerjaan pasangan (suami/istri) dan lain sebagainya.</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3"/>
          <p:cNvPicPr preferRelativeResize="0"/>
          <p:nvPr/>
        </p:nvPicPr>
        <p:blipFill rotWithShape="1">
          <a:blip r:embed="rId3">
            <a:alphaModFix/>
          </a:blip>
          <a:srcRect b="0" l="0" r="0" t="9655"/>
          <a:stretch/>
        </p:blipFill>
        <p:spPr>
          <a:xfrm>
            <a:off x="11419284" y="5138665"/>
            <a:ext cx="5840016" cy="3517382"/>
          </a:xfrm>
          <a:prstGeom prst="rect">
            <a:avLst/>
          </a:prstGeom>
          <a:noFill/>
          <a:ln>
            <a:noFill/>
          </a:ln>
        </p:spPr>
      </p:pic>
      <p:pic>
        <p:nvPicPr>
          <p:cNvPr id="110" name="Google Shape;110;p3"/>
          <p:cNvPicPr preferRelativeResize="0"/>
          <p:nvPr/>
        </p:nvPicPr>
        <p:blipFill rotWithShape="1">
          <a:blip r:embed="rId4">
            <a:alphaModFix/>
          </a:blip>
          <a:srcRect b="3850" l="0" r="0" t="3851"/>
          <a:stretch/>
        </p:blipFill>
        <p:spPr>
          <a:xfrm>
            <a:off x="12145674" y="8944909"/>
            <a:ext cx="5716378" cy="3517382"/>
          </a:xfrm>
          <a:prstGeom prst="rect">
            <a:avLst/>
          </a:prstGeom>
          <a:noFill/>
          <a:ln>
            <a:noFill/>
          </a:ln>
        </p:spPr>
      </p:pic>
      <p:pic>
        <p:nvPicPr>
          <p:cNvPr id="111" name="Google Shape;111;p3"/>
          <p:cNvPicPr preferRelativeResize="0"/>
          <p:nvPr/>
        </p:nvPicPr>
        <p:blipFill rotWithShape="1">
          <a:blip r:embed="rId5">
            <a:alphaModFix/>
          </a:blip>
          <a:srcRect b="9492" l="888" r="2828" t="0"/>
          <a:stretch/>
        </p:blipFill>
        <p:spPr>
          <a:xfrm>
            <a:off x="11697999" y="255340"/>
            <a:ext cx="7339986" cy="4599787"/>
          </a:xfrm>
          <a:prstGeom prst="rect">
            <a:avLst/>
          </a:prstGeom>
          <a:noFill/>
          <a:ln>
            <a:noFill/>
          </a:ln>
        </p:spPr>
      </p:pic>
      <p:sp>
        <p:nvSpPr>
          <p:cNvPr id="112" name="Google Shape;112;p3"/>
          <p:cNvSpPr/>
          <p:nvPr/>
        </p:nvSpPr>
        <p:spPr>
          <a:xfrm rot="-2700000">
            <a:off x="-895226" y="-1920848"/>
            <a:ext cx="3847852" cy="3841695"/>
          </a:xfrm>
          <a:custGeom>
            <a:rect b="b" l="l" r="r" t="t"/>
            <a:pathLst>
              <a:path extrusionOk="0" h="6339840" w="6350000">
                <a:moveTo>
                  <a:pt x="6350000" y="6339840"/>
                </a:moveTo>
                <a:lnTo>
                  <a:pt x="0" y="6339840"/>
                </a:lnTo>
                <a:lnTo>
                  <a:pt x="0" y="0"/>
                </a:lnTo>
                <a:lnTo>
                  <a:pt x="6350000" y="6339840"/>
                </a:lnTo>
                <a:close/>
              </a:path>
            </a:pathLst>
          </a:custGeom>
          <a:solidFill>
            <a:srgbClr val="06327D"/>
          </a:solidFill>
          <a:ln>
            <a:noFill/>
          </a:ln>
        </p:spPr>
      </p:sp>
      <p:sp>
        <p:nvSpPr>
          <p:cNvPr id="113" name="Google Shape;113;p3"/>
          <p:cNvSpPr/>
          <p:nvPr/>
        </p:nvSpPr>
        <p:spPr>
          <a:xfrm rot="-2700000">
            <a:off x="3139297" y="-1020546"/>
            <a:ext cx="2044362" cy="2041091"/>
          </a:xfrm>
          <a:custGeom>
            <a:rect b="b" l="l" r="r" t="t"/>
            <a:pathLst>
              <a:path extrusionOk="0" h="6339840" w="6350000">
                <a:moveTo>
                  <a:pt x="6350000" y="6339840"/>
                </a:moveTo>
                <a:lnTo>
                  <a:pt x="0" y="6339840"/>
                </a:lnTo>
                <a:lnTo>
                  <a:pt x="0" y="0"/>
                </a:lnTo>
                <a:lnTo>
                  <a:pt x="6350000" y="6339840"/>
                </a:lnTo>
                <a:close/>
              </a:path>
            </a:pathLst>
          </a:custGeom>
          <a:solidFill>
            <a:srgbClr val="44B875"/>
          </a:solidFill>
          <a:ln>
            <a:noFill/>
          </a:ln>
        </p:spPr>
      </p:sp>
      <p:sp>
        <p:nvSpPr>
          <p:cNvPr id="114" name="Google Shape;114;p3"/>
          <p:cNvSpPr txBox="1"/>
          <p:nvPr/>
        </p:nvSpPr>
        <p:spPr>
          <a:xfrm>
            <a:off x="1116975" y="4222775"/>
            <a:ext cx="8262000" cy="3749400"/>
          </a:xfrm>
          <a:prstGeom prst="rect">
            <a:avLst/>
          </a:prstGeom>
          <a:noFill/>
          <a:ln>
            <a:noFill/>
          </a:ln>
        </p:spPr>
        <p:txBody>
          <a:bodyPr anchorCtr="0" anchor="t" bIns="0" lIns="0" spcFirstLastPara="1" rIns="0" wrap="square" tIns="0">
            <a:spAutoFit/>
          </a:bodyPr>
          <a:lstStyle/>
          <a:p>
            <a:pPr indent="0" lvl="0" marL="0" marR="0" rtl="0" algn="l">
              <a:lnSpc>
                <a:spcPct val="140023"/>
              </a:lnSpc>
              <a:spcBef>
                <a:spcPts val="0"/>
              </a:spcBef>
              <a:spcAft>
                <a:spcPts val="0"/>
              </a:spcAft>
              <a:buNone/>
            </a:pPr>
            <a:r>
              <a:rPr b="1" lang="en-US" sz="2591">
                <a:latin typeface="Inter"/>
                <a:ea typeface="Inter"/>
                <a:cs typeface="Inter"/>
                <a:sym typeface="Inter"/>
              </a:rPr>
              <a:t>Manfaat dari credit scoring ini adalah </a:t>
            </a:r>
            <a:endParaRPr b="1" sz="2591">
              <a:solidFill>
                <a:schemeClr val="dk1"/>
              </a:solidFill>
              <a:latin typeface="Inter"/>
              <a:ea typeface="Inter"/>
              <a:cs typeface="Inter"/>
              <a:sym typeface="Inter"/>
            </a:endParaRPr>
          </a:p>
          <a:p>
            <a:pPr indent="0" lvl="0" marL="0" rtl="0" algn="l">
              <a:lnSpc>
                <a:spcPct val="140023"/>
              </a:lnSpc>
              <a:spcBef>
                <a:spcPts val="0"/>
              </a:spcBef>
              <a:spcAft>
                <a:spcPts val="0"/>
              </a:spcAft>
              <a:buNone/>
            </a:pPr>
            <a:r>
              <a:rPr b="1" lang="en-US" sz="2591">
                <a:solidFill>
                  <a:schemeClr val="dk1"/>
                </a:solidFill>
                <a:latin typeface="Inter"/>
                <a:ea typeface="Inter"/>
                <a:cs typeface="Inter"/>
                <a:sym typeface="Inter"/>
              </a:rPr>
              <a:t>kita dapat memastikan pelanggan yang mampu melakukan pelunasan tidak ditolak ketika melakukan pengajuan pinjaman, dan pinjaman dapat diberikan dengan principal, maturity, dan repayment calendar yang akan memotivsi pelanggan untuk sukses.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4"/>
          <p:cNvPicPr preferRelativeResize="0"/>
          <p:nvPr/>
        </p:nvPicPr>
        <p:blipFill rotWithShape="1">
          <a:blip r:embed="rId3">
            <a:alphaModFix/>
          </a:blip>
          <a:srcRect b="0" l="0" r="0" t="0"/>
          <a:stretch/>
        </p:blipFill>
        <p:spPr>
          <a:xfrm>
            <a:off x="2468922" y="5201244"/>
            <a:ext cx="950258" cy="1119879"/>
          </a:xfrm>
          <a:prstGeom prst="rect">
            <a:avLst/>
          </a:prstGeom>
          <a:noFill/>
          <a:ln>
            <a:noFill/>
          </a:ln>
        </p:spPr>
      </p:pic>
      <p:pic>
        <p:nvPicPr>
          <p:cNvPr id="120" name="Google Shape;120;p4"/>
          <p:cNvPicPr preferRelativeResize="0"/>
          <p:nvPr/>
        </p:nvPicPr>
        <p:blipFill rotWithShape="1">
          <a:blip r:embed="rId4">
            <a:alphaModFix/>
          </a:blip>
          <a:srcRect b="0" l="0" r="0" t="0"/>
          <a:stretch/>
        </p:blipFill>
        <p:spPr>
          <a:xfrm flipH="1">
            <a:off x="14702791" y="5248869"/>
            <a:ext cx="1111297" cy="1111297"/>
          </a:xfrm>
          <a:prstGeom prst="rect">
            <a:avLst/>
          </a:prstGeom>
          <a:noFill/>
          <a:ln>
            <a:noFill/>
          </a:ln>
        </p:spPr>
      </p:pic>
      <p:pic>
        <p:nvPicPr>
          <p:cNvPr id="121" name="Google Shape;121;p4"/>
          <p:cNvPicPr preferRelativeResize="0"/>
          <p:nvPr/>
        </p:nvPicPr>
        <p:blipFill rotWithShape="1">
          <a:blip r:embed="rId5">
            <a:alphaModFix/>
          </a:blip>
          <a:srcRect b="0" l="0" r="0" t="0"/>
          <a:stretch/>
        </p:blipFill>
        <p:spPr>
          <a:xfrm>
            <a:off x="10674007" y="5248869"/>
            <a:ext cx="1038558" cy="1111297"/>
          </a:xfrm>
          <a:prstGeom prst="rect">
            <a:avLst/>
          </a:prstGeom>
          <a:noFill/>
          <a:ln>
            <a:noFill/>
          </a:ln>
        </p:spPr>
      </p:pic>
      <p:sp>
        <p:nvSpPr>
          <p:cNvPr id="122" name="Google Shape;122;p4"/>
          <p:cNvSpPr txBox="1"/>
          <p:nvPr/>
        </p:nvSpPr>
        <p:spPr>
          <a:xfrm>
            <a:off x="855443" y="6879791"/>
            <a:ext cx="4250762" cy="11760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Lorem ipsum dolor sit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amet, consectetur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adipiscing elit. Donec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quis erat et quam.</a:t>
            </a:r>
            <a:endParaRPr/>
          </a:p>
        </p:txBody>
      </p:sp>
      <p:sp>
        <p:nvSpPr>
          <p:cNvPr id="123" name="Google Shape;123;p4"/>
          <p:cNvSpPr txBox="1"/>
          <p:nvPr/>
        </p:nvSpPr>
        <p:spPr>
          <a:xfrm>
            <a:off x="4898064" y="6879791"/>
            <a:ext cx="4250762" cy="11760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Lorem ipsum dolor sit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amet, consectetur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adipiscing elit. Donec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quis erat et quam.</a:t>
            </a:r>
            <a:endParaRPr/>
          </a:p>
        </p:txBody>
      </p:sp>
      <p:sp>
        <p:nvSpPr>
          <p:cNvPr id="124" name="Google Shape;124;p4"/>
          <p:cNvSpPr txBox="1"/>
          <p:nvPr/>
        </p:nvSpPr>
        <p:spPr>
          <a:xfrm>
            <a:off x="13181795" y="6873091"/>
            <a:ext cx="4250762" cy="11760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Lorem ipsum dolor sit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amet, consectetur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adipiscing elit. Donec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quis erat et quam.</a:t>
            </a:r>
            <a:endParaRPr/>
          </a:p>
        </p:txBody>
      </p:sp>
      <p:sp>
        <p:nvSpPr>
          <p:cNvPr id="125" name="Google Shape;125;p4"/>
          <p:cNvSpPr txBox="1"/>
          <p:nvPr/>
        </p:nvSpPr>
        <p:spPr>
          <a:xfrm>
            <a:off x="9148827" y="6873091"/>
            <a:ext cx="4250762" cy="11760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Lorem ipsum dolor sit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amet, consectetur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adipiscing elit. Donec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quis erat et quam.</a:t>
            </a:r>
            <a:endParaRPr/>
          </a:p>
        </p:txBody>
      </p:sp>
      <p:sp>
        <p:nvSpPr>
          <p:cNvPr id="126" name="Google Shape;126;p4"/>
          <p:cNvSpPr/>
          <p:nvPr/>
        </p:nvSpPr>
        <p:spPr>
          <a:xfrm rot="-2700000">
            <a:off x="12266824" y="-1920848"/>
            <a:ext cx="3847852" cy="3841695"/>
          </a:xfrm>
          <a:custGeom>
            <a:rect b="b" l="l" r="r" t="t"/>
            <a:pathLst>
              <a:path extrusionOk="0" h="6339840" w="6350000">
                <a:moveTo>
                  <a:pt x="6350000" y="6339840"/>
                </a:moveTo>
                <a:lnTo>
                  <a:pt x="0" y="6339840"/>
                </a:lnTo>
                <a:lnTo>
                  <a:pt x="0" y="0"/>
                </a:lnTo>
                <a:lnTo>
                  <a:pt x="6350000" y="6339840"/>
                </a:lnTo>
                <a:close/>
              </a:path>
            </a:pathLst>
          </a:custGeom>
          <a:solidFill>
            <a:srgbClr val="06327D">
              <a:alpha val="9803"/>
            </a:srgbClr>
          </a:solidFill>
          <a:ln>
            <a:noFill/>
          </a:ln>
        </p:spPr>
      </p:sp>
      <p:sp>
        <p:nvSpPr>
          <p:cNvPr id="127" name="Google Shape;127;p4"/>
          <p:cNvSpPr/>
          <p:nvPr/>
        </p:nvSpPr>
        <p:spPr>
          <a:xfrm rot="-2700000">
            <a:off x="16301347" y="-1020546"/>
            <a:ext cx="2044362" cy="2041091"/>
          </a:xfrm>
          <a:custGeom>
            <a:rect b="b" l="l" r="r" t="t"/>
            <a:pathLst>
              <a:path extrusionOk="0" h="6339840" w="6350000">
                <a:moveTo>
                  <a:pt x="6350000" y="6339840"/>
                </a:moveTo>
                <a:lnTo>
                  <a:pt x="0" y="6339840"/>
                </a:lnTo>
                <a:lnTo>
                  <a:pt x="0" y="0"/>
                </a:lnTo>
                <a:lnTo>
                  <a:pt x="6350000" y="6339840"/>
                </a:lnTo>
                <a:close/>
              </a:path>
            </a:pathLst>
          </a:custGeom>
          <a:solidFill>
            <a:srgbClr val="44B875">
              <a:alpha val="9803"/>
            </a:srgbClr>
          </a:solidFill>
          <a:ln>
            <a:noFill/>
          </a:ln>
        </p:spPr>
      </p:sp>
      <p:pic>
        <p:nvPicPr>
          <p:cNvPr id="128" name="Google Shape;128;p4"/>
          <p:cNvPicPr preferRelativeResize="0"/>
          <p:nvPr/>
        </p:nvPicPr>
        <p:blipFill>
          <a:blip r:embed="rId6">
            <a:alphaModFix/>
          </a:blip>
          <a:stretch>
            <a:fillRect/>
          </a:stretch>
        </p:blipFill>
        <p:spPr>
          <a:xfrm>
            <a:off x="1393950" y="1981600"/>
            <a:ext cx="6959200" cy="7236975"/>
          </a:xfrm>
          <a:prstGeom prst="rect">
            <a:avLst/>
          </a:prstGeom>
          <a:noFill/>
          <a:ln>
            <a:noFill/>
          </a:ln>
        </p:spPr>
      </p:pic>
      <p:sp>
        <p:nvSpPr>
          <p:cNvPr id="129" name="Google Shape;129;p4"/>
          <p:cNvSpPr txBox="1"/>
          <p:nvPr/>
        </p:nvSpPr>
        <p:spPr>
          <a:xfrm>
            <a:off x="9454375" y="1853275"/>
            <a:ext cx="8245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Calibri"/>
                <a:ea typeface="Calibri"/>
                <a:cs typeface="Calibri"/>
                <a:sym typeface="Calibri"/>
              </a:rPr>
              <a:t>Target Definition : </a:t>
            </a:r>
            <a:r>
              <a:rPr b="1" lang="en-US" sz="3600">
                <a:latin typeface="Calibri"/>
                <a:ea typeface="Calibri"/>
                <a:cs typeface="Calibri"/>
                <a:sym typeface="Calibri"/>
              </a:rPr>
              <a:t>Good Borrower</a:t>
            </a:r>
            <a:r>
              <a:rPr lang="en-US" sz="3600">
                <a:latin typeface="Calibri"/>
                <a:ea typeface="Calibri"/>
                <a:cs typeface="Calibri"/>
                <a:sym typeface="Calibri"/>
              </a:rPr>
              <a:t>  adalah nasabah dengan status good dan diberi flag 1, sedangkan untuk </a:t>
            </a:r>
            <a:r>
              <a:rPr b="1" lang="en-US" sz="3600">
                <a:latin typeface="Calibri"/>
                <a:ea typeface="Calibri"/>
                <a:cs typeface="Calibri"/>
                <a:sym typeface="Calibri"/>
              </a:rPr>
              <a:t>Bad Borrower </a:t>
            </a:r>
            <a:r>
              <a:rPr lang="en-US" sz="3600">
                <a:latin typeface="Calibri"/>
                <a:ea typeface="Calibri"/>
                <a:cs typeface="Calibri"/>
                <a:sym typeface="Calibri"/>
              </a:rPr>
              <a:t>adalah nasabah dengan stuts bad dan diberi flag 0.</a:t>
            </a:r>
            <a:endParaRPr sz="3600">
              <a:latin typeface="Calibri"/>
              <a:ea typeface="Calibri"/>
              <a:cs typeface="Calibri"/>
              <a:sym typeface="Calibri"/>
            </a:endParaRPr>
          </a:p>
        </p:txBody>
      </p:sp>
      <p:sp>
        <p:nvSpPr>
          <p:cNvPr id="130" name="Google Shape;130;p4"/>
          <p:cNvSpPr txBox="1"/>
          <p:nvPr/>
        </p:nvSpPr>
        <p:spPr>
          <a:xfrm>
            <a:off x="9749825" y="5555500"/>
            <a:ext cx="73326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Calibri"/>
                <a:ea typeface="Calibri"/>
                <a:cs typeface="Calibri"/>
                <a:sym typeface="Calibri"/>
              </a:rPr>
              <a:t>Dari sini kita bisa lihat bahwa Datanya sangat Imbalance, karna perbandingan antara bad dan good adalah 9 : 1, selain itu datanya juga sangat </a:t>
            </a:r>
            <a:r>
              <a:rPr b="1" lang="en-US" sz="3600">
                <a:latin typeface="Calibri"/>
                <a:ea typeface="Calibri"/>
                <a:cs typeface="Calibri"/>
                <a:sym typeface="Calibri"/>
              </a:rPr>
              <a:t>‘kotor’, </a:t>
            </a:r>
            <a:r>
              <a:rPr lang="en-US" sz="3600">
                <a:latin typeface="Calibri"/>
                <a:ea typeface="Calibri"/>
                <a:cs typeface="Calibri"/>
                <a:sym typeface="Calibri"/>
              </a:rPr>
              <a:t>banyak terdapat </a:t>
            </a:r>
            <a:r>
              <a:rPr i="1" lang="en-US" sz="3600">
                <a:latin typeface="Calibri"/>
                <a:ea typeface="Calibri"/>
                <a:cs typeface="Calibri"/>
                <a:sym typeface="Calibri"/>
              </a:rPr>
              <a:t>missing value, anomali data, dan outlier.</a:t>
            </a:r>
            <a:endParaRPr i="1" sz="3600">
              <a:latin typeface="Calibri"/>
              <a:ea typeface="Calibri"/>
              <a:cs typeface="Calibri"/>
              <a:sym typeface="Calibri"/>
            </a:endParaRPr>
          </a:p>
        </p:txBody>
      </p:sp>
      <p:sp>
        <p:nvSpPr>
          <p:cNvPr id="131" name="Google Shape;131;p4"/>
          <p:cNvSpPr txBox="1"/>
          <p:nvPr/>
        </p:nvSpPr>
        <p:spPr>
          <a:xfrm>
            <a:off x="1190400" y="907614"/>
            <a:ext cx="9483600" cy="6156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4000">
                <a:latin typeface="Poppins"/>
                <a:ea typeface="Poppins"/>
                <a:cs typeface="Poppins"/>
                <a:sym typeface="Poppins"/>
              </a:rPr>
              <a:t>TARGET &amp; MODEL DEFINITION</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4a454afc9a_0_10"/>
          <p:cNvSpPr txBox="1"/>
          <p:nvPr/>
        </p:nvSpPr>
        <p:spPr>
          <a:xfrm>
            <a:off x="356325" y="450989"/>
            <a:ext cx="9483600" cy="827100"/>
          </a:xfrm>
          <a:prstGeom prst="rect">
            <a:avLst/>
          </a:prstGeom>
          <a:noFill/>
          <a:ln>
            <a:noFill/>
          </a:ln>
        </p:spPr>
        <p:txBody>
          <a:bodyPr anchorCtr="0" anchor="t" bIns="0" lIns="0" spcFirstLastPara="1" rIns="0" wrap="square" tIns="0">
            <a:spAutoFit/>
          </a:bodyPr>
          <a:lstStyle/>
          <a:p>
            <a:pPr indent="0" lvl="0" marL="0" marR="0" rtl="0" algn="ctr">
              <a:lnSpc>
                <a:spcPct val="139996"/>
              </a:lnSpc>
              <a:spcBef>
                <a:spcPts val="0"/>
              </a:spcBef>
              <a:spcAft>
                <a:spcPts val="0"/>
              </a:spcAft>
              <a:buNone/>
            </a:pPr>
            <a:r>
              <a:rPr b="1" lang="en-US" sz="5373">
                <a:latin typeface="Poppins"/>
                <a:ea typeface="Poppins"/>
                <a:cs typeface="Poppins"/>
                <a:sym typeface="Poppins"/>
              </a:rPr>
              <a:t>WOE - IV</a:t>
            </a:r>
            <a:endParaRPr/>
          </a:p>
        </p:txBody>
      </p:sp>
      <p:sp>
        <p:nvSpPr>
          <p:cNvPr id="137" name="Google Shape;137;g14a454afc9a_0_10"/>
          <p:cNvSpPr txBox="1"/>
          <p:nvPr/>
        </p:nvSpPr>
        <p:spPr>
          <a:xfrm>
            <a:off x="855443" y="6879791"/>
            <a:ext cx="4250700" cy="1360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Lorem ipsum dolor sit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amet, consectetur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adipiscing elit. Donec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quis erat et quam.</a:t>
            </a:r>
            <a:endParaRPr/>
          </a:p>
        </p:txBody>
      </p:sp>
      <p:sp>
        <p:nvSpPr>
          <p:cNvPr id="138" name="Google Shape;138;g14a454afc9a_0_10"/>
          <p:cNvSpPr txBox="1"/>
          <p:nvPr/>
        </p:nvSpPr>
        <p:spPr>
          <a:xfrm>
            <a:off x="4898064" y="6879791"/>
            <a:ext cx="4250700" cy="1360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Lorem ipsum dolor sit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amet, consectetur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adipiscing elit. Donec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quis erat et quam.</a:t>
            </a:r>
            <a:endParaRPr/>
          </a:p>
        </p:txBody>
      </p:sp>
      <p:sp>
        <p:nvSpPr>
          <p:cNvPr id="139" name="Google Shape;139;g14a454afc9a_0_10"/>
          <p:cNvSpPr txBox="1"/>
          <p:nvPr/>
        </p:nvSpPr>
        <p:spPr>
          <a:xfrm>
            <a:off x="13181795" y="6873091"/>
            <a:ext cx="4250700" cy="1360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Lorem ipsum dolor sit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amet, consectetur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adipiscing elit. Donec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quis erat et quam.</a:t>
            </a:r>
            <a:endParaRPr/>
          </a:p>
        </p:txBody>
      </p:sp>
      <p:sp>
        <p:nvSpPr>
          <p:cNvPr id="140" name="Google Shape;140;g14a454afc9a_0_10"/>
          <p:cNvSpPr txBox="1"/>
          <p:nvPr/>
        </p:nvSpPr>
        <p:spPr>
          <a:xfrm>
            <a:off x="9148827" y="6873091"/>
            <a:ext cx="4250700" cy="1360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Lorem ipsum dolor sit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amet, consectetur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adipiscing elit. Donec </a:t>
            </a:r>
            <a:endParaRPr/>
          </a:p>
          <a:p>
            <a:pPr indent="0" lvl="0" marL="0" marR="0" rtl="0" algn="ctr">
              <a:lnSpc>
                <a:spcPct val="140000"/>
              </a:lnSpc>
              <a:spcBef>
                <a:spcPts val="0"/>
              </a:spcBef>
              <a:spcAft>
                <a:spcPts val="0"/>
              </a:spcAft>
              <a:buNone/>
            </a:pPr>
            <a:r>
              <a:rPr b="1" i="0" lang="en-US" sz="1700" u="none" cap="none" strike="noStrike">
                <a:solidFill>
                  <a:srgbClr val="FFFFFF"/>
                </a:solidFill>
                <a:latin typeface="Inter"/>
                <a:ea typeface="Inter"/>
                <a:cs typeface="Inter"/>
                <a:sym typeface="Inter"/>
              </a:rPr>
              <a:t>quis erat et quam.</a:t>
            </a:r>
            <a:endParaRPr/>
          </a:p>
        </p:txBody>
      </p:sp>
      <p:sp>
        <p:nvSpPr>
          <p:cNvPr id="141" name="Google Shape;141;g14a454afc9a_0_10"/>
          <p:cNvSpPr/>
          <p:nvPr/>
        </p:nvSpPr>
        <p:spPr>
          <a:xfrm rot="-2700000">
            <a:off x="13656008" y="-1916454"/>
            <a:ext cx="3839059" cy="3832917"/>
          </a:xfrm>
          <a:custGeom>
            <a:rect b="b" l="l" r="r" t="t"/>
            <a:pathLst>
              <a:path extrusionOk="0" h="6339840" w="6350000">
                <a:moveTo>
                  <a:pt x="6350000" y="6339840"/>
                </a:moveTo>
                <a:lnTo>
                  <a:pt x="0" y="6339840"/>
                </a:lnTo>
                <a:lnTo>
                  <a:pt x="0" y="0"/>
                </a:lnTo>
                <a:lnTo>
                  <a:pt x="6350000" y="6339840"/>
                </a:lnTo>
                <a:close/>
              </a:path>
            </a:pathLst>
          </a:custGeom>
          <a:solidFill>
            <a:srgbClr val="06327D">
              <a:alpha val="9800"/>
            </a:srgbClr>
          </a:solidFill>
          <a:ln>
            <a:noFill/>
          </a:ln>
        </p:spPr>
      </p:sp>
      <p:sp>
        <p:nvSpPr>
          <p:cNvPr id="142" name="Google Shape;142;g14a454afc9a_0_10"/>
          <p:cNvSpPr/>
          <p:nvPr/>
        </p:nvSpPr>
        <p:spPr>
          <a:xfrm rot="-2700000">
            <a:off x="16972542" y="-1019869"/>
            <a:ext cx="2043008" cy="2039739"/>
          </a:xfrm>
          <a:custGeom>
            <a:rect b="b" l="l" r="r" t="t"/>
            <a:pathLst>
              <a:path extrusionOk="0" h="6339840" w="6350000">
                <a:moveTo>
                  <a:pt x="6350000" y="6339840"/>
                </a:moveTo>
                <a:lnTo>
                  <a:pt x="0" y="6339840"/>
                </a:lnTo>
                <a:lnTo>
                  <a:pt x="0" y="0"/>
                </a:lnTo>
                <a:lnTo>
                  <a:pt x="6350000" y="6339840"/>
                </a:lnTo>
                <a:close/>
              </a:path>
            </a:pathLst>
          </a:custGeom>
          <a:solidFill>
            <a:srgbClr val="44B875">
              <a:alpha val="9800"/>
            </a:srgbClr>
          </a:solidFill>
          <a:ln>
            <a:noFill/>
          </a:ln>
        </p:spPr>
      </p:sp>
      <p:pic>
        <p:nvPicPr>
          <p:cNvPr id="143" name="Google Shape;143;g14a454afc9a_0_10"/>
          <p:cNvPicPr preferRelativeResize="0"/>
          <p:nvPr/>
        </p:nvPicPr>
        <p:blipFill>
          <a:blip r:embed="rId3">
            <a:alphaModFix/>
          </a:blip>
          <a:stretch>
            <a:fillRect/>
          </a:stretch>
        </p:blipFill>
        <p:spPr>
          <a:xfrm>
            <a:off x="152400" y="1430500"/>
            <a:ext cx="12314550" cy="7325525"/>
          </a:xfrm>
          <a:prstGeom prst="rect">
            <a:avLst/>
          </a:prstGeom>
          <a:noFill/>
          <a:ln>
            <a:noFill/>
          </a:ln>
        </p:spPr>
      </p:pic>
      <p:pic>
        <p:nvPicPr>
          <p:cNvPr id="144" name="Google Shape;144;g14a454afc9a_0_10"/>
          <p:cNvPicPr preferRelativeResize="0"/>
          <p:nvPr/>
        </p:nvPicPr>
        <p:blipFill>
          <a:blip r:embed="rId4">
            <a:alphaModFix/>
          </a:blip>
          <a:stretch>
            <a:fillRect/>
          </a:stretch>
        </p:blipFill>
        <p:spPr>
          <a:xfrm>
            <a:off x="12773500" y="3779520"/>
            <a:ext cx="5067298" cy="26274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4a454afc9a_1_2"/>
          <p:cNvSpPr txBox="1"/>
          <p:nvPr/>
        </p:nvSpPr>
        <p:spPr>
          <a:xfrm>
            <a:off x="410050" y="504714"/>
            <a:ext cx="9483600" cy="827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5373">
                <a:latin typeface="Poppins"/>
                <a:ea typeface="Poppins"/>
                <a:cs typeface="Poppins"/>
                <a:sym typeface="Poppins"/>
              </a:rPr>
              <a:t>Exploratory Data Analysis</a:t>
            </a:r>
            <a:endParaRPr/>
          </a:p>
        </p:txBody>
      </p:sp>
      <p:pic>
        <p:nvPicPr>
          <p:cNvPr id="150" name="Google Shape;150;g14a454afc9a_1_2"/>
          <p:cNvPicPr preferRelativeResize="0"/>
          <p:nvPr/>
        </p:nvPicPr>
        <p:blipFill>
          <a:blip r:embed="rId3">
            <a:alphaModFix/>
          </a:blip>
          <a:stretch>
            <a:fillRect/>
          </a:stretch>
        </p:blipFill>
        <p:spPr>
          <a:xfrm>
            <a:off x="2098338" y="1419712"/>
            <a:ext cx="4317150" cy="4517950"/>
          </a:xfrm>
          <a:prstGeom prst="rect">
            <a:avLst/>
          </a:prstGeom>
          <a:noFill/>
          <a:ln>
            <a:noFill/>
          </a:ln>
        </p:spPr>
      </p:pic>
      <p:pic>
        <p:nvPicPr>
          <p:cNvPr id="151" name="Google Shape;151;g14a454afc9a_1_2"/>
          <p:cNvPicPr preferRelativeResize="0"/>
          <p:nvPr/>
        </p:nvPicPr>
        <p:blipFill>
          <a:blip r:embed="rId4">
            <a:alphaModFix/>
          </a:blip>
          <a:stretch>
            <a:fillRect/>
          </a:stretch>
        </p:blipFill>
        <p:spPr>
          <a:xfrm>
            <a:off x="9731038" y="1625125"/>
            <a:ext cx="6905700" cy="4107125"/>
          </a:xfrm>
          <a:prstGeom prst="rect">
            <a:avLst/>
          </a:prstGeom>
          <a:noFill/>
          <a:ln>
            <a:noFill/>
          </a:ln>
        </p:spPr>
      </p:pic>
      <p:pic>
        <p:nvPicPr>
          <p:cNvPr id="152" name="Google Shape;152;g14a454afc9a_1_2"/>
          <p:cNvPicPr preferRelativeResize="0"/>
          <p:nvPr/>
        </p:nvPicPr>
        <p:blipFill>
          <a:blip r:embed="rId5">
            <a:alphaModFix/>
          </a:blip>
          <a:stretch>
            <a:fillRect/>
          </a:stretch>
        </p:blipFill>
        <p:spPr>
          <a:xfrm>
            <a:off x="1215813" y="5535450"/>
            <a:ext cx="6082224" cy="4751553"/>
          </a:xfrm>
          <a:prstGeom prst="rect">
            <a:avLst/>
          </a:prstGeom>
          <a:noFill/>
          <a:ln>
            <a:noFill/>
          </a:ln>
        </p:spPr>
      </p:pic>
      <p:pic>
        <p:nvPicPr>
          <p:cNvPr id="153" name="Google Shape;153;g14a454afc9a_1_2"/>
          <p:cNvPicPr preferRelativeResize="0"/>
          <p:nvPr/>
        </p:nvPicPr>
        <p:blipFill>
          <a:blip r:embed="rId6">
            <a:alphaModFix/>
          </a:blip>
          <a:stretch>
            <a:fillRect/>
          </a:stretch>
        </p:blipFill>
        <p:spPr>
          <a:xfrm>
            <a:off x="9893649" y="5998700"/>
            <a:ext cx="6886575" cy="4095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4a454afc9a_1_65"/>
          <p:cNvSpPr txBox="1"/>
          <p:nvPr/>
        </p:nvSpPr>
        <p:spPr>
          <a:xfrm>
            <a:off x="544350" y="155539"/>
            <a:ext cx="9483600" cy="827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5373">
                <a:latin typeface="Poppins"/>
                <a:ea typeface="Poppins"/>
                <a:cs typeface="Poppins"/>
                <a:sym typeface="Poppins"/>
              </a:rPr>
              <a:t>EDA Scorecard</a:t>
            </a:r>
            <a:endParaRPr/>
          </a:p>
        </p:txBody>
      </p:sp>
      <p:pic>
        <p:nvPicPr>
          <p:cNvPr id="159" name="Google Shape;159;g14a454afc9a_1_65"/>
          <p:cNvPicPr preferRelativeResize="0"/>
          <p:nvPr/>
        </p:nvPicPr>
        <p:blipFill>
          <a:blip r:embed="rId3">
            <a:alphaModFix/>
          </a:blip>
          <a:stretch>
            <a:fillRect/>
          </a:stretch>
        </p:blipFill>
        <p:spPr>
          <a:xfrm>
            <a:off x="232975" y="982639"/>
            <a:ext cx="7410450" cy="5724525"/>
          </a:xfrm>
          <a:prstGeom prst="rect">
            <a:avLst/>
          </a:prstGeom>
          <a:noFill/>
          <a:ln>
            <a:noFill/>
          </a:ln>
        </p:spPr>
      </p:pic>
      <p:pic>
        <p:nvPicPr>
          <p:cNvPr id="160" name="Google Shape;160;g14a454afc9a_1_65"/>
          <p:cNvPicPr preferRelativeResize="0"/>
          <p:nvPr/>
        </p:nvPicPr>
        <p:blipFill>
          <a:blip r:embed="rId4">
            <a:alphaModFix/>
          </a:blip>
          <a:stretch>
            <a:fillRect/>
          </a:stretch>
        </p:blipFill>
        <p:spPr>
          <a:xfrm>
            <a:off x="9293188" y="982639"/>
            <a:ext cx="7410450" cy="3676650"/>
          </a:xfrm>
          <a:prstGeom prst="rect">
            <a:avLst/>
          </a:prstGeom>
          <a:noFill/>
          <a:ln>
            <a:noFill/>
          </a:ln>
        </p:spPr>
      </p:pic>
      <p:pic>
        <p:nvPicPr>
          <p:cNvPr id="161" name="Google Shape;161;g14a454afc9a_1_65"/>
          <p:cNvPicPr preferRelativeResize="0"/>
          <p:nvPr/>
        </p:nvPicPr>
        <p:blipFill>
          <a:blip r:embed="rId5">
            <a:alphaModFix/>
          </a:blip>
          <a:stretch>
            <a:fillRect/>
          </a:stretch>
        </p:blipFill>
        <p:spPr>
          <a:xfrm>
            <a:off x="9783038" y="5398700"/>
            <a:ext cx="6430775" cy="5244474"/>
          </a:xfrm>
          <a:prstGeom prst="rect">
            <a:avLst/>
          </a:prstGeom>
          <a:noFill/>
          <a:ln>
            <a:noFill/>
          </a:ln>
        </p:spPr>
      </p:pic>
      <p:pic>
        <p:nvPicPr>
          <p:cNvPr id="162" name="Google Shape;162;g14a454afc9a_1_65"/>
          <p:cNvPicPr preferRelativeResize="0"/>
          <p:nvPr/>
        </p:nvPicPr>
        <p:blipFill>
          <a:blip r:embed="rId6">
            <a:alphaModFix/>
          </a:blip>
          <a:stretch>
            <a:fillRect/>
          </a:stretch>
        </p:blipFill>
        <p:spPr>
          <a:xfrm>
            <a:off x="1137625" y="5398700"/>
            <a:ext cx="6868750" cy="410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4a454afc9a_1_34"/>
          <p:cNvSpPr/>
          <p:nvPr/>
        </p:nvSpPr>
        <p:spPr>
          <a:xfrm rot="-2700000">
            <a:off x="12265008" y="-1916454"/>
            <a:ext cx="3839059" cy="3832917"/>
          </a:xfrm>
          <a:custGeom>
            <a:rect b="b" l="l" r="r" t="t"/>
            <a:pathLst>
              <a:path extrusionOk="0" h="6339840" w="6350000">
                <a:moveTo>
                  <a:pt x="6350000" y="6339840"/>
                </a:moveTo>
                <a:lnTo>
                  <a:pt x="0" y="6339840"/>
                </a:lnTo>
                <a:lnTo>
                  <a:pt x="0" y="0"/>
                </a:lnTo>
                <a:lnTo>
                  <a:pt x="6350000" y="6339840"/>
                </a:lnTo>
                <a:close/>
              </a:path>
            </a:pathLst>
          </a:custGeom>
          <a:solidFill>
            <a:srgbClr val="06327D">
              <a:alpha val="9800"/>
            </a:srgbClr>
          </a:solidFill>
          <a:ln>
            <a:noFill/>
          </a:ln>
        </p:spPr>
      </p:sp>
      <p:sp>
        <p:nvSpPr>
          <p:cNvPr id="168" name="Google Shape;168;g14a454afc9a_1_34"/>
          <p:cNvSpPr/>
          <p:nvPr/>
        </p:nvSpPr>
        <p:spPr>
          <a:xfrm rot="-2700000">
            <a:off x="16301067" y="-1019869"/>
            <a:ext cx="2043008" cy="2039739"/>
          </a:xfrm>
          <a:custGeom>
            <a:rect b="b" l="l" r="r" t="t"/>
            <a:pathLst>
              <a:path extrusionOk="0" h="6339840" w="6350000">
                <a:moveTo>
                  <a:pt x="6350000" y="6339840"/>
                </a:moveTo>
                <a:lnTo>
                  <a:pt x="0" y="6339840"/>
                </a:lnTo>
                <a:lnTo>
                  <a:pt x="0" y="0"/>
                </a:lnTo>
                <a:lnTo>
                  <a:pt x="6350000" y="6339840"/>
                </a:lnTo>
                <a:close/>
              </a:path>
            </a:pathLst>
          </a:custGeom>
          <a:solidFill>
            <a:srgbClr val="44B875">
              <a:alpha val="9800"/>
            </a:srgbClr>
          </a:solidFill>
          <a:ln>
            <a:noFill/>
          </a:ln>
        </p:spPr>
      </p:sp>
      <p:sp>
        <p:nvSpPr>
          <p:cNvPr id="169" name="Google Shape;169;g14a454afc9a_1_34"/>
          <p:cNvSpPr txBox="1"/>
          <p:nvPr/>
        </p:nvSpPr>
        <p:spPr>
          <a:xfrm>
            <a:off x="490625" y="2202425"/>
            <a:ext cx="16515000" cy="534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3600">
                <a:solidFill>
                  <a:schemeClr val="dk1"/>
                </a:solidFill>
                <a:highlight>
                  <a:srgbClr val="FFFFFF"/>
                </a:highlight>
              </a:rPr>
              <a:t>dari hasil simple EDA diatas, untuk </a:t>
            </a:r>
            <a:r>
              <a:rPr b="1" lang="en-US" sz="3600">
                <a:solidFill>
                  <a:schemeClr val="dk1"/>
                </a:solidFill>
                <a:highlight>
                  <a:srgbClr val="FFFFFF"/>
                </a:highlight>
              </a:rPr>
              <a:t>short term</a:t>
            </a:r>
            <a:r>
              <a:rPr lang="en-US" sz="3600">
                <a:solidFill>
                  <a:schemeClr val="dk1"/>
                </a:solidFill>
                <a:highlight>
                  <a:srgbClr val="FFFFFF"/>
                </a:highlight>
              </a:rPr>
              <a:t> plan. target produk kreditnya bisa diarahkan khusus : </a:t>
            </a:r>
            <a:r>
              <a:rPr b="1" lang="en-US" sz="3600">
                <a:solidFill>
                  <a:schemeClr val="dk1"/>
                </a:solidFill>
                <a:highlight>
                  <a:srgbClr val="FFFFFF"/>
                </a:highlight>
              </a:rPr>
              <a:t>Wanita</a:t>
            </a:r>
            <a:r>
              <a:rPr lang="en-US" sz="3600">
                <a:solidFill>
                  <a:schemeClr val="dk1"/>
                </a:solidFill>
                <a:highlight>
                  <a:srgbClr val="FFFFFF"/>
                </a:highlight>
              </a:rPr>
              <a:t>, dengan status </a:t>
            </a:r>
            <a:r>
              <a:rPr b="1" lang="en-US" sz="3600">
                <a:solidFill>
                  <a:schemeClr val="dk1"/>
                </a:solidFill>
                <a:highlight>
                  <a:srgbClr val="FFFFFF"/>
                </a:highlight>
              </a:rPr>
              <a:t>Married</a:t>
            </a:r>
            <a:r>
              <a:rPr lang="en-US" sz="3600">
                <a:solidFill>
                  <a:schemeClr val="dk1"/>
                </a:solidFill>
                <a:highlight>
                  <a:srgbClr val="FFFFFF"/>
                </a:highlight>
              </a:rPr>
              <a:t>, dengan status pekerjaan </a:t>
            </a:r>
            <a:r>
              <a:rPr b="1" lang="en-US" sz="3600">
                <a:solidFill>
                  <a:schemeClr val="dk1"/>
                </a:solidFill>
                <a:highlight>
                  <a:srgbClr val="FFFFFF"/>
                </a:highlight>
              </a:rPr>
              <a:t>working</a:t>
            </a:r>
            <a:r>
              <a:rPr lang="en-US" sz="3600">
                <a:solidFill>
                  <a:schemeClr val="dk1"/>
                </a:solidFill>
                <a:highlight>
                  <a:srgbClr val="FFFFFF"/>
                </a:highlight>
              </a:rPr>
              <a:t>.</a:t>
            </a:r>
            <a:endParaRPr sz="3600">
              <a:solidFill>
                <a:schemeClr val="dk1"/>
              </a:solidFill>
              <a:highlight>
                <a:srgbClr val="FFFFFF"/>
              </a:highlight>
            </a:endParaRPr>
          </a:p>
          <a:p>
            <a:pPr indent="0" lvl="0" marL="0" rtl="0" algn="l">
              <a:lnSpc>
                <a:spcPct val="115000"/>
              </a:lnSpc>
              <a:spcBef>
                <a:spcPts val="1100"/>
              </a:spcBef>
              <a:spcAft>
                <a:spcPts val="0"/>
              </a:spcAft>
              <a:buNone/>
            </a:pPr>
            <a:r>
              <a:rPr lang="en-US" sz="3600">
                <a:solidFill>
                  <a:schemeClr val="dk1"/>
                </a:solidFill>
                <a:highlight>
                  <a:srgbClr val="FFFFFF"/>
                </a:highlight>
              </a:rPr>
              <a:t>kalo kita bisa menilik sedikit keadaan sosial sekarang, memang terlihat yang memilik banyak kebutuhan adalah wanita dibanding pria. terutama untuk pembelian gadget, skincare, outfit, dan kebutuhan - kebutuhan lainnya. untuk short term sepertinya sudah tepat bila kita menargetkan produk kredit kita berdasarkan hasil EDA diatas.</a:t>
            </a:r>
            <a:endParaRPr sz="3600">
              <a:solidFill>
                <a:schemeClr val="dk1"/>
              </a:solidFill>
              <a:highlight>
                <a:srgbClr val="FFFFFF"/>
              </a:highlight>
            </a:endParaRPr>
          </a:p>
        </p:txBody>
      </p:sp>
      <p:sp>
        <p:nvSpPr>
          <p:cNvPr id="170" name="Google Shape;170;g14a454afc9a_1_34"/>
          <p:cNvSpPr txBox="1"/>
          <p:nvPr/>
        </p:nvSpPr>
        <p:spPr>
          <a:xfrm>
            <a:off x="490625" y="504689"/>
            <a:ext cx="9483600" cy="827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5373">
                <a:latin typeface="Poppins"/>
                <a:ea typeface="Poppins"/>
                <a:cs typeface="Poppins"/>
                <a:sym typeface="Poppins"/>
              </a:rPr>
              <a:t>Conclusion</a:t>
            </a:r>
            <a:r>
              <a:rPr b="1" lang="en-US" sz="5373">
                <a:latin typeface="Poppins"/>
                <a:ea typeface="Poppins"/>
                <a:cs typeface="Poppins"/>
                <a:sym typeface="Poppins"/>
              </a:rPr>
              <a:t> based on EDA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p:nvPr/>
        </p:nvSpPr>
        <p:spPr>
          <a:xfrm rot="-2700000">
            <a:off x="-895226" y="-2111350"/>
            <a:ext cx="3847852" cy="3841695"/>
          </a:xfrm>
          <a:custGeom>
            <a:rect b="b" l="l" r="r" t="t"/>
            <a:pathLst>
              <a:path extrusionOk="0" h="6339840" w="6350000">
                <a:moveTo>
                  <a:pt x="6350000" y="6339840"/>
                </a:moveTo>
                <a:lnTo>
                  <a:pt x="0" y="6339840"/>
                </a:lnTo>
                <a:lnTo>
                  <a:pt x="0" y="0"/>
                </a:lnTo>
                <a:lnTo>
                  <a:pt x="6350000" y="6339840"/>
                </a:lnTo>
                <a:close/>
              </a:path>
            </a:pathLst>
          </a:custGeom>
          <a:solidFill>
            <a:srgbClr val="06327D"/>
          </a:solidFill>
          <a:ln>
            <a:noFill/>
          </a:ln>
        </p:spPr>
      </p:sp>
      <p:sp>
        <p:nvSpPr>
          <p:cNvPr id="176" name="Google Shape;176;p8"/>
          <p:cNvSpPr/>
          <p:nvPr/>
        </p:nvSpPr>
        <p:spPr>
          <a:xfrm rot="-2700000">
            <a:off x="3139297" y="-1020546"/>
            <a:ext cx="2044362" cy="2041091"/>
          </a:xfrm>
          <a:custGeom>
            <a:rect b="b" l="l" r="r" t="t"/>
            <a:pathLst>
              <a:path extrusionOk="0" h="6339840" w="6350000">
                <a:moveTo>
                  <a:pt x="6350000" y="6339840"/>
                </a:moveTo>
                <a:lnTo>
                  <a:pt x="0" y="6339840"/>
                </a:lnTo>
                <a:lnTo>
                  <a:pt x="0" y="0"/>
                </a:lnTo>
                <a:lnTo>
                  <a:pt x="6350000" y="6339840"/>
                </a:lnTo>
                <a:close/>
              </a:path>
            </a:pathLst>
          </a:custGeom>
          <a:solidFill>
            <a:srgbClr val="209D5C"/>
          </a:solidFill>
          <a:ln>
            <a:noFill/>
          </a:ln>
        </p:spPr>
      </p:sp>
      <p:sp>
        <p:nvSpPr>
          <p:cNvPr id="177" name="Google Shape;177;p8"/>
          <p:cNvSpPr txBox="1"/>
          <p:nvPr/>
        </p:nvSpPr>
        <p:spPr>
          <a:xfrm>
            <a:off x="890804" y="2601894"/>
            <a:ext cx="8262000" cy="827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5373">
                <a:latin typeface="Poppins"/>
                <a:ea typeface="Poppins"/>
                <a:cs typeface="Poppins"/>
                <a:sym typeface="Poppins"/>
              </a:rPr>
              <a:t>LightGBM Model</a:t>
            </a:r>
            <a:endParaRPr/>
          </a:p>
        </p:txBody>
      </p:sp>
      <p:pic>
        <p:nvPicPr>
          <p:cNvPr id="178" name="Google Shape;178;p8"/>
          <p:cNvPicPr preferRelativeResize="0"/>
          <p:nvPr/>
        </p:nvPicPr>
        <p:blipFill>
          <a:blip r:embed="rId3">
            <a:alphaModFix/>
          </a:blip>
          <a:stretch>
            <a:fillRect/>
          </a:stretch>
        </p:blipFill>
        <p:spPr>
          <a:xfrm>
            <a:off x="9400650" y="6096975"/>
            <a:ext cx="8487451" cy="3475925"/>
          </a:xfrm>
          <a:prstGeom prst="rect">
            <a:avLst/>
          </a:prstGeom>
          <a:noFill/>
          <a:ln>
            <a:noFill/>
          </a:ln>
        </p:spPr>
      </p:pic>
      <p:pic>
        <p:nvPicPr>
          <p:cNvPr id="179" name="Google Shape;179;p8"/>
          <p:cNvPicPr preferRelativeResize="0"/>
          <p:nvPr/>
        </p:nvPicPr>
        <p:blipFill>
          <a:blip r:embed="rId4">
            <a:alphaModFix/>
          </a:blip>
          <a:stretch>
            <a:fillRect/>
          </a:stretch>
        </p:blipFill>
        <p:spPr>
          <a:xfrm>
            <a:off x="767650" y="6096505"/>
            <a:ext cx="7681800" cy="3894995"/>
          </a:xfrm>
          <a:prstGeom prst="rect">
            <a:avLst/>
          </a:prstGeom>
          <a:noFill/>
          <a:ln>
            <a:noFill/>
          </a:ln>
        </p:spPr>
      </p:pic>
      <p:pic>
        <p:nvPicPr>
          <p:cNvPr id="180" name="Google Shape;180;p8"/>
          <p:cNvPicPr preferRelativeResize="0"/>
          <p:nvPr/>
        </p:nvPicPr>
        <p:blipFill>
          <a:blip r:embed="rId5">
            <a:alphaModFix/>
          </a:blip>
          <a:stretch>
            <a:fillRect/>
          </a:stretch>
        </p:blipFill>
        <p:spPr>
          <a:xfrm>
            <a:off x="9598082" y="296775"/>
            <a:ext cx="7424795" cy="5437350"/>
          </a:xfrm>
          <a:prstGeom prst="rect">
            <a:avLst/>
          </a:prstGeom>
          <a:noFill/>
          <a:ln>
            <a:noFill/>
          </a:ln>
        </p:spPr>
      </p:pic>
      <p:sp>
        <p:nvSpPr>
          <p:cNvPr id="181" name="Google Shape;181;p8"/>
          <p:cNvSpPr txBox="1"/>
          <p:nvPr/>
        </p:nvSpPr>
        <p:spPr>
          <a:xfrm>
            <a:off x="832625" y="4082575"/>
            <a:ext cx="7681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karena data imbalance, jadi patokan untuk metric saya gunakan AUCROC  nya.</a:t>
            </a:r>
            <a:endParaRPr sz="3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