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64" r:id="rId8"/>
    <p:sldId id="268" r:id="rId9"/>
    <p:sldId id="265" r:id="rId10"/>
    <p:sldId id="271" r:id="rId11"/>
    <p:sldId id="263" r:id="rId12"/>
    <p:sldId id="261" r:id="rId13"/>
    <p:sldId id="266" r:id="rId14"/>
    <p:sldId id="280" r:id="rId15"/>
    <p:sldId id="286" r:id="rId16"/>
    <p:sldId id="285" r:id="rId17"/>
    <p:sldId id="279" r:id="rId18"/>
    <p:sldId id="283" r:id="rId19"/>
    <p:sldId id="262" r:id="rId20"/>
    <p:sldId id="269"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866D"/>
    <a:srgbClr val="F1F0EC"/>
    <a:srgbClr val="CCC6BA"/>
    <a:srgbClr val="EFEDE9"/>
    <a:srgbClr val="E3E0D9"/>
    <a:srgbClr val="A69B86"/>
    <a:srgbClr val="EB603B"/>
    <a:srgbClr val="FFFFFF"/>
    <a:srgbClr val="D26A2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3565" autoAdjust="0"/>
  </p:normalViewPr>
  <p:slideViewPr>
    <p:cSldViewPr snapToGrid="0">
      <p:cViewPr varScale="1">
        <p:scale>
          <a:sx n="71" d="100"/>
          <a:sy n="71" d="100"/>
        </p:scale>
        <p:origin x="112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f5d6d32f6fe4d32" providerId="LiveId" clId="{E516B150-B208-4705-925C-EF5E6AA7A55F}"/>
    <pc:docChg chg="undo custSel modSld">
      <pc:chgData name="" userId="3f5d6d32f6fe4d32" providerId="LiveId" clId="{E516B150-B208-4705-925C-EF5E6AA7A55F}" dt="2023-03-30T11:32:29.603" v="776" actId="1076"/>
      <pc:docMkLst>
        <pc:docMk/>
      </pc:docMkLst>
      <pc:sldChg chg="modSp">
        <pc:chgData name="" userId="3f5d6d32f6fe4d32" providerId="LiveId" clId="{E516B150-B208-4705-925C-EF5E6AA7A55F}" dt="2023-03-30T11:32:29.603" v="776" actId="1076"/>
        <pc:sldMkLst>
          <pc:docMk/>
          <pc:sldMk cId="2051062166" sldId="257"/>
        </pc:sldMkLst>
        <pc:spChg chg="mod">
          <ac:chgData name="" userId="3f5d6d32f6fe4d32" providerId="LiveId" clId="{E516B150-B208-4705-925C-EF5E6AA7A55F}" dt="2023-03-30T11:32:26.138" v="775" actId="1076"/>
          <ac:spMkLst>
            <pc:docMk/>
            <pc:sldMk cId="2051062166" sldId="257"/>
            <ac:spMk id="2" creationId="{2DDAB2E2-81A0-F5F1-9DDC-C13AEEE5A5F6}"/>
          </ac:spMkLst>
        </pc:spChg>
        <pc:spChg chg="mod">
          <ac:chgData name="" userId="3f5d6d32f6fe4d32" providerId="LiveId" clId="{E516B150-B208-4705-925C-EF5E6AA7A55F}" dt="2023-03-30T11:32:29.603" v="776" actId="1076"/>
          <ac:spMkLst>
            <pc:docMk/>
            <pc:sldMk cId="2051062166" sldId="257"/>
            <ac:spMk id="15" creationId="{F7E116A6-5799-4FA3-BCE4-E7932FCCD060}"/>
          </ac:spMkLst>
        </pc:spChg>
      </pc:sldChg>
      <pc:sldChg chg="delSp modSp">
        <pc:chgData name="" userId="3f5d6d32f6fe4d32" providerId="LiveId" clId="{E516B150-B208-4705-925C-EF5E6AA7A55F}" dt="2023-03-30T11:31:58.406" v="769" actId="1037"/>
        <pc:sldMkLst>
          <pc:docMk/>
          <pc:sldMk cId="4037531850" sldId="258"/>
        </pc:sldMkLst>
        <pc:spChg chg="del">
          <ac:chgData name="" userId="3f5d6d32f6fe4d32" providerId="LiveId" clId="{E516B150-B208-4705-925C-EF5E6AA7A55F}" dt="2023-03-30T11:29:08.024" v="714" actId="478"/>
          <ac:spMkLst>
            <pc:docMk/>
            <pc:sldMk cId="4037531850" sldId="258"/>
            <ac:spMk id="2" creationId="{00000000-0000-0000-0000-000000000000}"/>
          </ac:spMkLst>
        </pc:spChg>
        <pc:spChg chg="mod">
          <ac:chgData name="" userId="3f5d6d32f6fe4d32" providerId="LiveId" clId="{E516B150-B208-4705-925C-EF5E6AA7A55F}" dt="2023-03-30T11:29:21.660" v="716" actId="1076"/>
          <ac:spMkLst>
            <pc:docMk/>
            <pc:sldMk cId="4037531850" sldId="258"/>
            <ac:spMk id="7" creationId="{EC1ECDF6-BF7F-4251-9F06-68FA0A5E6A95}"/>
          </ac:spMkLst>
        </pc:spChg>
        <pc:spChg chg="mod">
          <ac:chgData name="" userId="3f5d6d32f6fe4d32" providerId="LiveId" clId="{E516B150-B208-4705-925C-EF5E6AA7A55F}" dt="2023-03-30T11:31:48.456" v="751" actId="1076"/>
          <ac:spMkLst>
            <pc:docMk/>
            <pc:sldMk cId="4037531850" sldId="258"/>
            <ac:spMk id="17" creationId="{7DACFA31-8BD6-4404-AD0B-2A992CE63519}"/>
          </ac:spMkLst>
        </pc:spChg>
        <pc:spChg chg="mod">
          <ac:chgData name="" userId="3f5d6d32f6fe4d32" providerId="LiveId" clId="{E516B150-B208-4705-925C-EF5E6AA7A55F}" dt="2023-03-30T11:31:09.131" v="735" actId="1076"/>
          <ac:spMkLst>
            <pc:docMk/>
            <pc:sldMk cId="4037531850" sldId="258"/>
            <ac:spMk id="26" creationId="{4F573AD3-15B2-4067-9AD1-6ECCBAB7FD9D}"/>
          </ac:spMkLst>
        </pc:spChg>
        <pc:grpChg chg="mod">
          <ac:chgData name="" userId="3f5d6d32f6fe4d32" providerId="LiveId" clId="{E516B150-B208-4705-925C-EF5E6AA7A55F}" dt="2023-03-30T11:31:58.406" v="769" actId="1037"/>
          <ac:grpSpMkLst>
            <pc:docMk/>
            <pc:sldMk cId="4037531850" sldId="258"/>
            <ac:grpSpMk id="3" creationId="{ABC51BA4-FB40-D5E4-F4C7-D6EFAD1F35AF}"/>
          </ac:grpSpMkLst>
        </pc:grpChg>
        <pc:grpChg chg="mod">
          <ac:chgData name="" userId="3f5d6d32f6fe4d32" providerId="LiveId" clId="{E516B150-B208-4705-925C-EF5E6AA7A55F}" dt="2023-03-30T11:31:58.406" v="769" actId="1037"/>
          <ac:grpSpMkLst>
            <pc:docMk/>
            <pc:sldMk cId="4037531850" sldId="258"/>
            <ac:grpSpMk id="57" creationId="{BD6854D5-36DE-412D-B285-CB7EED0312D8}"/>
          </ac:grpSpMkLst>
        </pc:grpChg>
        <pc:grpChg chg="mod">
          <ac:chgData name="" userId="3f5d6d32f6fe4d32" providerId="LiveId" clId="{E516B150-B208-4705-925C-EF5E6AA7A55F}" dt="2023-03-30T11:31:58.406" v="769" actId="1037"/>
          <ac:grpSpMkLst>
            <pc:docMk/>
            <pc:sldMk cId="4037531850" sldId="258"/>
            <ac:grpSpMk id="58" creationId="{0F1E4DC1-0655-42C3-AEFB-76E3691B2307}"/>
          </ac:grpSpMkLst>
        </pc:grpChg>
        <pc:grpChg chg="mod">
          <ac:chgData name="" userId="3f5d6d32f6fe4d32" providerId="LiveId" clId="{E516B150-B208-4705-925C-EF5E6AA7A55F}" dt="2023-03-30T11:31:58.406" v="769" actId="1037"/>
          <ac:grpSpMkLst>
            <pc:docMk/>
            <pc:sldMk cId="4037531850" sldId="258"/>
            <ac:grpSpMk id="59" creationId="{DFBA467C-77A9-4769-A23C-5EB3856C531F}"/>
          </ac:grpSpMkLst>
        </pc:grpChg>
        <pc:grpChg chg="mod">
          <ac:chgData name="" userId="3f5d6d32f6fe4d32" providerId="LiveId" clId="{E516B150-B208-4705-925C-EF5E6AA7A55F}" dt="2023-03-30T11:31:58.406" v="769" actId="1037"/>
          <ac:grpSpMkLst>
            <pc:docMk/>
            <pc:sldMk cId="4037531850" sldId="258"/>
            <ac:grpSpMk id="60" creationId="{2176E51D-2C35-4555-B64F-5D08F0D39348}"/>
          </ac:grpSpMkLst>
        </pc:grpChg>
        <pc:picChg chg="mod">
          <ac:chgData name="" userId="3f5d6d32f6fe4d32" providerId="LiveId" clId="{E516B150-B208-4705-925C-EF5E6AA7A55F}" dt="2023-03-30T11:31:31.422" v="749" actId="1076"/>
          <ac:picMkLst>
            <pc:docMk/>
            <pc:sldMk cId="4037531850" sldId="258"/>
            <ac:picMk id="36" creationId="{2665E79C-B28C-49D0-8BEF-D76F15B9BACA}"/>
          </ac:picMkLst>
        </pc:picChg>
        <pc:picChg chg="mod">
          <ac:chgData name="" userId="3f5d6d32f6fe4d32" providerId="LiveId" clId="{E516B150-B208-4705-925C-EF5E6AA7A55F}" dt="2023-03-30T11:29:18.349" v="715" actId="1076"/>
          <ac:picMkLst>
            <pc:docMk/>
            <pc:sldMk cId="4037531850" sldId="258"/>
            <ac:picMk id="56" creationId="{C1147222-EB9C-4B56-81B4-C545E7857F37}"/>
          </ac:picMkLst>
        </pc:picChg>
      </pc:sldChg>
      <pc:sldChg chg="modSp">
        <pc:chgData name="" userId="3f5d6d32f6fe4d32" providerId="LiveId" clId="{E516B150-B208-4705-925C-EF5E6AA7A55F}" dt="2023-03-30T11:28:48.800" v="713" actId="1076"/>
        <pc:sldMkLst>
          <pc:docMk/>
          <pc:sldMk cId="1196574814" sldId="260"/>
        </pc:sldMkLst>
        <pc:spChg chg="mod">
          <ac:chgData name="" userId="3f5d6d32f6fe4d32" providerId="LiveId" clId="{E516B150-B208-4705-925C-EF5E6AA7A55F}" dt="2023-03-30T11:28:44.239" v="712" actId="1076"/>
          <ac:spMkLst>
            <pc:docMk/>
            <pc:sldMk cId="1196574814" sldId="260"/>
            <ac:spMk id="3" creationId="{829799D1-A736-E8AF-A5FB-7970234F7C06}"/>
          </ac:spMkLst>
        </pc:spChg>
        <pc:spChg chg="mod">
          <ac:chgData name="" userId="3f5d6d32f6fe4d32" providerId="LiveId" clId="{E516B150-B208-4705-925C-EF5E6AA7A55F}" dt="2023-03-30T11:28:39.926" v="711" actId="1076"/>
          <ac:spMkLst>
            <pc:docMk/>
            <pc:sldMk cId="1196574814" sldId="260"/>
            <ac:spMk id="10" creationId="{F721F63B-F71C-4E11-ADB5-3818B6746984}"/>
          </ac:spMkLst>
        </pc:spChg>
        <pc:spChg chg="mod">
          <ac:chgData name="" userId="3f5d6d32f6fe4d32" providerId="LiveId" clId="{E516B150-B208-4705-925C-EF5E6AA7A55F}" dt="2023-03-30T11:28:37.543" v="710" actId="1076"/>
          <ac:spMkLst>
            <pc:docMk/>
            <pc:sldMk cId="1196574814" sldId="260"/>
            <ac:spMk id="11" creationId="{AE749620-0B1A-413B-8D66-0DF2CDA183BF}"/>
          </ac:spMkLst>
        </pc:spChg>
        <pc:spChg chg="mod">
          <ac:chgData name="" userId="3f5d6d32f6fe4d32" providerId="LiveId" clId="{E516B150-B208-4705-925C-EF5E6AA7A55F}" dt="2023-03-30T11:28:48.800" v="713" actId="1076"/>
          <ac:spMkLst>
            <pc:docMk/>
            <pc:sldMk cId="1196574814" sldId="260"/>
            <ac:spMk id="17" creationId="{69251C32-464B-AE6C-D5CD-D3FB60FEF5BF}"/>
          </ac:spMkLst>
        </pc:spChg>
      </pc:sldChg>
      <pc:sldChg chg="modSp">
        <pc:chgData name="" userId="3f5d6d32f6fe4d32" providerId="LiveId" clId="{E516B150-B208-4705-925C-EF5E6AA7A55F}" dt="2023-03-30T11:26:07.264" v="641" actId="1076"/>
        <pc:sldMkLst>
          <pc:docMk/>
          <pc:sldMk cId="1010317193" sldId="261"/>
        </pc:sldMkLst>
        <pc:spChg chg="mod">
          <ac:chgData name="" userId="3f5d6d32f6fe4d32" providerId="LiveId" clId="{E516B150-B208-4705-925C-EF5E6AA7A55F}" dt="2023-03-30T11:25:51.756" v="638" actId="14100"/>
          <ac:spMkLst>
            <pc:docMk/>
            <pc:sldMk cId="1010317193" sldId="261"/>
            <ac:spMk id="15" creationId="{0EEBD41A-CFC5-432B-B46E-29344510527F}"/>
          </ac:spMkLst>
        </pc:spChg>
        <pc:spChg chg="mod">
          <ac:chgData name="" userId="3f5d6d32f6fe4d32" providerId="LiveId" clId="{E516B150-B208-4705-925C-EF5E6AA7A55F}" dt="2023-03-30T11:25:58.746" v="639" actId="14100"/>
          <ac:spMkLst>
            <pc:docMk/>
            <pc:sldMk cId="1010317193" sldId="261"/>
            <ac:spMk id="18" creationId="{32A17A08-D34E-4301-BBCC-9ED38DE9E72C}"/>
          </ac:spMkLst>
        </pc:spChg>
        <pc:spChg chg="mod">
          <ac:chgData name="" userId="3f5d6d32f6fe4d32" providerId="LiveId" clId="{E516B150-B208-4705-925C-EF5E6AA7A55F}" dt="2023-03-30T11:26:07.264" v="641" actId="1076"/>
          <ac:spMkLst>
            <pc:docMk/>
            <pc:sldMk cId="1010317193" sldId="261"/>
            <ac:spMk id="19" creationId="{6F4DB913-C952-4C2B-AE41-60F3CA3D2820}"/>
          </ac:spMkLst>
        </pc:spChg>
      </pc:sldChg>
      <pc:sldChg chg="addSp delSp modSp">
        <pc:chgData name="" userId="3f5d6d32f6fe4d32" providerId="LiveId" clId="{E516B150-B208-4705-925C-EF5E6AA7A55F}" dt="2023-03-30T11:24:31.844" v="626" actId="14100"/>
        <pc:sldMkLst>
          <pc:docMk/>
          <pc:sldMk cId="99569847" sldId="262"/>
        </pc:sldMkLst>
        <pc:spChg chg="add del mod">
          <ac:chgData name="" userId="3f5d6d32f6fe4d32" providerId="LiveId" clId="{E516B150-B208-4705-925C-EF5E6AA7A55F}" dt="2023-03-30T11:12:43.366" v="236" actId="478"/>
          <ac:spMkLst>
            <pc:docMk/>
            <pc:sldMk cId="99569847" sldId="262"/>
            <ac:spMk id="2" creationId="{E152FF19-F76C-40DB-9231-7BF28428B04A}"/>
          </ac:spMkLst>
        </pc:spChg>
        <pc:spChg chg="add mod">
          <ac:chgData name="" userId="3f5d6d32f6fe4d32" providerId="LiveId" clId="{E516B150-B208-4705-925C-EF5E6AA7A55F}" dt="2023-03-30T11:23:58.243" v="587" actId="1076"/>
          <ac:spMkLst>
            <pc:docMk/>
            <pc:sldMk cId="99569847" sldId="262"/>
            <ac:spMk id="3" creationId="{3EA8300E-B776-47E6-BC63-3163CE2D4F16}"/>
          </ac:spMkLst>
        </pc:spChg>
        <pc:picChg chg="mod">
          <ac:chgData name="" userId="3f5d6d32f6fe4d32" providerId="LiveId" clId="{E516B150-B208-4705-925C-EF5E6AA7A55F}" dt="2023-03-30T11:24:31.844" v="626" actId="14100"/>
          <ac:picMkLst>
            <pc:docMk/>
            <pc:sldMk cId="99569847" sldId="262"/>
            <ac:picMk id="7" creationId="{CC3CDD58-3B3A-4B24-9AC0-BD87D7FD0B3C}"/>
          </ac:picMkLst>
        </pc:picChg>
        <pc:picChg chg="mod">
          <ac:chgData name="" userId="3f5d6d32f6fe4d32" providerId="LiveId" clId="{E516B150-B208-4705-925C-EF5E6AA7A55F}" dt="2023-03-30T11:24:13.265" v="591" actId="1076"/>
          <ac:picMkLst>
            <pc:docMk/>
            <pc:sldMk cId="99569847" sldId="262"/>
            <ac:picMk id="15" creationId="{42AB10E7-2F3C-4CC2-929D-DDD23F35A3DF}"/>
          </ac:picMkLst>
        </pc:picChg>
        <pc:cxnChg chg="mod">
          <ac:chgData name="" userId="3f5d6d32f6fe4d32" providerId="LiveId" clId="{E516B150-B208-4705-925C-EF5E6AA7A55F}" dt="2023-03-30T11:24:19.459" v="606" actId="1035"/>
          <ac:cxnSpMkLst>
            <pc:docMk/>
            <pc:sldMk cId="99569847" sldId="262"/>
            <ac:cxnSpMk id="9" creationId="{88351494-4024-407B-88E0-29092BD6A062}"/>
          </ac:cxnSpMkLst>
        </pc:cxnChg>
        <pc:cxnChg chg="mod">
          <ac:chgData name="" userId="3f5d6d32f6fe4d32" providerId="LiveId" clId="{E516B150-B208-4705-925C-EF5E6AA7A55F}" dt="2023-03-30T11:24:23.492" v="623" actId="1036"/>
          <ac:cxnSpMkLst>
            <pc:docMk/>
            <pc:sldMk cId="99569847" sldId="262"/>
            <ac:cxnSpMk id="11" creationId="{3153DB78-92FC-40A8-87AE-29DA0BCC1D4C}"/>
          </ac:cxnSpMkLst>
        </pc:cxnChg>
      </pc:sldChg>
      <pc:sldChg chg="modSp">
        <pc:chgData name="" userId="3f5d6d32f6fe4d32" providerId="LiveId" clId="{E516B150-B208-4705-925C-EF5E6AA7A55F}" dt="2023-03-30T11:28:22.733" v="708" actId="1076"/>
        <pc:sldMkLst>
          <pc:docMk/>
          <pc:sldMk cId="1711936233" sldId="268"/>
        </pc:sldMkLst>
        <pc:spChg chg="mod">
          <ac:chgData name="" userId="3f5d6d32f6fe4d32" providerId="LiveId" clId="{E516B150-B208-4705-925C-EF5E6AA7A55F}" dt="2023-03-30T11:28:19.584" v="707" actId="1076"/>
          <ac:spMkLst>
            <pc:docMk/>
            <pc:sldMk cId="1711936233" sldId="268"/>
            <ac:spMk id="3" creationId="{8199F598-EAC4-FADB-7DBC-9E27AD3EA952}"/>
          </ac:spMkLst>
        </pc:spChg>
        <pc:spChg chg="mod">
          <ac:chgData name="" userId="3f5d6d32f6fe4d32" providerId="LiveId" clId="{E516B150-B208-4705-925C-EF5E6AA7A55F}" dt="2023-03-30T11:28:22.733" v="708" actId="1076"/>
          <ac:spMkLst>
            <pc:docMk/>
            <pc:sldMk cId="1711936233" sldId="268"/>
            <ac:spMk id="6" creationId="{BF6A4C8F-EA85-FFF5-F1D1-5846D4ECAC16}"/>
          </ac:spMkLst>
        </pc:spChg>
        <pc:spChg chg="mod">
          <ac:chgData name="" userId="3f5d6d32f6fe4d32" providerId="LiveId" clId="{E516B150-B208-4705-925C-EF5E6AA7A55F}" dt="2023-03-30T11:27:59.520" v="702" actId="1076"/>
          <ac:spMkLst>
            <pc:docMk/>
            <pc:sldMk cId="1711936233" sldId="268"/>
            <ac:spMk id="11" creationId="{455709D3-4FF9-4C42-AAA6-CD39BCF0F570}"/>
          </ac:spMkLst>
        </pc:spChg>
        <pc:grpChg chg="mod">
          <ac:chgData name="" userId="3f5d6d32f6fe4d32" providerId="LiveId" clId="{E516B150-B208-4705-925C-EF5E6AA7A55F}" dt="2023-03-30T11:27:44.695" v="699" actId="1076"/>
          <ac:grpSpMkLst>
            <pc:docMk/>
            <pc:sldMk cId="1711936233" sldId="268"/>
            <ac:grpSpMk id="2" creationId="{2F763090-0227-4E47-B29E-4576D7D848BF}"/>
          </ac:grpSpMkLst>
        </pc:grpChg>
        <pc:picChg chg="mod">
          <ac:chgData name="" userId="3f5d6d32f6fe4d32" providerId="LiveId" clId="{E516B150-B208-4705-925C-EF5E6AA7A55F}" dt="2023-03-30T11:28:14.693" v="706" actId="1076"/>
          <ac:picMkLst>
            <pc:docMk/>
            <pc:sldMk cId="1711936233" sldId="268"/>
            <ac:picMk id="13" creationId="{94EC748D-E480-4E79-9C4C-0A2C5B872B45}"/>
          </ac:picMkLst>
        </pc:picChg>
      </pc:sldChg>
      <pc:sldChg chg="modSp">
        <pc:chgData name="" userId="3f5d6d32f6fe4d32" providerId="LiveId" clId="{E516B150-B208-4705-925C-EF5E6AA7A55F}" dt="2023-03-30T11:24:07.073" v="589" actId="1076"/>
        <pc:sldMkLst>
          <pc:docMk/>
          <pc:sldMk cId="1894857403" sldId="269"/>
        </pc:sldMkLst>
        <pc:spChg chg="mod">
          <ac:chgData name="" userId="3f5d6d32f6fe4d32" providerId="LiveId" clId="{E516B150-B208-4705-925C-EF5E6AA7A55F}" dt="2023-03-30T11:24:07.073" v="589" actId="1076"/>
          <ac:spMkLst>
            <pc:docMk/>
            <pc:sldMk cId="1894857403" sldId="269"/>
            <ac:spMk id="4" creationId="{FBD65B68-8444-9A31-0A83-EA73E0762680}"/>
          </ac:spMkLst>
        </pc:spChg>
      </pc:sldChg>
      <pc:sldChg chg="modSp">
        <pc:chgData name="" userId="3f5d6d32f6fe4d32" providerId="LiveId" clId="{E516B150-B208-4705-925C-EF5E6AA7A55F}" dt="2023-03-30T11:26:38.646" v="644" actId="1076"/>
        <pc:sldMkLst>
          <pc:docMk/>
          <pc:sldMk cId="1254751402" sldId="271"/>
        </pc:sldMkLst>
        <pc:spChg chg="mod">
          <ac:chgData name="" userId="3f5d6d32f6fe4d32" providerId="LiveId" clId="{E516B150-B208-4705-925C-EF5E6AA7A55F}" dt="2023-03-30T11:26:38.646" v="644" actId="1076"/>
          <ac:spMkLst>
            <pc:docMk/>
            <pc:sldMk cId="1254751402" sldId="271"/>
            <ac:spMk id="7" creationId="{28DF8424-D9E1-4648-BDB2-EB57F80C18E8}"/>
          </ac:spMkLst>
        </pc:spChg>
      </pc:sldChg>
      <pc:sldChg chg="modSp">
        <pc:chgData name="" userId="3f5d6d32f6fe4d32" providerId="LiveId" clId="{E516B150-B208-4705-925C-EF5E6AA7A55F}" dt="2023-03-30T11:24:43.538" v="627" actId="2710"/>
        <pc:sldMkLst>
          <pc:docMk/>
          <pc:sldMk cId="935285892" sldId="279"/>
        </pc:sldMkLst>
        <pc:spChg chg="mod">
          <ac:chgData name="" userId="3f5d6d32f6fe4d32" providerId="LiveId" clId="{E516B150-B208-4705-925C-EF5E6AA7A55F}" dt="2023-03-30T11:24:43.538" v="627" actId="2710"/>
          <ac:spMkLst>
            <pc:docMk/>
            <pc:sldMk cId="935285892" sldId="279"/>
            <ac:spMk id="7" creationId="{9D0F2B97-C345-AA14-F3EA-576BDCCE9FA4}"/>
          </ac:spMkLst>
        </pc:spChg>
      </pc:sldChg>
      <pc:sldChg chg="modNotesTx">
        <pc:chgData name="" userId="3f5d6d32f6fe4d32" providerId="LiveId" clId="{E516B150-B208-4705-925C-EF5E6AA7A55F}" dt="2023-03-30T11:24:54.675" v="633" actId="20577"/>
        <pc:sldMkLst>
          <pc:docMk/>
          <pc:sldMk cId="4117613082"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52B22-4C21-44CC-9027-845C34A397A7}"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D2AAF-26BC-4C75-AE8E-A837D20A90A1}" type="slidenum">
              <a:rPr lang="zh-CN" altLang="en-US" smtClean="0"/>
              <a:t>‹#›</a:t>
            </a:fld>
            <a:endParaRPr lang="zh-CN" altLang="en-US"/>
          </a:p>
        </p:txBody>
      </p:sp>
    </p:spTree>
    <p:extLst>
      <p:ext uri="{BB962C8B-B14F-4D97-AF65-F5344CB8AC3E}">
        <p14:creationId xmlns:p14="http://schemas.microsoft.com/office/powerpoint/2010/main" val="308363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2D2AAF-26BC-4C75-AE8E-A837D20A90A1}" type="slidenum">
              <a:rPr lang="zh-CN" altLang="en-US" smtClean="0"/>
              <a:t>1</a:t>
            </a:fld>
            <a:endParaRPr lang="zh-CN" altLang="en-US"/>
          </a:p>
        </p:txBody>
      </p:sp>
    </p:spTree>
    <p:extLst>
      <p:ext uri="{BB962C8B-B14F-4D97-AF65-F5344CB8AC3E}">
        <p14:creationId xmlns:p14="http://schemas.microsoft.com/office/powerpoint/2010/main" val="1143924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簡介：</a:t>
            </a:r>
          </a:p>
          <a:p>
            <a:r>
              <a:rPr lang="zh-TW" altLang="en-US" dirty="0"/>
              <a:t>    民國</a:t>
            </a:r>
            <a:r>
              <a:rPr lang="en-US" altLang="zh-TW" dirty="0"/>
              <a:t>101</a:t>
            </a:r>
            <a:r>
              <a:rPr lang="zh-TW" altLang="en-US" dirty="0"/>
              <a:t>年起整合新北市文山包種茶產區，由坪林區主辦「新北市文山包種茶比賽」，突破早年鄉鎮級別，開放全市茶農參加，透過行政院農業委員會茶業改良場，推派專業評審師進行評鑑，依據茶葉的香氣、滋味、形狀、色澤、水色等項目進行評比並分級。</a:t>
            </a:r>
          </a:p>
          <a:p>
            <a:r>
              <a:rPr lang="en-US" altLang="zh-TW" dirty="0"/>
              <a:t>2.</a:t>
            </a:r>
            <a:r>
              <a:rPr lang="zh-TW" altLang="en-US" dirty="0"/>
              <a:t>包裝：</a:t>
            </a:r>
          </a:p>
          <a:p>
            <a:r>
              <a:rPr lang="zh-TW" altLang="en-US" dirty="0"/>
              <a:t>    原新北市文山包種茶比賽包裝採用綠底、素描刻畫茶樹貌呈現</a:t>
            </a:r>
            <a:r>
              <a:rPr lang="en-US" altLang="zh-TW" dirty="0"/>
              <a:t>(</a:t>
            </a:r>
            <a:r>
              <a:rPr lang="zh-TW" altLang="en-US" dirty="0"/>
              <a:t>如圖下</a:t>
            </a:r>
            <a:r>
              <a:rPr lang="en-US" altLang="zh-TW" dirty="0"/>
              <a:t>)</a:t>
            </a:r>
            <a:r>
              <a:rPr lang="zh-TW" altLang="en-US" dirty="0"/>
              <a:t>，該包裝自民國</a:t>
            </a:r>
            <a:r>
              <a:rPr lang="en-US" altLang="zh-TW" dirty="0"/>
              <a:t>91</a:t>
            </a:r>
            <a:r>
              <a:rPr lang="zh-TW" altLang="en-US" dirty="0"/>
              <a:t>年春茶開始，一直沿用至</a:t>
            </a:r>
            <a:r>
              <a:rPr lang="en-US" altLang="zh-TW" dirty="0"/>
              <a:t>106</a:t>
            </a:r>
            <a:r>
              <a:rPr lang="zh-TW" altLang="en-US" dirty="0"/>
              <a:t>年冬茶止。</a:t>
            </a:r>
          </a:p>
          <a:p>
            <a:r>
              <a:rPr lang="zh-TW" altLang="en-US" dirty="0"/>
              <a:t> </a:t>
            </a:r>
          </a:p>
          <a:p>
            <a:r>
              <a:rPr lang="zh-TW" altLang="en-US" dirty="0"/>
              <a:t>為提升文山包種茶產品識別度並拓展消費市場，在地整合各方意見，自</a:t>
            </a:r>
            <a:r>
              <a:rPr lang="en-US" altLang="zh-TW" dirty="0"/>
              <a:t>107</a:t>
            </a:r>
            <a:r>
              <a:rPr lang="zh-TW" altLang="en-US" dirty="0"/>
              <a:t>年春茶起更新比賽茶包裝。透過窗花設計，結合茶字</a:t>
            </a:r>
            <a:r>
              <a:rPr lang="en-US" altLang="zh-TW" dirty="0"/>
              <a:t>(</a:t>
            </a:r>
            <a:r>
              <a:rPr lang="zh-TW" altLang="en-US" dirty="0"/>
              <a:t>左上</a:t>
            </a:r>
            <a:r>
              <a:rPr lang="en-US" altLang="zh-TW" dirty="0"/>
              <a:t>)</a:t>
            </a:r>
            <a:r>
              <a:rPr lang="zh-TW" altLang="en-US" dirty="0"/>
              <a:t>、花香</a:t>
            </a:r>
            <a:r>
              <a:rPr lang="en-US" altLang="zh-TW" dirty="0"/>
              <a:t>(</a:t>
            </a:r>
            <a:r>
              <a:rPr lang="zh-TW" altLang="en-US" dirty="0"/>
              <a:t>右上</a:t>
            </a:r>
            <a:r>
              <a:rPr lang="en-US" altLang="zh-TW" dirty="0"/>
              <a:t>)</a:t>
            </a:r>
            <a:r>
              <a:rPr lang="zh-TW" altLang="en-US" dirty="0"/>
              <a:t>、一心二葉</a:t>
            </a:r>
            <a:r>
              <a:rPr lang="en-US" altLang="zh-TW" dirty="0"/>
              <a:t>(</a:t>
            </a:r>
            <a:r>
              <a:rPr lang="zh-TW" altLang="en-US" dirty="0"/>
              <a:t>左下</a:t>
            </a:r>
            <a:r>
              <a:rPr lang="en-US" altLang="zh-TW" dirty="0"/>
              <a:t>)</a:t>
            </a:r>
            <a:r>
              <a:rPr lang="zh-TW" altLang="en-US" dirty="0"/>
              <a:t>等概念，傳遞「文山包種茶」的特色，並依據獎項配置不同色系，藉此賦予「文山包種茶品牌」更鮮明形象</a:t>
            </a:r>
            <a:r>
              <a:rPr lang="en-US" altLang="zh-TW" dirty="0"/>
              <a:t>(</a:t>
            </a:r>
            <a:r>
              <a:rPr lang="zh-TW" altLang="en-US"/>
              <a:t>右下</a:t>
            </a:r>
            <a:r>
              <a:rPr lang="en-US" altLang="zh-TW"/>
              <a:t>)</a:t>
            </a:r>
            <a:r>
              <a:rPr lang="zh-TW" altLang="en-US" dirty="0"/>
              <a:t>。</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17</a:t>
            </a:fld>
            <a:endParaRPr lang="zh-CN" altLang="en-US"/>
          </a:p>
        </p:txBody>
      </p:sp>
    </p:spTree>
    <p:extLst>
      <p:ext uri="{BB962C8B-B14F-4D97-AF65-F5344CB8AC3E}">
        <p14:creationId xmlns:p14="http://schemas.microsoft.com/office/powerpoint/2010/main" val="57282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2D2AAF-26BC-4C75-AE8E-A837D20A90A1}" type="slidenum">
              <a:rPr lang="zh-CN" altLang="en-US" smtClean="0"/>
              <a:t>20</a:t>
            </a:fld>
            <a:endParaRPr lang="zh-CN" altLang="en-US"/>
          </a:p>
        </p:txBody>
      </p:sp>
    </p:spTree>
    <p:extLst>
      <p:ext uri="{BB962C8B-B14F-4D97-AF65-F5344CB8AC3E}">
        <p14:creationId xmlns:p14="http://schemas.microsoft.com/office/powerpoint/2010/main" val="27981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包種茶：</a:t>
            </a:r>
          </a:p>
          <a:p>
            <a:r>
              <a:rPr lang="zh-TW" altLang="en-US" dirty="0"/>
              <a:t>臺灣烏龍茶在 </a:t>
            </a:r>
            <a:r>
              <a:rPr lang="en-US" altLang="zh-TW" dirty="0"/>
              <a:t>1865 </a:t>
            </a:r>
            <a:r>
              <a:rPr lang="zh-TW" altLang="en-US" dirty="0"/>
              <a:t>年開始出口外銷，但是在 </a:t>
            </a:r>
            <a:r>
              <a:rPr lang="en-US" altLang="zh-TW" dirty="0"/>
              <a:t>1873 </a:t>
            </a:r>
            <a:r>
              <a:rPr lang="zh-TW" altLang="en-US" dirty="0"/>
              <a:t>年發生滯銷情形，於是在 </a:t>
            </a:r>
            <a:r>
              <a:rPr lang="en-US" altLang="zh-TW" dirty="0"/>
              <a:t>1881 </a:t>
            </a:r>
            <a:r>
              <a:rPr lang="zh-TW" altLang="en-US" dirty="0"/>
              <a:t>年吳福老引進安溪縣王義程創製的包種茶製法。因將俗稱「種仔」的青心烏龍品種製成烏龍茶再加以薰花改製，用四方形毛邊紙包裝，並印上茶名及茶行名，而成為包種茶，也可稱為香片。在台灣清治時期，以包種茶及烏龍茶為代表茶種，有「北包種，南烏龍」之稱。</a:t>
            </a:r>
          </a:p>
          <a:p>
            <a:endParaRPr lang="en-US" altLang="zh-TW" dirty="0"/>
          </a:p>
          <a:p>
            <a:r>
              <a:rPr lang="en-US" altLang="zh-TW" dirty="0"/>
              <a:t>『</a:t>
            </a:r>
            <a:r>
              <a:rPr lang="zh-TW" altLang="en-US" dirty="0"/>
              <a:t>文山</a:t>
            </a:r>
            <a:r>
              <a:rPr lang="en-US" altLang="zh-TW" dirty="0"/>
              <a:t>』</a:t>
            </a:r>
            <a:r>
              <a:rPr lang="zh-TW" altLang="en-US" dirty="0"/>
              <a:t>包種茶：</a:t>
            </a:r>
          </a:p>
          <a:p>
            <a:r>
              <a:rPr lang="zh-TW" altLang="en-US" dirty="0"/>
              <a:t>在 </a:t>
            </a:r>
            <a:r>
              <a:rPr lang="en-US" altLang="zh-TW" dirty="0"/>
              <a:t>1912 </a:t>
            </a:r>
            <a:r>
              <a:rPr lang="zh-TW" altLang="en-US" dirty="0"/>
              <a:t>年南港、內湖及深坑地區王位二人研發出了不薰花卻能散發花香味的改良式包種茶製法。</a:t>
            </a:r>
            <a:r>
              <a:rPr lang="en-US" altLang="zh-TW" dirty="0"/>
              <a:t>1920 </a:t>
            </a:r>
            <a:r>
              <a:rPr lang="zh-TW" altLang="en-US" dirty="0"/>
              <a:t>年因戰爭改變銷售市場，由魏靜時與王水錦兩位先生推廣生產售價較高的改良式包種茶，為現代包種茶製法奠定基礎。當時生產的地區在現今新北市與台北市行政轄區內，日據時期多隸屬台北州文山郡管轄，而統稱為「文山包種茶」。</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5</a:t>
            </a:fld>
            <a:endParaRPr lang="zh-CN" altLang="en-US"/>
          </a:p>
        </p:txBody>
      </p:sp>
    </p:spTree>
    <p:extLst>
      <p:ext uri="{BB962C8B-B14F-4D97-AF65-F5344CB8AC3E}">
        <p14:creationId xmlns:p14="http://schemas.microsoft.com/office/powerpoint/2010/main" val="250230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以早期的「文山堡」（非指現在的台北市文山區），範圍涵蓋新北市的坪林、石碇、新店、深坑、平溪、汐止，和台北市的南港、木柵等地區之海拔 </a:t>
            </a:r>
            <a:r>
              <a:rPr lang="en-US" altLang="zh-TW" dirty="0"/>
              <a:t>400 </a:t>
            </a:r>
            <a:r>
              <a:rPr lang="zh-TW" altLang="en-US" dirty="0"/>
              <a:t>公尺以上的山區所產出（約有 </a:t>
            </a:r>
            <a:r>
              <a:rPr lang="en-US" altLang="zh-TW" dirty="0"/>
              <a:t>2300 </a:t>
            </a:r>
            <a:r>
              <a:rPr lang="zh-TW" altLang="en-US" dirty="0"/>
              <a:t>多公頃）。</a:t>
            </a:r>
          </a:p>
          <a:p>
            <a:r>
              <a:rPr lang="zh-TW" altLang="en-US" dirty="0"/>
              <a:t>桃園龍潭、新北市石門、三峽也有少量產製包種茶，但品質及產量都不及文山區。</a:t>
            </a:r>
          </a:p>
          <a:p>
            <a:endParaRPr lang="zh-TW" altLang="en-US" dirty="0"/>
          </a:p>
          <a:p>
            <a:r>
              <a:rPr lang="zh-TW" altLang="en-US" dirty="0"/>
              <a:t>其中以坪林地區山明水秀，氣候終年溫潤涼爽，雪霧瀰漫，土壤肥沃，故所產之文山包種茶產量最多，品質也最佳（可說是全台之冠）。</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7</a:t>
            </a:fld>
            <a:endParaRPr lang="zh-CN" altLang="en-US"/>
          </a:p>
        </p:txBody>
      </p:sp>
    </p:spTree>
    <p:extLst>
      <p:ext uri="{BB962C8B-B14F-4D97-AF65-F5344CB8AC3E}">
        <p14:creationId xmlns:p14="http://schemas.microsoft.com/office/powerpoint/2010/main" val="16361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又稱</a:t>
            </a:r>
            <a:r>
              <a:rPr lang="en-US" altLang="zh-TW" dirty="0"/>
              <a:t>『</a:t>
            </a:r>
            <a:r>
              <a:rPr lang="zh-TW" altLang="en-US" dirty="0"/>
              <a:t>清茶</a:t>
            </a:r>
            <a:r>
              <a:rPr lang="en-US" altLang="zh-TW" dirty="0"/>
              <a:t>』</a:t>
            </a:r>
            <a:r>
              <a:rPr lang="zh-TW" altLang="en-US" dirty="0"/>
              <a:t>，烏龍茶的一種。</a:t>
            </a:r>
            <a:r>
              <a:rPr lang="en-US" altLang="zh-TW" dirty="0"/>
              <a:t>8~12</a:t>
            </a:r>
            <a:r>
              <a:rPr lang="zh-TW" altLang="en-US" dirty="0"/>
              <a:t>％發酵，屬輕度發酵的部分發酵茶類，在臺茶風味輪的歸納中隸屬於清香型條形包種茶，是目前台灣的十大名茶之一。茶樹主要品種為青心烏龍及臺茶 </a:t>
            </a:r>
            <a:r>
              <a:rPr lang="en-US" altLang="zh-TW" dirty="0"/>
              <a:t>12 </a:t>
            </a:r>
            <a:r>
              <a:rPr lang="zh-TW" altLang="en-US" dirty="0"/>
              <a:t>號，其中又以青心烏龍茶最受歡迎。</a:t>
            </a:r>
          </a:p>
          <a:p>
            <a:r>
              <a:rPr lang="en-US" altLang="zh-TW" dirty="0"/>
              <a:t>※</a:t>
            </a:r>
            <a:r>
              <a:rPr lang="zh-TW" altLang="en-US" dirty="0"/>
              <a:t>補充</a:t>
            </a:r>
          </a:p>
          <a:p>
            <a:r>
              <a:rPr lang="zh-TW" altLang="en-US" dirty="0"/>
              <a:t>青茶：在台灣南投、嘉義一帶，栽種「四季春」茶樹，這種茶葉，用類似於包種茶的輕發酵製程製作出來的茶葉，被稱之為青茶，用來與包種清茶作區分。是概括所有發酵程度介於綠茶與紅茶之間的半發酵茶。</a:t>
            </a:r>
          </a:p>
          <a:p>
            <a:endParaRPr lang="zh-CN" altLang="en-US" dirty="0"/>
          </a:p>
        </p:txBody>
      </p:sp>
      <p:sp>
        <p:nvSpPr>
          <p:cNvPr id="4" name="灯片编号占位符 3"/>
          <p:cNvSpPr>
            <a:spLocks noGrp="1"/>
          </p:cNvSpPr>
          <p:nvPr>
            <p:ph type="sldNum" sz="quarter" idx="10"/>
          </p:nvPr>
        </p:nvSpPr>
        <p:spPr/>
        <p:txBody>
          <a:bodyPr/>
          <a:lstStyle/>
          <a:p>
            <a:fld id="{5A2D2AAF-26BC-4C75-AE8E-A837D20A90A1}" type="slidenum">
              <a:rPr lang="zh-CN" altLang="en-US" smtClean="0"/>
              <a:t>9</a:t>
            </a:fld>
            <a:endParaRPr lang="zh-CN" altLang="en-US"/>
          </a:p>
        </p:txBody>
      </p:sp>
    </p:spTree>
    <p:extLst>
      <p:ext uri="{BB962C8B-B14F-4D97-AF65-F5344CB8AC3E}">
        <p14:creationId xmlns:p14="http://schemas.microsoft.com/office/powerpoint/2010/main" val="365446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●茶菁原料：以對口葉，葉質柔軟、葉肉肥厚色呈淡綠者為佳，並避免採用過嫩茶菁致使成茶品質苦澀、香氣不揚。</a:t>
            </a:r>
          </a:p>
          <a:p>
            <a:r>
              <a:rPr lang="zh-TW" altLang="en-US" dirty="0"/>
              <a:t>●茶葉外觀：似條索狀，色澤墨綠。芽葉葉尖自然捲曲、條索緊結整齊，茶條呈青蛙皮之灰白點，色澤墨綠帶油光，身骨重實者為佳。</a:t>
            </a:r>
          </a:p>
          <a:p>
            <a:r>
              <a:rPr lang="zh-TW" altLang="en-US" dirty="0"/>
              <a:t>●沖泡溫度：以介於 </a:t>
            </a:r>
            <a:r>
              <a:rPr lang="en-US" altLang="zh-TW" dirty="0"/>
              <a:t>90°C </a:t>
            </a:r>
            <a:r>
              <a:rPr lang="zh-TW" altLang="en-US" dirty="0"/>
              <a:t>至 </a:t>
            </a:r>
            <a:r>
              <a:rPr lang="en-US" altLang="zh-TW" dirty="0"/>
              <a:t>100°C </a:t>
            </a:r>
            <a:r>
              <a:rPr lang="zh-TW" altLang="en-US" dirty="0"/>
              <a:t>為佳</a:t>
            </a:r>
          </a:p>
          <a:p>
            <a:r>
              <a:rPr lang="zh-TW" altLang="en-US" dirty="0"/>
              <a:t>●茶湯水色：蜜黃碧綠，鮮艷明亮不混濁為上品。</a:t>
            </a:r>
          </a:p>
          <a:p>
            <a:r>
              <a:rPr lang="zh-TW" altLang="en-US" dirty="0"/>
              <a:t>●香氣：以具新鮮、幽雅撲鼻、似花香的清香為上品，是特別注重香氣品質的一種茶類，香氣越濃郁品質越高級。乾茶有甜素蘭花香，沖泡時香氣清揚。經由文火烘焙的香氣，使茶味甘醇潤滑。</a:t>
            </a:r>
          </a:p>
          <a:p>
            <a:r>
              <a:rPr lang="zh-TW" altLang="en-US" dirty="0"/>
              <a:t>●滋味：鮮爽、甘醇、清澈、滑潤不苦澀、餘韻持久、有活性。（飲用文山包種茶，除了茶湯滋味滑潤、入口生津帶活性，同時也能享受其撲鼻的花香味，其「香、濃、醇、韻、美」的五大特色，是茶中極品。）</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10</a:t>
            </a:fld>
            <a:endParaRPr lang="zh-CN" altLang="en-US"/>
          </a:p>
        </p:txBody>
      </p:sp>
    </p:spTree>
    <p:extLst>
      <p:ext uri="{BB962C8B-B14F-4D97-AF65-F5344CB8AC3E}">
        <p14:creationId xmlns:p14="http://schemas.microsoft.com/office/powerpoint/2010/main" val="386523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●採收：一年可採收春茶、秋茶夏茶及冬茶，一般以春茶及冬茶品質較好，秋茶次之。春茶約於三月底至四月底採收，冬茶約為十月底至十一月底，夏茶為七月，秋茶為九月。</a:t>
            </a:r>
          </a:p>
          <a:p>
            <a:r>
              <a:rPr lang="zh-TW" altLang="en-US" dirty="0"/>
              <a:t>●價格：依產季、品質、茶種而有所不同。</a:t>
            </a:r>
          </a:p>
          <a:p>
            <a:r>
              <a:rPr lang="zh-TW" altLang="en-US" dirty="0"/>
              <a:t>產季：夏茶最便宜，價格每台斤 </a:t>
            </a:r>
            <a:r>
              <a:rPr lang="en-US" altLang="zh-TW" dirty="0"/>
              <a:t>300 </a:t>
            </a:r>
            <a:r>
              <a:rPr lang="zh-TW" altLang="en-US" dirty="0"/>
              <a:t>至 </a:t>
            </a:r>
            <a:r>
              <a:rPr lang="en-US" altLang="zh-TW" dirty="0"/>
              <a:t>1000 </a:t>
            </a:r>
            <a:r>
              <a:rPr lang="zh-TW" altLang="en-US" dirty="0"/>
              <a:t>元都有。秋茶約為 </a:t>
            </a:r>
            <a:r>
              <a:rPr lang="en-US" altLang="zh-TW" dirty="0"/>
              <a:t>600 </a:t>
            </a:r>
            <a:r>
              <a:rPr lang="zh-TW" altLang="en-US" dirty="0"/>
              <a:t>至 </a:t>
            </a:r>
            <a:r>
              <a:rPr lang="en-US" altLang="zh-TW" dirty="0"/>
              <a:t>1200 </a:t>
            </a:r>
            <a:r>
              <a:rPr lang="zh-TW" altLang="en-US" dirty="0"/>
              <a:t>元。春茶及冬茶，價格為 </a:t>
            </a:r>
            <a:r>
              <a:rPr lang="en-US" altLang="zh-TW" dirty="0"/>
              <a:t>800 </a:t>
            </a:r>
            <a:r>
              <a:rPr lang="zh-TW" altLang="en-US" dirty="0"/>
              <a:t>至 </a:t>
            </a:r>
            <a:r>
              <a:rPr lang="en-US" altLang="zh-TW" dirty="0"/>
              <a:t>2000 </a:t>
            </a:r>
            <a:r>
              <a:rPr lang="zh-TW" altLang="en-US" dirty="0"/>
              <a:t>元。</a:t>
            </a:r>
          </a:p>
          <a:p>
            <a:r>
              <a:rPr lang="zh-TW" altLang="en-US" dirty="0"/>
              <a:t>品種：目前茶種以台茶 </a:t>
            </a:r>
            <a:r>
              <a:rPr lang="en-US" altLang="zh-TW" dirty="0"/>
              <a:t>12 </a:t>
            </a:r>
            <a:r>
              <a:rPr lang="zh-TW" altLang="en-US" dirty="0"/>
              <a:t>號及青心烏龍為大宗，台茶 </a:t>
            </a:r>
            <a:r>
              <a:rPr lang="en-US" altLang="zh-TW" dirty="0"/>
              <a:t>12 </a:t>
            </a:r>
            <a:r>
              <a:rPr lang="zh-TW" altLang="en-US" dirty="0"/>
              <a:t>號因產量大，價格約比青心烏龍低 </a:t>
            </a:r>
            <a:r>
              <a:rPr lang="en-US" altLang="zh-TW" dirty="0"/>
              <a:t>1/3 </a:t>
            </a:r>
            <a:r>
              <a:rPr lang="zh-TW" altLang="en-US" dirty="0"/>
              <a:t>到 </a:t>
            </a:r>
            <a:r>
              <a:rPr lang="en-US" altLang="zh-TW" dirty="0"/>
              <a:t>1/2</a:t>
            </a:r>
            <a:r>
              <a:rPr lang="zh-TW" altLang="en-US" dirty="0"/>
              <a:t>。</a:t>
            </a:r>
          </a:p>
          <a:p>
            <a:r>
              <a:rPr lang="zh-TW" altLang="en-US" dirty="0"/>
              <a:t>●外銷：過去文山包種茶曾外銷中南半島，現在以泰、港、美、日的華僑為銷售對象。</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11</a:t>
            </a:fld>
            <a:endParaRPr lang="zh-CN" altLang="en-US"/>
          </a:p>
        </p:txBody>
      </p:sp>
    </p:spTree>
    <p:extLst>
      <p:ext uri="{BB962C8B-B14F-4D97-AF65-F5344CB8AC3E}">
        <p14:creationId xmlns:p14="http://schemas.microsoft.com/office/powerpoint/2010/main" val="316984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採菁</a:t>
            </a:r>
            <a:endParaRPr lang="en-US" altLang="zh-TW" dirty="0"/>
          </a:p>
          <a:p>
            <a:r>
              <a:rPr lang="zh-TW" altLang="en-US" dirty="0"/>
              <a:t>出太陽的中午時段最適合採茶，採摘方式分為：手採及機器採，採摘的茶菁為一心二葉，讓茶葉口感細緻而完美。採完一批茶後需不眠不休長達</a:t>
            </a:r>
            <a:r>
              <a:rPr lang="en-US" altLang="zh-TW" dirty="0"/>
              <a:t>24</a:t>
            </a:r>
            <a:r>
              <a:rPr lang="zh-TW" altLang="en-US" dirty="0"/>
              <a:t>小時左右，才能完成所有炒茶步驟。</a:t>
            </a:r>
          </a:p>
          <a:p>
            <a:endParaRPr lang="zh-TW" altLang="en-US" dirty="0"/>
          </a:p>
          <a:p>
            <a:r>
              <a:rPr lang="en-US" altLang="zh-TW" dirty="0"/>
              <a:t>2.</a:t>
            </a:r>
            <a:r>
              <a:rPr lang="zh-TW" altLang="en-US" dirty="0"/>
              <a:t>日光萎凋</a:t>
            </a:r>
          </a:p>
          <a:p>
            <a:r>
              <a:rPr lang="zh-TW" altLang="en-US" dirty="0"/>
              <a:t>    採後的茶菁放置於戶外，利用陽光的熱能加速茶葉中的水分蒸發，隨著氧化變化而發酵。葉片經過日光萎凋作用後，漸漸轉為暗綠色，葉片因水分蒸發消失開始軟化。</a:t>
            </a:r>
          </a:p>
          <a:p>
            <a:endParaRPr lang="zh-TW" altLang="en-US" dirty="0"/>
          </a:p>
          <a:p>
            <a:r>
              <a:rPr lang="en-US" altLang="zh-TW" dirty="0"/>
              <a:t>3.</a:t>
            </a:r>
            <a:r>
              <a:rPr lang="zh-TW" altLang="en-US" dirty="0"/>
              <a:t>室內萎凋與靜置</a:t>
            </a:r>
          </a:p>
          <a:p>
            <a:r>
              <a:rPr lang="zh-TW" altLang="en-US" dirty="0"/>
              <a:t>    茶菁移人室內持續進行萎凋及靜置攪拌作業，藉由靜置與攬拌交互作用，使茶菁水分重新分配，减低茶梗水分。攪拌使荼葉細胞摩擦破損，增加多元酚氧化酶及兒茶素作用，進而控制茶葉部分發酵。</a:t>
            </a:r>
          </a:p>
          <a:p>
            <a:endParaRPr lang="zh-TW" altLang="en-US" dirty="0"/>
          </a:p>
          <a:p>
            <a:r>
              <a:rPr lang="en-US" altLang="zh-TW" dirty="0"/>
              <a:t>4.</a:t>
            </a:r>
            <a:r>
              <a:rPr lang="zh-TW" altLang="en-US" dirty="0"/>
              <a:t>殺菁</a:t>
            </a:r>
          </a:p>
          <a:p>
            <a:r>
              <a:rPr lang="zh-TW" altLang="en-US" dirty="0"/>
              <a:t>    籍由熱破壞茶葉中酵素活性，促使茶葉水分消散、葉片軟化，去除茶葉不良的菁味及穩定茶菁色澤及香氣，利於後續揉捻成形。</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13</a:t>
            </a:fld>
            <a:endParaRPr lang="zh-CN" altLang="en-US"/>
          </a:p>
        </p:txBody>
      </p:sp>
    </p:spTree>
    <p:extLst>
      <p:ext uri="{BB962C8B-B14F-4D97-AF65-F5344CB8AC3E}">
        <p14:creationId xmlns:p14="http://schemas.microsoft.com/office/powerpoint/2010/main" val="16389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5.</a:t>
            </a:r>
            <a:r>
              <a:rPr lang="zh-TW" altLang="en-US" dirty="0"/>
              <a:t>揉捻</a:t>
            </a:r>
          </a:p>
          <a:p>
            <a:r>
              <a:rPr lang="zh-TW" altLang="en-US" dirty="0"/>
              <a:t>    使茶葉捲曲形成條狀，並破壞茶葉的細胞組織，使茶葉的汁液流出附著於表面，增加沖泡時的風味。</a:t>
            </a:r>
          </a:p>
          <a:p>
            <a:endParaRPr lang="zh-TW" altLang="en-US" dirty="0"/>
          </a:p>
          <a:p>
            <a:r>
              <a:rPr lang="en-US" altLang="zh-TW" dirty="0"/>
              <a:t>6.</a:t>
            </a:r>
            <a:r>
              <a:rPr lang="zh-TW" altLang="en-US" dirty="0"/>
              <a:t>解塊</a:t>
            </a:r>
          </a:p>
          <a:p>
            <a:r>
              <a:rPr lang="zh-TW" altLang="en-US" dirty="0"/>
              <a:t>    揉捻後的茶葉會結瑰，經過攪拌機或人工方式解塊，使茶葉顆粒均勻，形狀美觀。</a:t>
            </a:r>
          </a:p>
          <a:p>
            <a:endParaRPr lang="zh-TW" altLang="en-US" dirty="0"/>
          </a:p>
          <a:p>
            <a:r>
              <a:rPr lang="zh-TW" altLang="en-US" dirty="0"/>
              <a:t>以上六個步驟結束即完成毛茶</a:t>
            </a:r>
            <a:r>
              <a:rPr lang="en-US" altLang="zh-TW" dirty="0"/>
              <a:t>(</a:t>
            </a:r>
            <a:r>
              <a:rPr lang="zh-TW" altLang="en-US" dirty="0"/>
              <a:t>半成品</a:t>
            </a:r>
            <a:r>
              <a:rPr lang="en-US" altLang="zh-TW" dirty="0"/>
              <a:t>)</a:t>
            </a:r>
            <a:r>
              <a:rPr lang="zh-TW" altLang="en-US" dirty="0"/>
              <a:t>的作業</a:t>
            </a:r>
          </a:p>
          <a:p>
            <a:endParaRPr lang="zh-TW" altLang="en-US" dirty="0"/>
          </a:p>
          <a:p>
            <a:r>
              <a:rPr lang="en-US" altLang="zh-TW" dirty="0"/>
              <a:t>7.</a:t>
            </a:r>
            <a:r>
              <a:rPr lang="zh-TW" altLang="en-US" dirty="0"/>
              <a:t>乾燥</a:t>
            </a:r>
          </a:p>
          <a:p>
            <a:r>
              <a:rPr lang="zh-TW" altLang="en-US" dirty="0"/>
              <a:t>    以熱風去除茶葉中的水分，使其含水量降至 </a:t>
            </a:r>
            <a:r>
              <a:rPr lang="en-US" altLang="zh-TW" dirty="0"/>
              <a:t>5%</a:t>
            </a:r>
            <a:r>
              <a:rPr lang="zh-TW" altLang="en-US" dirty="0"/>
              <a:t>以下，延長保存期限，並可停止發酵作用及其他生化反應，使品質固定。此外加熱過程亦可引起化學成分變化促使茶葉香氣形成。而茶葉烘乾後可使形狀固定，方便包裝及運輸。</a:t>
            </a:r>
          </a:p>
          <a:p>
            <a:endParaRPr lang="zh-TW" altLang="en-US" dirty="0"/>
          </a:p>
          <a:p>
            <a:r>
              <a:rPr lang="en-US" altLang="zh-TW" dirty="0"/>
              <a:t>8.</a:t>
            </a:r>
            <a:r>
              <a:rPr lang="zh-TW" altLang="en-US" dirty="0"/>
              <a:t>挑枝</a:t>
            </a:r>
          </a:p>
          <a:p>
            <a:r>
              <a:rPr lang="zh-TW" altLang="en-US" dirty="0"/>
              <a:t>    整理茶葉外形，揀剔粗枝老葉和劣茶碎茶。挑太慢會讓茶葉置於空氣中過久，可能會使葉潮瀑或吸附到別的味道。</a:t>
            </a:r>
          </a:p>
          <a:p>
            <a:endParaRPr lang="zh-TW" altLang="en-US" dirty="0"/>
          </a:p>
          <a:p>
            <a:r>
              <a:rPr lang="en-US" altLang="zh-TW" dirty="0"/>
              <a:t>9.</a:t>
            </a:r>
            <a:r>
              <a:rPr lang="zh-TW" altLang="en-US" dirty="0"/>
              <a:t>包裝</a:t>
            </a:r>
          </a:p>
          <a:p>
            <a:r>
              <a:rPr lang="zh-TW" altLang="en-US" dirty="0"/>
              <a:t>    將每一條努力製成的茶葉包装完成。</a:t>
            </a:r>
          </a:p>
          <a:p>
            <a:endParaRPr lang="zh-TW" altLang="en-US" dirty="0"/>
          </a:p>
          <a:p>
            <a:r>
              <a:rPr lang="en-US" altLang="zh-TW" dirty="0"/>
              <a:t>※</a:t>
            </a:r>
            <a:r>
              <a:rPr lang="zh-TW" altLang="en-US" dirty="0"/>
              <a:t>補充</a:t>
            </a:r>
          </a:p>
          <a:p>
            <a:r>
              <a:rPr lang="zh-TW" altLang="en-US" dirty="0"/>
              <a:t>●	烏龍茶：在揉捻後會經過團揉工序，目的是要將茶葉製成半球狀。</a:t>
            </a:r>
          </a:p>
          <a:p>
            <a:r>
              <a:rPr lang="zh-TW" altLang="en-US" dirty="0"/>
              <a:t>●	文山包種茶：經過揉捻後則是透過解索再烘乾，目的就是要將茶製成條狀，較符合北部茶菁較薄的特性。</a:t>
            </a:r>
          </a:p>
          <a:p>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14</a:t>
            </a:fld>
            <a:endParaRPr lang="zh-CN" altLang="en-US"/>
          </a:p>
        </p:txBody>
      </p:sp>
    </p:spTree>
    <p:extLst>
      <p:ext uri="{BB962C8B-B14F-4D97-AF65-F5344CB8AC3E}">
        <p14:creationId xmlns:p14="http://schemas.microsoft.com/office/powerpoint/2010/main" val="246841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nSpc>
                <a:spcPct val="115000"/>
              </a:lnSpc>
              <a:buFont typeface="Arial" panose="020B0604020202020204" pitchFamily="34" charset="0"/>
              <a:buChar char="●"/>
            </a:pPr>
            <a:r>
              <a:rPr lang="zh-TW" altLang="zh-TW" sz="1800" u="none" strike="noStrike" dirty="0">
                <a:effectLst/>
                <a:latin typeface="Arial" panose="020B0604020202020204" pitchFamily="34" charset="0"/>
                <a:ea typeface="標楷體" panose="03000509000000000000" pitchFamily="65" charset="-120"/>
                <a:cs typeface="Arial Unicode MS"/>
              </a:rPr>
              <a:t>品級分類</a:t>
            </a:r>
            <a:endParaRPr lang="zh-TW" altLang="zh-TW" sz="1800" u="none" strike="noStrike" dirty="0">
              <a:effectLst/>
              <a:latin typeface="Arial" panose="020B0604020202020204" pitchFamily="34" charset="0"/>
              <a:ea typeface="新細明體" panose="02020500000000000000" pitchFamily="18" charset="-120"/>
            </a:endParaRPr>
          </a:p>
          <a:p>
            <a:r>
              <a:rPr lang="zh-TW" altLang="zh-TW" sz="1800" dirty="0">
                <a:effectLst/>
                <a:latin typeface="Arial" panose="020B0604020202020204" pitchFamily="34" charset="0"/>
                <a:ea typeface="標楷體" panose="03000509000000000000" pitchFamily="65" charset="-120"/>
                <a:cs typeface="Arial Unicode MS"/>
              </a:rPr>
              <a:t>為促使茶葉品質均一化及茶葉價格的合理化，台灣省政府農林廳及茶葉改良場配合有關縣市鄉鎮單位，積極輔導以鄉鎮為單位，實施嚴格的分級包裝，將茶葉的品級標示在包裝盒上，以促銷茶葉，穩定市場。（台北縣文山包種茶推廣中心將茶葉包裝分為</a:t>
            </a:r>
            <a:r>
              <a:rPr lang="zh-TW" altLang="zh-TW" sz="1800" u="sng" dirty="0">
                <a:effectLst/>
                <a:latin typeface="Arial" panose="020B0604020202020204" pitchFamily="34" charset="0"/>
                <a:ea typeface="標楷體" panose="03000509000000000000" pitchFamily="65" charset="-120"/>
                <a:cs typeface="Arial Unicode MS"/>
              </a:rPr>
              <a:t>梅、蘭、竹、菊</a:t>
            </a:r>
            <a:r>
              <a:rPr lang="zh-TW" altLang="zh-TW" sz="1800" dirty="0">
                <a:effectLst/>
                <a:latin typeface="Arial" panose="020B0604020202020204" pitchFamily="34" charset="0"/>
                <a:ea typeface="標楷體" panose="03000509000000000000" pitchFamily="65" charset="-120"/>
                <a:cs typeface="Arial Unicode MS"/>
              </a:rPr>
              <a:t>等級別，並分別訂立銷售價格。）</a:t>
            </a:r>
            <a:endParaRPr lang="zh-TW" altLang="en-US" dirty="0"/>
          </a:p>
        </p:txBody>
      </p:sp>
      <p:sp>
        <p:nvSpPr>
          <p:cNvPr id="4" name="投影片編號版面配置區 3"/>
          <p:cNvSpPr>
            <a:spLocks noGrp="1"/>
          </p:cNvSpPr>
          <p:nvPr>
            <p:ph type="sldNum" sz="quarter" idx="5"/>
          </p:nvPr>
        </p:nvSpPr>
        <p:spPr/>
        <p:txBody>
          <a:bodyPr/>
          <a:lstStyle/>
          <a:p>
            <a:fld id="{5A2D2AAF-26BC-4C75-AE8E-A837D20A90A1}" type="slidenum">
              <a:rPr lang="zh-CN" altLang="en-US" smtClean="0"/>
              <a:t>16</a:t>
            </a:fld>
            <a:endParaRPr lang="zh-CN" altLang="en-US"/>
          </a:p>
        </p:txBody>
      </p:sp>
    </p:spTree>
    <p:extLst>
      <p:ext uri="{BB962C8B-B14F-4D97-AF65-F5344CB8AC3E}">
        <p14:creationId xmlns:p14="http://schemas.microsoft.com/office/powerpoint/2010/main" val="3943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346C-4BB3-4A50-9AFA-FBE58BACB2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659B1C-92D8-4791-A8C3-EAC0F021E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B3DD76-B383-4DE2-A45F-418E01ED0A39}"/>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87A57A90-1A21-4228-9ADE-A7C55A274E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77B41-5AFE-4F74-840C-8198650EC492}"/>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36766323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9AF3A-3BAC-40C9-8C0C-ABCC6D541D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9FB79E2-9FCC-4280-87B2-51AB906D7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CFADED-7020-467B-9956-81B95B48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4811A3-ECAE-4C0E-9F8E-A132D5B8DC84}"/>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AF1FE473-DECA-4547-A7A5-ADE044BBC9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B1E651-9FAC-40C8-B9C9-6A5FBC2D33D3}"/>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373830423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06FA9-F752-4BA3-8D07-B7D33A6BCC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D9091A-5CFF-4E4A-A7B6-3550F1D242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DB1F00-E458-4208-A455-D84E80107F3F}"/>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C00EBBD9-2D55-475A-8B03-75F0B876A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DF28B8-FBF8-45D7-82FC-2C8E2C1B56C2}"/>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234784825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3AF0C1-41CA-4E89-AFDC-92BB140913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E7738E-3E92-426A-A356-FFD26DBD842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4A41F5-4DCB-4A51-8C94-3FD60B061D6E}"/>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B6601B17-4EDC-48A1-8227-2C05926564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BB8896-B2DF-4CEB-B075-7E6C3C77C780}"/>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162814409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2023/3/30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51047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2023/3/30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1279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00C05-1AED-4409-8DA5-4C0A2C49E8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478FF1-87A6-45B4-B1E0-957EB49304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400362-5B88-4134-974D-747193C73F5C}"/>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4F839580-FDA3-4C5E-9F01-E9A0AFFDD4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924AB-8D97-4D61-B008-BFD55F001B81}"/>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38056654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5F7B-F60C-4B77-97DE-C29108B586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3AA896-A5BD-4B9F-83C7-D0FACD4954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02E310-F514-4731-8617-A29A02EE88AC}"/>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24B730DF-A66A-40E8-AFA9-4C85C85A2D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C5C66-2B21-4BF1-93E2-05B0883A8B31}"/>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410135361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F916F-FEC9-4B88-8E7D-978EEFF388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3EBD57-896E-4B87-BAEE-4AB96B2302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5E773D-B375-42A5-BBAC-A1326E95C1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74825C-4850-49A9-9170-EC8923BE868A}"/>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6C111A81-CB29-4D47-A3FB-78FC3ABD9A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FE0584-3884-47F8-B8A7-B7EF8758683F}"/>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1311728119"/>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9B4EE-6D95-4E5C-B570-C70D724061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83855-6AA0-40A0-ACC7-D98CD509C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C37C17-7480-417A-94B6-113528E519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DF1D8C-BED0-4172-AF92-9B91D8C97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F74815-CB09-4F0F-9C43-119BA22C41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949E9D-604D-4A92-9F2D-69DFE4017A53}"/>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4C14AC7F-5D28-4736-9B56-7076B5B722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DED69D-36BB-449F-A6B5-0B99E3F482C4}"/>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995060215"/>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9B4EE-6D95-4E5C-B570-C70D724061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83855-6AA0-40A0-ACC7-D98CD509C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C37C17-7480-417A-94B6-113528E519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DF1D8C-BED0-4172-AF92-9B91D8C97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F74815-CB09-4F0F-9C43-119BA22C41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949E9D-604D-4A92-9F2D-69DFE4017A53}"/>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8" name="页脚占位符 7">
            <a:extLst>
              <a:ext uri="{FF2B5EF4-FFF2-40B4-BE49-F238E27FC236}">
                <a16:creationId xmlns:a16="http://schemas.microsoft.com/office/drawing/2014/main" id="{4C14AC7F-5D28-4736-9B56-7076B5B722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DED69D-36BB-449F-A6B5-0B99E3F482C4}"/>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
        <p:nvSpPr>
          <p:cNvPr id="11" name="TextBox 10"/>
          <p:cNvSpPr txBox="1"/>
          <p:nvPr userDrawn="1"/>
        </p:nvSpPr>
        <p:spPr>
          <a:xfrm>
            <a:off x="920732" y="6739570"/>
            <a:ext cx="1440159" cy="118430"/>
          </a:xfrm>
          <a:prstGeom prst="rect">
            <a:avLst/>
          </a:prstGeom>
          <a:noFill/>
        </p:spPr>
        <p:txBody>
          <a:bodyPr wrap="square" rtlCol="0">
            <a:spAutoFit/>
          </a:bodyPr>
          <a:lstStyle/>
          <a:p>
            <a:pPr>
              <a:lnSpc>
                <a:spcPct val="200000"/>
              </a:lnSpc>
            </a:pPr>
            <a:r>
              <a:rPr lang="zh-CN" altLang="en-US" sz="100" dirty="0">
                <a:solidFill>
                  <a:prstClr val="black"/>
                </a:solidFill>
                <a:ea typeface="微软雅黑" panose="020B0503020204020204" pitchFamily="34" charset="-122"/>
                <a:hlinkClick r:id="rId2"/>
              </a:rPr>
              <a:t>行业</a:t>
            </a: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模板</a:t>
            </a:r>
            <a:r>
              <a:rPr lang="en-US" altLang="zh-CN" sz="100" dirty="0">
                <a:solidFill>
                  <a:prstClr val="black"/>
                </a:solidFill>
                <a:ea typeface="微软雅黑" panose="020B0503020204020204" pitchFamily="34" charset="-122"/>
              </a:rPr>
              <a:t>http://www.1ppt.com/hangye/</a:t>
            </a:r>
          </a:p>
        </p:txBody>
      </p:sp>
    </p:spTree>
    <p:extLst>
      <p:ext uri="{BB962C8B-B14F-4D97-AF65-F5344CB8AC3E}">
        <p14:creationId xmlns:p14="http://schemas.microsoft.com/office/powerpoint/2010/main" val="203549125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8B812-22F0-4AC7-A369-D5E7C8AD43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16DEB2-6212-4255-8691-918AD4470AF9}"/>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4" name="页脚占位符 3">
            <a:extLst>
              <a:ext uri="{FF2B5EF4-FFF2-40B4-BE49-F238E27FC236}">
                <a16:creationId xmlns:a16="http://schemas.microsoft.com/office/drawing/2014/main" id="{1994B828-CB6B-4BE0-B820-EE5584EE99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843033-DBB7-4590-ACFF-892E805FDEE6}"/>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207334794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87B4E3-B7A1-4743-96F0-9DDC58C807A5}"/>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3" name="页脚占位符 2">
            <a:extLst>
              <a:ext uri="{FF2B5EF4-FFF2-40B4-BE49-F238E27FC236}">
                <a16:creationId xmlns:a16="http://schemas.microsoft.com/office/drawing/2014/main" id="{8FDDBC6C-C35C-47EF-AF1D-6C41D21633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617307-FB8D-4EF0-B4D2-62DEE004133B}"/>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1154774041"/>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A239E-3DD4-4389-AECA-56F080DBA4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BA7DAB-6B5B-45A8-A5A2-D9123644F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7CA44E-F6F7-4B7D-9818-ED88A7F8D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9ECA3B-C133-41A1-8B3B-8CEBD528494D}"/>
              </a:ext>
            </a:extLst>
          </p:cNvPr>
          <p:cNvSpPr>
            <a:spLocks noGrp="1"/>
          </p:cNvSpPr>
          <p:nvPr>
            <p:ph type="dt" sz="half" idx="10"/>
          </p:nvPr>
        </p:nvSpPr>
        <p:spPr/>
        <p:txBody>
          <a:bodyPr/>
          <a:lstStyle/>
          <a:p>
            <a:fld id="{9BADB5BE-7A12-4499-81AC-E47E342CAA73}" type="datetimeFigureOut">
              <a:rPr lang="zh-CN" altLang="en-US" smtClean="0"/>
              <a:t>2023/3/30</a:t>
            </a:fld>
            <a:endParaRPr lang="zh-CN" altLang="en-US"/>
          </a:p>
        </p:txBody>
      </p:sp>
      <p:sp>
        <p:nvSpPr>
          <p:cNvPr id="6" name="页脚占位符 5">
            <a:extLst>
              <a:ext uri="{FF2B5EF4-FFF2-40B4-BE49-F238E27FC236}">
                <a16:creationId xmlns:a16="http://schemas.microsoft.com/office/drawing/2014/main" id="{31AD5DF8-81C5-4B7C-AECC-C514BDF7D3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DAC348-0CB4-46AE-AE2D-DAD504560348}"/>
              </a:ext>
            </a:extLst>
          </p:cNvPr>
          <p:cNvSpPr>
            <a:spLocks noGrp="1"/>
          </p:cNvSpPr>
          <p:nvPr>
            <p:ph type="sldNum" sz="quarter" idx="12"/>
          </p:nvPr>
        </p:nvSpPr>
        <p:spPr/>
        <p:txBody>
          <a:body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256329477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A67BDE-6837-49CB-A24C-F7A615466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5FAA26-5AC6-4899-A828-CE2D1D677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16AEF-35AB-4A06-85A1-69A847AC3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DB5BE-7A12-4499-81AC-E47E342CAA73}" type="datetimeFigureOut">
              <a:rPr lang="zh-CN" altLang="en-US" smtClean="0"/>
              <a:t>2023/3/30</a:t>
            </a:fld>
            <a:endParaRPr lang="zh-CN" altLang="en-US"/>
          </a:p>
        </p:txBody>
      </p:sp>
      <p:sp>
        <p:nvSpPr>
          <p:cNvPr id="5" name="页脚占位符 4">
            <a:extLst>
              <a:ext uri="{FF2B5EF4-FFF2-40B4-BE49-F238E27FC236}">
                <a16:creationId xmlns:a16="http://schemas.microsoft.com/office/drawing/2014/main" id="{36CE72D4-5C4F-4032-89B1-EC2DB18FB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52AE66-221E-4968-9DE9-4F6B4F41D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352AE-B181-4657-B08C-52B4223EF0C3}" type="slidenum">
              <a:rPr lang="zh-CN" altLang="en-US" smtClean="0"/>
              <a:t>‹#›</a:t>
            </a:fld>
            <a:endParaRPr lang="zh-CN" altLang="en-US"/>
          </a:p>
        </p:txBody>
      </p:sp>
    </p:spTree>
    <p:extLst>
      <p:ext uri="{BB962C8B-B14F-4D97-AF65-F5344CB8AC3E}">
        <p14:creationId xmlns:p14="http://schemas.microsoft.com/office/powerpoint/2010/main" val="227067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14:window dir="vert"/>
      </p:transition>
    </mc:Choice>
    <mc:Fallback xmlns:a16="http://schemas.microsoft.com/office/drawing/2014/main"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0365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8.png"/><Relationship Id="rId10" Type="http://schemas.microsoft.com/office/2007/relationships/hdphoto" Target="../media/hdphoto4.wdp"/><Relationship Id="rId4" Type="http://schemas.openxmlformats.org/officeDocument/2006/relationships/image" Target="../media/image17.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microsoft.com/office/2007/relationships/hdphoto" Target="../media/hdphoto5.wdp"/></Relationships>
</file>

<file path=ppt/slides/_rels/slide18.xml.rels><?xml version="1.0" encoding="UTF-8" standalone="yes"?>
<Relationships xmlns="http://schemas.openxmlformats.org/package/2006/relationships"><Relationship Id="rId8" Type="http://schemas.openxmlformats.org/officeDocument/2006/relationships/hyperlink" Target="https://kmweb.coa.gov.tw/subject/subject.php?id=43235" TargetMode="External"/><Relationship Id="rId13" Type="http://schemas.openxmlformats.org/officeDocument/2006/relationships/hyperlink" Target="https://www.facebook.com/pouchong.tea/" TargetMode="External"/><Relationship Id="rId3" Type="http://schemas.openxmlformats.org/officeDocument/2006/relationships/image" Target="../media/image31.png"/><Relationship Id="rId7" Type="http://schemas.openxmlformats.org/officeDocument/2006/relationships/hyperlink" Target="https://joyhoteagarden.pixnet.net/blog/post/23176466" TargetMode="External"/><Relationship Id="rId12" Type="http://schemas.openxmlformats.org/officeDocument/2006/relationships/hyperlink" Target="http://www.wsfa.com.tw/m/412-1599-12379.php"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www.pstea.com.tw/knowledge-3.html" TargetMode="External"/><Relationship Id="rId11" Type="http://schemas.openxmlformats.org/officeDocument/2006/relationships/hyperlink" Target="https://www.facebook.com/agr.ntpc?paipv=0&amp;eav=AfaVICwidrXcm7xwV8BWLai-ywJ69GAVgTAgrSh_zcXh49X422x4jUCd-OQyeBZowu0&amp;_rdr" TargetMode="External"/><Relationship Id="rId5" Type="http://schemas.openxmlformats.org/officeDocument/2006/relationships/hyperlink" Target="https://www.teapark.com.tw/zh-TW/search/%E6%96%87%E5%B1%B1" TargetMode="External"/><Relationship Id="rId10" Type="http://schemas.openxmlformats.org/officeDocument/2006/relationships/hyperlink" Target="https://www.agriculture.ntpc.gov.tw/cht/index.php?code=list&amp;flag=detail&amp;ids=37&amp;article_id=5112" TargetMode="External"/><Relationship Id="rId4" Type="http://schemas.openxmlformats.org/officeDocument/2006/relationships/hyperlink" Target="https://www.pinglintea.com.tw/wenshanpouchong/" TargetMode="External"/><Relationship Id="rId9" Type="http://schemas.openxmlformats.org/officeDocument/2006/relationships/hyperlink" Target="https://kmweb.coa.gov.tw/subject/subject.php?id=41542" TargetMode="External"/><Relationship Id="rId14" Type="http://schemas.openxmlformats.org/officeDocument/2006/relationships/hyperlink" Target="https://www.tea4u.org.tw/collections/al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D7505F6C-0F79-44AC-88F1-D8FA2B7EEF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34930" y="0"/>
            <a:ext cx="4645111" cy="5688426"/>
          </a:xfrm>
          <a:prstGeom prst="rect">
            <a:avLst/>
          </a:prstGeom>
        </p:spPr>
      </p:pic>
      <p:pic>
        <p:nvPicPr>
          <p:cNvPr id="5" name="图片 4">
            <a:extLst>
              <a:ext uri="{FF2B5EF4-FFF2-40B4-BE49-F238E27FC236}">
                <a16:creationId xmlns:a16="http://schemas.microsoft.com/office/drawing/2014/main" id="{DBD12628-2E6B-47A2-986A-E63E282BC3AE}"/>
              </a:ext>
            </a:extLst>
          </p:cNvPr>
          <p:cNvPicPr>
            <a:picLocks noChangeAspect="1"/>
          </p:cNvPicPr>
          <p:nvPr/>
        </p:nvPicPr>
        <p:blipFill>
          <a:blip r:embed="rId4"/>
          <a:stretch>
            <a:fillRect/>
          </a:stretch>
        </p:blipFill>
        <p:spPr>
          <a:xfrm>
            <a:off x="0" y="0"/>
            <a:ext cx="5154149" cy="6858000"/>
          </a:xfrm>
          <a:prstGeom prst="rect">
            <a:avLst/>
          </a:prstGeom>
        </p:spPr>
      </p:pic>
      <p:pic>
        <p:nvPicPr>
          <p:cNvPr id="19" name="图片 18">
            <a:extLst>
              <a:ext uri="{FF2B5EF4-FFF2-40B4-BE49-F238E27FC236}">
                <a16:creationId xmlns:a16="http://schemas.microsoft.com/office/drawing/2014/main" id="{BC7F4771-DCA3-47F8-B22C-04C621CB873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10308298" y="5688426"/>
            <a:ext cx="1615442" cy="1032734"/>
          </a:xfrm>
          <a:prstGeom prst="rect">
            <a:avLst/>
          </a:prstGeom>
        </p:spPr>
      </p:pic>
      <p:grpSp>
        <p:nvGrpSpPr>
          <p:cNvPr id="34" name="组合 33">
            <a:extLst>
              <a:ext uri="{FF2B5EF4-FFF2-40B4-BE49-F238E27FC236}">
                <a16:creationId xmlns:a16="http://schemas.microsoft.com/office/drawing/2014/main" id="{F26B8FC8-DC49-4F08-8F1B-B161190F0684}"/>
              </a:ext>
            </a:extLst>
          </p:cNvPr>
          <p:cNvGrpSpPr/>
          <p:nvPr/>
        </p:nvGrpSpPr>
        <p:grpSpPr>
          <a:xfrm>
            <a:off x="5154149" y="0"/>
            <a:ext cx="2088480" cy="6858000"/>
            <a:chOff x="5154149" y="0"/>
            <a:chExt cx="2088480" cy="6858000"/>
          </a:xfrm>
        </p:grpSpPr>
        <p:sp>
          <p:nvSpPr>
            <p:cNvPr id="31" name="矩形 30">
              <a:extLst>
                <a:ext uri="{FF2B5EF4-FFF2-40B4-BE49-F238E27FC236}">
                  <a16:creationId xmlns:a16="http://schemas.microsoft.com/office/drawing/2014/main" id="{6DBBE5A0-DA55-4D67-AC16-659FD6EDE91A}"/>
                </a:ext>
              </a:extLst>
            </p:cNvPr>
            <p:cNvSpPr/>
            <p:nvPr/>
          </p:nvSpPr>
          <p:spPr>
            <a:xfrm>
              <a:off x="5154149" y="0"/>
              <a:ext cx="2088480" cy="6858000"/>
            </a:xfrm>
            <a:prstGeom prst="rect">
              <a:avLst/>
            </a:prstGeom>
            <a:blipFill>
              <a:blip r:embed="rId6"/>
              <a:stretch>
                <a:fillRect/>
              </a:stretch>
            </a:blipFill>
            <a:ln>
              <a:noFill/>
            </a:ln>
            <a:effectLst>
              <a:outerShdw blurRad="177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BA88E070-654F-4C3C-AFC4-FBC3DB1FC69F}"/>
                </a:ext>
              </a:extLst>
            </p:cNvPr>
            <p:cNvSpPr/>
            <p:nvPr/>
          </p:nvSpPr>
          <p:spPr>
            <a:xfrm>
              <a:off x="5551911" y="959870"/>
              <a:ext cx="1085257" cy="4938260"/>
            </a:xfrm>
            <a:prstGeom prst="rect">
              <a:avLst/>
            </a:prstGeom>
          </p:spPr>
          <p:txBody>
            <a:bodyPr vert="eaVert" lIns="91440" tIns="45720" rIns="91440" bIns="45720" rtlCol="0" anchor="ctr">
              <a:noAutofit/>
            </a:bodyPr>
            <a:lstStyle/>
            <a:p>
              <a:pPr>
                <a:lnSpc>
                  <a:spcPct val="90000"/>
                </a:lnSpc>
                <a:spcBef>
                  <a:spcPct val="0"/>
                </a:spcBef>
              </a:pPr>
              <a:r>
                <a:rPr lang="zh-TW" altLang="zh-TW" sz="7200" b="1" dirty="0">
                  <a:effectLst/>
                  <a:latin typeface="標楷體" panose="03000509000000000000" pitchFamily="65" charset="-120"/>
                  <a:ea typeface="標楷體" panose="03000509000000000000" pitchFamily="65" charset="-120"/>
                  <a:cs typeface="Arial Unicode MS"/>
                </a:rPr>
                <a:t>文山包種茶</a:t>
              </a:r>
              <a:endParaRPr lang="zh-CN" altLang="en-US" sz="7200" spc="12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endParaRPr>
            </a:p>
          </p:txBody>
        </p:sp>
      </p:grpSp>
    </p:spTree>
    <p:extLst>
      <p:ext uri="{BB962C8B-B14F-4D97-AF65-F5344CB8AC3E}">
        <p14:creationId xmlns:p14="http://schemas.microsoft.com/office/powerpoint/2010/main" val="182252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矩形 3">
            <a:extLst>
              <a:ext uri="{FF2B5EF4-FFF2-40B4-BE49-F238E27FC236}">
                <a16:creationId xmlns:a16="http://schemas.microsoft.com/office/drawing/2014/main" id="{2C69B782-63F8-4530-82B0-17E9E083B9EE}"/>
              </a:ext>
            </a:extLst>
          </p:cNvPr>
          <p:cNvSpPr/>
          <p:nvPr/>
        </p:nvSpPr>
        <p:spPr>
          <a:xfrm>
            <a:off x="4251505" y="590782"/>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CN"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品味人生</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
        <p:nvSpPr>
          <p:cNvPr id="16" name="矩形 15">
            <a:extLst>
              <a:ext uri="{FF2B5EF4-FFF2-40B4-BE49-F238E27FC236}">
                <a16:creationId xmlns:a16="http://schemas.microsoft.com/office/drawing/2014/main" id="{07E774D9-8278-4C0D-89BD-F8F50F1055DC}"/>
              </a:ext>
            </a:extLst>
          </p:cNvPr>
          <p:cNvSpPr/>
          <p:nvPr/>
        </p:nvSpPr>
        <p:spPr>
          <a:xfrm>
            <a:off x="8502571" y="2392971"/>
            <a:ext cx="2719466" cy="461665"/>
          </a:xfrm>
          <a:prstGeom prst="rect">
            <a:avLst/>
          </a:prstGeom>
        </p:spPr>
        <p:txBody>
          <a:bodyPr vert="horz" lIns="91440" tIns="45720" rIns="91440" bIns="45720" rtlCol="0" anchor="ctr">
            <a:noAutofit/>
          </a:bodyPr>
          <a:lstStyle/>
          <a:p>
            <a:pPr algn="ctr">
              <a:lnSpc>
                <a:spcPts val="2500"/>
              </a:lnSpc>
              <a:spcBef>
                <a:spcPct val="0"/>
              </a:spcBef>
            </a:pPr>
            <a:r>
              <a:rPr lang="zh-TW" altLang="en-US" dirty="0">
                <a:latin typeface="標楷體" panose="03000509000000000000" pitchFamily="65" charset="-120"/>
                <a:ea typeface="標楷體" panose="03000509000000000000" pitchFamily="65" charset="-120"/>
                <a:sym typeface="+mn-lt"/>
              </a:rPr>
              <a:t>蜜黃碧綠，鮮艷明亮，</a:t>
            </a:r>
            <a:endParaRPr lang="en-US" altLang="zh-TW" dirty="0">
              <a:latin typeface="標楷體" panose="03000509000000000000" pitchFamily="65" charset="-120"/>
              <a:ea typeface="標楷體" panose="03000509000000000000" pitchFamily="65" charset="-120"/>
              <a:sym typeface="+mn-lt"/>
            </a:endParaRPr>
          </a:p>
          <a:p>
            <a:pPr algn="ctr">
              <a:lnSpc>
                <a:spcPts val="2500"/>
              </a:lnSpc>
              <a:spcBef>
                <a:spcPct val="0"/>
              </a:spcBef>
            </a:pPr>
            <a:r>
              <a:rPr lang="zh-TW" altLang="en-US" dirty="0">
                <a:latin typeface="標楷體" panose="03000509000000000000" pitchFamily="65" charset="-120"/>
                <a:ea typeface="標楷體" panose="03000509000000000000" pitchFamily="65" charset="-120"/>
                <a:sym typeface="+mn-lt"/>
              </a:rPr>
              <a:t>不混濁為上品。</a:t>
            </a:r>
            <a:endParaRPr lang="zh-CN" altLang="en-US" dirty="0">
              <a:latin typeface="標楷體" panose="03000509000000000000" pitchFamily="65" charset="-120"/>
              <a:ea typeface="標楷體" panose="03000509000000000000" pitchFamily="65" charset="-120"/>
              <a:sym typeface="+mn-lt"/>
            </a:endParaRPr>
          </a:p>
        </p:txBody>
      </p:sp>
      <p:sp>
        <p:nvSpPr>
          <p:cNvPr id="18" name="矩形 17">
            <a:extLst>
              <a:ext uri="{FF2B5EF4-FFF2-40B4-BE49-F238E27FC236}">
                <a16:creationId xmlns:a16="http://schemas.microsoft.com/office/drawing/2014/main" id="{5EFCAD02-8D2A-45D4-9C8A-8D2465938978}"/>
              </a:ext>
            </a:extLst>
          </p:cNvPr>
          <p:cNvSpPr/>
          <p:nvPr/>
        </p:nvSpPr>
        <p:spPr>
          <a:xfrm>
            <a:off x="7530696" y="5010693"/>
            <a:ext cx="3415115" cy="713593"/>
          </a:xfrm>
          <a:prstGeom prst="rect">
            <a:avLst/>
          </a:prstGeom>
        </p:spPr>
        <p:txBody>
          <a:bodyPr vert="horz" lIns="91440" tIns="45720" rIns="91440" bIns="45720" rtlCol="0" anchor="ctr">
            <a:noAutofit/>
          </a:bodyPr>
          <a:lstStyle/>
          <a:p>
            <a:pPr algn="ctr">
              <a:lnSpc>
                <a:spcPts val="2500"/>
              </a:lnSpc>
              <a:spcBef>
                <a:spcPct val="0"/>
              </a:spcBef>
            </a:pPr>
            <a:r>
              <a:rPr lang="zh-TW" altLang="en-US" dirty="0">
                <a:latin typeface="標楷體" panose="03000509000000000000" pitchFamily="65" charset="-120"/>
                <a:ea typeface="標楷體" panose="03000509000000000000" pitchFamily="65" charset="-120"/>
                <a:sym typeface="+mn-lt"/>
              </a:rPr>
              <a:t>鮮爽、甘醇、清澈、</a:t>
            </a:r>
            <a:endParaRPr lang="en-US" altLang="zh-TW" dirty="0">
              <a:latin typeface="標楷體" panose="03000509000000000000" pitchFamily="65" charset="-120"/>
              <a:ea typeface="標楷體" panose="03000509000000000000" pitchFamily="65" charset="-120"/>
              <a:sym typeface="+mn-lt"/>
            </a:endParaRPr>
          </a:p>
          <a:p>
            <a:pPr algn="ctr">
              <a:lnSpc>
                <a:spcPts val="2500"/>
              </a:lnSpc>
              <a:spcBef>
                <a:spcPct val="0"/>
              </a:spcBef>
            </a:pPr>
            <a:r>
              <a:rPr lang="zh-TW" altLang="en-US" dirty="0">
                <a:latin typeface="標楷體" panose="03000509000000000000" pitchFamily="65" charset="-120"/>
                <a:ea typeface="標楷體" panose="03000509000000000000" pitchFamily="65" charset="-120"/>
                <a:sym typeface="+mn-lt"/>
              </a:rPr>
              <a:t>滑潤不苦澀、餘韻持久、有活性。</a:t>
            </a:r>
            <a:endParaRPr lang="zh-CN" altLang="en-US" dirty="0">
              <a:latin typeface="標楷體" panose="03000509000000000000" pitchFamily="65" charset="-120"/>
              <a:ea typeface="標楷體" panose="03000509000000000000" pitchFamily="65" charset="-120"/>
              <a:sym typeface="+mn-lt"/>
            </a:endParaRPr>
          </a:p>
        </p:txBody>
      </p:sp>
      <p:pic>
        <p:nvPicPr>
          <p:cNvPr id="20" name="图片 19">
            <a:extLst>
              <a:ext uri="{FF2B5EF4-FFF2-40B4-BE49-F238E27FC236}">
                <a16:creationId xmlns:a16="http://schemas.microsoft.com/office/drawing/2014/main" id="{3DF210BD-4D3E-4F81-8C20-7BB685A9B054}"/>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49762" y="1728578"/>
            <a:ext cx="5499554" cy="3539125"/>
          </a:xfrm>
          <a:prstGeom prst="rect">
            <a:avLst/>
          </a:prstGeom>
        </p:spPr>
      </p:pic>
      <p:grpSp>
        <p:nvGrpSpPr>
          <p:cNvPr id="2" name="群組 1">
            <a:extLst>
              <a:ext uri="{FF2B5EF4-FFF2-40B4-BE49-F238E27FC236}">
                <a16:creationId xmlns:a16="http://schemas.microsoft.com/office/drawing/2014/main" id="{279B6977-7C0D-CEF2-D044-242056E3BE48}"/>
              </a:ext>
            </a:extLst>
          </p:cNvPr>
          <p:cNvGrpSpPr/>
          <p:nvPr/>
        </p:nvGrpSpPr>
        <p:grpSpPr>
          <a:xfrm>
            <a:off x="1335163" y="1574954"/>
            <a:ext cx="3015948" cy="1038190"/>
            <a:chOff x="1336199" y="2195890"/>
            <a:chExt cx="3015948" cy="1038190"/>
          </a:xfrm>
        </p:grpSpPr>
        <p:sp>
          <p:nvSpPr>
            <p:cNvPr id="14" name="矩形 13">
              <a:extLst>
                <a:ext uri="{FF2B5EF4-FFF2-40B4-BE49-F238E27FC236}">
                  <a16:creationId xmlns:a16="http://schemas.microsoft.com/office/drawing/2014/main" id="{E83F1D13-B250-4DAD-BCE3-F53F596F1BFF}"/>
                </a:ext>
              </a:extLst>
            </p:cNvPr>
            <p:cNvSpPr/>
            <p:nvPr/>
          </p:nvSpPr>
          <p:spPr>
            <a:xfrm>
              <a:off x="1336199" y="2680134"/>
              <a:ext cx="3015948" cy="553946"/>
            </a:xfrm>
            <a:prstGeom prst="rect">
              <a:avLst/>
            </a:prstGeom>
          </p:spPr>
          <p:txBody>
            <a:bodyPr vert="horz" lIns="91440" tIns="45720" rIns="91440" bIns="45720" rtlCol="0" anchor="ctr">
              <a:noAutofit/>
            </a:bodyPr>
            <a:lstStyle/>
            <a:p>
              <a:pPr algn="ctr">
                <a:lnSpc>
                  <a:spcPts val="2500"/>
                </a:lnSpc>
                <a:spcBef>
                  <a:spcPct val="0"/>
                </a:spcBef>
              </a:pPr>
              <a:r>
                <a:rPr lang="zh-TW" altLang="zh-TW" dirty="0">
                  <a:latin typeface="標楷體" panose="03000509000000000000" pitchFamily="65" charset="-120"/>
                  <a:ea typeface="標楷體" panose="03000509000000000000" pitchFamily="65" charset="-120"/>
                </a:rPr>
                <a:t>以對口葉，葉質柔軟、葉肉肥厚色呈淡綠者為佳</a:t>
              </a:r>
              <a:endParaRPr lang="zh-CN" altLang="en-US" sz="1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22" name="矩形 21">
              <a:extLst>
                <a:ext uri="{FF2B5EF4-FFF2-40B4-BE49-F238E27FC236}">
                  <a16:creationId xmlns:a16="http://schemas.microsoft.com/office/drawing/2014/main" id="{A2392DB1-8D44-4ED4-A9F5-E289787069CF}"/>
                </a:ext>
              </a:extLst>
            </p:cNvPr>
            <p:cNvSpPr/>
            <p:nvPr/>
          </p:nvSpPr>
          <p:spPr>
            <a:xfrm>
              <a:off x="2091599" y="2195890"/>
              <a:ext cx="1569660" cy="461665"/>
            </a:xfrm>
            <a:prstGeom prst="rect">
              <a:avLst/>
            </a:prstGeom>
          </p:spPr>
          <p:txBody>
            <a:bodyPr wrap="none">
              <a:spAutoFit/>
            </a:bodyPr>
            <a:lstStyle/>
            <a:p>
              <a:pPr algn="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茶菁原料</a:t>
              </a:r>
              <a:endParaRPr lang="zh-CN" altLang="en-US" sz="2400" dirty="0">
                <a:latin typeface="標楷體" panose="03000509000000000000" pitchFamily="65" charset="-120"/>
                <a:ea typeface="標楷體" panose="03000509000000000000" pitchFamily="65" charset="-120"/>
                <a:cs typeface="+mn-ea"/>
                <a:sym typeface="+mn-lt"/>
              </a:endParaRPr>
            </a:p>
          </p:txBody>
        </p:sp>
      </p:grpSp>
      <p:grpSp>
        <p:nvGrpSpPr>
          <p:cNvPr id="3" name="群組 2">
            <a:extLst>
              <a:ext uri="{FF2B5EF4-FFF2-40B4-BE49-F238E27FC236}">
                <a16:creationId xmlns:a16="http://schemas.microsoft.com/office/drawing/2014/main" id="{E8E34E49-F932-4CBE-2F49-EBCD961F0A68}"/>
              </a:ext>
            </a:extLst>
          </p:cNvPr>
          <p:cNvGrpSpPr/>
          <p:nvPr/>
        </p:nvGrpSpPr>
        <p:grpSpPr>
          <a:xfrm>
            <a:off x="640608" y="3454531"/>
            <a:ext cx="4162499" cy="1242824"/>
            <a:chOff x="1282516" y="4655586"/>
            <a:chExt cx="4162499" cy="1242824"/>
          </a:xfrm>
        </p:grpSpPr>
        <p:sp>
          <p:nvSpPr>
            <p:cNvPr id="15" name="矩形 14">
              <a:extLst>
                <a:ext uri="{FF2B5EF4-FFF2-40B4-BE49-F238E27FC236}">
                  <a16:creationId xmlns:a16="http://schemas.microsoft.com/office/drawing/2014/main" id="{1B26BF5B-4E00-417E-80E2-15E7A320F806}"/>
                </a:ext>
              </a:extLst>
            </p:cNvPr>
            <p:cNvSpPr/>
            <p:nvPr/>
          </p:nvSpPr>
          <p:spPr>
            <a:xfrm>
              <a:off x="1282516" y="4920510"/>
              <a:ext cx="4162499" cy="977900"/>
            </a:xfrm>
            <a:prstGeom prst="rect">
              <a:avLst/>
            </a:prstGeom>
          </p:spPr>
          <p:txBody>
            <a:bodyPr vert="horz" lIns="91440" tIns="45720" rIns="91440" bIns="45720" rtlCol="0" anchor="ctr">
              <a:noAutofit/>
            </a:bodyPr>
            <a:lstStyle/>
            <a:p>
              <a:pPr algn="ctr">
                <a:lnSpc>
                  <a:spcPts val="2500"/>
                </a:lnSpc>
                <a:spcBef>
                  <a:spcPct val="0"/>
                </a:spcBef>
              </a:pPr>
              <a:r>
                <a:rPr lang="zh-TW" altLang="en-US" dirty="0">
                  <a:latin typeface="標楷體" panose="03000509000000000000" pitchFamily="65" charset="-120"/>
                  <a:ea typeface="標楷體" panose="03000509000000000000" pitchFamily="65" charset="-120"/>
                  <a:sym typeface="+mn-lt"/>
                </a:rPr>
                <a:t>似條索狀，色澤墨綠。芽葉葉尖自然捲曲，色澤墨綠帶油光，身骨重實者為佳。</a:t>
              </a:r>
              <a:endParaRPr lang="zh-CN" altLang="en-US" dirty="0">
                <a:latin typeface="標楷體" panose="03000509000000000000" pitchFamily="65" charset="-120"/>
                <a:ea typeface="標楷體" panose="03000509000000000000" pitchFamily="65" charset="-120"/>
                <a:sym typeface="+mn-lt"/>
              </a:endParaRPr>
            </a:p>
          </p:txBody>
        </p:sp>
        <p:sp>
          <p:nvSpPr>
            <p:cNvPr id="23" name="矩形 22">
              <a:extLst>
                <a:ext uri="{FF2B5EF4-FFF2-40B4-BE49-F238E27FC236}">
                  <a16:creationId xmlns:a16="http://schemas.microsoft.com/office/drawing/2014/main" id="{97D9AA72-39B7-454A-838B-8EE98CA41D32}"/>
                </a:ext>
              </a:extLst>
            </p:cNvPr>
            <p:cNvSpPr/>
            <p:nvPr/>
          </p:nvSpPr>
          <p:spPr>
            <a:xfrm>
              <a:off x="2640915" y="4655586"/>
              <a:ext cx="1569660" cy="461665"/>
            </a:xfrm>
            <a:prstGeom prst="rect">
              <a:avLst/>
            </a:prstGeom>
          </p:spPr>
          <p:txBody>
            <a:bodyPr wrap="none">
              <a:spAutoFit/>
            </a:bodyPr>
            <a:lstStyle/>
            <a:p>
              <a:pPr algn="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茶葉外觀</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grpSp>
      <p:grpSp>
        <p:nvGrpSpPr>
          <p:cNvPr id="7" name="群組 6">
            <a:extLst>
              <a:ext uri="{FF2B5EF4-FFF2-40B4-BE49-F238E27FC236}">
                <a16:creationId xmlns:a16="http://schemas.microsoft.com/office/drawing/2014/main" id="{C9FEB6F7-99A3-4438-03D4-598942B1882B}"/>
              </a:ext>
            </a:extLst>
          </p:cNvPr>
          <p:cNvGrpSpPr/>
          <p:nvPr/>
        </p:nvGrpSpPr>
        <p:grpSpPr>
          <a:xfrm>
            <a:off x="3755874" y="1866713"/>
            <a:ext cx="1670430" cy="1659286"/>
            <a:chOff x="3281740" y="1866713"/>
            <a:chExt cx="1670430" cy="1659286"/>
          </a:xfrm>
        </p:grpSpPr>
        <p:sp>
          <p:nvSpPr>
            <p:cNvPr id="24" name="椭圆 23">
              <a:extLst>
                <a:ext uri="{FF2B5EF4-FFF2-40B4-BE49-F238E27FC236}">
                  <a16:creationId xmlns:a16="http://schemas.microsoft.com/office/drawing/2014/main" id="{C841C2F9-ECE3-4F39-96C1-5105C35C5FB1}"/>
                </a:ext>
              </a:extLst>
            </p:cNvPr>
            <p:cNvSpPr/>
            <p:nvPr/>
          </p:nvSpPr>
          <p:spPr>
            <a:xfrm>
              <a:off x="4753309" y="3327138"/>
              <a:ext cx="198861" cy="198861"/>
            </a:xfrm>
            <a:prstGeom prst="ellipse">
              <a:avLst/>
            </a:prstGeom>
            <a:solidFill>
              <a:srgbClr val="CCC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形状 28">
              <a:extLst>
                <a:ext uri="{FF2B5EF4-FFF2-40B4-BE49-F238E27FC236}">
                  <a16:creationId xmlns:a16="http://schemas.microsoft.com/office/drawing/2014/main" id="{C58DB0B9-3CDA-422C-9234-23C3925DB0D0}"/>
                </a:ext>
              </a:extLst>
            </p:cNvPr>
            <p:cNvSpPr/>
            <p:nvPr/>
          </p:nvSpPr>
          <p:spPr>
            <a:xfrm>
              <a:off x="3281740" y="1866713"/>
              <a:ext cx="1569660" cy="1549587"/>
            </a:xfrm>
            <a:custGeom>
              <a:avLst/>
              <a:gdLst>
                <a:gd name="connsiteX0" fmla="*/ 1270000 w 1270000"/>
                <a:gd name="connsiteY0" fmla="*/ 977900 h 977900"/>
                <a:gd name="connsiteX1" fmla="*/ 635000 w 1270000"/>
                <a:gd name="connsiteY1" fmla="*/ 0 h 977900"/>
                <a:gd name="connsiteX2" fmla="*/ 0 w 1270000"/>
                <a:gd name="connsiteY2" fmla="*/ 0 h 977900"/>
                <a:gd name="connsiteX3" fmla="*/ 0 w 1270000"/>
                <a:gd name="connsiteY3" fmla="*/ 0 h 977900"/>
              </a:gdLst>
              <a:ahLst/>
              <a:cxnLst>
                <a:cxn ang="0">
                  <a:pos x="connsiteX0" y="connsiteY0"/>
                </a:cxn>
                <a:cxn ang="0">
                  <a:pos x="connsiteX1" y="connsiteY1"/>
                </a:cxn>
                <a:cxn ang="0">
                  <a:pos x="connsiteX2" y="connsiteY2"/>
                </a:cxn>
                <a:cxn ang="0">
                  <a:pos x="connsiteX3" y="connsiteY3"/>
                </a:cxn>
              </a:cxnLst>
              <a:rect l="l" t="t" r="r" b="b"/>
              <a:pathLst>
                <a:path w="1270000" h="977900">
                  <a:moveTo>
                    <a:pt x="1270000" y="977900"/>
                  </a:moveTo>
                  <a:lnTo>
                    <a:pt x="635000" y="0"/>
                  </a:lnTo>
                  <a:lnTo>
                    <a:pt x="0" y="0"/>
                  </a:lnTo>
                  <a:lnTo>
                    <a:pt x="0" y="0"/>
                  </a:lnTo>
                </a:path>
              </a:pathLst>
            </a:cu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群組 10">
            <a:extLst>
              <a:ext uri="{FF2B5EF4-FFF2-40B4-BE49-F238E27FC236}">
                <a16:creationId xmlns:a16="http://schemas.microsoft.com/office/drawing/2014/main" id="{4FB8CDD3-5D41-D7BB-83EC-F6FDE427CD40}"/>
              </a:ext>
            </a:extLst>
          </p:cNvPr>
          <p:cNvGrpSpPr/>
          <p:nvPr/>
        </p:nvGrpSpPr>
        <p:grpSpPr>
          <a:xfrm>
            <a:off x="4579436" y="3828754"/>
            <a:ext cx="1568295" cy="1528111"/>
            <a:chOff x="4127880" y="3930355"/>
            <a:chExt cx="1568295" cy="1528111"/>
          </a:xfrm>
        </p:grpSpPr>
        <p:sp>
          <p:nvSpPr>
            <p:cNvPr id="30" name="椭圆 29">
              <a:extLst>
                <a:ext uri="{FF2B5EF4-FFF2-40B4-BE49-F238E27FC236}">
                  <a16:creationId xmlns:a16="http://schemas.microsoft.com/office/drawing/2014/main" id="{16A0C6F8-BB46-49DA-8E19-9904B2D139EB}"/>
                </a:ext>
              </a:extLst>
            </p:cNvPr>
            <p:cNvSpPr/>
            <p:nvPr/>
          </p:nvSpPr>
          <p:spPr>
            <a:xfrm>
              <a:off x="5516720" y="3930355"/>
              <a:ext cx="179455" cy="179455"/>
            </a:xfrm>
            <a:prstGeom prst="ellipse">
              <a:avLst/>
            </a:prstGeom>
            <a:solidFill>
              <a:srgbClr val="CCC6BA"/>
            </a:solid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任意多边形: 形状 30">
              <a:extLst>
                <a:ext uri="{FF2B5EF4-FFF2-40B4-BE49-F238E27FC236}">
                  <a16:creationId xmlns:a16="http://schemas.microsoft.com/office/drawing/2014/main" id="{8C5AC0D7-26F9-48CB-996A-C2C7342F1B01}"/>
                </a:ext>
              </a:extLst>
            </p:cNvPr>
            <p:cNvSpPr/>
            <p:nvPr/>
          </p:nvSpPr>
          <p:spPr>
            <a:xfrm>
              <a:off x="4127880" y="4054764"/>
              <a:ext cx="1478593" cy="1403702"/>
            </a:xfrm>
            <a:custGeom>
              <a:avLst/>
              <a:gdLst>
                <a:gd name="connsiteX0" fmla="*/ 1366982 w 1366982"/>
                <a:gd name="connsiteY0" fmla="*/ 0 h 803563"/>
                <a:gd name="connsiteX1" fmla="*/ 535709 w 1366982"/>
                <a:gd name="connsiteY1" fmla="*/ 803563 h 803563"/>
                <a:gd name="connsiteX2" fmla="*/ 0 w 1366982"/>
                <a:gd name="connsiteY2" fmla="*/ 803563 h 803563"/>
                <a:gd name="connsiteX3" fmla="*/ 0 w 1366982"/>
                <a:gd name="connsiteY3" fmla="*/ 794327 h 803563"/>
                <a:gd name="connsiteX4" fmla="*/ 0 w 1366982"/>
                <a:gd name="connsiteY4" fmla="*/ 794327 h 80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982" h="803563">
                  <a:moveTo>
                    <a:pt x="1366982" y="0"/>
                  </a:moveTo>
                  <a:lnTo>
                    <a:pt x="535709" y="803563"/>
                  </a:lnTo>
                  <a:lnTo>
                    <a:pt x="0" y="803563"/>
                  </a:lnTo>
                  <a:lnTo>
                    <a:pt x="0" y="794327"/>
                  </a:lnTo>
                  <a:lnTo>
                    <a:pt x="0" y="794327"/>
                  </a:lnTo>
                </a:path>
              </a:pathLst>
            </a:cu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2" name="椭圆 31">
            <a:extLst>
              <a:ext uri="{FF2B5EF4-FFF2-40B4-BE49-F238E27FC236}">
                <a16:creationId xmlns:a16="http://schemas.microsoft.com/office/drawing/2014/main" id="{02A3402D-53FD-4C2E-B278-61E04D5E290A}"/>
              </a:ext>
            </a:extLst>
          </p:cNvPr>
          <p:cNvSpPr/>
          <p:nvPr/>
        </p:nvSpPr>
        <p:spPr>
          <a:xfrm>
            <a:off x="7760274" y="2715015"/>
            <a:ext cx="179455" cy="179455"/>
          </a:xfrm>
          <a:prstGeom prst="ellipse">
            <a:avLst/>
          </a:prstGeom>
          <a:solidFill>
            <a:srgbClr val="CCC6BA"/>
          </a:solid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形状 32">
            <a:extLst>
              <a:ext uri="{FF2B5EF4-FFF2-40B4-BE49-F238E27FC236}">
                <a16:creationId xmlns:a16="http://schemas.microsoft.com/office/drawing/2014/main" id="{71CF70FB-36B0-4D68-9A18-5DA2E1F84D53}"/>
              </a:ext>
            </a:extLst>
          </p:cNvPr>
          <p:cNvSpPr/>
          <p:nvPr/>
        </p:nvSpPr>
        <p:spPr>
          <a:xfrm>
            <a:off x="7863225" y="2068945"/>
            <a:ext cx="1003800" cy="711200"/>
          </a:xfrm>
          <a:custGeom>
            <a:avLst/>
            <a:gdLst>
              <a:gd name="connsiteX0" fmla="*/ 0 w 1283854"/>
              <a:gd name="connsiteY0" fmla="*/ 711200 h 711200"/>
              <a:gd name="connsiteX1" fmla="*/ 646545 w 1283854"/>
              <a:gd name="connsiteY1" fmla="*/ 0 h 711200"/>
              <a:gd name="connsiteX2" fmla="*/ 1283854 w 1283854"/>
              <a:gd name="connsiteY2" fmla="*/ 0 h 711200"/>
            </a:gdLst>
            <a:ahLst/>
            <a:cxnLst>
              <a:cxn ang="0">
                <a:pos x="connsiteX0" y="connsiteY0"/>
              </a:cxn>
              <a:cxn ang="0">
                <a:pos x="connsiteX1" y="connsiteY1"/>
              </a:cxn>
              <a:cxn ang="0">
                <a:pos x="connsiteX2" y="connsiteY2"/>
              </a:cxn>
            </a:cxnLst>
            <a:rect l="l" t="t" r="r" b="b"/>
            <a:pathLst>
              <a:path w="1283854" h="711200">
                <a:moveTo>
                  <a:pt x="0" y="711200"/>
                </a:moveTo>
                <a:lnTo>
                  <a:pt x="646545" y="0"/>
                </a:lnTo>
                <a:lnTo>
                  <a:pt x="1283854" y="0"/>
                </a:lnTo>
              </a:path>
            </a:pathLst>
          </a:cu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EB6C6DE8-12A5-4275-AE2A-9FA7A755F230}"/>
              </a:ext>
            </a:extLst>
          </p:cNvPr>
          <p:cNvSpPr/>
          <p:nvPr/>
        </p:nvSpPr>
        <p:spPr>
          <a:xfrm>
            <a:off x="8805632" y="1828365"/>
            <a:ext cx="1569660" cy="461665"/>
          </a:xfrm>
          <a:prstGeom prst="rect">
            <a:avLst/>
          </a:prstGeom>
        </p:spPr>
        <p:txBody>
          <a:bodyPr wrap="none">
            <a:spAutoFit/>
          </a:bodyPr>
          <a:lstStyle/>
          <a:p>
            <a:pPr algn="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茶湯水色</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35" name="矩形 34">
            <a:extLst>
              <a:ext uri="{FF2B5EF4-FFF2-40B4-BE49-F238E27FC236}">
                <a16:creationId xmlns:a16="http://schemas.microsoft.com/office/drawing/2014/main" id="{C0D51F6B-9E17-499E-B560-3955FC7F82DD}"/>
              </a:ext>
            </a:extLst>
          </p:cNvPr>
          <p:cNvSpPr/>
          <p:nvPr/>
        </p:nvSpPr>
        <p:spPr>
          <a:xfrm>
            <a:off x="8617101" y="4627494"/>
            <a:ext cx="1023012" cy="461665"/>
          </a:xfrm>
          <a:prstGeom prst="rect">
            <a:avLst/>
          </a:prstGeom>
        </p:spPr>
        <p:txBody>
          <a:bodyPr wrap="square">
            <a:spAutoFit/>
          </a:bodyPr>
          <a:lstStyle/>
          <a:p>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滋味</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36" name="椭圆 35">
            <a:extLst>
              <a:ext uri="{FF2B5EF4-FFF2-40B4-BE49-F238E27FC236}">
                <a16:creationId xmlns:a16="http://schemas.microsoft.com/office/drawing/2014/main" id="{F53A1C05-B92B-4450-9ADF-2CF05F9156A6}"/>
              </a:ext>
            </a:extLst>
          </p:cNvPr>
          <p:cNvSpPr/>
          <p:nvPr/>
        </p:nvSpPr>
        <p:spPr>
          <a:xfrm>
            <a:off x="7223198" y="4054764"/>
            <a:ext cx="179455" cy="179455"/>
          </a:xfrm>
          <a:prstGeom prst="ellipse">
            <a:avLst/>
          </a:prstGeom>
          <a:solidFill>
            <a:srgbClr val="CCC6BA"/>
          </a:solid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任意多边形: 形状 37">
            <a:extLst>
              <a:ext uri="{FF2B5EF4-FFF2-40B4-BE49-F238E27FC236}">
                <a16:creationId xmlns:a16="http://schemas.microsoft.com/office/drawing/2014/main" id="{26F7F931-798B-45AD-84C1-CFDDD661CB20}"/>
              </a:ext>
            </a:extLst>
          </p:cNvPr>
          <p:cNvSpPr/>
          <p:nvPr/>
        </p:nvSpPr>
        <p:spPr>
          <a:xfrm>
            <a:off x="7299807" y="4110182"/>
            <a:ext cx="1231900" cy="721591"/>
          </a:xfrm>
          <a:custGeom>
            <a:avLst/>
            <a:gdLst>
              <a:gd name="connsiteX0" fmla="*/ 0 w 1219200"/>
              <a:gd name="connsiteY0" fmla="*/ 0 h 711200"/>
              <a:gd name="connsiteX1" fmla="*/ 609600 w 1219200"/>
              <a:gd name="connsiteY1" fmla="*/ 711200 h 711200"/>
              <a:gd name="connsiteX2" fmla="*/ 1219200 w 1219200"/>
              <a:gd name="connsiteY2" fmla="*/ 683491 h 711200"/>
              <a:gd name="connsiteX0" fmla="*/ 0 w 1231900"/>
              <a:gd name="connsiteY0" fmla="*/ 0 h 727941"/>
              <a:gd name="connsiteX1" fmla="*/ 609600 w 1231900"/>
              <a:gd name="connsiteY1" fmla="*/ 711200 h 727941"/>
              <a:gd name="connsiteX2" fmla="*/ 1231900 w 1231900"/>
              <a:gd name="connsiteY2" fmla="*/ 727941 h 727941"/>
              <a:gd name="connsiteX0" fmla="*/ 0 w 1231900"/>
              <a:gd name="connsiteY0" fmla="*/ 0 h 721591"/>
              <a:gd name="connsiteX1" fmla="*/ 609600 w 1231900"/>
              <a:gd name="connsiteY1" fmla="*/ 711200 h 721591"/>
              <a:gd name="connsiteX2" fmla="*/ 1231900 w 1231900"/>
              <a:gd name="connsiteY2" fmla="*/ 721591 h 721591"/>
            </a:gdLst>
            <a:ahLst/>
            <a:cxnLst>
              <a:cxn ang="0">
                <a:pos x="connsiteX0" y="connsiteY0"/>
              </a:cxn>
              <a:cxn ang="0">
                <a:pos x="connsiteX1" y="connsiteY1"/>
              </a:cxn>
              <a:cxn ang="0">
                <a:pos x="connsiteX2" y="connsiteY2"/>
              </a:cxn>
            </a:cxnLst>
            <a:rect l="l" t="t" r="r" b="b"/>
            <a:pathLst>
              <a:path w="1231900" h="721591">
                <a:moveTo>
                  <a:pt x="0" y="0"/>
                </a:moveTo>
                <a:lnTo>
                  <a:pt x="609600" y="711200"/>
                </a:lnTo>
                <a:lnTo>
                  <a:pt x="1231900" y="721591"/>
                </a:lnTo>
              </a:path>
            </a:pathLst>
          </a:cu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群組 7">
            <a:extLst>
              <a:ext uri="{FF2B5EF4-FFF2-40B4-BE49-F238E27FC236}">
                <a16:creationId xmlns:a16="http://schemas.microsoft.com/office/drawing/2014/main" id="{68C67E6E-3FC3-C990-4FB6-A3D4A2D56245}"/>
              </a:ext>
            </a:extLst>
          </p:cNvPr>
          <p:cNvGrpSpPr/>
          <p:nvPr/>
        </p:nvGrpSpPr>
        <p:grpSpPr>
          <a:xfrm>
            <a:off x="3558965" y="3621840"/>
            <a:ext cx="2200199" cy="198861"/>
            <a:chOff x="2751971" y="3327138"/>
            <a:chExt cx="2200199" cy="198861"/>
          </a:xfrm>
        </p:grpSpPr>
        <p:sp>
          <p:nvSpPr>
            <p:cNvPr id="9" name="椭圆 23">
              <a:extLst>
                <a:ext uri="{FF2B5EF4-FFF2-40B4-BE49-F238E27FC236}">
                  <a16:creationId xmlns:a16="http://schemas.microsoft.com/office/drawing/2014/main" id="{7BA3FFBC-327B-1F1D-D838-4652C9A48466}"/>
                </a:ext>
              </a:extLst>
            </p:cNvPr>
            <p:cNvSpPr/>
            <p:nvPr/>
          </p:nvSpPr>
          <p:spPr>
            <a:xfrm>
              <a:off x="4753309" y="3327138"/>
              <a:ext cx="198861" cy="198861"/>
            </a:xfrm>
            <a:prstGeom prst="ellipse">
              <a:avLst/>
            </a:prstGeom>
            <a:solidFill>
              <a:srgbClr val="CCC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形状 28">
              <a:extLst>
                <a:ext uri="{FF2B5EF4-FFF2-40B4-BE49-F238E27FC236}">
                  <a16:creationId xmlns:a16="http://schemas.microsoft.com/office/drawing/2014/main" id="{51CDA0E2-ABAE-67F1-5A41-B196445B2F18}"/>
                </a:ext>
              </a:extLst>
            </p:cNvPr>
            <p:cNvSpPr/>
            <p:nvPr/>
          </p:nvSpPr>
          <p:spPr>
            <a:xfrm flipV="1">
              <a:off x="2751971" y="3416300"/>
              <a:ext cx="2099429" cy="45719"/>
            </a:xfrm>
            <a:custGeom>
              <a:avLst/>
              <a:gdLst>
                <a:gd name="connsiteX0" fmla="*/ 1270000 w 1270000"/>
                <a:gd name="connsiteY0" fmla="*/ 977900 h 977900"/>
                <a:gd name="connsiteX1" fmla="*/ 635000 w 1270000"/>
                <a:gd name="connsiteY1" fmla="*/ 0 h 977900"/>
                <a:gd name="connsiteX2" fmla="*/ 0 w 1270000"/>
                <a:gd name="connsiteY2" fmla="*/ 0 h 977900"/>
                <a:gd name="connsiteX3" fmla="*/ 0 w 1270000"/>
                <a:gd name="connsiteY3" fmla="*/ 0 h 977900"/>
              </a:gdLst>
              <a:ahLst/>
              <a:cxnLst>
                <a:cxn ang="0">
                  <a:pos x="connsiteX0" y="connsiteY0"/>
                </a:cxn>
                <a:cxn ang="0">
                  <a:pos x="connsiteX1" y="connsiteY1"/>
                </a:cxn>
                <a:cxn ang="0">
                  <a:pos x="connsiteX2" y="connsiteY2"/>
                </a:cxn>
                <a:cxn ang="0">
                  <a:pos x="connsiteX3" y="connsiteY3"/>
                </a:cxn>
              </a:cxnLst>
              <a:rect l="l" t="t" r="r" b="b"/>
              <a:pathLst>
                <a:path w="1270000" h="977900">
                  <a:moveTo>
                    <a:pt x="1270000" y="977900"/>
                  </a:moveTo>
                  <a:lnTo>
                    <a:pt x="635000" y="0"/>
                  </a:lnTo>
                  <a:lnTo>
                    <a:pt x="0" y="0"/>
                  </a:lnTo>
                  <a:lnTo>
                    <a:pt x="0" y="0"/>
                  </a:lnTo>
                </a:path>
              </a:pathLst>
            </a:cu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群組 11">
            <a:extLst>
              <a:ext uri="{FF2B5EF4-FFF2-40B4-BE49-F238E27FC236}">
                <a16:creationId xmlns:a16="http://schemas.microsoft.com/office/drawing/2014/main" id="{74D140E2-8AA0-CBA7-2C86-CF916B2775CF}"/>
              </a:ext>
            </a:extLst>
          </p:cNvPr>
          <p:cNvGrpSpPr/>
          <p:nvPr/>
        </p:nvGrpSpPr>
        <p:grpSpPr>
          <a:xfrm>
            <a:off x="2147880" y="5107248"/>
            <a:ext cx="4327841" cy="1231535"/>
            <a:chOff x="1700208" y="4655586"/>
            <a:chExt cx="4327841" cy="1231535"/>
          </a:xfrm>
        </p:grpSpPr>
        <p:sp>
          <p:nvSpPr>
            <p:cNvPr id="13" name="矩形 12">
              <a:extLst>
                <a:ext uri="{FF2B5EF4-FFF2-40B4-BE49-F238E27FC236}">
                  <a16:creationId xmlns:a16="http://schemas.microsoft.com/office/drawing/2014/main" id="{F57C182A-5152-7788-3D13-584B607F084B}"/>
                </a:ext>
              </a:extLst>
            </p:cNvPr>
            <p:cNvSpPr/>
            <p:nvPr/>
          </p:nvSpPr>
          <p:spPr>
            <a:xfrm>
              <a:off x="1700208" y="4909221"/>
              <a:ext cx="4327841" cy="977900"/>
            </a:xfrm>
            <a:prstGeom prst="rect">
              <a:avLst/>
            </a:prstGeom>
          </p:spPr>
          <p:txBody>
            <a:bodyPr vert="horz" lIns="91440" tIns="45720" rIns="91440" bIns="45720" rtlCol="0" anchor="ctr">
              <a:noAutofit/>
            </a:bodyPr>
            <a:lstStyle/>
            <a:p>
              <a:pPr algn="ctr">
                <a:lnSpc>
                  <a:spcPts val="2500"/>
                </a:lnSpc>
                <a:spcBef>
                  <a:spcPct val="0"/>
                </a:spcBef>
              </a:pPr>
              <a:r>
                <a:rPr lang="zh-TW" altLang="zh-TW" dirty="0">
                  <a:latin typeface="標楷體" panose="03000509000000000000" pitchFamily="65" charset="-120"/>
                  <a:ea typeface="標楷體" panose="03000509000000000000" pitchFamily="65" charset="-120"/>
                </a:rPr>
                <a:t>以具新鮮、幽雅撲鼻、似花香的清香為上品</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乾茶有甜素蘭花香，沖泡時香氣清揚。</a:t>
              </a:r>
              <a:endParaRPr lang="zh-CN" altLang="en-US" dirty="0">
                <a:latin typeface="標楷體" panose="03000509000000000000" pitchFamily="65" charset="-120"/>
                <a:ea typeface="標楷體" panose="03000509000000000000" pitchFamily="65" charset="-120"/>
                <a:sym typeface="+mn-lt"/>
              </a:endParaRPr>
            </a:p>
          </p:txBody>
        </p:sp>
        <p:sp>
          <p:nvSpPr>
            <p:cNvPr id="17" name="矩形 16">
              <a:extLst>
                <a:ext uri="{FF2B5EF4-FFF2-40B4-BE49-F238E27FC236}">
                  <a16:creationId xmlns:a16="http://schemas.microsoft.com/office/drawing/2014/main" id="{77032E7C-D978-22F3-BAA3-626422DABB2E}"/>
                </a:ext>
              </a:extLst>
            </p:cNvPr>
            <p:cNvSpPr/>
            <p:nvPr/>
          </p:nvSpPr>
          <p:spPr>
            <a:xfrm>
              <a:off x="3333412" y="4655586"/>
              <a:ext cx="877163" cy="461665"/>
            </a:xfrm>
            <a:prstGeom prst="rect">
              <a:avLst/>
            </a:prstGeom>
          </p:spPr>
          <p:txBody>
            <a:bodyPr wrap="none">
              <a:spAutoFit/>
            </a:bodyPr>
            <a:lstStyle/>
            <a:p>
              <a:pPr algn="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香氣</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grpSp>
    </p:spTree>
    <p:extLst>
      <p:ext uri="{BB962C8B-B14F-4D97-AF65-F5344CB8AC3E}">
        <p14:creationId xmlns:p14="http://schemas.microsoft.com/office/powerpoint/2010/main" val="48565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EB5AECC-1134-4C7D-9781-BDB8E267812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5CD9C081-B1CA-42D3-90A7-0DE2F4B91FE3}"/>
              </a:ext>
            </a:extLst>
          </p:cNvPr>
          <p:cNvSpPr/>
          <p:nvPr/>
        </p:nvSpPr>
        <p:spPr>
          <a:xfrm>
            <a:off x="4251505" y="72027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CN"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茶</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品收售</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
        <p:nvSpPr>
          <p:cNvPr id="14" name="矩形 13">
            <a:extLst>
              <a:ext uri="{FF2B5EF4-FFF2-40B4-BE49-F238E27FC236}">
                <a16:creationId xmlns:a16="http://schemas.microsoft.com/office/drawing/2014/main" id="{30B7B513-EBF8-44AC-88EF-D14BE40C024F}"/>
              </a:ext>
            </a:extLst>
          </p:cNvPr>
          <p:cNvSpPr/>
          <p:nvPr/>
        </p:nvSpPr>
        <p:spPr>
          <a:xfrm>
            <a:off x="2587986" y="3896072"/>
            <a:ext cx="1493961" cy="557541"/>
          </a:xfrm>
          <a:prstGeom prst="rect">
            <a:avLst/>
          </a:prstGeom>
        </p:spPr>
        <p:txBody>
          <a:bodyPr vert="horz" lIns="91440" tIns="45720" rIns="91440" bIns="45720" rtlCol="0" anchor="ctr">
            <a:noAutofit/>
          </a:bodyPr>
          <a:lstStyle/>
          <a:p>
            <a:pPr algn="ctr">
              <a:lnSpc>
                <a:spcPts val="3000"/>
              </a:lnSpc>
              <a:spcBef>
                <a:spcPct val="0"/>
              </a:spcBef>
            </a:pPr>
            <a:r>
              <a:rPr lang="zh-TW"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rPr>
              <a:t>採收</a:t>
            </a:r>
            <a:endParaRPr lang="zh-CN"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endParaRPr>
          </a:p>
        </p:txBody>
      </p:sp>
      <p:sp>
        <p:nvSpPr>
          <p:cNvPr id="15" name="矩形 14">
            <a:extLst>
              <a:ext uri="{FF2B5EF4-FFF2-40B4-BE49-F238E27FC236}">
                <a16:creationId xmlns:a16="http://schemas.microsoft.com/office/drawing/2014/main" id="{0EEBD41A-CFC5-432B-B46E-29344510527F}"/>
              </a:ext>
            </a:extLst>
          </p:cNvPr>
          <p:cNvSpPr/>
          <p:nvPr/>
        </p:nvSpPr>
        <p:spPr>
          <a:xfrm>
            <a:off x="4895896" y="4453613"/>
            <a:ext cx="2460899" cy="818486"/>
          </a:xfrm>
          <a:prstGeom prst="rect">
            <a:avLst/>
          </a:prstGeom>
        </p:spPr>
        <p:txBody>
          <a:bodyPr vert="horz" lIns="91440" tIns="45720" rIns="91440" bIns="45720" rtlCol="0" anchor="ctr">
            <a:noAutofit/>
          </a:bodyPr>
          <a:lstStyle/>
          <a:p>
            <a:pPr algn="ctr">
              <a:lnSpc>
                <a:spcPct val="150000"/>
              </a:lnSpc>
              <a:spcBef>
                <a:spcPct val="0"/>
              </a:spcBef>
            </a:pPr>
            <a:r>
              <a:rPr lang="zh-TW" altLang="en-US" dirty="0">
                <a:latin typeface="標楷體" panose="03000509000000000000" pitchFamily="65" charset="-120"/>
                <a:ea typeface="標楷體" panose="03000509000000000000" pitchFamily="65" charset="-120"/>
                <a:sym typeface="+mn-lt"/>
              </a:rPr>
              <a:t>依產季、品質、茶種而有所不同。</a:t>
            </a:r>
            <a:endParaRPr lang="zh-CN" altLang="en-US" dirty="0">
              <a:latin typeface="標楷體" panose="03000509000000000000" pitchFamily="65" charset="-120"/>
              <a:ea typeface="標楷體" panose="03000509000000000000" pitchFamily="65" charset="-120"/>
              <a:sym typeface="+mn-lt"/>
            </a:endParaRPr>
          </a:p>
        </p:txBody>
      </p:sp>
      <p:sp>
        <p:nvSpPr>
          <p:cNvPr id="16" name="矩形 15">
            <a:extLst>
              <a:ext uri="{FF2B5EF4-FFF2-40B4-BE49-F238E27FC236}">
                <a16:creationId xmlns:a16="http://schemas.microsoft.com/office/drawing/2014/main" id="{8CF16DC5-43F1-4208-A23C-FB6860AAD209}"/>
              </a:ext>
            </a:extLst>
          </p:cNvPr>
          <p:cNvSpPr/>
          <p:nvPr/>
        </p:nvSpPr>
        <p:spPr>
          <a:xfrm>
            <a:off x="8313523" y="3928846"/>
            <a:ext cx="1493961" cy="557541"/>
          </a:xfrm>
          <a:prstGeom prst="rect">
            <a:avLst/>
          </a:prstGeom>
        </p:spPr>
        <p:txBody>
          <a:bodyPr vert="horz" lIns="91440" tIns="45720" rIns="91440" bIns="45720" rtlCol="0" anchor="ctr">
            <a:noAutofit/>
          </a:bodyPr>
          <a:lstStyle/>
          <a:p>
            <a:pPr algn="ctr">
              <a:lnSpc>
                <a:spcPts val="3000"/>
              </a:lnSpc>
              <a:spcBef>
                <a:spcPct val="0"/>
              </a:spcBef>
            </a:pPr>
            <a:r>
              <a:rPr lang="zh-TW"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rPr>
              <a:t>外銷</a:t>
            </a:r>
            <a:endParaRPr lang="zh-CN"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endParaRPr>
          </a:p>
        </p:txBody>
      </p:sp>
      <p:sp>
        <p:nvSpPr>
          <p:cNvPr id="17" name="矩形 16">
            <a:extLst>
              <a:ext uri="{FF2B5EF4-FFF2-40B4-BE49-F238E27FC236}">
                <a16:creationId xmlns:a16="http://schemas.microsoft.com/office/drawing/2014/main" id="{C1F6BAE0-CCA2-421A-A7F5-76E893D16C3A}"/>
              </a:ext>
            </a:extLst>
          </p:cNvPr>
          <p:cNvSpPr/>
          <p:nvPr/>
        </p:nvSpPr>
        <p:spPr>
          <a:xfrm>
            <a:off x="5379366" y="3918932"/>
            <a:ext cx="1493961" cy="557541"/>
          </a:xfrm>
          <a:prstGeom prst="rect">
            <a:avLst/>
          </a:prstGeom>
        </p:spPr>
        <p:txBody>
          <a:bodyPr vert="horz" lIns="91440" tIns="45720" rIns="91440" bIns="45720" rtlCol="0" anchor="ctr">
            <a:noAutofit/>
          </a:bodyPr>
          <a:lstStyle/>
          <a:p>
            <a:pPr algn="ctr">
              <a:lnSpc>
                <a:spcPts val="3000"/>
              </a:lnSpc>
              <a:spcBef>
                <a:spcPct val="0"/>
              </a:spcBef>
            </a:pPr>
            <a:r>
              <a:rPr lang="zh-TW"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rPr>
              <a:t>價格</a:t>
            </a:r>
            <a:endParaRPr lang="zh-CN" altLang="en-US" sz="2800" spc="6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endParaRPr>
          </a:p>
        </p:txBody>
      </p:sp>
      <p:sp>
        <p:nvSpPr>
          <p:cNvPr id="18" name="矩形 17">
            <a:extLst>
              <a:ext uri="{FF2B5EF4-FFF2-40B4-BE49-F238E27FC236}">
                <a16:creationId xmlns:a16="http://schemas.microsoft.com/office/drawing/2014/main" id="{32A17A08-D34E-4301-BBCC-9ED38DE9E72C}"/>
              </a:ext>
            </a:extLst>
          </p:cNvPr>
          <p:cNvSpPr/>
          <p:nvPr/>
        </p:nvSpPr>
        <p:spPr>
          <a:xfrm>
            <a:off x="1910885" y="4453613"/>
            <a:ext cx="2848162" cy="1258698"/>
          </a:xfrm>
          <a:prstGeom prst="rect">
            <a:avLst/>
          </a:prstGeom>
        </p:spPr>
        <p:txBody>
          <a:bodyPr vert="horz" lIns="91440" tIns="45720" rIns="91440" bIns="45720" rtlCol="0" anchor="ctr">
            <a:noAutofit/>
          </a:bodyPr>
          <a:lstStyle/>
          <a:p>
            <a:pPr algn="ctr">
              <a:lnSpc>
                <a:spcPct val="150000"/>
              </a:lnSpc>
              <a:spcBef>
                <a:spcPct val="0"/>
              </a:spcBef>
            </a:pPr>
            <a:r>
              <a:rPr lang="zh-TW" altLang="en-US" dirty="0">
                <a:latin typeface="標楷體" panose="03000509000000000000" pitchFamily="65" charset="-120"/>
                <a:ea typeface="標楷體" panose="03000509000000000000" pitchFamily="65" charset="-120"/>
                <a:sym typeface="+mn-lt"/>
              </a:rPr>
              <a:t>一年可採收春茶、秋茶夏茶及冬茶，一般以春茶及冬茶品質較好，秋茶次之。</a:t>
            </a:r>
            <a:endParaRPr lang="zh-CN" altLang="en-US" dirty="0">
              <a:latin typeface="標楷體" panose="03000509000000000000" pitchFamily="65" charset="-120"/>
              <a:ea typeface="標楷體" panose="03000509000000000000" pitchFamily="65" charset="-120"/>
              <a:sym typeface="+mn-lt"/>
            </a:endParaRPr>
          </a:p>
        </p:txBody>
      </p:sp>
      <p:sp>
        <p:nvSpPr>
          <p:cNvPr id="19" name="矩形 18">
            <a:extLst>
              <a:ext uri="{FF2B5EF4-FFF2-40B4-BE49-F238E27FC236}">
                <a16:creationId xmlns:a16="http://schemas.microsoft.com/office/drawing/2014/main" id="{6F4DB913-C952-4C2B-AE41-60F3CA3D2820}"/>
              </a:ext>
            </a:extLst>
          </p:cNvPr>
          <p:cNvSpPr/>
          <p:nvPr/>
        </p:nvSpPr>
        <p:spPr>
          <a:xfrm>
            <a:off x="7659374" y="4453613"/>
            <a:ext cx="2802254" cy="1140462"/>
          </a:xfrm>
          <a:prstGeom prst="rect">
            <a:avLst/>
          </a:prstGeom>
        </p:spPr>
        <p:txBody>
          <a:bodyPr vert="horz" lIns="91440" tIns="45720" rIns="91440" bIns="45720" rtlCol="0" anchor="ctr">
            <a:noAutofit/>
          </a:bodyPr>
          <a:lstStyle/>
          <a:p>
            <a:pPr algn="ctr">
              <a:lnSpc>
                <a:spcPct val="150000"/>
              </a:lnSpc>
              <a:spcBef>
                <a:spcPct val="0"/>
              </a:spcBef>
            </a:pPr>
            <a:r>
              <a:rPr lang="zh-TW" altLang="en-US" dirty="0">
                <a:latin typeface="標楷體" panose="03000509000000000000" pitchFamily="65" charset="-120"/>
                <a:ea typeface="標楷體" panose="03000509000000000000" pitchFamily="65" charset="-120"/>
                <a:sym typeface="+mn-lt"/>
              </a:rPr>
              <a:t>過去文山包種茶曾外銷中南半島，現在以泰、港、美、日的華僑為銷售對象。</a:t>
            </a:r>
            <a:endParaRPr lang="zh-CN" altLang="en-US" dirty="0">
              <a:latin typeface="標楷體" panose="03000509000000000000" pitchFamily="65" charset="-120"/>
              <a:ea typeface="標楷體" panose="03000509000000000000" pitchFamily="65" charset="-120"/>
              <a:sym typeface="+mn-lt"/>
            </a:endParaRPr>
          </a:p>
        </p:txBody>
      </p:sp>
      <p:pic>
        <p:nvPicPr>
          <p:cNvPr id="22" name="图片 21">
            <a:extLst>
              <a:ext uri="{FF2B5EF4-FFF2-40B4-BE49-F238E27FC236}">
                <a16:creationId xmlns:a16="http://schemas.microsoft.com/office/drawing/2014/main" id="{F047DA97-C934-4D37-8111-9F1FFB9C6C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3951" y="5344323"/>
            <a:ext cx="1403963" cy="1538296"/>
          </a:xfrm>
          <a:prstGeom prst="rect">
            <a:avLst/>
          </a:prstGeom>
        </p:spPr>
      </p:pic>
      <p:pic>
        <p:nvPicPr>
          <p:cNvPr id="2" name="圖片 1">
            <a:extLst>
              <a:ext uri="{FF2B5EF4-FFF2-40B4-BE49-F238E27FC236}">
                <a16:creationId xmlns:a16="http://schemas.microsoft.com/office/drawing/2014/main" id="{B445C834-4153-E423-0B81-4C71EEC67EB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399" b="75595" l="10000" r="90000">
                        <a14:foregroundMark x1="50558" y1="14130" x2="50558" y2="14130"/>
                        <a14:foregroundMark x1="47584" y1="9058" x2="76952" y2="22464"/>
                        <a14:foregroundMark x1="76952" y1="22464" x2="80669" y2="52536"/>
                        <a14:foregroundMark x1="80669" y1="52536" x2="46097" y2="72101"/>
                        <a14:foregroundMark x1="28754" y1="61960" x2="22920" y2="58548"/>
                        <a14:foregroundMark x1="46097" y1="72101" x2="38990" y2="67945"/>
                        <a14:foregroundMark x1="20074" y1="24275" x2="20074" y2="23913"/>
                        <a14:foregroundMark x1="20074" y1="24638" x2="20074" y2="24275"/>
                        <a14:foregroundMark x1="20074" y1="25117" x2="20074" y2="24638"/>
                        <a14:foregroundMark x1="20074" y1="52022" x2="20074" y2="26100"/>
                        <a14:foregroundMark x1="22767" y1="22464" x2="44981" y2="10507"/>
                        <a14:foregroundMark x1="22094" y1="22826" x2="22767" y2="22464"/>
                        <a14:foregroundMark x1="21421" y1="23188" x2="22094" y2="22826"/>
                        <a14:foregroundMark x1="21130" y1="23345" x2="21421" y2="23188"/>
                        <a14:foregroundMark x1="20074" y1="23913" x2="20655" y2="23600"/>
                        <a14:foregroundMark x1="71747" y1="17754" x2="71747" y2="17754"/>
                        <a14:foregroundMark x1="73606" y1="16667" x2="73606" y2="16667"/>
                        <a14:backgroundMark x1="19703" y1="23551" x2="19703" y2="23551"/>
                        <a14:backgroundMark x1="20818" y1="24275" x2="20818" y2="24275"/>
                        <a14:backgroundMark x1="19703" y1="25362" x2="19703" y2="25362"/>
                        <a14:backgroundMark x1="20074" y1="24638" x2="20074" y2="24638"/>
                        <a14:backgroundMark x1="20446" y1="23188" x2="20446" y2="23188"/>
                        <a14:backgroundMark x1="21933" y1="22826" x2="21933" y2="22826"/>
                        <a14:backgroundMark x1="20446" y1="22101" x2="20818" y2="22464"/>
                        <a14:backgroundMark x1="20818" y1="22464" x2="20818" y2="22464"/>
                        <a14:backgroundMark x1="19703" y1="26087" x2="21190" y2="23188"/>
                        <a14:backgroundMark x1="16729" y1="53986" x2="20818" y2="59783"/>
                        <a14:backgroundMark x1="24907" y1="65580" x2="34572" y2="72101"/>
                      </a14:backgroundRemoval>
                    </a14:imgEffect>
                  </a14:imgLayer>
                </a14:imgProps>
              </a:ext>
            </a:extLst>
          </a:blip>
          <a:srcRect b="16006"/>
          <a:stretch/>
        </p:blipFill>
        <p:spPr>
          <a:xfrm>
            <a:off x="2153116" y="2077136"/>
            <a:ext cx="2250138" cy="1939179"/>
          </a:xfrm>
          <a:prstGeom prst="rect">
            <a:avLst/>
          </a:prstGeom>
        </p:spPr>
      </p:pic>
      <p:pic>
        <p:nvPicPr>
          <p:cNvPr id="3" name="圖片 2">
            <a:extLst>
              <a:ext uri="{FF2B5EF4-FFF2-40B4-BE49-F238E27FC236}">
                <a16:creationId xmlns:a16="http://schemas.microsoft.com/office/drawing/2014/main" id="{3B86B636-0835-263E-20C2-BCADB10937D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8580" b="77217" l="10000" r="90000"/>
                    </a14:imgEffect>
                  </a14:imgLayer>
                </a14:imgProps>
              </a:ext>
            </a:extLst>
          </a:blip>
          <a:srcRect b="14203"/>
          <a:stretch/>
        </p:blipFill>
        <p:spPr>
          <a:xfrm>
            <a:off x="5098151" y="2002400"/>
            <a:ext cx="1986418" cy="1903571"/>
          </a:xfrm>
          <a:prstGeom prst="rect">
            <a:avLst/>
          </a:prstGeom>
        </p:spPr>
      </p:pic>
      <p:pic>
        <p:nvPicPr>
          <p:cNvPr id="3074" name="Picture 2" descr="宏益製茶">
            <a:extLst>
              <a:ext uri="{FF2B5EF4-FFF2-40B4-BE49-F238E27FC236}">
                <a16:creationId xmlns:a16="http://schemas.microsoft.com/office/drawing/2014/main" id="{9EDE0A1C-5222-F74F-2D61-3072C30AB1D8}"/>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133234" y="1847306"/>
            <a:ext cx="1854535" cy="221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31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E1D5B-437D-4307-9CF3-862A42A28F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92AF8FA-88AE-4E3D-9EE0-56A3653B9752}"/>
              </a:ext>
            </a:extLst>
          </p:cNvPr>
          <p:cNvPicPr>
            <a:picLocks noChangeAspect="1"/>
          </p:cNvPicPr>
          <p:nvPr/>
        </p:nvPicPr>
        <p:blipFill>
          <a:blip r:embed="rId3"/>
          <a:stretch>
            <a:fillRect/>
          </a:stretch>
        </p:blipFill>
        <p:spPr>
          <a:xfrm>
            <a:off x="1086209" y="1114801"/>
            <a:ext cx="10031734" cy="4634998"/>
          </a:xfrm>
          <a:prstGeom prst="rect">
            <a:avLst/>
          </a:prstGeom>
          <a:blipFill>
            <a:blip r:embed="rId4"/>
            <a:stretch>
              <a:fillRect/>
            </a:stretch>
          </a:blipFill>
          <a:ln>
            <a:noFill/>
          </a:ln>
          <a:effectLst>
            <a:outerShdw blurRad="177800" sx="101000" sy="101000" algn="ctr" rotWithShape="0">
              <a:prstClr val="black">
                <a:alpha val="31000"/>
              </a:prstClr>
            </a:outerShdw>
          </a:effectLst>
        </p:spPr>
      </p:pic>
      <p:sp>
        <p:nvSpPr>
          <p:cNvPr id="13" name="矩形 12">
            <a:extLst>
              <a:ext uri="{FF2B5EF4-FFF2-40B4-BE49-F238E27FC236}">
                <a16:creationId xmlns:a16="http://schemas.microsoft.com/office/drawing/2014/main" id="{B9E17F88-B011-4225-9050-641E277EB234}"/>
              </a:ext>
            </a:extLst>
          </p:cNvPr>
          <p:cNvSpPr/>
          <p:nvPr/>
        </p:nvSpPr>
        <p:spPr>
          <a:xfrm>
            <a:off x="10276110" y="3338286"/>
            <a:ext cx="1436914" cy="653142"/>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知</a:t>
            </a:r>
          </a:p>
        </p:txBody>
      </p:sp>
      <p:sp>
        <p:nvSpPr>
          <p:cNvPr id="16" name="椭圆 15">
            <a:extLst>
              <a:ext uri="{FF2B5EF4-FFF2-40B4-BE49-F238E27FC236}">
                <a16:creationId xmlns:a16="http://schemas.microsoft.com/office/drawing/2014/main" id="{AF7D4804-3F6B-4BDB-AF49-84FFA5ED7FFF}"/>
              </a:ext>
            </a:extLst>
          </p:cNvPr>
          <p:cNvSpPr/>
          <p:nvPr/>
        </p:nvSpPr>
        <p:spPr>
          <a:xfrm>
            <a:off x="5313742" y="1692579"/>
            <a:ext cx="1580542" cy="158054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8DA60042-B343-4F59-A110-00689BFDC4CB}"/>
              </a:ext>
            </a:extLst>
          </p:cNvPr>
          <p:cNvSpPr/>
          <p:nvPr/>
        </p:nvSpPr>
        <p:spPr>
          <a:xfrm>
            <a:off x="4685374" y="3827206"/>
            <a:ext cx="2850960" cy="469020"/>
          </a:xfrm>
          <a:prstGeom prst="rect">
            <a:avLst/>
          </a:prstGeom>
        </p:spPr>
        <p:txBody>
          <a:bodyPr vert="horz" lIns="91440" tIns="45720" rIns="91440" bIns="45720" rtlCol="0" anchor="ctr">
            <a:noAutofit/>
          </a:bodyPr>
          <a:lstStyle/>
          <a:p>
            <a:pPr algn="ctr">
              <a:lnSpc>
                <a:spcPct val="90000"/>
              </a:lnSpc>
              <a:spcBef>
                <a:spcPct val="0"/>
              </a:spcBef>
            </a:pPr>
            <a:r>
              <a:rPr lang="zh-TW"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製程</a:t>
            </a:r>
            <a:endParaRPr lang="zh-CN"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9" name="图片 28">
            <a:extLst>
              <a:ext uri="{FF2B5EF4-FFF2-40B4-BE49-F238E27FC236}">
                <a16:creationId xmlns:a16="http://schemas.microsoft.com/office/drawing/2014/main" id="{3E4281B7-A3A2-4ABA-ACB0-CEEACFBF9A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7325650" y="3463424"/>
            <a:ext cx="887782" cy="431922"/>
          </a:xfrm>
          <a:prstGeom prst="rect">
            <a:avLst/>
          </a:prstGeom>
        </p:spPr>
      </p:pic>
      <p:sp>
        <p:nvSpPr>
          <p:cNvPr id="2" name="矩形 1">
            <a:extLst>
              <a:ext uri="{FF2B5EF4-FFF2-40B4-BE49-F238E27FC236}">
                <a16:creationId xmlns:a16="http://schemas.microsoft.com/office/drawing/2014/main" id="{6F21F8AE-E654-3C92-2156-E6CDF6E9F15E}"/>
              </a:ext>
            </a:extLst>
          </p:cNvPr>
          <p:cNvSpPr/>
          <p:nvPr/>
        </p:nvSpPr>
        <p:spPr>
          <a:xfrm>
            <a:off x="0" y="2122288"/>
            <a:ext cx="2736648" cy="2910540"/>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茶</a:t>
            </a:r>
          </a:p>
        </p:txBody>
      </p:sp>
      <p:sp>
        <p:nvSpPr>
          <p:cNvPr id="3" name="矩形 2">
            <a:extLst>
              <a:ext uri="{FF2B5EF4-FFF2-40B4-BE49-F238E27FC236}">
                <a16:creationId xmlns:a16="http://schemas.microsoft.com/office/drawing/2014/main" id="{F99A5A3F-D896-6D44-103E-C6A1A853DC40}"/>
              </a:ext>
            </a:extLst>
          </p:cNvPr>
          <p:cNvSpPr/>
          <p:nvPr/>
        </p:nvSpPr>
        <p:spPr>
          <a:xfrm>
            <a:off x="3515257" y="4526499"/>
            <a:ext cx="5161486" cy="448841"/>
          </a:xfrm>
          <a:prstGeom prst="rect">
            <a:avLst/>
          </a:prstGeom>
        </p:spPr>
        <p:txBody>
          <a:bodyPr vert="horz" lIns="91440" tIns="45720" rIns="91440" bIns="45720" rtlCol="0" anchor="ctr">
            <a:noAutofit/>
          </a:bodyPr>
          <a:lstStyle/>
          <a:p>
            <a:pPr algn="ctr">
              <a:lnSpc>
                <a:spcPts val="3000"/>
              </a:lnSpc>
              <a:spcBef>
                <a:spcPct val="0"/>
              </a:spcBef>
            </a:pPr>
            <a:r>
              <a:rPr lang="zh-TW" altLang="zh-TW" sz="2400" i="1" dirty="0">
                <a:solidFill>
                  <a:srgbClr val="93866D"/>
                </a:solidFill>
                <a:latin typeface="標楷體" panose="03000509000000000000" pitchFamily="65" charset="-120"/>
                <a:ea typeface="標楷體" panose="03000509000000000000" pitchFamily="65" charset="-120"/>
              </a:rPr>
              <a:t>南烏龍</a:t>
            </a:r>
            <a:r>
              <a:rPr lang="zh-TW" altLang="en-US" sz="2400" i="1" dirty="0">
                <a:solidFill>
                  <a:srgbClr val="93866D"/>
                </a:solidFill>
                <a:latin typeface="標楷體" panose="03000509000000000000" pitchFamily="65" charset="-120"/>
                <a:ea typeface="標楷體" panose="03000509000000000000" pitchFamily="65" charset="-120"/>
              </a:rPr>
              <a:t>，</a:t>
            </a:r>
            <a:r>
              <a:rPr lang="zh-TW" altLang="zh-TW" sz="2400" i="1" dirty="0">
                <a:solidFill>
                  <a:srgbClr val="93866D"/>
                </a:solidFill>
                <a:latin typeface="標楷體" panose="03000509000000000000" pitchFamily="65" charset="-120"/>
                <a:ea typeface="標楷體" panose="03000509000000000000" pitchFamily="65" charset="-120"/>
              </a:rPr>
              <a:t>北包種</a:t>
            </a:r>
            <a:endParaRPr lang="zh-CN" altLang="en-US" sz="2800" i="1" spc="600" dirty="0">
              <a:solidFill>
                <a:srgbClr val="93866D"/>
              </a:solidFill>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213894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任意多边形: 形状 2">
            <a:extLst>
              <a:ext uri="{FF2B5EF4-FFF2-40B4-BE49-F238E27FC236}">
                <a16:creationId xmlns:a16="http://schemas.microsoft.com/office/drawing/2014/main" id="{3F1AF57F-30AA-413E-A88B-42CF0AC09A1F}"/>
              </a:ext>
            </a:extLst>
          </p:cNvPr>
          <p:cNvSpPr/>
          <p:nvPr/>
        </p:nvSpPr>
        <p:spPr>
          <a:xfrm>
            <a:off x="-43543" y="2126355"/>
            <a:ext cx="12264572" cy="1830266"/>
          </a:xfrm>
          <a:custGeom>
            <a:avLst/>
            <a:gdLst>
              <a:gd name="connsiteX0" fmla="*/ 0 w 12264572"/>
              <a:gd name="connsiteY0" fmla="*/ 1379626 h 1815133"/>
              <a:gd name="connsiteX1" fmla="*/ 1059543 w 12264572"/>
              <a:gd name="connsiteY1" fmla="*/ 1815055 h 1815133"/>
              <a:gd name="connsiteX2" fmla="*/ 2452914 w 12264572"/>
              <a:gd name="connsiteY2" fmla="*/ 1350598 h 1815133"/>
              <a:gd name="connsiteX3" fmla="*/ 4194629 w 12264572"/>
              <a:gd name="connsiteY3" fmla="*/ 392655 h 1815133"/>
              <a:gd name="connsiteX4" fmla="*/ 5428343 w 12264572"/>
              <a:gd name="connsiteY4" fmla="*/ 508769 h 1815133"/>
              <a:gd name="connsiteX5" fmla="*/ 7112000 w 12264572"/>
              <a:gd name="connsiteY5" fmla="*/ 1524769 h 1815133"/>
              <a:gd name="connsiteX6" fmla="*/ 8331200 w 12264572"/>
              <a:gd name="connsiteY6" fmla="*/ 1553798 h 1815133"/>
              <a:gd name="connsiteX7" fmla="*/ 10000343 w 12264572"/>
              <a:gd name="connsiteY7" fmla="*/ 218483 h 1815133"/>
              <a:gd name="connsiteX8" fmla="*/ 10827657 w 12264572"/>
              <a:gd name="connsiteY8" fmla="*/ 44312 h 1815133"/>
              <a:gd name="connsiteX9" fmla="*/ 11800114 w 12264572"/>
              <a:gd name="connsiteY9" fmla="*/ 668426 h 1815133"/>
              <a:gd name="connsiteX10" fmla="*/ 12264572 w 12264572"/>
              <a:gd name="connsiteY10" fmla="*/ 1074826 h 1815133"/>
              <a:gd name="connsiteX0" fmla="*/ 0 w 12264572"/>
              <a:gd name="connsiteY0" fmla="*/ 1379626 h 1815233"/>
              <a:gd name="connsiteX1" fmla="*/ 1059543 w 12264572"/>
              <a:gd name="connsiteY1" fmla="*/ 1815055 h 1815233"/>
              <a:gd name="connsiteX2" fmla="*/ 2452914 w 12264572"/>
              <a:gd name="connsiteY2" fmla="*/ 1335358 h 1815233"/>
              <a:gd name="connsiteX3" fmla="*/ 4194629 w 12264572"/>
              <a:gd name="connsiteY3" fmla="*/ 392655 h 1815233"/>
              <a:gd name="connsiteX4" fmla="*/ 5428343 w 12264572"/>
              <a:gd name="connsiteY4" fmla="*/ 508769 h 1815233"/>
              <a:gd name="connsiteX5" fmla="*/ 7112000 w 12264572"/>
              <a:gd name="connsiteY5" fmla="*/ 1524769 h 1815233"/>
              <a:gd name="connsiteX6" fmla="*/ 8331200 w 12264572"/>
              <a:gd name="connsiteY6" fmla="*/ 1553798 h 1815233"/>
              <a:gd name="connsiteX7" fmla="*/ 10000343 w 12264572"/>
              <a:gd name="connsiteY7" fmla="*/ 218483 h 1815233"/>
              <a:gd name="connsiteX8" fmla="*/ 10827657 w 12264572"/>
              <a:gd name="connsiteY8" fmla="*/ 44312 h 1815233"/>
              <a:gd name="connsiteX9" fmla="*/ 11800114 w 12264572"/>
              <a:gd name="connsiteY9" fmla="*/ 668426 h 1815233"/>
              <a:gd name="connsiteX10" fmla="*/ 12264572 w 12264572"/>
              <a:gd name="connsiteY10" fmla="*/ 1074826 h 1815233"/>
              <a:gd name="connsiteX0" fmla="*/ 0 w 12264572"/>
              <a:gd name="connsiteY0" fmla="*/ 1379626 h 1815453"/>
              <a:gd name="connsiteX1" fmla="*/ 1059543 w 12264572"/>
              <a:gd name="connsiteY1" fmla="*/ 1815055 h 1815453"/>
              <a:gd name="connsiteX2" fmla="*/ 2445294 w 12264572"/>
              <a:gd name="connsiteY2" fmla="*/ 1312498 h 1815453"/>
              <a:gd name="connsiteX3" fmla="*/ 4194629 w 12264572"/>
              <a:gd name="connsiteY3" fmla="*/ 392655 h 1815453"/>
              <a:gd name="connsiteX4" fmla="*/ 5428343 w 12264572"/>
              <a:gd name="connsiteY4" fmla="*/ 508769 h 1815453"/>
              <a:gd name="connsiteX5" fmla="*/ 7112000 w 12264572"/>
              <a:gd name="connsiteY5" fmla="*/ 1524769 h 1815453"/>
              <a:gd name="connsiteX6" fmla="*/ 8331200 w 12264572"/>
              <a:gd name="connsiteY6" fmla="*/ 1553798 h 1815453"/>
              <a:gd name="connsiteX7" fmla="*/ 10000343 w 12264572"/>
              <a:gd name="connsiteY7" fmla="*/ 218483 h 1815453"/>
              <a:gd name="connsiteX8" fmla="*/ 10827657 w 12264572"/>
              <a:gd name="connsiteY8" fmla="*/ 44312 h 1815453"/>
              <a:gd name="connsiteX9" fmla="*/ 11800114 w 12264572"/>
              <a:gd name="connsiteY9" fmla="*/ 668426 h 1815453"/>
              <a:gd name="connsiteX10" fmla="*/ 12264572 w 12264572"/>
              <a:gd name="connsiteY10" fmla="*/ 1074826 h 1815453"/>
              <a:gd name="connsiteX0" fmla="*/ 0 w 12264572"/>
              <a:gd name="connsiteY0" fmla="*/ 1379626 h 1838278"/>
              <a:gd name="connsiteX1" fmla="*/ 1181463 w 12264572"/>
              <a:gd name="connsiteY1" fmla="*/ 1837915 h 1838278"/>
              <a:gd name="connsiteX2" fmla="*/ 2445294 w 12264572"/>
              <a:gd name="connsiteY2" fmla="*/ 1312498 h 1838278"/>
              <a:gd name="connsiteX3" fmla="*/ 4194629 w 12264572"/>
              <a:gd name="connsiteY3" fmla="*/ 392655 h 1838278"/>
              <a:gd name="connsiteX4" fmla="*/ 5428343 w 12264572"/>
              <a:gd name="connsiteY4" fmla="*/ 508769 h 1838278"/>
              <a:gd name="connsiteX5" fmla="*/ 7112000 w 12264572"/>
              <a:gd name="connsiteY5" fmla="*/ 1524769 h 1838278"/>
              <a:gd name="connsiteX6" fmla="*/ 8331200 w 12264572"/>
              <a:gd name="connsiteY6" fmla="*/ 1553798 h 1838278"/>
              <a:gd name="connsiteX7" fmla="*/ 10000343 w 12264572"/>
              <a:gd name="connsiteY7" fmla="*/ 218483 h 1838278"/>
              <a:gd name="connsiteX8" fmla="*/ 10827657 w 12264572"/>
              <a:gd name="connsiteY8" fmla="*/ 44312 h 1838278"/>
              <a:gd name="connsiteX9" fmla="*/ 11800114 w 12264572"/>
              <a:gd name="connsiteY9" fmla="*/ 668426 h 1838278"/>
              <a:gd name="connsiteX10" fmla="*/ 12264572 w 12264572"/>
              <a:gd name="connsiteY10" fmla="*/ 1074826 h 1838278"/>
              <a:gd name="connsiteX0" fmla="*/ 0 w 12264572"/>
              <a:gd name="connsiteY0" fmla="*/ 1379626 h 1838406"/>
              <a:gd name="connsiteX1" fmla="*/ 1181463 w 12264572"/>
              <a:gd name="connsiteY1" fmla="*/ 1837915 h 1838406"/>
              <a:gd name="connsiteX2" fmla="*/ 2445294 w 12264572"/>
              <a:gd name="connsiteY2" fmla="*/ 1312498 h 1838406"/>
              <a:gd name="connsiteX3" fmla="*/ 4194629 w 12264572"/>
              <a:gd name="connsiteY3" fmla="*/ 392655 h 1838406"/>
              <a:gd name="connsiteX4" fmla="*/ 5428343 w 12264572"/>
              <a:gd name="connsiteY4" fmla="*/ 508769 h 1838406"/>
              <a:gd name="connsiteX5" fmla="*/ 7112000 w 12264572"/>
              <a:gd name="connsiteY5" fmla="*/ 1524769 h 1838406"/>
              <a:gd name="connsiteX6" fmla="*/ 8331200 w 12264572"/>
              <a:gd name="connsiteY6" fmla="*/ 1553798 h 1838406"/>
              <a:gd name="connsiteX7" fmla="*/ 10000343 w 12264572"/>
              <a:gd name="connsiteY7" fmla="*/ 218483 h 1838406"/>
              <a:gd name="connsiteX8" fmla="*/ 10827657 w 12264572"/>
              <a:gd name="connsiteY8" fmla="*/ 44312 h 1838406"/>
              <a:gd name="connsiteX9" fmla="*/ 11800114 w 12264572"/>
              <a:gd name="connsiteY9" fmla="*/ 668426 h 1838406"/>
              <a:gd name="connsiteX10" fmla="*/ 12264572 w 12264572"/>
              <a:gd name="connsiteY10" fmla="*/ 1074826 h 1838406"/>
              <a:gd name="connsiteX0" fmla="*/ 0 w 12264572"/>
              <a:gd name="connsiteY0" fmla="*/ 1379626 h 1838406"/>
              <a:gd name="connsiteX1" fmla="*/ 1181463 w 12264572"/>
              <a:gd name="connsiteY1" fmla="*/ 1837915 h 1838406"/>
              <a:gd name="connsiteX2" fmla="*/ 2445294 w 12264572"/>
              <a:gd name="connsiteY2" fmla="*/ 1312498 h 1838406"/>
              <a:gd name="connsiteX3" fmla="*/ 4194629 w 12264572"/>
              <a:gd name="connsiteY3" fmla="*/ 392655 h 1838406"/>
              <a:gd name="connsiteX4" fmla="*/ 5428343 w 12264572"/>
              <a:gd name="connsiteY4" fmla="*/ 508769 h 1838406"/>
              <a:gd name="connsiteX5" fmla="*/ 7112000 w 12264572"/>
              <a:gd name="connsiteY5" fmla="*/ 1524769 h 1838406"/>
              <a:gd name="connsiteX6" fmla="*/ 8331200 w 12264572"/>
              <a:gd name="connsiteY6" fmla="*/ 1553798 h 1838406"/>
              <a:gd name="connsiteX7" fmla="*/ 10000343 w 12264572"/>
              <a:gd name="connsiteY7" fmla="*/ 218483 h 1838406"/>
              <a:gd name="connsiteX8" fmla="*/ 10827657 w 12264572"/>
              <a:gd name="connsiteY8" fmla="*/ 44312 h 1838406"/>
              <a:gd name="connsiteX9" fmla="*/ 11800114 w 12264572"/>
              <a:gd name="connsiteY9" fmla="*/ 668426 h 1838406"/>
              <a:gd name="connsiteX10" fmla="*/ 12264572 w 12264572"/>
              <a:gd name="connsiteY10" fmla="*/ 1074826 h 1838406"/>
              <a:gd name="connsiteX0" fmla="*/ 0 w 12264572"/>
              <a:gd name="connsiteY0" fmla="*/ 1379626 h 1838305"/>
              <a:gd name="connsiteX1" fmla="*/ 1181463 w 12264572"/>
              <a:gd name="connsiteY1" fmla="*/ 1837915 h 1838305"/>
              <a:gd name="connsiteX2" fmla="*/ 2483394 w 12264572"/>
              <a:gd name="connsiteY2" fmla="*/ 1320118 h 1838305"/>
              <a:gd name="connsiteX3" fmla="*/ 4194629 w 12264572"/>
              <a:gd name="connsiteY3" fmla="*/ 392655 h 1838305"/>
              <a:gd name="connsiteX4" fmla="*/ 5428343 w 12264572"/>
              <a:gd name="connsiteY4" fmla="*/ 508769 h 1838305"/>
              <a:gd name="connsiteX5" fmla="*/ 7112000 w 12264572"/>
              <a:gd name="connsiteY5" fmla="*/ 1524769 h 1838305"/>
              <a:gd name="connsiteX6" fmla="*/ 8331200 w 12264572"/>
              <a:gd name="connsiteY6" fmla="*/ 1553798 h 1838305"/>
              <a:gd name="connsiteX7" fmla="*/ 10000343 w 12264572"/>
              <a:gd name="connsiteY7" fmla="*/ 218483 h 1838305"/>
              <a:gd name="connsiteX8" fmla="*/ 10827657 w 12264572"/>
              <a:gd name="connsiteY8" fmla="*/ 44312 h 1838305"/>
              <a:gd name="connsiteX9" fmla="*/ 11800114 w 12264572"/>
              <a:gd name="connsiteY9" fmla="*/ 668426 h 1838305"/>
              <a:gd name="connsiteX10" fmla="*/ 12264572 w 12264572"/>
              <a:gd name="connsiteY10" fmla="*/ 1074826 h 1838305"/>
              <a:gd name="connsiteX0" fmla="*/ 0 w 12264572"/>
              <a:gd name="connsiteY0" fmla="*/ 1379315 h 1837994"/>
              <a:gd name="connsiteX1" fmla="*/ 1181463 w 12264572"/>
              <a:gd name="connsiteY1" fmla="*/ 1837604 h 1837994"/>
              <a:gd name="connsiteX2" fmla="*/ 2483394 w 12264572"/>
              <a:gd name="connsiteY2" fmla="*/ 1319807 h 1837994"/>
              <a:gd name="connsiteX3" fmla="*/ 4194629 w 12264572"/>
              <a:gd name="connsiteY3" fmla="*/ 392344 h 1837994"/>
              <a:gd name="connsiteX4" fmla="*/ 5428343 w 12264572"/>
              <a:gd name="connsiteY4" fmla="*/ 508458 h 1837994"/>
              <a:gd name="connsiteX5" fmla="*/ 7112000 w 12264572"/>
              <a:gd name="connsiteY5" fmla="*/ 1524458 h 1837994"/>
              <a:gd name="connsiteX6" fmla="*/ 8270240 w 12264572"/>
              <a:gd name="connsiteY6" fmla="*/ 1545867 h 1837994"/>
              <a:gd name="connsiteX7" fmla="*/ 10000343 w 12264572"/>
              <a:gd name="connsiteY7" fmla="*/ 218172 h 1837994"/>
              <a:gd name="connsiteX8" fmla="*/ 10827657 w 12264572"/>
              <a:gd name="connsiteY8" fmla="*/ 44001 h 1837994"/>
              <a:gd name="connsiteX9" fmla="*/ 11800114 w 12264572"/>
              <a:gd name="connsiteY9" fmla="*/ 668115 h 1837994"/>
              <a:gd name="connsiteX10" fmla="*/ 12264572 w 12264572"/>
              <a:gd name="connsiteY10" fmla="*/ 1074515 h 1837994"/>
              <a:gd name="connsiteX0" fmla="*/ 0 w 12264572"/>
              <a:gd name="connsiteY0" fmla="*/ 1371587 h 1830266"/>
              <a:gd name="connsiteX1" fmla="*/ 1181463 w 12264572"/>
              <a:gd name="connsiteY1" fmla="*/ 1829876 h 1830266"/>
              <a:gd name="connsiteX2" fmla="*/ 2483394 w 12264572"/>
              <a:gd name="connsiteY2" fmla="*/ 1312079 h 1830266"/>
              <a:gd name="connsiteX3" fmla="*/ 4194629 w 12264572"/>
              <a:gd name="connsiteY3" fmla="*/ 384616 h 1830266"/>
              <a:gd name="connsiteX4" fmla="*/ 5428343 w 12264572"/>
              <a:gd name="connsiteY4" fmla="*/ 500730 h 1830266"/>
              <a:gd name="connsiteX5" fmla="*/ 7112000 w 12264572"/>
              <a:gd name="connsiteY5" fmla="*/ 1516730 h 1830266"/>
              <a:gd name="connsiteX6" fmla="*/ 8270240 w 12264572"/>
              <a:gd name="connsiteY6" fmla="*/ 1538139 h 1830266"/>
              <a:gd name="connsiteX7" fmla="*/ 10046063 w 12264572"/>
              <a:gd name="connsiteY7" fmla="*/ 233304 h 1830266"/>
              <a:gd name="connsiteX8" fmla="*/ 10827657 w 12264572"/>
              <a:gd name="connsiteY8" fmla="*/ 36273 h 1830266"/>
              <a:gd name="connsiteX9" fmla="*/ 11800114 w 12264572"/>
              <a:gd name="connsiteY9" fmla="*/ 660387 h 1830266"/>
              <a:gd name="connsiteX10" fmla="*/ 12264572 w 12264572"/>
              <a:gd name="connsiteY10" fmla="*/ 1066787 h 1830266"/>
              <a:gd name="connsiteX0" fmla="*/ 0 w 12264572"/>
              <a:gd name="connsiteY0" fmla="*/ 1371587 h 1830266"/>
              <a:gd name="connsiteX1" fmla="*/ 1181463 w 12264572"/>
              <a:gd name="connsiteY1" fmla="*/ 1829876 h 1830266"/>
              <a:gd name="connsiteX2" fmla="*/ 2483394 w 12264572"/>
              <a:gd name="connsiteY2" fmla="*/ 1312079 h 1830266"/>
              <a:gd name="connsiteX3" fmla="*/ 4194629 w 12264572"/>
              <a:gd name="connsiteY3" fmla="*/ 384616 h 1830266"/>
              <a:gd name="connsiteX4" fmla="*/ 5428343 w 12264572"/>
              <a:gd name="connsiteY4" fmla="*/ 500730 h 1830266"/>
              <a:gd name="connsiteX5" fmla="*/ 7112000 w 12264572"/>
              <a:gd name="connsiteY5" fmla="*/ 1516730 h 1830266"/>
              <a:gd name="connsiteX6" fmla="*/ 8270240 w 12264572"/>
              <a:gd name="connsiteY6" fmla="*/ 1538139 h 1830266"/>
              <a:gd name="connsiteX7" fmla="*/ 10046063 w 12264572"/>
              <a:gd name="connsiteY7" fmla="*/ 233304 h 1830266"/>
              <a:gd name="connsiteX8" fmla="*/ 10827657 w 12264572"/>
              <a:gd name="connsiteY8" fmla="*/ 36273 h 1830266"/>
              <a:gd name="connsiteX9" fmla="*/ 11800114 w 12264572"/>
              <a:gd name="connsiteY9" fmla="*/ 660387 h 1830266"/>
              <a:gd name="connsiteX10" fmla="*/ 12264572 w 12264572"/>
              <a:gd name="connsiteY10" fmla="*/ 1066787 h 183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4572" h="1830266">
                <a:moveTo>
                  <a:pt x="0" y="1371587"/>
                </a:moveTo>
                <a:cubicBezTo>
                  <a:pt x="218682" y="1660300"/>
                  <a:pt x="767564" y="1839794"/>
                  <a:pt x="1181463" y="1829876"/>
                </a:cubicBezTo>
                <a:cubicBezTo>
                  <a:pt x="1595362" y="1819958"/>
                  <a:pt x="2034540" y="1598676"/>
                  <a:pt x="2483394" y="1312079"/>
                </a:cubicBezTo>
                <a:cubicBezTo>
                  <a:pt x="2932248" y="1025482"/>
                  <a:pt x="3703804" y="519841"/>
                  <a:pt x="4194629" y="384616"/>
                </a:cubicBezTo>
                <a:cubicBezTo>
                  <a:pt x="4685454" y="249391"/>
                  <a:pt x="4942115" y="312044"/>
                  <a:pt x="5428343" y="500730"/>
                </a:cubicBezTo>
                <a:cubicBezTo>
                  <a:pt x="5914571" y="689416"/>
                  <a:pt x="6638350" y="1343828"/>
                  <a:pt x="7112000" y="1516730"/>
                </a:cubicBezTo>
                <a:cubicBezTo>
                  <a:pt x="7585650" y="1689632"/>
                  <a:pt x="7781230" y="1752043"/>
                  <a:pt x="8270240" y="1538139"/>
                </a:cubicBezTo>
                <a:cubicBezTo>
                  <a:pt x="8759250" y="1324235"/>
                  <a:pt x="9619827" y="483615"/>
                  <a:pt x="10046063" y="233304"/>
                </a:cubicBezTo>
                <a:cubicBezTo>
                  <a:pt x="10472299" y="-17007"/>
                  <a:pt x="10535315" y="-34907"/>
                  <a:pt x="10827657" y="36273"/>
                </a:cubicBezTo>
                <a:cubicBezTo>
                  <a:pt x="11119999" y="107453"/>
                  <a:pt x="11613968" y="458155"/>
                  <a:pt x="11800114" y="660387"/>
                </a:cubicBezTo>
                <a:cubicBezTo>
                  <a:pt x="11986260" y="862619"/>
                  <a:pt x="12152086" y="949463"/>
                  <a:pt x="12264572" y="1066787"/>
                </a:cubicBezTo>
              </a:path>
            </a:pathLst>
          </a:custGeom>
          <a:noFill/>
          <a:ln w="19050">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a:extLst>
              <a:ext uri="{FF2B5EF4-FFF2-40B4-BE49-F238E27FC236}">
                <a16:creationId xmlns:a16="http://schemas.microsoft.com/office/drawing/2014/main" id="{C46E53F7-6A19-4280-8DF1-78B2860440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0541" y="3557320"/>
            <a:ext cx="1010394" cy="798602"/>
          </a:xfrm>
          <a:prstGeom prst="rect">
            <a:avLst/>
          </a:prstGeom>
        </p:spPr>
      </p:pic>
      <p:pic>
        <p:nvPicPr>
          <p:cNvPr id="8" name="图片 7">
            <a:extLst>
              <a:ext uri="{FF2B5EF4-FFF2-40B4-BE49-F238E27FC236}">
                <a16:creationId xmlns:a16="http://schemas.microsoft.com/office/drawing/2014/main" id="{48FB037F-64FD-4970-BC7A-6DDC8BD99DF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62406" y="1727054"/>
            <a:ext cx="1010394" cy="798602"/>
          </a:xfrm>
          <a:prstGeom prst="rect">
            <a:avLst/>
          </a:prstGeom>
        </p:spPr>
      </p:pic>
      <p:pic>
        <p:nvPicPr>
          <p:cNvPr id="9" name="图片 8">
            <a:extLst>
              <a:ext uri="{FF2B5EF4-FFF2-40B4-BE49-F238E27FC236}">
                <a16:creationId xmlns:a16="http://schemas.microsoft.com/office/drawing/2014/main" id="{B82927C2-5EE7-47F8-9C71-679407F3BD1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55706" y="3378949"/>
            <a:ext cx="1010394" cy="798602"/>
          </a:xfrm>
          <a:prstGeom prst="rect">
            <a:avLst/>
          </a:prstGeom>
        </p:spPr>
      </p:pic>
      <p:pic>
        <p:nvPicPr>
          <p:cNvPr id="10" name="图片 9">
            <a:extLst>
              <a:ext uri="{FF2B5EF4-FFF2-40B4-BE49-F238E27FC236}">
                <a16:creationId xmlns:a16="http://schemas.microsoft.com/office/drawing/2014/main" id="{8914F8FC-F975-47C7-92B9-DE50656C349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80706" y="2114309"/>
            <a:ext cx="1010394" cy="798602"/>
          </a:xfrm>
          <a:prstGeom prst="rect">
            <a:avLst/>
          </a:prstGeom>
        </p:spPr>
      </p:pic>
      <p:sp>
        <p:nvSpPr>
          <p:cNvPr id="16" name="矩形 15">
            <a:extLst>
              <a:ext uri="{FF2B5EF4-FFF2-40B4-BE49-F238E27FC236}">
                <a16:creationId xmlns:a16="http://schemas.microsoft.com/office/drawing/2014/main" id="{2DB18EC9-F73B-4213-8CE2-90104F9FFE88}"/>
              </a:ext>
            </a:extLst>
          </p:cNvPr>
          <p:cNvSpPr/>
          <p:nvPr/>
        </p:nvSpPr>
        <p:spPr>
          <a:xfrm>
            <a:off x="760500" y="4539012"/>
            <a:ext cx="1270475"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採菁</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7" name="矩形 16">
            <a:extLst>
              <a:ext uri="{FF2B5EF4-FFF2-40B4-BE49-F238E27FC236}">
                <a16:creationId xmlns:a16="http://schemas.microsoft.com/office/drawing/2014/main" id="{E6E12D51-DDEA-4A8E-AC4E-D2B7684F31CC}"/>
              </a:ext>
            </a:extLst>
          </p:cNvPr>
          <p:cNvSpPr/>
          <p:nvPr/>
        </p:nvSpPr>
        <p:spPr>
          <a:xfrm>
            <a:off x="3603812" y="3245387"/>
            <a:ext cx="1604682"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日光萎凋</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8" name="矩形 17">
            <a:extLst>
              <a:ext uri="{FF2B5EF4-FFF2-40B4-BE49-F238E27FC236}">
                <a16:creationId xmlns:a16="http://schemas.microsoft.com/office/drawing/2014/main" id="{AD3554C4-6B98-4414-B961-5120196C28EE}"/>
              </a:ext>
            </a:extLst>
          </p:cNvPr>
          <p:cNvSpPr/>
          <p:nvPr/>
        </p:nvSpPr>
        <p:spPr>
          <a:xfrm>
            <a:off x="6842885" y="4445417"/>
            <a:ext cx="1754268"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室內萎凋與靜置</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9" name="矩形 18">
            <a:extLst>
              <a:ext uri="{FF2B5EF4-FFF2-40B4-BE49-F238E27FC236}">
                <a16:creationId xmlns:a16="http://schemas.microsoft.com/office/drawing/2014/main" id="{7863DB2A-90D5-4C92-8546-E96F70500175}"/>
              </a:ext>
            </a:extLst>
          </p:cNvPr>
          <p:cNvSpPr/>
          <p:nvPr/>
        </p:nvSpPr>
        <p:spPr>
          <a:xfrm>
            <a:off x="9702325" y="2740291"/>
            <a:ext cx="1270475"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殺菁</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0" name="图片 19">
            <a:extLst>
              <a:ext uri="{FF2B5EF4-FFF2-40B4-BE49-F238E27FC236}">
                <a16:creationId xmlns:a16="http://schemas.microsoft.com/office/drawing/2014/main" id="{817A0A45-59F2-4518-933D-906720D360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87850" y="4362452"/>
            <a:ext cx="3050439" cy="2541602"/>
          </a:xfrm>
          <a:prstGeom prst="rect">
            <a:avLst/>
          </a:prstGeom>
        </p:spPr>
      </p:pic>
      <p:sp>
        <p:nvSpPr>
          <p:cNvPr id="2" name="矩形 1">
            <a:extLst>
              <a:ext uri="{FF2B5EF4-FFF2-40B4-BE49-F238E27FC236}">
                <a16:creationId xmlns:a16="http://schemas.microsoft.com/office/drawing/2014/main" id="{95654F8E-B52D-2C68-38E6-58A077C3770E}"/>
              </a:ext>
            </a:extLst>
          </p:cNvPr>
          <p:cNvSpPr/>
          <p:nvPr/>
        </p:nvSpPr>
        <p:spPr>
          <a:xfrm>
            <a:off x="4293794" y="61535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CN"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匠人</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工藝</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45762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任意多边形: 形状 2">
            <a:extLst>
              <a:ext uri="{FF2B5EF4-FFF2-40B4-BE49-F238E27FC236}">
                <a16:creationId xmlns:a16="http://schemas.microsoft.com/office/drawing/2014/main" id="{3F1AF57F-30AA-413E-A88B-42CF0AC09A1F}"/>
              </a:ext>
            </a:extLst>
          </p:cNvPr>
          <p:cNvSpPr/>
          <p:nvPr/>
        </p:nvSpPr>
        <p:spPr>
          <a:xfrm>
            <a:off x="-43543" y="2126355"/>
            <a:ext cx="12264572" cy="1830266"/>
          </a:xfrm>
          <a:custGeom>
            <a:avLst/>
            <a:gdLst>
              <a:gd name="connsiteX0" fmla="*/ 0 w 12264572"/>
              <a:gd name="connsiteY0" fmla="*/ 1379626 h 1815133"/>
              <a:gd name="connsiteX1" fmla="*/ 1059543 w 12264572"/>
              <a:gd name="connsiteY1" fmla="*/ 1815055 h 1815133"/>
              <a:gd name="connsiteX2" fmla="*/ 2452914 w 12264572"/>
              <a:gd name="connsiteY2" fmla="*/ 1350598 h 1815133"/>
              <a:gd name="connsiteX3" fmla="*/ 4194629 w 12264572"/>
              <a:gd name="connsiteY3" fmla="*/ 392655 h 1815133"/>
              <a:gd name="connsiteX4" fmla="*/ 5428343 w 12264572"/>
              <a:gd name="connsiteY4" fmla="*/ 508769 h 1815133"/>
              <a:gd name="connsiteX5" fmla="*/ 7112000 w 12264572"/>
              <a:gd name="connsiteY5" fmla="*/ 1524769 h 1815133"/>
              <a:gd name="connsiteX6" fmla="*/ 8331200 w 12264572"/>
              <a:gd name="connsiteY6" fmla="*/ 1553798 h 1815133"/>
              <a:gd name="connsiteX7" fmla="*/ 10000343 w 12264572"/>
              <a:gd name="connsiteY7" fmla="*/ 218483 h 1815133"/>
              <a:gd name="connsiteX8" fmla="*/ 10827657 w 12264572"/>
              <a:gd name="connsiteY8" fmla="*/ 44312 h 1815133"/>
              <a:gd name="connsiteX9" fmla="*/ 11800114 w 12264572"/>
              <a:gd name="connsiteY9" fmla="*/ 668426 h 1815133"/>
              <a:gd name="connsiteX10" fmla="*/ 12264572 w 12264572"/>
              <a:gd name="connsiteY10" fmla="*/ 1074826 h 1815133"/>
              <a:gd name="connsiteX0" fmla="*/ 0 w 12264572"/>
              <a:gd name="connsiteY0" fmla="*/ 1379626 h 1815233"/>
              <a:gd name="connsiteX1" fmla="*/ 1059543 w 12264572"/>
              <a:gd name="connsiteY1" fmla="*/ 1815055 h 1815233"/>
              <a:gd name="connsiteX2" fmla="*/ 2452914 w 12264572"/>
              <a:gd name="connsiteY2" fmla="*/ 1335358 h 1815233"/>
              <a:gd name="connsiteX3" fmla="*/ 4194629 w 12264572"/>
              <a:gd name="connsiteY3" fmla="*/ 392655 h 1815233"/>
              <a:gd name="connsiteX4" fmla="*/ 5428343 w 12264572"/>
              <a:gd name="connsiteY4" fmla="*/ 508769 h 1815233"/>
              <a:gd name="connsiteX5" fmla="*/ 7112000 w 12264572"/>
              <a:gd name="connsiteY5" fmla="*/ 1524769 h 1815233"/>
              <a:gd name="connsiteX6" fmla="*/ 8331200 w 12264572"/>
              <a:gd name="connsiteY6" fmla="*/ 1553798 h 1815233"/>
              <a:gd name="connsiteX7" fmla="*/ 10000343 w 12264572"/>
              <a:gd name="connsiteY7" fmla="*/ 218483 h 1815233"/>
              <a:gd name="connsiteX8" fmla="*/ 10827657 w 12264572"/>
              <a:gd name="connsiteY8" fmla="*/ 44312 h 1815233"/>
              <a:gd name="connsiteX9" fmla="*/ 11800114 w 12264572"/>
              <a:gd name="connsiteY9" fmla="*/ 668426 h 1815233"/>
              <a:gd name="connsiteX10" fmla="*/ 12264572 w 12264572"/>
              <a:gd name="connsiteY10" fmla="*/ 1074826 h 1815233"/>
              <a:gd name="connsiteX0" fmla="*/ 0 w 12264572"/>
              <a:gd name="connsiteY0" fmla="*/ 1379626 h 1815453"/>
              <a:gd name="connsiteX1" fmla="*/ 1059543 w 12264572"/>
              <a:gd name="connsiteY1" fmla="*/ 1815055 h 1815453"/>
              <a:gd name="connsiteX2" fmla="*/ 2445294 w 12264572"/>
              <a:gd name="connsiteY2" fmla="*/ 1312498 h 1815453"/>
              <a:gd name="connsiteX3" fmla="*/ 4194629 w 12264572"/>
              <a:gd name="connsiteY3" fmla="*/ 392655 h 1815453"/>
              <a:gd name="connsiteX4" fmla="*/ 5428343 w 12264572"/>
              <a:gd name="connsiteY4" fmla="*/ 508769 h 1815453"/>
              <a:gd name="connsiteX5" fmla="*/ 7112000 w 12264572"/>
              <a:gd name="connsiteY5" fmla="*/ 1524769 h 1815453"/>
              <a:gd name="connsiteX6" fmla="*/ 8331200 w 12264572"/>
              <a:gd name="connsiteY6" fmla="*/ 1553798 h 1815453"/>
              <a:gd name="connsiteX7" fmla="*/ 10000343 w 12264572"/>
              <a:gd name="connsiteY7" fmla="*/ 218483 h 1815453"/>
              <a:gd name="connsiteX8" fmla="*/ 10827657 w 12264572"/>
              <a:gd name="connsiteY8" fmla="*/ 44312 h 1815453"/>
              <a:gd name="connsiteX9" fmla="*/ 11800114 w 12264572"/>
              <a:gd name="connsiteY9" fmla="*/ 668426 h 1815453"/>
              <a:gd name="connsiteX10" fmla="*/ 12264572 w 12264572"/>
              <a:gd name="connsiteY10" fmla="*/ 1074826 h 1815453"/>
              <a:gd name="connsiteX0" fmla="*/ 0 w 12264572"/>
              <a:gd name="connsiteY0" fmla="*/ 1379626 h 1838278"/>
              <a:gd name="connsiteX1" fmla="*/ 1181463 w 12264572"/>
              <a:gd name="connsiteY1" fmla="*/ 1837915 h 1838278"/>
              <a:gd name="connsiteX2" fmla="*/ 2445294 w 12264572"/>
              <a:gd name="connsiteY2" fmla="*/ 1312498 h 1838278"/>
              <a:gd name="connsiteX3" fmla="*/ 4194629 w 12264572"/>
              <a:gd name="connsiteY3" fmla="*/ 392655 h 1838278"/>
              <a:gd name="connsiteX4" fmla="*/ 5428343 w 12264572"/>
              <a:gd name="connsiteY4" fmla="*/ 508769 h 1838278"/>
              <a:gd name="connsiteX5" fmla="*/ 7112000 w 12264572"/>
              <a:gd name="connsiteY5" fmla="*/ 1524769 h 1838278"/>
              <a:gd name="connsiteX6" fmla="*/ 8331200 w 12264572"/>
              <a:gd name="connsiteY6" fmla="*/ 1553798 h 1838278"/>
              <a:gd name="connsiteX7" fmla="*/ 10000343 w 12264572"/>
              <a:gd name="connsiteY7" fmla="*/ 218483 h 1838278"/>
              <a:gd name="connsiteX8" fmla="*/ 10827657 w 12264572"/>
              <a:gd name="connsiteY8" fmla="*/ 44312 h 1838278"/>
              <a:gd name="connsiteX9" fmla="*/ 11800114 w 12264572"/>
              <a:gd name="connsiteY9" fmla="*/ 668426 h 1838278"/>
              <a:gd name="connsiteX10" fmla="*/ 12264572 w 12264572"/>
              <a:gd name="connsiteY10" fmla="*/ 1074826 h 1838278"/>
              <a:gd name="connsiteX0" fmla="*/ 0 w 12264572"/>
              <a:gd name="connsiteY0" fmla="*/ 1379626 h 1838406"/>
              <a:gd name="connsiteX1" fmla="*/ 1181463 w 12264572"/>
              <a:gd name="connsiteY1" fmla="*/ 1837915 h 1838406"/>
              <a:gd name="connsiteX2" fmla="*/ 2445294 w 12264572"/>
              <a:gd name="connsiteY2" fmla="*/ 1312498 h 1838406"/>
              <a:gd name="connsiteX3" fmla="*/ 4194629 w 12264572"/>
              <a:gd name="connsiteY3" fmla="*/ 392655 h 1838406"/>
              <a:gd name="connsiteX4" fmla="*/ 5428343 w 12264572"/>
              <a:gd name="connsiteY4" fmla="*/ 508769 h 1838406"/>
              <a:gd name="connsiteX5" fmla="*/ 7112000 w 12264572"/>
              <a:gd name="connsiteY5" fmla="*/ 1524769 h 1838406"/>
              <a:gd name="connsiteX6" fmla="*/ 8331200 w 12264572"/>
              <a:gd name="connsiteY6" fmla="*/ 1553798 h 1838406"/>
              <a:gd name="connsiteX7" fmla="*/ 10000343 w 12264572"/>
              <a:gd name="connsiteY7" fmla="*/ 218483 h 1838406"/>
              <a:gd name="connsiteX8" fmla="*/ 10827657 w 12264572"/>
              <a:gd name="connsiteY8" fmla="*/ 44312 h 1838406"/>
              <a:gd name="connsiteX9" fmla="*/ 11800114 w 12264572"/>
              <a:gd name="connsiteY9" fmla="*/ 668426 h 1838406"/>
              <a:gd name="connsiteX10" fmla="*/ 12264572 w 12264572"/>
              <a:gd name="connsiteY10" fmla="*/ 1074826 h 1838406"/>
              <a:gd name="connsiteX0" fmla="*/ 0 w 12264572"/>
              <a:gd name="connsiteY0" fmla="*/ 1379626 h 1838406"/>
              <a:gd name="connsiteX1" fmla="*/ 1181463 w 12264572"/>
              <a:gd name="connsiteY1" fmla="*/ 1837915 h 1838406"/>
              <a:gd name="connsiteX2" fmla="*/ 2445294 w 12264572"/>
              <a:gd name="connsiteY2" fmla="*/ 1312498 h 1838406"/>
              <a:gd name="connsiteX3" fmla="*/ 4194629 w 12264572"/>
              <a:gd name="connsiteY3" fmla="*/ 392655 h 1838406"/>
              <a:gd name="connsiteX4" fmla="*/ 5428343 w 12264572"/>
              <a:gd name="connsiteY4" fmla="*/ 508769 h 1838406"/>
              <a:gd name="connsiteX5" fmla="*/ 7112000 w 12264572"/>
              <a:gd name="connsiteY5" fmla="*/ 1524769 h 1838406"/>
              <a:gd name="connsiteX6" fmla="*/ 8331200 w 12264572"/>
              <a:gd name="connsiteY6" fmla="*/ 1553798 h 1838406"/>
              <a:gd name="connsiteX7" fmla="*/ 10000343 w 12264572"/>
              <a:gd name="connsiteY7" fmla="*/ 218483 h 1838406"/>
              <a:gd name="connsiteX8" fmla="*/ 10827657 w 12264572"/>
              <a:gd name="connsiteY8" fmla="*/ 44312 h 1838406"/>
              <a:gd name="connsiteX9" fmla="*/ 11800114 w 12264572"/>
              <a:gd name="connsiteY9" fmla="*/ 668426 h 1838406"/>
              <a:gd name="connsiteX10" fmla="*/ 12264572 w 12264572"/>
              <a:gd name="connsiteY10" fmla="*/ 1074826 h 1838406"/>
              <a:gd name="connsiteX0" fmla="*/ 0 w 12264572"/>
              <a:gd name="connsiteY0" fmla="*/ 1379626 h 1838305"/>
              <a:gd name="connsiteX1" fmla="*/ 1181463 w 12264572"/>
              <a:gd name="connsiteY1" fmla="*/ 1837915 h 1838305"/>
              <a:gd name="connsiteX2" fmla="*/ 2483394 w 12264572"/>
              <a:gd name="connsiteY2" fmla="*/ 1320118 h 1838305"/>
              <a:gd name="connsiteX3" fmla="*/ 4194629 w 12264572"/>
              <a:gd name="connsiteY3" fmla="*/ 392655 h 1838305"/>
              <a:gd name="connsiteX4" fmla="*/ 5428343 w 12264572"/>
              <a:gd name="connsiteY4" fmla="*/ 508769 h 1838305"/>
              <a:gd name="connsiteX5" fmla="*/ 7112000 w 12264572"/>
              <a:gd name="connsiteY5" fmla="*/ 1524769 h 1838305"/>
              <a:gd name="connsiteX6" fmla="*/ 8331200 w 12264572"/>
              <a:gd name="connsiteY6" fmla="*/ 1553798 h 1838305"/>
              <a:gd name="connsiteX7" fmla="*/ 10000343 w 12264572"/>
              <a:gd name="connsiteY7" fmla="*/ 218483 h 1838305"/>
              <a:gd name="connsiteX8" fmla="*/ 10827657 w 12264572"/>
              <a:gd name="connsiteY8" fmla="*/ 44312 h 1838305"/>
              <a:gd name="connsiteX9" fmla="*/ 11800114 w 12264572"/>
              <a:gd name="connsiteY9" fmla="*/ 668426 h 1838305"/>
              <a:gd name="connsiteX10" fmla="*/ 12264572 w 12264572"/>
              <a:gd name="connsiteY10" fmla="*/ 1074826 h 1838305"/>
              <a:gd name="connsiteX0" fmla="*/ 0 w 12264572"/>
              <a:gd name="connsiteY0" fmla="*/ 1379315 h 1837994"/>
              <a:gd name="connsiteX1" fmla="*/ 1181463 w 12264572"/>
              <a:gd name="connsiteY1" fmla="*/ 1837604 h 1837994"/>
              <a:gd name="connsiteX2" fmla="*/ 2483394 w 12264572"/>
              <a:gd name="connsiteY2" fmla="*/ 1319807 h 1837994"/>
              <a:gd name="connsiteX3" fmla="*/ 4194629 w 12264572"/>
              <a:gd name="connsiteY3" fmla="*/ 392344 h 1837994"/>
              <a:gd name="connsiteX4" fmla="*/ 5428343 w 12264572"/>
              <a:gd name="connsiteY4" fmla="*/ 508458 h 1837994"/>
              <a:gd name="connsiteX5" fmla="*/ 7112000 w 12264572"/>
              <a:gd name="connsiteY5" fmla="*/ 1524458 h 1837994"/>
              <a:gd name="connsiteX6" fmla="*/ 8270240 w 12264572"/>
              <a:gd name="connsiteY6" fmla="*/ 1545867 h 1837994"/>
              <a:gd name="connsiteX7" fmla="*/ 10000343 w 12264572"/>
              <a:gd name="connsiteY7" fmla="*/ 218172 h 1837994"/>
              <a:gd name="connsiteX8" fmla="*/ 10827657 w 12264572"/>
              <a:gd name="connsiteY8" fmla="*/ 44001 h 1837994"/>
              <a:gd name="connsiteX9" fmla="*/ 11800114 w 12264572"/>
              <a:gd name="connsiteY9" fmla="*/ 668115 h 1837994"/>
              <a:gd name="connsiteX10" fmla="*/ 12264572 w 12264572"/>
              <a:gd name="connsiteY10" fmla="*/ 1074515 h 1837994"/>
              <a:gd name="connsiteX0" fmla="*/ 0 w 12264572"/>
              <a:gd name="connsiteY0" fmla="*/ 1371587 h 1830266"/>
              <a:gd name="connsiteX1" fmla="*/ 1181463 w 12264572"/>
              <a:gd name="connsiteY1" fmla="*/ 1829876 h 1830266"/>
              <a:gd name="connsiteX2" fmla="*/ 2483394 w 12264572"/>
              <a:gd name="connsiteY2" fmla="*/ 1312079 h 1830266"/>
              <a:gd name="connsiteX3" fmla="*/ 4194629 w 12264572"/>
              <a:gd name="connsiteY3" fmla="*/ 384616 h 1830266"/>
              <a:gd name="connsiteX4" fmla="*/ 5428343 w 12264572"/>
              <a:gd name="connsiteY4" fmla="*/ 500730 h 1830266"/>
              <a:gd name="connsiteX5" fmla="*/ 7112000 w 12264572"/>
              <a:gd name="connsiteY5" fmla="*/ 1516730 h 1830266"/>
              <a:gd name="connsiteX6" fmla="*/ 8270240 w 12264572"/>
              <a:gd name="connsiteY6" fmla="*/ 1538139 h 1830266"/>
              <a:gd name="connsiteX7" fmla="*/ 10046063 w 12264572"/>
              <a:gd name="connsiteY7" fmla="*/ 233304 h 1830266"/>
              <a:gd name="connsiteX8" fmla="*/ 10827657 w 12264572"/>
              <a:gd name="connsiteY8" fmla="*/ 36273 h 1830266"/>
              <a:gd name="connsiteX9" fmla="*/ 11800114 w 12264572"/>
              <a:gd name="connsiteY9" fmla="*/ 660387 h 1830266"/>
              <a:gd name="connsiteX10" fmla="*/ 12264572 w 12264572"/>
              <a:gd name="connsiteY10" fmla="*/ 1066787 h 1830266"/>
              <a:gd name="connsiteX0" fmla="*/ 0 w 12264572"/>
              <a:gd name="connsiteY0" fmla="*/ 1371587 h 1830266"/>
              <a:gd name="connsiteX1" fmla="*/ 1181463 w 12264572"/>
              <a:gd name="connsiteY1" fmla="*/ 1829876 h 1830266"/>
              <a:gd name="connsiteX2" fmla="*/ 2483394 w 12264572"/>
              <a:gd name="connsiteY2" fmla="*/ 1312079 h 1830266"/>
              <a:gd name="connsiteX3" fmla="*/ 4194629 w 12264572"/>
              <a:gd name="connsiteY3" fmla="*/ 384616 h 1830266"/>
              <a:gd name="connsiteX4" fmla="*/ 5428343 w 12264572"/>
              <a:gd name="connsiteY4" fmla="*/ 500730 h 1830266"/>
              <a:gd name="connsiteX5" fmla="*/ 7112000 w 12264572"/>
              <a:gd name="connsiteY5" fmla="*/ 1516730 h 1830266"/>
              <a:gd name="connsiteX6" fmla="*/ 8270240 w 12264572"/>
              <a:gd name="connsiteY6" fmla="*/ 1538139 h 1830266"/>
              <a:gd name="connsiteX7" fmla="*/ 10046063 w 12264572"/>
              <a:gd name="connsiteY7" fmla="*/ 233304 h 1830266"/>
              <a:gd name="connsiteX8" fmla="*/ 10827657 w 12264572"/>
              <a:gd name="connsiteY8" fmla="*/ 36273 h 1830266"/>
              <a:gd name="connsiteX9" fmla="*/ 11800114 w 12264572"/>
              <a:gd name="connsiteY9" fmla="*/ 660387 h 1830266"/>
              <a:gd name="connsiteX10" fmla="*/ 12264572 w 12264572"/>
              <a:gd name="connsiteY10" fmla="*/ 1066787 h 183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4572" h="1830266">
                <a:moveTo>
                  <a:pt x="0" y="1371587"/>
                </a:moveTo>
                <a:cubicBezTo>
                  <a:pt x="218682" y="1660300"/>
                  <a:pt x="767564" y="1839794"/>
                  <a:pt x="1181463" y="1829876"/>
                </a:cubicBezTo>
                <a:cubicBezTo>
                  <a:pt x="1595362" y="1819958"/>
                  <a:pt x="2034540" y="1598676"/>
                  <a:pt x="2483394" y="1312079"/>
                </a:cubicBezTo>
                <a:cubicBezTo>
                  <a:pt x="2932248" y="1025482"/>
                  <a:pt x="3703804" y="519841"/>
                  <a:pt x="4194629" y="384616"/>
                </a:cubicBezTo>
                <a:cubicBezTo>
                  <a:pt x="4685454" y="249391"/>
                  <a:pt x="4942115" y="312044"/>
                  <a:pt x="5428343" y="500730"/>
                </a:cubicBezTo>
                <a:cubicBezTo>
                  <a:pt x="5914571" y="689416"/>
                  <a:pt x="6638350" y="1343828"/>
                  <a:pt x="7112000" y="1516730"/>
                </a:cubicBezTo>
                <a:cubicBezTo>
                  <a:pt x="7585650" y="1689632"/>
                  <a:pt x="7781230" y="1752043"/>
                  <a:pt x="8270240" y="1538139"/>
                </a:cubicBezTo>
                <a:cubicBezTo>
                  <a:pt x="8759250" y="1324235"/>
                  <a:pt x="9619827" y="483615"/>
                  <a:pt x="10046063" y="233304"/>
                </a:cubicBezTo>
                <a:cubicBezTo>
                  <a:pt x="10472299" y="-17007"/>
                  <a:pt x="10535315" y="-34907"/>
                  <a:pt x="10827657" y="36273"/>
                </a:cubicBezTo>
                <a:cubicBezTo>
                  <a:pt x="11119999" y="107453"/>
                  <a:pt x="11613968" y="458155"/>
                  <a:pt x="11800114" y="660387"/>
                </a:cubicBezTo>
                <a:cubicBezTo>
                  <a:pt x="11986260" y="862619"/>
                  <a:pt x="12152086" y="949463"/>
                  <a:pt x="12264572" y="1066787"/>
                </a:cubicBezTo>
              </a:path>
            </a:pathLst>
          </a:custGeom>
          <a:noFill/>
          <a:ln w="19050">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a:extLst>
              <a:ext uri="{FF2B5EF4-FFF2-40B4-BE49-F238E27FC236}">
                <a16:creationId xmlns:a16="http://schemas.microsoft.com/office/drawing/2014/main" id="{C46E53F7-6A19-4280-8DF1-78B2860440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0541" y="3557320"/>
            <a:ext cx="1010394" cy="798602"/>
          </a:xfrm>
          <a:prstGeom prst="rect">
            <a:avLst/>
          </a:prstGeom>
        </p:spPr>
      </p:pic>
      <p:pic>
        <p:nvPicPr>
          <p:cNvPr id="8" name="图片 7">
            <a:extLst>
              <a:ext uri="{FF2B5EF4-FFF2-40B4-BE49-F238E27FC236}">
                <a16:creationId xmlns:a16="http://schemas.microsoft.com/office/drawing/2014/main" id="{48FB037F-64FD-4970-BC7A-6DDC8BD99DF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62406" y="1727054"/>
            <a:ext cx="1010394" cy="798602"/>
          </a:xfrm>
          <a:prstGeom prst="rect">
            <a:avLst/>
          </a:prstGeom>
        </p:spPr>
      </p:pic>
      <p:pic>
        <p:nvPicPr>
          <p:cNvPr id="9" name="图片 8">
            <a:extLst>
              <a:ext uri="{FF2B5EF4-FFF2-40B4-BE49-F238E27FC236}">
                <a16:creationId xmlns:a16="http://schemas.microsoft.com/office/drawing/2014/main" id="{B82927C2-5EE7-47F8-9C71-679407F3BD1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55706" y="3378949"/>
            <a:ext cx="1010394" cy="798602"/>
          </a:xfrm>
          <a:prstGeom prst="rect">
            <a:avLst/>
          </a:prstGeom>
        </p:spPr>
      </p:pic>
      <p:pic>
        <p:nvPicPr>
          <p:cNvPr id="10" name="图片 9">
            <a:extLst>
              <a:ext uri="{FF2B5EF4-FFF2-40B4-BE49-F238E27FC236}">
                <a16:creationId xmlns:a16="http://schemas.microsoft.com/office/drawing/2014/main" id="{8914F8FC-F975-47C7-92B9-DE50656C349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80706" y="2114309"/>
            <a:ext cx="1010394" cy="798602"/>
          </a:xfrm>
          <a:prstGeom prst="rect">
            <a:avLst/>
          </a:prstGeom>
        </p:spPr>
      </p:pic>
      <p:sp>
        <p:nvSpPr>
          <p:cNvPr id="16" name="矩形 15">
            <a:extLst>
              <a:ext uri="{FF2B5EF4-FFF2-40B4-BE49-F238E27FC236}">
                <a16:creationId xmlns:a16="http://schemas.microsoft.com/office/drawing/2014/main" id="{2DB18EC9-F73B-4213-8CE2-90104F9FFE88}"/>
              </a:ext>
            </a:extLst>
          </p:cNvPr>
          <p:cNvSpPr/>
          <p:nvPr/>
        </p:nvSpPr>
        <p:spPr>
          <a:xfrm>
            <a:off x="760500" y="4539012"/>
            <a:ext cx="1270475"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揉捻</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7" name="矩形 16">
            <a:extLst>
              <a:ext uri="{FF2B5EF4-FFF2-40B4-BE49-F238E27FC236}">
                <a16:creationId xmlns:a16="http://schemas.microsoft.com/office/drawing/2014/main" id="{E6E12D51-DDEA-4A8E-AC4E-D2B7684F31CC}"/>
              </a:ext>
            </a:extLst>
          </p:cNvPr>
          <p:cNvSpPr/>
          <p:nvPr/>
        </p:nvSpPr>
        <p:spPr>
          <a:xfrm>
            <a:off x="3603812" y="3245387"/>
            <a:ext cx="1604682"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解塊</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8" name="矩形 17">
            <a:extLst>
              <a:ext uri="{FF2B5EF4-FFF2-40B4-BE49-F238E27FC236}">
                <a16:creationId xmlns:a16="http://schemas.microsoft.com/office/drawing/2014/main" id="{AD3554C4-6B98-4414-B961-5120196C28EE}"/>
              </a:ext>
            </a:extLst>
          </p:cNvPr>
          <p:cNvSpPr/>
          <p:nvPr/>
        </p:nvSpPr>
        <p:spPr>
          <a:xfrm>
            <a:off x="6842885" y="4445417"/>
            <a:ext cx="1754268"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乾燥</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9" name="矩形 18">
            <a:extLst>
              <a:ext uri="{FF2B5EF4-FFF2-40B4-BE49-F238E27FC236}">
                <a16:creationId xmlns:a16="http://schemas.microsoft.com/office/drawing/2014/main" id="{7863DB2A-90D5-4C92-8546-E96F70500175}"/>
              </a:ext>
            </a:extLst>
          </p:cNvPr>
          <p:cNvSpPr/>
          <p:nvPr/>
        </p:nvSpPr>
        <p:spPr>
          <a:xfrm>
            <a:off x="9832365" y="2728245"/>
            <a:ext cx="1270475" cy="369332"/>
          </a:xfrm>
          <a:prstGeom prst="rect">
            <a:avLst/>
          </a:prstGeom>
        </p:spPr>
        <p:txBody>
          <a:bodyPr vert="horz" lIns="91440" tIns="45720" rIns="91440" bIns="45720" rtlCol="0" anchor="ctr">
            <a:noAutofit/>
          </a:bodyPr>
          <a:lstStyle/>
          <a:p>
            <a:pPr algn="ctr">
              <a:lnSpc>
                <a:spcPts val="2700"/>
              </a:lnSpc>
              <a:spcBef>
                <a:spcPct val="0"/>
              </a:spcBef>
            </a:pPr>
            <a:r>
              <a:rPr lang="zh-TW"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挑枝</a:t>
            </a:r>
            <a:endParaRPr lang="zh-CN" altLang="en-US" sz="24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0" name="图片 19">
            <a:extLst>
              <a:ext uri="{FF2B5EF4-FFF2-40B4-BE49-F238E27FC236}">
                <a16:creationId xmlns:a16="http://schemas.microsoft.com/office/drawing/2014/main" id="{817A0A45-59F2-4518-933D-906720D360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87850" y="4362452"/>
            <a:ext cx="3050439" cy="2541602"/>
          </a:xfrm>
          <a:prstGeom prst="rect">
            <a:avLst/>
          </a:prstGeom>
        </p:spPr>
      </p:pic>
      <p:sp>
        <p:nvSpPr>
          <p:cNvPr id="2" name="矩形 1">
            <a:extLst>
              <a:ext uri="{FF2B5EF4-FFF2-40B4-BE49-F238E27FC236}">
                <a16:creationId xmlns:a16="http://schemas.microsoft.com/office/drawing/2014/main" id="{95654F8E-B52D-2C68-38E6-58A077C3770E}"/>
              </a:ext>
            </a:extLst>
          </p:cNvPr>
          <p:cNvSpPr/>
          <p:nvPr/>
        </p:nvSpPr>
        <p:spPr>
          <a:xfrm>
            <a:off x="4293794" y="61535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CN"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匠人</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工藝</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117613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E1D5B-437D-4307-9CF3-862A42A28F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92AF8FA-88AE-4E3D-9EE0-56A3653B9752}"/>
              </a:ext>
            </a:extLst>
          </p:cNvPr>
          <p:cNvPicPr>
            <a:picLocks noChangeAspect="1"/>
          </p:cNvPicPr>
          <p:nvPr/>
        </p:nvPicPr>
        <p:blipFill>
          <a:blip r:embed="rId3"/>
          <a:stretch>
            <a:fillRect/>
          </a:stretch>
        </p:blipFill>
        <p:spPr>
          <a:xfrm>
            <a:off x="1086209" y="1114801"/>
            <a:ext cx="10031734" cy="4634998"/>
          </a:xfrm>
          <a:prstGeom prst="rect">
            <a:avLst/>
          </a:prstGeom>
          <a:blipFill>
            <a:blip r:embed="rId4"/>
            <a:stretch>
              <a:fillRect/>
            </a:stretch>
          </a:blipFill>
          <a:ln>
            <a:noFill/>
          </a:ln>
          <a:effectLst>
            <a:outerShdw blurRad="177800" sx="101000" sy="101000" algn="ctr" rotWithShape="0">
              <a:prstClr val="black">
                <a:alpha val="31000"/>
              </a:prstClr>
            </a:outerShdw>
          </a:effectLst>
        </p:spPr>
      </p:pic>
      <p:sp>
        <p:nvSpPr>
          <p:cNvPr id="13" name="矩形 12">
            <a:extLst>
              <a:ext uri="{FF2B5EF4-FFF2-40B4-BE49-F238E27FC236}">
                <a16:creationId xmlns:a16="http://schemas.microsoft.com/office/drawing/2014/main" id="{B9E17F88-B011-4225-9050-641E277EB234}"/>
              </a:ext>
            </a:extLst>
          </p:cNvPr>
          <p:cNvSpPr/>
          <p:nvPr/>
        </p:nvSpPr>
        <p:spPr>
          <a:xfrm>
            <a:off x="10276110" y="3338286"/>
            <a:ext cx="1436914" cy="653142"/>
          </a:xfrm>
          <a:prstGeom prst="rect">
            <a:avLst/>
          </a:prstGeom>
        </p:spPr>
        <p:txBody>
          <a:bodyPr vert="horz" lIns="91440" tIns="45720" rIns="91440" bIns="45720" rtlCol="0" anchor="ctr">
            <a:noAutofit/>
          </a:bodyPr>
          <a:lstStyle/>
          <a:p>
            <a:pPr algn="ctr">
              <a:lnSpc>
                <a:spcPct val="90000"/>
              </a:lnSpc>
              <a:spcBef>
                <a:spcPct val="0"/>
              </a:spcBef>
            </a:pPr>
            <a:r>
              <a:rPr lang="zh-TW" altLang="en-US" sz="19900" dirty="0">
                <a:solidFill>
                  <a:srgbClr val="E3E0D9"/>
                </a:solidFill>
                <a:latin typeface="標楷體" panose="03000509000000000000" pitchFamily="65" charset="-120"/>
                <a:ea typeface="標楷體" panose="03000509000000000000" pitchFamily="65" charset="-120"/>
                <a:cs typeface="+mn-ea"/>
                <a:sym typeface="+mn-lt"/>
              </a:rPr>
              <a:t>道</a:t>
            </a:r>
            <a:endParaRPr lang="zh-CN" altLang="en-US" sz="19900" dirty="0">
              <a:solidFill>
                <a:srgbClr val="E3E0D9"/>
              </a:solidFill>
              <a:latin typeface="標楷體" panose="03000509000000000000" pitchFamily="65" charset="-120"/>
              <a:ea typeface="標楷體" panose="03000509000000000000" pitchFamily="65" charset="-120"/>
              <a:cs typeface="+mn-ea"/>
              <a:sym typeface="+mn-lt"/>
            </a:endParaRPr>
          </a:p>
        </p:txBody>
      </p:sp>
      <p:sp>
        <p:nvSpPr>
          <p:cNvPr id="16" name="椭圆 15">
            <a:extLst>
              <a:ext uri="{FF2B5EF4-FFF2-40B4-BE49-F238E27FC236}">
                <a16:creationId xmlns:a16="http://schemas.microsoft.com/office/drawing/2014/main" id="{AF7D4804-3F6B-4BDB-AF49-84FFA5ED7FFF}"/>
              </a:ext>
            </a:extLst>
          </p:cNvPr>
          <p:cNvSpPr/>
          <p:nvPr/>
        </p:nvSpPr>
        <p:spPr>
          <a:xfrm>
            <a:off x="5313742" y="1692579"/>
            <a:ext cx="1580542" cy="158054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8DA60042-B343-4F59-A110-00689BFDC4CB}"/>
              </a:ext>
            </a:extLst>
          </p:cNvPr>
          <p:cNvSpPr/>
          <p:nvPr/>
        </p:nvSpPr>
        <p:spPr>
          <a:xfrm>
            <a:off x="4685374" y="3827206"/>
            <a:ext cx="2850960" cy="469020"/>
          </a:xfrm>
          <a:prstGeom prst="rect">
            <a:avLst/>
          </a:prstGeom>
        </p:spPr>
        <p:txBody>
          <a:bodyPr vert="horz" lIns="91440" tIns="45720" rIns="91440" bIns="45720" rtlCol="0" anchor="ctr">
            <a:noAutofit/>
          </a:bodyPr>
          <a:lstStyle/>
          <a:p>
            <a:pPr algn="ctr">
              <a:lnSpc>
                <a:spcPct val="90000"/>
              </a:lnSpc>
              <a:spcBef>
                <a:spcPct val="0"/>
              </a:spcBef>
            </a:pPr>
            <a:r>
              <a:rPr lang="zh-TW"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補充</a:t>
            </a:r>
            <a:endParaRPr lang="zh-CN"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9" name="图片 28">
            <a:extLst>
              <a:ext uri="{FF2B5EF4-FFF2-40B4-BE49-F238E27FC236}">
                <a16:creationId xmlns:a16="http://schemas.microsoft.com/office/drawing/2014/main" id="{3E4281B7-A3A2-4ABA-ACB0-CEEACFBF9A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7325650" y="3463424"/>
            <a:ext cx="887782" cy="431922"/>
          </a:xfrm>
          <a:prstGeom prst="rect">
            <a:avLst/>
          </a:prstGeom>
        </p:spPr>
      </p:pic>
      <p:sp>
        <p:nvSpPr>
          <p:cNvPr id="2" name="矩形 1">
            <a:extLst>
              <a:ext uri="{FF2B5EF4-FFF2-40B4-BE49-F238E27FC236}">
                <a16:creationId xmlns:a16="http://schemas.microsoft.com/office/drawing/2014/main" id="{6F21F8AE-E654-3C92-2156-E6CDF6E9F15E}"/>
              </a:ext>
            </a:extLst>
          </p:cNvPr>
          <p:cNvSpPr/>
          <p:nvPr/>
        </p:nvSpPr>
        <p:spPr>
          <a:xfrm>
            <a:off x="0" y="2122288"/>
            <a:ext cx="2736648" cy="2910540"/>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茶</a:t>
            </a:r>
          </a:p>
        </p:txBody>
      </p:sp>
      <p:sp>
        <p:nvSpPr>
          <p:cNvPr id="3" name="矩形 2">
            <a:extLst>
              <a:ext uri="{FF2B5EF4-FFF2-40B4-BE49-F238E27FC236}">
                <a16:creationId xmlns:a16="http://schemas.microsoft.com/office/drawing/2014/main" id="{F99A5A3F-D896-6D44-103E-C6A1A853DC40}"/>
              </a:ext>
            </a:extLst>
          </p:cNvPr>
          <p:cNvSpPr/>
          <p:nvPr/>
        </p:nvSpPr>
        <p:spPr>
          <a:xfrm>
            <a:off x="3515257" y="4526499"/>
            <a:ext cx="5161486" cy="448841"/>
          </a:xfrm>
          <a:prstGeom prst="rect">
            <a:avLst/>
          </a:prstGeom>
        </p:spPr>
        <p:txBody>
          <a:bodyPr vert="horz" lIns="91440" tIns="45720" rIns="91440" bIns="45720" rtlCol="0" anchor="ctr">
            <a:noAutofit/>
          </a:bodyPr>
          <a:lstStyle/>
          <a:p>
            <a:pPr algn="ctr">
              <a:lnSpc>
                <a:spcPts val="3000"/>
              </a:lnSpc>
              <a:spcBef>
                <a:spcPct val="0"/>
              </a:spcBef>
            </a:pPr>
            <a:r>
              <a:rPr lang="zh-TW" altLang="zh-TW" sz="2400" i="1" dirty="0">
                <a:solidFill>
                  <a:srgbClr val="93866D"/>
                </a:solidFill>
                <a:latin typeface="標楷體" panose="03000509000000000000" pitchFamily="65" charset="-120"/>
                <a:ea typeface="標楷體" panose="03000509000000000000" pitchFamily="65" charset="-120"/>
              </a:rPr>
              <a:t>南烏龍</a:t>
            </a:r>
            <a:r>
              <a:rPr lang="zh-TW" altLang="en-US" sz="2400" i="1" dirty="0">
                <a:solidFill>
                  <a:srgbClr val="93866D"/>
                </a:solidFill>
                <a:latin typeface="標楷體" panose="03000509000000000000" pitchFamily="65" charset="-120"/>
                <a:ea typeface="標楷體" panose="03000509000000000000" pitchFamily="65" charset="-120"/>
              </a:rPr>
              <a:t>，</a:t>
            </a:r>
            <a:r>
              <a:rPr lang="zh-TW" altLang="zh-TW" sz="2400" i="1" dirty="0">
                <a:solidFill>
                  <a:srgbClr val="93866D"/>
                </a:solidFill>
                <a:latin typeface="標楷體" panose="03000509000000000000" pitchFamily="65" charset="-120"/>
                <a:ea typeface="標楷體" panose="03000509000000000000" pitchFamily="65" charset="-120"/>
              </a:rPr>
              <a:t>北包種</a:t>
            </a:r>
            <a:endParaRPr lang="zh-CN" altLang="en-US" sz="2800" i="1" spc="600" dirty="0">
              <a:solidFill>
                <a:srgbClr val="93866D"/>
              </a:solidFill>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4153217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6" name="矩形 25">
            <a:extLst>
              <a:ext uri="{FF2B5EF4-FFF2-40B4-BE49-F238E27FC236}">
                <a16:creationId xmlns:a16="http://schemas.microsoft.com/office/drawing/2014/main" id="{0B22C87E-0478-4E3E-A6B0-C48DCC1AED66}"/>
              </a:ext>
            </a:extLst>
          </p:cNvPr>
          <p:cNvSpPr/>
          <p:nvPr/>
        </p:nvSpPr>
        <p:spPr>
          <a:xfrm>
            <a:off x="4251505" y="72027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品級分類</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pic>
        <p:nvPicPr>
          <p:cNvPr id="2" name="图片 1">
            <a:extLst>
              <a:ext uri="{FF2B5EF4-FFF2-40B4-BE49-F238E27FC236}">
                <a16:creationId xmlns:a16="http://schemas.microsoft.com/office/drawing/2014/main" id="{20887731-45BE-4CE0-A968-E55A1EFA734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751012" y="1749759"/>
            <a:ext cx="3444206" cy="2185626"/>
          </a:xfrm>
          <a:prstGeom prst="rect">
            <a:avLst/>
          </a:prstGeom>
        </p:spPr>
      </p:pic>
      <p:pic>
        <p:nvPicPr>
          <p:cNvPr id="6" name="图片 5">
            <a:extLst>
              <a:ext uri="{FF2B5EF4-FFF2-40B4-BE49-F238E27FC236}">
                <a16:creationId xmlns:a16="http://schemas.microsoft.com/office/drawing/2014/main" id="{35AB2FED-8955-41B1-998F-F76A78431D3A}"/>
              </a:ext>
            </a:extLst>
          </p:cNvPr>
          <p:cNvPicPr>
            <a:picLocks noChangeAspect="1"/>
          </p:cNvPicPr>
          <p:nvPr/>
        </p:nvPicPr>
        <p:blipFill>
          <a:blip r:embed="rId5"/>
          <a:stretch>
            <a:fillRect/>
          </a:stretch>
        </p:blipFill>
        <p:spPr>
          <a:xfrm>
            <a:off x="1740612" y="1749759"/>
            <a:ext cx="3396264" cy="2185626"/>
          </a:xfrm>
          <a:prstGeom prst="rect">
            <a:avLst/>
          </a:prstGeom>
          <a:blipFill>
            <a:blip r:embed="rId6"/>
            <a:stretch>
              <a:fillRect/>
            </a:stretch>
          </a:blipFill>
          <a:ln>
            <a:noFill/>
          </a:ln>
          <a:effectLst/>
        </p:spPr>
      </p:pic>
      <p:pic>
        <p:nvPicPr>
          <p:cNvPr id="3" name="图片 2">
            <a:extLst>
              <a:ext uri="{FF2B5EF4-FFF2-40B4-BE49-F238E27FC236}">
                <a16:creationId xmlns:a16="http://schemas.microsoft.com/office/drawing/2014/main" id="{0611EFB8-25E4-4363-B52C-FCE493C461D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44013" y="1749759"/>
            <a:ext cx="3399862" cy="2185626"/>
          </a:xfrm>
          <a:prstGeom prst="rect">
            <a:avLst/>
          </a:prstGeom>
        </p:spPr>
      </p:pic>
      <p:sp>
        <p:nvSpPr>
          <p:cNvPr id="8" name="矩形 7">
            <a:extLst>
              <a:ext uri="{FF2B5EF4-FFF2-40B4-BE49-F238E27FC236}">
                <a16:creationId xmlns:a16="http://schemas.microsoft.com/office/drawing/2014/main" id="{533E5996-1843-44B6-93E1-845535CFB14B}"/>
              </a:ext>
            </a:extLst>
          </p:cNvPr>
          <p:cNvSpPr/>
          <p:nvPr/>
        </p:nvSpPr>
        <p:spPr>
          <a:xfrm>
            <a:off x="2268162" y="2613198"/>
            <a:ext cx="1731563" cy="404854"/>
          </a:xfrm>
          <a:prstGeom prst="rect">
            <a:avLst/>
          </a:prstGeom>
        </p:spPr>
        <p:txBody>
          <a:bodyPr vert="horz" lIns="91440" tIns="45720" rIns="91440" bIns="45720" rtlCol="0" anchor="ctr">
            <a:noAutofit/>
          </a:bodyPr>
          <a:lstStyle/>
          <a:p>
            <a:pPr algn="ctr">
              <a:lnSpc>
                <a:spcPts val="5500"/>
              </a:lnSpc>
              <a:spcBef>
                <a:spcPct val="0"/>
              </a:spcBef>
            </a:pPr>
            <a:r>
              <a:rPr lang="zh-TW" altLang="en-US" sz="32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梅  蘭</a:t>
            </a:r>
            <a:endParaRPr lang="en-US" altLang="zh-TW" sz="32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a:p>
            <a:pPr algn="ctr">
              <a:lnSpc>
                <a:spcPts val="5500"/>
              </a:lnSpc>
              <a:spcBef>
                <a:spcPct val="0"/>
              </a:spcBef>
            </a:pPr>
            <a:r>
              <a:rPr lang="zh-TW" altLang="en-US" sz="32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竹  菊</a:t>
            </a:r>
            <a:endParaRPr lang="zh-CN" altLang="en-US" sz="32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12" name="图片 11">
            <a:extLst>
              <a:ext uri="{FF2B5EF4-FFF2-40B4-BE49-F238E27FC236}">
                <a16:creationId xmlns:a16="http://schemas.microsoft.com/office/drawing/2014/main" id="{B3D78124-BABC-4471-B0D0-10B5048F9CC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9185820" y="4636187"/>
            <a:ext cx="2664037" cy="1703089"/>
          </a:xfrm>
          <a:prstGeom prst="rect">
            <a:avLst/>
          </a:prstGeom>
        </p:spPr>
      </p:pic>
      <p:sp>
        <p:nvSpPr>
          <p:cNvPr id="7" name="文字方塊 6">
            <a:extLst>
              <a:ext uri="{FF2B5EF4-FFF2-40B4-BE49-F238E27FC236}">
                <a16:creationId xmlns:a16="http://schemas.microsoft.com/office/drawing/2014/main" id="{9D0F2B97-C345-AA14-F3EA-576BDCCE9FA4}"/>
              </a:ext>
            </a:extLst>
          </p:cNvPr>
          <p:cNvSpPr txBox="1"/>
          <p:nvPr/>
        </p:nvSpPr>
        <p:spPr>
          <a:xfrm>
            <a:off x="2456421" y="4510512"/>
            <a:ext cx="6096000" cy="1705532"/>
          </a:xfrm>
          <a:prstGeom prst="rect">
            <a:avLst/>
          </a:prstGeom>
          <a:noFill/>
        </p:spPr>
        <p:txBody>
          <a:bodyPr wrap="square">
            <a:spAutoFit/>
          </a:bodyPr>
          <a:lstStyle/>
          <a:p>
            <a:pPr>
              <a:lnSpc>
                <a:spcPct val="150000"/>
              </a:lnSpc>
            </a:pPr>
            <a:r>
              <a:rPr lang="zh-TW" altLang="zh-TW" sz="1800" dirty="0">
                <a:effectLst/>
                <a:latin typeface="Arial" panose="020B0604020202020204" pitchFamily="34" charset="0"/>
                <a:ea typeface="標楷體" panose="03000509000000000000" pitchFamily="65" charset="-120"/>
                <a:cs typeface="Arial Unicode MS"/>
              </a:rPr>
              <a:t>為促使茶葉品質均一化及茶葉價格的合理化，台灣省政府農林廳及茶葉改良場配合有關縣市鄉鎮單位，積極輔導以鄉鎮為單位，實施嚴格的分級包裝，將茶葉的品級標示在包裝盒上，以促銷茶葉，穩定市場。</a:t>
            </a:r>
            <a:endParaRPr lang="zh-TW" altLang="en-US" dirty="0"/>
          </a:p>
        </p:txBody>
      </p:sp>
    </p:spTree>
    <p:extLst>
      <p:ext uri="{BB962C8B-B14F-4D97-AF65-F5344CB8AC3E}">
        <p14:creationId xmlns:p14="http://schemas.microsoft.com/office/powerpoint/2010/main" val="93528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矩形 3">
            <a:extLst>
              <a:ext uri="{FF2B5EF4-FFF2-40B4-BE49-F238E27FC236}">
                <a16:creationId xmlns:a16="http://schemas.microsoft.com/office/drawing/2014/main" id="{E50E36EA-8D2A-4280-AF44-C8E53BA85CA9}"/>
              </a:ext>
            </a:extLst>
          </p:cNvPr>
          <p:cNvSpPr/>
          <p:nvPr/>
        </p:nvSpPr>
        <p:spPr>
          <a:xfrm>
            <a:off x="0" y="0"/>
            <a:ext cx="972457" cy="6858000"/>
          </a:xfrm>
          <a:prstGeom prst="rect">
            <a:avLst/>
          </a:prstGeom>
          <a:solidFill>
            <a:srgbClr val="CCC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a:extLst>
              <a:ext uri="{FF2B5EF4-FFF2-40B4-BE49-F238E27FC236}">
                <a16:creationId xmlns:a16="http://schemas.microsoft.com/office/drawing/2014/main" id="{58B668B8-B3EB-4980-AF2E-0099BD2AD61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147671" y="4840207"/>
            <a:ext cx="1754090" cy="1921925"/>
          </a:xfrm>
          <a:prstGeom prst="rect">
            <a:avLst/>
          </a:prstGeom>
        </p:spPr>
      </p:pic>
      <p:sp>
        <p:nvSpPr>
          <p:cNvPr id="10" name="矩形 9">
            <a:extLst>
              <a:ext uri="{FF2B5EF4-FFF2-40B4-BE49-F238E27FC236}">
                <a16:creationId xmlns:a16="http://schemas.microsoft.com/office/drawing/2014/main" id="{AD57C726-4592-429F-A57F-4BFF8C1616AB}"/>
              </a:ext>
            </a:extLst>
          </p:cNvPr>
          <p:cNvSpPr/>
          <p:nvPr/>
        </p:nvSpPr>
        <p:spPr>
          <a:xfrm>
            <a:off x="1747588" y="746111"/>
            <a:ext cx="712122" cy="4381701"/>
          </a:xfrm>
          <a:prstGeom prst="rect">
            <a:avLst/>
          </a:prstGeom>
        </p:spPr>
        <p:txBody>
          <a:bodyPr vert="eaVert" lIns="91440" tIns="45720" rIns="91440" bIns="45720" rtlCol="0" anchor="ctr">
            <a:noAutofit/>
          </a:bodyPr>
          <a:lstStyle/>
          <a:p>
            <a:pPr algn="ctr">
              <a:lnSpc>
                <a:spcPts val="5500"/>
              </a:lnSpc>
              <a:spcBef>
                <a:spcPct val="0"/>
              </a:spcBef>
            </a:pPr>
            <a:r>
              <a:rPr lang="zh-TW" altLang="en-US" sz="28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文山包種茶比賽茶包裝</a:t>
            </a:r>
            <a:endParaRPr lang="zh-CN" altLang="en-US" sz="28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 name="image20.png">
            <a:extLst>
              <a:ext uri="{FF2B5EF4-FFF2-40B4-BE49-F238E27FC236}">
                <a16:creationId xmlns:a16="http://schemas.microsoft.com/office/drawing/2014/main" id="{FAF21F6F-C729-126F-C7A9-F4A937117C47}"/>
              </a:ext>
            </a:extLst>
          </p:cNvPr>
          <p:cNvPicPr/>
          <p:nvPr/>
        </p:nvPicPr>
        <p:blipFill>
          <a:blip r:embed="rId5"/>
          <a:srcRect/>
          <a:stretch>
            <a:fillRect/>
          </a:stretch>
        </p:blipFill>
        <p:spPr>
          <a:xfrm>
            <a:off x="3476566" y="904984"/>
            <a:ext cx="1911350" cy="1662430"/>
          </a:xfrm>
          <a:prstGeom prst="rect">
            <a:avLst/>
          </a:prstGeom>
          <a:ln/>
        </p:spPr>
      </p:pic>
      <p:sp>
        <p:nvSpPr>
          <p:cNvPr id="7" name="文字方塊 6">
            <a:extLst>
              <a:ext uri="{FF2B5EF4-FFF2-40B4-BE49-F238E27FC236}">
                <a16:creationId xmlns:a16="http://schemas.microsoft.com/office/drawing/2014/main" id="{F29B7379-8EAE-D696-5EDD-3676DA976820}"/>
              </a:ext>
            </a:extLst>
          </p:cNvPr>
          <p:cNvSpPr txBox="1"/>
          <p:nvPr/>
        </p:nvSpPr>
        <p:spPr>
          <a:xfrm>
            <a:off x="2842295" y="2630167"/>
            <a:ext cx="3179892" cy="369332"/>
          </a:xfrm>
          <a:prstGeom prst="rect">
            <a:avLst/>
          </a:prstGeom>
          <a:noFill/>
          <a:ln>
            <a:solidFill>
              <a:srgbClr val="93866D"/>
            </a:solidFill>
          </a:ln>
        </p:spPr>
        <p:txBody>
          <a:bodyPr wrap="square">
            <a:spAutoFit/>
          </a:bodyPr>
          <a:lstStyle/>
          <a:p>
            <a:r>
              <a:rPr lang="zh-TW" altLang="zh-TW" sz="1800" dirty="0">
                <a:effectLst/>
                <a:latin typeface="Arial" panose="020B0604020202020204" pitchFamily="34" charset="0"/>
                <a:ea typeface="標楷體" panose="03000509000000000000" pitchFamily="65" charset="-120"/>
                <a:cs typeface="Arial Unicode MS"/>
              </a:rPr>
              <a:t>以「茶」字做為窗花圖騰基礎</a:t>
            </a:r>
            <a:endParaRPr lang="zh-TW" altLang="en-US" dirty="0"/>
          </a:p>
        </p:txBody>
      </p:sp>
      <p:pic>
        <p:nvPicPr>
          <p:cNvPr id="9" name="image7.png">
            <a:extLst>
              <a:ext uri="{FF2B5EF4-FFF2-40B4-BE49-F238E27FC236}">
                <a16:creationId xmlns:a16="http://schemas.microsoft.com/office/drawing/2014/main" id="{29F7C98D-CA00-CF00-EFCE-15643BDE034B}"/>
              </a:ext>
            </a:extLst>
          </p:cNvPr>
          <p:cNvPicPr/>
          <p:nvPr/>
        </p:nvPicPr>
        <p:blipFill>
          <a:blip r:embed="rId6"/>
          <a:srcRect/>
          <a:stretch>
            <a:fillRect/>
          </a:stretch>
        </p:blipFill>
        <p:spPr>
          <a:xfrm>
            <a:off x="8195194" y="904984"/>
            <a:ext cx="1911350" cy="1662430"/>
          </a:xfrm>
          <a:prstGeom prst="rect">
            <a:avLst/>
          </a:prstGeom>
          <a:ln/>
        </p:spPr>
      </p:pic>
      <p:sp>
        <p:nvSpPr>
          <p:cNvPr id="13" name="文字方塊 12">
            <a:extLst>
              <a:ext uri="{FF2B5EF4-FFF2-40B4-BE49-F238E27FC236}">
                <a16:creationId xmlns:a16="http://schemas.microsoft.com/office/drawing/2014/main" id="{1DF49EB6-75C2-825E-B3D3-9F09A0B8EAAE}"/>
              </a:ext>
            </a:extLst>
          </p:cNvPr>
          <p:cNvSpPr txBox="1"/>
          <p:nvPr/>
        </p:nvSpPr>
        <p:spPr>
          <a:xfrm>
            <a:off x="6569034" y="2630167"/>
            <a:ext cx="5163670" cy="369332"/>
          </a:xfrm>
          <a:prstGeom prst="rect">
            <a:avLst/>
          </a:prstGeom>
          <a:noFill/>
          <a:ln>
            <a:solidFill>
              <a:srgbClr val="93866D"/>
            </a:solidFill>
          </a:ln>
        </p:spPr>
        <p:txBody>
          <a:bodyPr wrap="square">
            <a:spAutoFit/>
          </a:bodyPr>
          <a:lstStyle/>
          <a:p>
            <a:r>
              <a:rPr lang="zh-TW" altLang="zh-TW" sz="1800" dirty="0">
                <a:effectLst/>
                <a:latin typeface="Arial" panose="020B0604020202020204" pitchFamily="34" charset="0"/>
                <a:ea typeface="標楷體" panose="03000509000000000000" pitchFamily="65" charset="-120"/>
                <a:cs typeface="Arial Unicode MS"/>
              </a:rPr>
              <a:t>四周延伸「花瓣」形象，象徵包種的特有「花香」</a:t>
            </a:r>
            <a:endParaRPr lang="zh-TW" altLang="en-US" dirty="0"/>
          </a:p>
        </p:txBody>
      </p:sp>
      <p:pic>
        <p:nvPicPr>
          <p:cNvPr id="14" name="image18.png">
            <a:extLst>
              <a:ext uri="{FF2B5EF4-FFF2-40B4-BE49-F238E27FC236}">
                <a16:creationId xmlns:a16="http://schemas.microsoft.com/office/drawing/2014/main" id="{0772D729-C18E-FA9D-ADD6-94ABF649A7A1}"/>
              </a:ext>
            </a:extLst>
          </p:cNvPr>
          <p:cNvPicPr/>
          <p:nvPr/>
        </p:nvPicPr>
        <p:blipFill>
          <a:blip r:embed="rId7"/>
          <a:srcRect/>
          <a:stretch>
            <a:fillRect/>
          </a:stretch>
        </p:blipFill>
        <p:spPr>
          <a:xfrm>
            <a:off x="3476566" y="3666113"/>
            <a:ext cx="1911350" cy="1662430"/>
          </a:xfrm>
          <a:prstGeom prst="rect">
            <a:avLst/>
          </a:prstGeom>
          <a:ln/>
        </p:spPr>
      </p:pic>
      <p:sp>
        <p:nvSpPr>
          <p:cNvPr id="16" name="文字方塊 15">
            <a:extLst>
              <a:ext uri="{FF2B5EF4-FFF2-40B4-BE49-F238E27FC236}">
                <a16:creationId xmlns:a16="http://schemas.microsoft.com/office/drawing/2014/main" id="{A32C4B6B-E6E3-327D-FCB5-8C75ABC88256}"/>
              </a:ext>
            </a:extLst>
          </p:cNvPr>
          <p:cNvSpPr txBox="1"/>
          <p:nvPr/>
        </p:nvSpPr>
        <p:spPr>
          <a:xfrm>
            <a:off x="2842295" y="5359231"/>
            <a:ext cx="3179892" cy="646331"/>
          </a:xfrm>
          <a:prstGeom prst="rect">
            <a:avLst/>
          </a:prstGeom>
          <a:noFill/>
          <a:ln>
            <a:solidFill>
              <a:srgbClr val="93866D"/>
            </a:solidFill>
          </a:ln>
        </p:spPr>
        <p:txBody>
          <a:bodyPr wrap="square">
            <a:spAutoFit/>
          </a:bodyPr>
          <a:lstStyle/>
          <a:p>
            <a:r>
              <a:rPr lang="zh-TW" altLang="zh-TW" sz="1800" dirty="0">
                <a:effectLst/>
                <a:latin typeface="Arial" panose="020B0604020202020204" pitchFamily="34" charset="0"/>
                <a:ea typeface="標楷體" panose="03000509000000000000" pitchFamily="65" charset="-120"/>
                <a:cs typeface="Arial Unicode MS"/>
              </a:rPr>
              <a:t>最後於正上、下方點綴葉片，象徵「一心二葉」，完成窗花</a:t>
            </a:r>
            <a:endParaRPr lang="zh-TW" altLang="en-US" dirty="0"/>
          </a:p>
        </p:txBody>
      </p:sp>
      <p:pic>
        <p:nvPicPr>
          <p:cNvPr id="17" name="image3.png">
            <a:extLst>
              <a:ext uri="{FF2B5EF4-FFF2-40B4-BE49-F238E27FC236}">
                <a16:creationId xmlns:a16="http://schemas.microsoft.com/office/drawing/2014/main" id="{6BCCDC89-72BF-9C27-4711-93436CE71A83}"/>
              </a:ext>
            </a:extLst>
          </p:cNvPr>
          <p:cNvPicPr/>
          <p:nvPr/>
        </p:nvPicPr>
        <p:blipFill>
          <a:blip r:embed="rId8">
            <a:extLst>
              <a:ext uri="{BEBA8EAE-BF5A-486C-A8C5-ECC9F3942E4B}">
                <a14:imgProps xmlns:a14="http://schemas.microsoft.com/office/drawing/2010/main">
                  <a14:imgLayer r:embed="rId9">
                    <a14:imgEffect>
                      <a14:backgroundRemoval t="7447" b="91135" l="9398" r="89850">
                        <a14:foregroundMark x1="39098" y1="7447" x2="39098" y2="7447"/>
                        <a14:foregroundMark x1="23308" y1="39362" x2="23308" y2="39362"/>
                        <a14:foregroundMark x1="54135" y1="38298" x2="54135" y2="38298"/>
                        <a14:foregroundMark x1="54887" y1="69149" x2="54887" y2="69149"/>
                        <a14:foregroundMark x1="26692" y1="91135" x2="26692" y2="91135"/>
                        <a14:foregroundMark x1="21805" y1="68440" x2="21805" y2="68440"/>
                      </a14:backgroundRemoval>
                    </a14:imgEffect>
                  </a14:imgLayer>
                </a14:imgProps>
              </a:ext>
            </a:extLst>
          </a:blip>
          <a:srcRect/>
          <a:stretch>
            <a:fillRect/>
          </a:stretch>
        </p:blipFill>
        <p:spPr>
          <a:xfrm>
            <a:off x="8040482" y="3228868"/>
            <a:ext cx="2116128" cy="2218623"/>
          </a:xfrm>
          <a:prstGeom prst="rect">
            <a:avLst/>
          </a:prstGeom>
          <a:ln/>
        </p:spPr>
      </p:pic>
      <p:sp>
        <p:nvSpPr>
          <p:cNvPr id="19" name="文字方塊 18">
            <a:extLst>
              <a:ext uri="{FF2B5EF4-FFF2-40B4-BE49-F238E27FC236}">
                <a16:creationId xmlns:a16="http://schemas.microsoft.com/office/drawing/2014/main" id="{E979B9C8-C5A8-1E0A-53CE-1173F194F6C3}"/>
              </a:ext>
            </a:extLst>
          </p:cNvPr>
          <p:cNvSpPr txBox="1"/>
          <p:nvPr/>
        </p:nvSpPr>
        <p:spPr>
          <a:xfrm>
            <a:off x="8486061" y="5604469"/>
            <a:ext cx="1329615" cy="369332"/>
          </a:xfrm>
          <a:prstGeom prst="rect">
            <a:avLst/>
          </a:prstGeom>
          <a:noFill/>
          <a:ln>
            <a:solidFill>
              <a:srgbClr val="93866D"/>
            </a:solidFill>
          </a:ln>
        </p:spPr>
        <p:txBody>
          <a:bodyPr wrap="square">
            <a:spAutoFit/>
          </a:bodyPr>
          <a:lstStyle/>
          <a:p>
            <a:r>
              <a:rPr lang="zh-TW" altLang="zh-TW" sz="1800" dirty="0">
                <a:effectLst/>
                <a:latin typeface="Arial" panose="020B0604020202020204" pitchFamily="34" charset="0"/>
                <a:ea typeface="標楷體" panose="03000509000000000000" pitchFamily="65" charset="-120"/>
                <a:cs typeface="Arial Unicode MS"/>
              </a:rPr>
              <a:t>各等次外觀</a:t>
            </a:r>
            <a:endParaRPr lang="zh-TW" altLang="en-US" dirty="0"/>
          </a:p>
        </p:txBody>
      </p:sp>
    </p:spTree>
    <p:extLst>
      <p:ext uri="{BB962C8B-B14F-4D97-AF65-F5344CB8AC3E}">
        <p14:creationId xmlns:p14="http://schemas.microsoft.com/office/powerpoint/2010/main" val="210423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42AB10E7-2F3C-4CC2-929D-DDD23F35A3D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矩形 5">
            <a:extLst>
              <a:ext uri="{FF2B5EF4-FFF2-40B4-BE49-F238E27FC236}">
                <a16:creationId xmlns:a16="http://schemas.microsoft.com/office/drawing/2014/main" id="{5559B7A4-54D8-41A5-B948-2FC3EEB8D88F}"/>
              </a:ext>
            </a:extLst>
          </p:cNvPr>
          <p:cNvSpPr/>
          <p:nvPr/>
        </p:nvSpPr>
        <p:spPr>
          <a:xfrm>
            <a:off x="4251505" y="72027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資料來源</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pic>
        <p:nvPicPr>
          <p:cNvPr id="7" name="图片 6">
            <a:extLst>
              <a:ext uri="{FF2B5EF4-FFF2-40B4-BE49-F238E27FC236}">
                <a16:creationId xmlns:a16="http://schemas.microsoft.com/office/drawing/2014/main" id="{CC3CDD58-3B3A-4B24-9AC0-BD87D7FD0B3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1181" y="1469936"/>
            <a:ext cx="5145198" cy="5116262"/>
          </a:xfrm>
          <a:prstGeom prst="rect">
            <a:avLst/>
          </a:prstGeom>
        </p:spPr>
      </p:pic>
      <p:cxnSp>
        <p:nvCxnSpPr>
          <p:cNvPr id="9" name="直接连接符 8">
            <a:extLst>
              <a:ext uri="{FF2B5EF4-FFF2-40B4-BE49-F238E27FC236}">
                <a16:creationId xmlns:a16="http://schemas.microsoft.com/office/drawing/2014/main" id="{88351494-4024-407B-88E0-29092BD6A062}"/>
              </a:ext>
            </a:extLst>
          </p:cNvPr>
          <p:cNvCxnSpPr>
            <a:cxnSpLocks/>
          </p:cNvCxnSpPr>
          <p:nvPr/>
        </p:nvCxnSpPr>
        <p:spPr>
          <a:xfrm>
            <a:off x="5787614" y="1476635"/>
            <a:ext cx="5938112" cy="0"/>
          </a:xfrm>
          <a:prstGeom prst="line">
            <a:avLst/>
          </a:prstGeom>
          <a:ln>
            <a:solidFill>
              <a:srgbClr val="CCC6BA"/>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153DB78-92FC-40A8-87AE-29DA0BCC1D4C}"/>
              </a:ext>
            </a:extLst>
          </p:cNvPr>
          <p:cNvCxnSpPr>
            <a:cxnSpLocks/>
          </p:cNvCxnSpPr>
          <p:nvPr/>
        </p:nvCxnSpPr>
        <p:spPr>
          <a:xfrm>
            <a:off x="5787614" y="6706199"/>
            <a:ext cx="5950812" cy="0"/>
          </a:xfrm>
          <a:prstGeom prst="line">
            <a:avLst/>
          </a:prstGeom>
          <a:ln>
            <a:solidFill>
              <a:srgbClr val="CCC6BA"/>
            </a:solidFill>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3EA8300E-B776-47E6-BC63-3163CE2D4F16}"/>
              </a:ext>
            </a:extLst>
          </p:cNvPr>
          <p:cNvSpPr txBox="1"/>
          <p:nvPr/>
        </p:nvSpPr>
        <p:spPr>
          <a:xfrm>
            <a:off x="6018849" y="1469936"/>
            <a:ext cx="5475642" cy="5116272"/>
          </a:xfrm>
          <a:prstGeom prst="rect">
            <a:avLst/>
          </a:prstGeom>
          <a:noFill/>
        </p:spPr>
        <p:txBody>
          <a:bodyPr wrap="square" rtlCol="0">
            <a:spAutoFit/>
          </a:bodyPr>
          <a:lstStyle/>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4"/>
              </a:rPr>
              <a:t>廖長興茶莊</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5"/>
              </a:rPr>
              <a:t>沁意養生茶苑</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6"/>
              </a:rPr>
              <a:t>坪之鄉自然生態茶園</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7"/>
              </a:rPr>
              <a:t>坪林揪厚茶園</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7"/>
              </a:rPr>
              <a:t>Joy Ho Tea Garden</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8"/>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8"/>
              </a:rPr>
              <a:t>行政院農業委員會 茶業改良場</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8"/>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8"/>
              </a:rPr>
              <a:t>文山包種茶</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8"/>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9"/>
              </a:rPr>
              <a:t>行政院農業委員會 茶業改良場</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9"/>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9"/>
              </a:rPr>
              <a:t>製作過程</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0"/>
              </a:rPr>
              <a:t>新北市政府農業局</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1"/>
              </a:rPr>
              <a:t>新北市農業局</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11"/>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1"/>
              </a:rPr>
              <a:t>稼日蒔光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2"/>
              </a:rPr>
              <a:t>新北市農會文山農場</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3"/>
              </a:rPr>
              <a:t>新北市農會文化茶推廣中心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4"/>
              </a:rPr>
              <a:t>新北市農會文山茶推廣中心</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hlinkClick r:id="rId14"/>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hlinkClick r:id="rId14"/>
              </a:rPr>
              <a:t>文山包種茶本舖</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956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矩形 1">
            <a:extLst>
              <a:ext uri="{FF2B5EF4-FFF2-40B4-BE49-F238E27FC236}">
                <a16:creationId xmlns:a16="http://schemas.microsoft.com/office/drawing/2014/main" id="{EF02389E-EDE0-4737-B070-46265DD2D333}"/>
              </a:ext>
            </a:extLst>
          </p:cNvPr>
          <p:cNvSpPr/>
          <p:nvPr/>
        </p:nvSpPr>
        <p:spPr>
          <a:xfrm>
            <a:off x="1021080" y="1741920"/>
            <a:ext cx="1508760" cy="4152900"/>
          </a:xfrm>
          <a:prstGeom prst="rect">
            <a:avLst/>
          </a:prstGeom>
          <a:solidFill>
            <a:srgbClr val="CCC6BA"/>
          </a:solid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3200" spc="600" dirty="0">
              <a:solidFill>
                <a:schemeClr val="tx1">
                  <a:lumMod val="75000"/>
                  <a:lumOff val="25000"/>
                </a:schemeClr>
              </a:solidFill>
              <a:cs typeface="+mn-ea"/>
              <a:sym typeface="+mn-lt"/>
            </a:endParaRPr>
          </a:p>
        </p:txBody>
      </p:sp>
      <p:pic>
        <p:nvPicPr>
          <p:cNvPr id="6" name="图片 5">
            <a:extLst>
              <a:ext uri="{FF2B5EF4-FFF2-40B4-BE49-F238E27FC236}">
                <a16:creationId xmlns:a16="http://schemas.microsoft.com/office/drawing/2014/main" id="{D284D12C-07A6-4000-A5BC-1000BB79DC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64426" y="1741920"/>
            <a:ext cx="2103120" cy="4165600"/>
          </a:xfrm>
          <a:prstGeom prst="rect">
            <a:avLst/>
          </a:prstGeom>
        </p:spPr>
      </p:pic>
      <p:sp>
        <p:nvSpPr>
          <p:cNvPr id="26" name="矩形 25">
            <a:extLst>
              <a:ext uri="{FF2B5EF4-FFF2-40B4-BE49-F238E27FC236}">
                <a16:creationId xmlns:a16="http://schemas.microsoft.com/office/drawing/2014/main" id="{0B22C87E-0478-4E3E-A6B0-C48DCC1AED66}"/>
              </a:ext>
            </a:extLst>
          </p:cNvPr>
          <p:cNvSpPr/>
          <p:nvPr/>
        </p:nvSpPr>
        <p:spPr>
          <a:xfrm>
            <a:off x="4251505" y="720270"/>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分工</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
        <p:nvSpPr>
          <p:cNvPr id="17" name="矩形: 圆角 16">
            <a:extLst>
              <a:ext uri="{FF2B5EF4-FFF2-40B4-BE49-F238E27FC236}">
                <a16:creationId xmlns:a16="http://schemas.microsoft.com/office/drawing/2014/main" id="{7D527B2A-62BE-47DD-93BE-FF13BC10ABB6}"/>
              </a:ext>
            </a:extLst>
          </p:cNvPr>
          <p:cNvSpPr/>
          <p:nvPr/>
        </p:nvSpPr>
        <p:spPr>
          <a:xfrm>
            <a:off x="1019174" y="1741920"/>
            <a:ext cx="10111921" cy="4165600"/>
          </a:xfrm>
          <a:prstGeom prst="roundRect">
            <a:avLst>
              <a:gd name="adj" fmla="val 0"/>
            </a:avLst>
          </a:pr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8" name="图片 27">
            <a:extLst>
              <a:ext uri="{FF2B5EF4-FFF2-40B4-BE49-F238E27FC236}">
                <a16:creationId xmlns:a16="http://schemas.microsoft.com/office/drawing/2014/main" id="{539E1DB3-4483-47F7-B6FE-3BE18DB273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04589" y="5050323"/>
            <a:ext cx="2366331" cy="904072"/>
          </a:xfrm>
          <a:prstGeom prst="rect">
            <a:avLst/>
          </a:prstGeom>
        </p:spPr>
      </p:pic>
      <p:sp>
        <p:nvSpPr>
          <p:cNvPr id="4" name="文字方塊 3">
            <a:extLst>
              <a:ext uri="{FF2B5EF4-FFF2-40B4-BE49-F238E27FC236}">
                <a16:creationId xmlns:a16="http://schemas.microsoft.com/office/drawing/2014/main" id="{FBD65B68-8444-9A31-0A83-EA73E0762680}"/>
              </a:ext>
            </a:extLst>
          </p:cNvPr>
          <p:cNvSpPr txBox="1"/>
          <p:nvPr/>
        </p:nvSpPr>
        <p:spPr>
          <a:xfrm>
            <a:off x="4166188" y="2703034"/>
            <a:ext cx="6096000" cy="2243371"/>
          </a:xfrm>
          <a:prstGeom prst="rect">
            <a:avLst/>
          </a:prstGeom>
          <a:noFill/>
        </p:spPr>
        <p:txBody>
          <a:bodyPr wrap="square">
            <a:spAutoFit/>
          </a:bodyPr>
          <a:lstStyle/>
          <a:p>
            <a:pPr>
              <a:lnSpc>
                <a:spcPct val="150000"/>
              </a:lnSpc>
            </a:pPr>
            <a:r>
              <a:rPr lang="zh-TW" altLang="en-US" sz="2400" dirty="0">
                <a:latin typeface="標楷體" panose="03000509000000000000" pitchFamily="65" charset="-120"/>
                <a:ea typeface="標楷體" panose="03000509000000000000" pitchFamily="65" charset="-120"/>
              </a:rPr>
              <a:t>資料蒐集：張幼昇、李姿慧</a:t>
            </a:r>
          </a:p>
          <a:p>
            <a:pPr>
              <a:lnSpc>
                <a:spcPct val="150000"/>
              </a:lnSpc>
            </a:pPr>
            <a:r>
              <a:rPr lang="zh-TW" altLang="en-US" sz="2400" dirty="0">
                <a:latin typeface="標楷體" panose="03000509000000000000" pitchFamily="65" charset="-120"/>
                <a:ea typeface="標楷體" panose="03000509000000000000" pitchFamily="65" charset="-120"/>
              </a:rPr>
              <a:t>資料整理：温筑茜、吳宜真</a:t>
            </a:r>
          </a:p>
          <a:p>
            <a:pPr>
              <a:lnSpc>
                <a:spcPct val="150000"/>
              </a:lnSpc>
            </a:pPr>
            <a:r>
              <a:rPr lang="zh-TW" altLang="en-US" sz="2400" dirty="0">
                <a:latin typeface="標楷體" panose="03000509000000000000" pitchFamily="65" charset="-120"/>
                <a:ea typeface="標楷體" panose="03000509000000000000" pitchFamily="65" charset="-120"/>
              </a:rPr>
              <a:t>簡報製作：曾桾溦、郭蕙瑄</a:t>
            </a:r>
          </a:p>
          <a:p>
            <a:pPr>
              <a:lnSpc>
                <a:spcPct val="150000"/>
              </a:lnSpc>
            </a:pPr>
            <a:r>
              <a:rPr lang="zh-TW" altLang="en-US" sz="2400" dirty="0">
                <a:latin typeface="標楷體" panose="03000509000000000000" pitchFamily="65" charset="-120"/>
                <a:ea typeface="標楷體" panose="03000509000000000000" pitchFamily="65" charset="-120"/>
              </a:rPr>
              <a:t>報告人：林伯融、楊圣煜</a:t>
            </a:r>
          </a:p>
        </p:txBody>
      </p:sp>
    </p:spTree>
    <p:extLst>
      <p:ext uri="{BB962C8B-B14F-4D97-AF65-F5344CB8AC3E}">
        <p14:creationId xmlns:p14="http://schemas.microsoft.com/office/powerpoint/2010/main" val="1894857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6956286-EC9B-4AB1-A88F-31FF58D9246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7E9A9A4F-B259-4ADE-9909-36D621F50DA3}"/>
              </a:ext>
            </a:extLst>
          </p:cNvPr>
          <p:cNvSpPr/>
          <p:nvPr/>
        </p:nvSpPr>
        <p:spPr>
          <a:xfrm>
            <a:off x="1393373" y="1418771"/>
            <a:ext cx="4702627" cy="2540420"/>
          </a:xfrm>
          <a:prstGeom prst="rect">
            <a:avLst/>
          </a:prstGeom>
        </p:spPr>
        <p:txBody>
          <a:bodyPr vert="horz" lIns="91440" tIns="45720" rIns="91440" bIns="45720" rtlCol="0" anchor="ctr">
            <a:noAutofit/>
          </a:bodyPr>
          <a:lstStyle/>
          <a:p>
            <a:pPr>
              <a:lnSpc>
                <a:spcPts val="3000"/>
              </a:lnSpc>
              <a:spcBef>
                <a:spcPct val="0"/>
              </a:spcBef>
            </a:pPr>
            <a:endParaRPr lang="zh-CN" altLang="en-US" spc="300" dirty="0">
              <a:solidFill>
                <a:schemeClr val="bg1"/>
              </a:solidFill>
              <a:effectLst>
                <a:outerShdw blurRad="38100" dist="38100" dir="2700000" algn="tl">
                  <a:srgbClr val="000000">
                    <a:alpha val="43137"/>
                  </a:srgbClr>
                </a:outerShdw>
              </a:effectLst>
              <a:cs typeface="+mn-ea"/>
              <a:sym typeface="+mn-lt"/>
            </a:endParaRPr>
          </a:p>
        </p:txBody>
      </p:sp>
      <p:sp>
        <p:nvSpPr>
          <p:cNvPr id="15" name="矩形 14">
            <a:extLst>
              <a:ext uri="{FF2B5EF4-FFF2-40B4-BE49-F238E27FC236}">
                <a16:creationId xmlns:a16="http://schemas.microsoft.com/office/drawing/2014/main" id="{F7E116A6-5799-4FA3-BCE4-E7932FCCD060}"/>
              </a:ext>
            </a:extLst>
          </p:cNvPr>
          <p:cNvSpPr/>
          <p:nvPr/>
        </p:nvSpPr>
        <p:spPr>
          <a:xfrm>
            <a:off x="589843" y="444290"/>
            <a:ext cx="2040292" cy="530192"/>
          </a:xfrm>
          <a:prstGeom prst="rect">
            <a:avLst/>
          </a:prstGeom>
        </p:spPr>
        <p:txBody>
          <a:bodyPr vert="horz" lIns="91440" tIns="45720" rIns="91440" bIns="45720" rtlCol="0" anchor="ctr">
            <a:noAutofit/>
          </a:bodyPr>
          <a:lstStyle/>
          <a:p>
            <a:pPr>
              <a:lnSpc>
                <a:spcPts val="3000"/>
              </a:lnSpc>
              <a:spcBef>
                <a:spcPct val="0"/>
              </a:spcBef>
            </a:pPr>
            <a:r>
              <a:rPr lang="zh-TW" altLang="en-US" sz="3600" spc="300"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rPr>
              <a:t>第六組</a:t>
            </a:r>
            <a:endParaRPr lang="zh-CN" altLang="en-US" sz="3600" spc="300"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ea"/>
              <a:sym typeface="+mn-lt"/>
            </a:endParaRPr>
          </a:p>
        </p:txBody>
      </p:sp>
      <p:sp>
        <p:nvSpPr>
          <p:cNvPr id="2" name="文字方塊 1">
            <a:extLst>
              <a:ext uri="{FF2B5EF4-FFF2-40B4-BE49-F238E27FC236}">
                <a16:creationId xmlns:a16="http://schemas.microsoft.com/office/drawing/2014/main" id="{2DDAB2E2-81A0-F5F1-9DDC-C13AEEE5A5F6}"/>
              </a:ext>
            </a:extLst>
          </p:cNvPr>
          <p:cNvSpPr txBox="1"/>
          <p:nvPr/>
        </p:nvSpPr>
        <p:spPr>
          <a:xfrm>
            <a:off x="1140127" y="969084"/>
            <a:ext cx="4805266" cy="3731278"/>
          </a:xfrm>
          <a:prstGeom prst="rect">
            <a:avLst/>
          </a:prstGeom>
          <a:noFill/>
        </p:spPr>
        <p:txBody>
          <a:bodyPr wrap="square" rtlCol="0">
            <a:spAutoFit/>
          </a:bodyPr>
          <a:lstStyle/>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組長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數學二</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110201015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林伯融</a:t>
            </a:r>
            <a:endPar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組員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數學二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110201009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楊圣煜</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文院二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110108503</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吳宜真</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機械四</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108303515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張幼昇</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生科碩一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111821007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温筑茜</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生科碩一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111821020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郭蕙瑄</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生科碩一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111821025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李姿慧</a:t>
            </a:r>
          </a:p>
          <a:p>
            <a:pPr>
              <a:lnSpc>
                <a:spcPct val="150000"/>
              </a:lnSpc>
            </a:pP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生科碩一 </a:t>
            </a:r>
            <a:r>
              <a:rPr lang="en-US" altLang="zh-TW"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110821024 </a:t>
            </a:r>
            <a:r>
              <a:rPr lang="zh-TW" altLang="en-US" sz="20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曾桾溦</a:t>
            </a:r>
          </a:p>
        </p:txBody>
      </p:sp>
    </p:spTree>
    <p:extLst>
      <p:ext uri="{BB962C8B-B14F-4D97-AF65-F5344CB8AC3E}">
        <p14:creationId xmlns:p14="http://schemas.microsoft.com/office/powerpoint/2010/main" val="2051062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D7505F6C-0F79-44AC-88F1-D8FA2B7EEF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34930" y="0"/>
            <a:ext cx="4645111" cy="5688426"/>
          </a:xfrm>
          <a:prstGeom prst="rect">
            <a:avLst/>
          </a:prstGeom>
        </p:spPr>
      </p:pic>
      <p:pic>
        <p:nvPicPr>
          <p:cNvPr id="5" name="图片 4">
            <a:extLst>
              <a:ext uri="{FF2B5EF4-FFF2-40B4-BE49-F238E27FC236}">
                <a16:creationId xmlns:a16="http://schemas.microsoft.com/office/drawing/2014/main" id="{DBD12628-2E6B-47A2-986A-E63E282BC3AE}"/>
              </a:ext>
            </a:extLst>
          </p:cNvPr>
          <p:cNvPicPr>
            <a:picLocks noChangeAspect="1"/>
          </p:cNvPicPr>
          <p:nvPr/>
        </p:nvPicPr>
        <p:blipFill>
          <a:blip r:embed="rId4"/>
          <a:stretch>
            <a:fillRect/>
          </a:stretch>
        </p:blipFill>
        <p:spPr>
          <a:xfrm>
            <a:off x="0" y="0"/>
            <a:ext cx="5154149" cy="6858000"/>
          </a:xfrm>
          <a:prstGeom prst="rect">
            <a:avLst/>
          </a:prstGeom>
        </p:spPr>
      </p:pic>
      <p:pic>
        <p:nvPicPr>
          <p:cNvPr id="19" name="图片 18">
            <a:extLst>
              <a:ext uri="{FF2B5EF4-FFF2-40B4-BE49-F238E27FC236}">
                <a16:creationId xmlns:a16="http://schemas.microsoft.com/office/drawing/2014/main" id="{BC7F4771-DCA3-47F8-B22C-04C621CB873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10308298" y="5688426"/>
            <a:ext cx="1615442" cy="1032734"/>
          </a:xfrm>
          <a:prstGeom prst="rect">
            <a:avLst/>
          </a:prstGeom>
        </p:spPr>
      </p:pic>
      <p:grpSp>
        <p:nvGrpSpPr>
          <p:cNvPr id="34" name="组合 33">
            <a:extLst>
              <a:ext uri="{FF2B5EF4-FFF2-40B4-BE49-F238E27FC236}">
                <a16:creationId xmlns:a16="http://schemas.microsoft.com/office/drawing/2014/main" id="{F26B8FC8-DC49-4F08-8F1B-B161190F0684}"/>
              </a:ext>
            </a:extLst>
          </p:cNvPr>
          <p:cNvGrpSpPr/>
          <p:nvPr/>
        </p:nvGrpSpPr>
        <p:grpSpPr>
          <a:xfrm>
            <a:off x="5154149" y="0"/>
            <a:ext cx="2088480" cy="6858000"/>
            <a:chOff x="5154149" y="0"/>
            <a:chExt cx="2088480" cy="6858000"/>
          </a:xfrm>
        </p:grpSpPr>
        <p:sp>
          <p:nvSpPr>
            <p:cNvPr id="31" name="矩形 30">
              <a:extLst>
                <a:ext uri="{FF2B5EF4-FFF2-40B4-BE49-F238E27FC236}">
                  <a16:creationId xmlns:a16="http://schemas.microsoft.com/office/drawing/2014/main" id="{6DBBE5A0-DA55-4D67-AC16-659FD6EDE91A}"/>
                </a:ext>
              </a:extLst>
            </p:cNvPr>
            <p:cNvSpPr/>
            <p:nvPr/>
          </p:nvSpPr>
          <p:spPr>
            <a:xfrm>
              <a:off x="5154149" y="0"/>
              <a:ext cx="2088480" cy="6858000"/>
            </a:xfrm>
            <a:prstGeom prst="rect">
              <a:avLst/>
            </a:prstGeom>
            <a:blipFill>
              <a:blip r:embed="rId6"/>
              <a:stretch>
                <a:fillRect/>
              </a:stretch>
            </a:blipFill>
            <a:ln>
              <a:noFill/>
            </a:ln>
            <a:effectLst>
              <a:outerShdw blurRad="1778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6702369F-2267-4216-9DAD-A204A3BF9634}"/>
                </a:ext>
              </a:extLst>
            </p:cNvPr>
            <p:cNvSpPr/>
            <p:nvPr/>
          </p:nvSpPr>
          <p:spPr>
            <a:xfrm>
              <a:off x="5470677" y="5315034"/>
              <a:ext cx="1460014" cy="1187771"/>
            </a:xfrm>
            <a:prstGeom prst="rect">
              <a:avLst/>
            </a:prstGeom>
          </p:spPr>
          <p:txBody>
            <a:bodyPr vert="eaVert" lIns="91440" tIns="45720" rIns="91440" bIns="45720" rtlCol="0" anchor="ctr">
              <a:noAutofit/>
            </a:bodyPr>
            <a:lstStyle/>
            <a:p>
              <a:pPr>
                <a:lnSpc>
                  <a:spcPct val="90000"/>
                </a:lnSpc>
                <a:spcBef>
                  <a:spcPct val="0"/>
                </a:spcBef>
              </a:pPr>
              <a:r>
                <a:rPr lang="zh-CN" altLang="en-US" sz="8000" b="1" spc="600" dirty="0">
                  <a:solidFill>
                    <a:srgbClr val="EB603B"/>
                  </a:solidFill>
                  <a:latin typeface="標楷體" panose="03000509000000000000" pitchFamily="65" charset="-120"/>
                  <a:ea typeface="標楷體" panose="03000509000000000000" pitchFamily="65" charset="-120"/>
                  <a:cs typeface="+mn-ea"/>
                  <a:sym typeface="+mn-lt"/>
                </a:rPr>
                <a:t>茶</a:t>
              </a:r>
            </a:p>
          </p:txBody>
        </p:sp>
        <p:sp>
          <p:nvSpPr>
            <p:cNvPr id="10" name="矩形 9">
              <a:extLst>
                <a:ext uri="{FF2B5EF4-FFF2-40B4-BE49-F238E27FC236}">
                  <a16:creationId xmlns:a16="http://schemas.microsoft.com/office/drawing/2014/main" id="{BA88E070-654F-4C3C-AFC4-FBC3DB1FC69F}"/>
                </a:ext>
              </a:extLst>
            </p:cNvPr>
            <p:cNvSpPr/>
            <p:nvPr/>
          </p:nvSpPr>
          <p:spPr>
            <a:xfrm>
              <a:off x="5652361" y="558140"/>
              <a:ext cx="1085257" cy="4418113"/>
            </a:xfrm>
            <a:prstGeom prst="rect">
              <a:avLst/>
            </a:prstGeom>
          </p:spPr>
          <p:txBody>
            <a:bodyPr vert="eaVert" lIns="91440" tIns="45720" rIns="91440" bIns="45720" rtlCol="0" anchor="ctr">
              <a:noAutofit/>
            </a:bodyPr>
            <a:lstStyle/>
            <a:p>
              <a:pPr>
                <a:lnSpc>
                  <a:spcPct val="90000"/>
                </a:lnSpc>
                <a:spcBef>
                  <a:spcPct val="0"/>
                </a:spcBef>
              </a:pPr>
              <a:r>
                <a:rPr lang="zh-TW" altLang="en-US" sz="7000" spc="12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rPr>
                <a:t>感謝聆聽</a:t>
              </a:r>
              <a:endParaRPr lang="zh-CN" altLang="en-US" sz="7000" spc="1200" dirty="0">
                <a:solidFill>
                  <a:schemeClr val="tx1">
                    <a:lumMod val="85000"/>
                    <a:lumOff val="15000"/>
                  </a:schemeClr>
                </a:solidFill>
                <a:latin typeface="標楷體" panose="03000509000000000000" pitchFamily="65" charset="-120"/>
                <a:ea typeface="標楷體" panose="03000509000000000000" pitchFamily="65" charset="-120"/>
                <a:cs typeface="+mn-ea"/>
                <a:sym typeface="+mn-lt"/>
              </a:endParaRPr>
            </a:p>
          </p:txBody>
        </p:sp>
        <p:sp>
          <p:nvSpPr>
            <p:cNvPr id="20" name="椭圆 19">
              <a:extLst>
                <a:ext uri="{FF2B5EF4-FFF2-40B4-BE49-F238E27FC236}">
                  <a16:creationId xmlns:a16="http://schemas.microsoft.com/office/drawing/2014/main" id="{9684CECA-0AB1-41CC-ABB6-57D4EBEAD948}"/>
                </a:ext>
              </a:extLst>
            </p:cNvPr>
            <p:cNvSpPr/>
            <p:nvPr/>
          </p:nvSpPr>
          <p:spPr>
            <a:xfrm>
              <a:off x="6121388" y="4949825"/>
              <a:ext cx="127000" cy="12700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222778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2665E79C-B28C-49D0-8BEF-D76F15B9BAC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EC1ECDF6-BF7F-4251-9F06-68FA0A5E6A95}"/>
              </a:ext>
            </a:extLst>
          </p:cNvPr>
          <p:cNvSpPr/>
          <p:nvPr/>
        </p:nvSpPr>
        <p:spPr>
          <a:xfrm>
            <a:off x="4400980" y="2185173"/>
            <a:ext cx="3390039" cy="957943"/>
          </a:xfrm>
          <a:prstGeom prst="rect">
            <a:avLst/>
          </a:prstGeom>
        </p:spPr>
        <p:txBody>
          <a:bodyPr vert="horz" lIns="91440" tIns="45720" rIns="91440" bIns="45720" rtlCol="0" anchor="ctr">
            <a:noAutofit/>
          </a:bodyPr>
          <a:lstStyle/>
          <a:p>
            <a:pPr algn="ctr">
              <a:lnSpc>
                <a:spcPct val="90000"/>
              </a:lnSpc>
              <a:spcBef>
                <a:spcPct val="0"/>
              </a:spcBef>
            </a:pPr>
            <a:r>
              <a:rPr lang="zh-TW" altLang="en-US"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總</a:t>
            </a:r>
            <a:r>
              <a:rPr lang="en-US" altLang="zh-CN"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a:t>
            </a:r>
            <a:r>
              <a:rPr lang="zh-CN" altLang="en-US"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目</a:t>
            </a:r>
            <a:r>
              <a:rPr lang="en-US" altLang="zh-CN"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a:t>
            </a:r>
            <a:r>
              <a:rPr lang="zh-TW" altLang="en-US"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錄</a:t>
            </a:r>
            <a:endParaRPr lang="zh-CN" altLang="en-US" sz="44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grpSp>
        <p:nvGrpSpPr>
          <p:cNvPr id="57" name="组合 56">
            <a:extLst>
              <a:ext uri="{FF2B5EF4-FFF2-40B4-BE49-F238E27FC236}">
                <a16:creationId xmlns:a16="http://schemas.microsoft.com/office/drawing/2014/main" id="{BD6854D5-36DE-412D-B285-CB7EED0312D8}"/>
              </a:ext>
            </a:extLst>
          </p:cNvPr>
          <p:cNvGrpSpPr/>
          <p:nvPr/>
        </p:nvGrpSpPr>
        <p:grpSpPr>
          <a:xfrm>
            <a:off x="495849" y="4000363"/>
            <a:ext cx="2167190" cy="1525827"/>
            <a:chOff x="1037480" y="4340226"/>
            <a:chExt cx="2167190" cy="1525827"/>
          </a:xfrm>
        </p:grpSpPr>
        <p:sp>
          <p:nvSpPr>
            <p:cNvPr id="10" name="矩形 9">
              <a:extLst>
                <a:ext uri="{FF2B5EF4-FFF2-40B4-BE49-F238E27FC236}">
                  <a16:creationId xmlns:a16="http://schemas.microsoft.com/office/drawing/2014/main" id="{421E2C7D-0F1C-41CE-87B9-0EE16CBF5828}"/>
                </a:ext>
              </a:extLst>
            </p:cNvPr>
            <p:cNvSpPr/>
            <p:nvPr/>
          </p:nvSpPr>
          <p:spPr>
            <a:xfrm>
              <a:off x="1037480" y="4827813"/>
              <a:ext cx="2167190" cy="454362"/>
            </a:xfrm>
            <a:prstGeom prst="rect">
              <a:avLst/>
            </a:prstGeom>
          </p:spPr>
          <p:txBody>
            <a:bodyPr vert="horz" lIns="91440" tIns="45720" rIns="91440" bIns="45720" rtlCol="0" anchor="ctr">
              <a:noAutofit/>
            </a:bodyPr>
            <a:lstStyle/>
            <a:p>
              <a:pPr algn="ctr">
                <a:lnSpc>
                  <a:spcPct val="90000"/>
                </a:lnSpc>
                <a:spcBef>
                  <a:spcPct val="0"/>
                </a:spcBef>
              </a:pPr>
              <a:r>
                <a:rPr lang="zh-TW"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起源</a:t>
              </a:r>
              <a:endParaRPr lang="zh-CN"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11" name="矩形 10">
              <a:extLst>
                <a:ext uri="{FF2B5EF4-FFF2-40B4-BE49-F238E27FC236}">
                  <a16:creationId xmlns:a16="http://schemas.microsoft.com/office/drawing/2014/main" id="{AA5184F4-9319-463B-94E7-4963E24BFD54}"/>
                </a:ext>
              </a:extLst>
            </p:cNvPr>
            <p:cNvSpPr/>
            <p:nvPr/>
          </p:nvSpPr>
          <p:spPr>
            <a:xfrm>
              <a:off x="1317584" y="5397033"/>
              <a:ext cx="1501131" cy="469020"/>
            </a:xfrm>
            <a:prstGeom prst="rect">
              <a:avLst/>
            </a:prstGeom>
          </p:spPr>
          <p:txBody>
            <a:bodyPr vert="horz" lIns="91440" tIns="45720" rIns="91440" bIns="45720" rtlCol="0" anchor="ctr">
              <a:noAutofit/>
            </a:bodyPr>
            <a:lstStyle/>
            <a:p>
              <a:pPr algn="ctr">
                <a:lnSpc>
                  <a:spcPct val="90000"/>
                </a:lnSpc>
                <a:spcBef>
                  <a:spcPct val="0"/>
                </a:spcBef>
              </a:pPr>
              <a:endParaRPr lang="zh-CN" altLang="en-US" sz="28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13" name="图片 12">
              <a:extLst>
                <a:ext uri="{FF2B5EF4-FFF2-40B4-BE49-F238E27FC236}">
                  <a16:creationId xmlns:a16="http://schemas.microsoft.com/office/drawing/2014/main" id="{FDEE727B-12BF-45D6-86EA-86161B4127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5310" y="4340226"/>
              <a:ext cx="451531" cy="249832"/>
            </a:xfrm>
            <a:prstGeom prst="rect">
              <a:avLst/>
            </a:prstGeom>
          </p:spPr>
        </p:pic>
      </p:grpSp>
      <p:grpSp>
        <p:nvGrpSpPr>
          <p:cNvPr id="58" name="组合 57">
            <a:extLst>
              <a:ext uri="{FF2B5EF4-FFF2-40B4-BE49-F238E27FC236}">
                <a16:creationId xmlns:a16="http://schemas.microsoft.com/office/drawing/2014/main" id="{0F1E4DC1-0655-42C3-AEFB-76E3691B2307}"/>
              </a:ext>
            </a:extLst>
          </p:cNvPr>
          <p:cNvGrpSpPr/>
          <p:nvPr/>
        </p:nvGrpSpPr>
        <p:grpSpPr>
          <a:xfrm>
            <a:off x="2675911" y="3972373"/>
            <a:ext cx="2691102" cy="969939"/>
            <a:chOff x="3519206" y="4312480"/>
            <a:chExt cx="2691102" cy="969939"/>
          </a:xfrm>
        </p:grpSpPr>
        <p:sp>
          <p:nvSpPr>
            <p:cNvPr id="17" name="矩形 16">
              <a:extLst>
                <a:ext uri="{FF2B5EF4-FFF2-40B4-BE49-F238E27FC236}">
                  <a16:creationId xmlns:a16="http://schemas.microsoft.com/office/drawing/2014/main" id="{7DACFA31-8BD6-4404-AD0B-2A992CE63519}"/>
                </a:ext>
              </a:extLst>
            </p:cNvPr>
            <p:cNvSpPr/>
            <p:nvPr/>
          </p:nvSpPr>
          <p:spPr>
            <a:xfrm>
              <a:off x="3519206" y="4828057"/>
              <a:ext cx="2691102" cy="454362"/>
            </a:xfrm>
            <a:prstGeom prst="rect">
              <a:avLst/>
            </a:prstGeom>
          </p:spPr>
          <p:txBody>
            <a:bodyPr vert="horz" lIns="91440" tIns="45720" rIns="91440" bIns="45720" rtlCol="0" anchor="ctr">
              <a:noAutofit/>
            </a:bodyPr>
            <a:lstStyle/>
            <a:p>
              <a:pPr algn="ctr">
                <a:lnSpc>
                  <a:spcPct val="90000"/>
                </a:lnSpc>
                <a:spcBef>
                  <a:spcPct val="0"/>
                </a:spcBef>
              </a:pPr>
              <a:r>
                <a:rPr lang="zh-TW"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產區與分佈</a:t>
              </a:r>
              <a:endParaRPr lang="zh-CN"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0" name="图片 19">
              <a:extLst>
                <a:ext uri="{FF2B5EF4-FFF2-40B4-BE49-F238E27FC236}">
                  <a16:creationId xmlns:a16="http://schemas.microsoft.com/office/drawing/2014/main" id="{DB1246A0-9E9B-47ED-BE0D-EA88190394C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067" y="4312480"/>
              <a:ext cx="451531" cy="249832"/>
            </a:xfrm>
            <a:prstGeom prst="rect">
              <a:avLst/>
            </a:prstGeom>
          </p:spPr>
        </p:pic>
      </p:grpSp>
      <p:grpSp>
        <p:nvGrpSpPr>
          <p:cNvPr id="59" name="组合 58">
            <a:extLst>
              <a:ext uri="{FF2B5EF4-FFF2-40B4-BE49-F238E27FC236}">
                <a16:creationId xmlns:a16="http://schemas.microsoft.com/office/drawing/2014/main" id="{DFBA467C-77A9-4769-A23C-5EB3856C531F}"/>
              </a:ext>
            </a:extLst>
          </p:cNvPr>
          <p:cNvGrpSpPr/>
          <p:nvPr/>
        </p:nvGrpSpPr>
        <p:grpSpPr>
          <a:xfrm>
            <a:off x="5531708" y="3972373"/>
            <a:ext cx="2167190" cy="927774"/>
            <a:chOff x="6395142" y="4321847"/>
            <a:chExt cx="2167190" cy="927774"/>
          </a:xfrm>
        </p:grpSpPr>
        <p:sp>
          <p:nvSpPr>
            <p:cNvPr id="26" name="矩形 25">
              <a:extLst>
                <a:ext uri="{FF2B5EF4-FFF2-40B4-BE49-F238E27FC236}">
                  <a16:creationId xmlns:a16="http://schemas.microsoft.com/office/drawing/2014/main" id="{4F573AD3-15B2-4067-9AD1-6ECCBAB7FD9D}"/>
                </a:ext>
              </a:extLst>
            </p:cNvPr>
            <p:cNvSpPr/>
            <p:nvPr/>
          </p:nvSpPr>
          <p:spPr>
            <a:xfrm>
              <a:off x="6395142" y="4795259"/>
              <a:ext cx="2167190" cy="454362"/>
            </a:xfrm>
            <a:prstGeom prst="rect">
              <a:avLst/>
            </a:prstGeom>
          </p:spPr>
          <p:txBody>
            <a:bodyPr vert="horz" lIns="91440" tIns="45720" rIns="91440" bIns="45720" rtlCol="0" anchor="ctr">
              <a:noAutofit/>
            </a:bodyPr>
            <a:lstStyle/>
            <a:p>
              <a:pPr algn="ctr">
                <a:lnSpc>
                  <a:spcPct val="90000"/>
                </a:lnSpc>
                <a:spcBef>
                  <a:spcPct val="0"/>
                </a:spcBef>
              </a:pPr>
              <a:r>
                <a:rPr lang="zh-TW"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介紹</a:t>
              </a:r>
              <a:endParaRPr lang="zh-CN"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8" name="图片 27">
              <a:extLst>
                <a:ext uri="{FF2B5EF4-FFF2-40B4-BE49-F238E27FC236}">
                  <a16:creationId xmlns:a16="http://schemas.microsoft.com/office/drawing/2014/main" id="{76A3E85E-5A00-4E30-BC79-005E6AAC8D9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52972" y="4321847"/>
              <a:ext cx="451531" cy="249832"/>
            </a:xfrm>
            <a:prstGeom prst="rect">
              <a:avLst/>
            </a:prstGeom>
          </p:spPr>
        </p:pic>
      </p:grpSp>
      <p:grpSp>
        <p:nvGrpSpPr>
          <p:cNvPr id="60" name="组合 59">
            <a:extLst>
              <a:ext uri="{FF2B5EF4-FFF2-40B4-BE49-F238E27FC236}">
                <a16:creationId xmlns:a16="http://schemas.microsoft.com/office/drawing/2014/main" id="{2176E51D-2C35-4555-B64F-5D08F0D39348}"/>
              </a:ext>
            </a:extLst>
          </p:cNvPr>
          <p:cNvGrpSpPr/>
          <p:nvPr/>
        </p:nvGrpSpPr>
        <p:grpSpPr>
          <a:xfrm>
            <a:off x="7711770" y="3946537"/>
            <a:ext cx="2167190" cy="953610"/>
            <a:chOff x="9042852" y="4339261"/>
            <a:chExt cx="2167190" cy="953610"/>
          </a:xfrm>
        </p:grpSpPr>
        <p:sp>
          <p:nvSpPr>
            <p:cNvPr id="30" name="矩形 29">
              <a:extLst>
                <a:ext uri="{FF2B5EF4-FFF2-40B4-BE49-F238E27FC236}">
                  <a16:creationId xmlns:a16="http://schemas.microsoft.com/office/drawing/2014/main" id="{7EB0860B-EB70-4D45-BBFF-546446DF9B96}"/>
                </a:ext>
              </a:extLst>
            </p:cNvPr>
            <p:cNvSpPr/>
            <p:nvPr/>
          </p:nvSpPr>
          <p:spPr>
            <a:xfrm>
              <a:off x="9042852" y="4838509"/>
              <a:ext cx="2167190" cy="454362"/>
            </a:xfrm>
            <a:prstGeom prst="rect">
              <a:avLst/>
            </a:prstGeom>
          </p:spPr>
          <p:txBody>
            <a:bodyPr vert="horz" lIns="91440" tIns="45720" rIns="91440" bIns="45720" rtlCol="0" anchor="ctr">
              <a:noAutofit/>
            </a:bodyPr>
            <a:lstStyle/>
            <a:p>
              <a:pPr algn="ctr">
                <a:lnSpc>
                  <a:spcPct val="90000"/>
                </a:lnSpc>
                <a:spcBef>
                  <a:spcPct val="0"/>
                </a:spcBef>
              </a:pPr>
              <a:r>
                <a:rPr lang="zh-TW"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製程</a:t>
              </a:r>
              <a:endParaRPr lang="zh-CN"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33" name="图片 32">
              <a:extLst>
                <a:ext uri="{FF2B5EF4-FFF2-40B4-BE49-F238E27FC236}">
                  <a16:creationId xmlns:a16="http://schemas.microsoft.com/office/drawing/2014/main" id="{599F0020-F765-468E-A305-D477D1244E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56590" y="4339261"/>
              <a:ext cx="451531" cy="249832"/>
            </a:xfrm>
            <a:prstGeom prst="rect">
              <a:avLst/>
            </a:prstGeom>
          </p:spPr>
        </p:pic>
      </p:grpSp>
      <p:pic>
        <p:nvPicPr>
          <p:cNvPr id="56" name="图片 55">
            <a:extLst>
              <a:ext uri="{FF2B5EF4-FFF2-40B4-BE49-F238E27FC236}">
                <a16:creationId xmlns:a16="http://schemas.microsoft.com/office/drawing/2014/main" id="{C1147222-EB9C-4B56-81B4-C545E7857F3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65844" y="634303"/>
            <a:ext cx="2460312" cy="1737614"/>
          </a:xfrm>
          <a:prstGeom prst="rect">
            <a:avLst/>
          </a:prstGeom>
        </p:spPr>
      </p:pic>
      <p:grpSp>
        <p:nvGrpSpPr>
          <p:cNvPr id="3" name="组合 59">
            <a:extLst>
              <a:ext uri="{FF2B5EF4-FFF2-40B4-BE49-F238E27FC236}">
                <a16:creationId xmlns:a16="http://schemas.microsoft.com/office/drawing/2014/main" id="{ABC51BA4-FB40-D5E4-F4C7-D6EFAD1F35AF}"/>
              </a:ext>
            </a:extLst>
          </p:cNvPr>
          <p:cNvGrpSpPr/>
          <p:nvPr/>
        </p:nvGrpSpPr>
        <p:grpSpPr>
          <a:xfrm>
            <a:off x="9739273" y="3946537"/>
            <a:ext cx="2167190" cy="953610"/>
            <a:chOff x="9042852" y="4339261"/>
            <a:chExt cx="2167190" cy="953610"/>
          </a:xfrm>
        </p:grpSpPr>
        <p:sp>
          <p:nvSpPr>
            <p:cNvPr id="4" name="矩形 3">
              <a:extLst>
                <a:ext uri="{FF2B5EF4-FFF2-40B4-BE49-F238E27FC236}">
                  <a16:creationId xmlns:a16="http://schemas.microsoft.com/office/drawing/2014/main" id="{3530753E-AE46-DD10-DD41-4D22C3A98402}"/>
                </a:ext>
              </a:extLst>
            </p:cNvPr>
            <p:cNvSpPr/>
            <p:nvPr/>
          </p:nvSpPr>
          <p:spPr>
            <a:xfrm>
              <a:off x="9042852" y="4838509"/>
              <a:ext cx="2167190" cy="454362"/>
            </a:xfrm>
            <a:prstGeom prst="rect">
              <a:avLst/>
            </a:prstGeom>
          </p:spPr>
          <p:txBody>
            <a:bodyPr vert="horz" lIns="91440" tIns="45720" rIns="91440" bIns="45720" rtlCol="0" anchor="ctr">
              <a:noAutofit/>
            </a:bodyPr>
            <a:lstStyle/>
            <a:p>
              <a:pPr algn="ctr">
                <a:lnSpc>
                  <a:spcPct val="90000"/>
                </a:lnSpc>
                <a:spcBef>
                  <a:spcPct val="0"/>
                </a:spcBef>
              </a:pPr>
              <a:r>
                <a:rPr lang="zh-TW"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補充</a:t>
              </a:r>
              <a:endParaRPr lang="zh-CN" altLang="en-US" sz="3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5" name="图片 32">
              <a:extLst>
                <a:ext uri="{FF2B5EF4-FFF2-40B4-BE49-F238E27FC236}">
                  <a16:creationId xmlns:a16="http://schemas.microsoft.com/office/drawing/2014/main" id="{E0C0C9FF-D7E8-7824-7B4D-DF94BE0E87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56590" y="4339261"/>
              <a:ext cx="451531" cy="249832"/>
            </a:xfrm>
            <a:prstGeom prst="rect">
              <a:avLst/>
            </a:prstGeom>
          </p:spPr>
        </p:pic>
      </p:grpSp>
    </p:spTree>
    <p:extLst>
      <p:ext uri="{BB962C8B-B14F-4D97-AF65-F5344CB8AC3E}">
        <p14:creationId xmlns:p14="http://schemas.microsoft.com/office/powerpoint/2010/main" val="4037531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E1D5B-437D-4307-9CF3-862A42A28F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92AF8FA-88AE-4E3D-9EE0-56A3653B9752}"/>
              </a:ext>
            </a:extLst>
          </p:cNvPr>
          <p:cNvPicPr>
            <a:picLocks noChangeAspect="1"/>
          </p:cNvPicPr>
          <p:nvPr/>
        </p:nvPicPr>
        <p:blipFill>
          <a:blip r:embed="rId3"/>
          <a:stretch>
            <a:fillRect/>
          </a:stretch>
        </p:blipFill>
        <p:spPr>
          <a:xfrm>
            <a:off x="1086209" y="1114801"/>
            <a:ext cx="10031734" cy="4634998"/>
          </a:xfrm>
          <a:prstGeom prst="rect">
            <a:avLst/>
          </a:prstGeom>
          <a:blipFill>
            <a:blip r:embed="rId4"/>
            <a:stretch>
              <a:fillRect/>
            </a:stretch>
          </a:blipFill>
          <a:ln>
            <a:noFill/>
          </a:ln>
          <a:effectLst>
            <a:outerShdw blurRad="177800" sx="101000" sy="101000" algn="ctr" rotWithShape="0">
              <a:prstClr val="black">
                <a:alpha val="31000"/>
              </a:prstClr>
            </a:outerShdw>
          </a:effectLst>
        </p:spPr>
      </p:pic>
      <p:sp>
        <p:nvSpPr>
          <p:cNvPr id="13" name="矩形 12">
            <a:extLst>
              <a:ext uri="{FF2B5EF4-FFF2-40B4-BE49-F238E27FC236}">
                <a16:creationId xmlns:a16="http://schemas.microsoft.com/office/drawing/2014/main" id="{B9E17F88-B011-4225-9050-641E277EB234}"/>
              </a:ext>
            </a:extLst>
          </p:cNvPr>
          <p:cNvSpPr/>
          <p:nvPr/>
        </p:nvSpPr>
        <p:spPr>
          <a:xfrm>
            <a:off x="10276110" y="3338286"/>
            <a:ext cx="1436914" cy="653142"/>
          </a:xfrm>
          <a:prstGeom prst="rect">
            <a:avLst/>
          </a:prstGeom>
        </p:spPr>
        <p:txBody>
          <a:bodyPr vert="horz" lIns="91440" tIns="45720" rIns="91440" bIns="45720" rtlCol="0" anchor="ctr">
            <a:noAutofit/>
          </a:bodyPr>
          <a:lstStyle/>
          <a:p>
            <a:pPr algn="ctr">
              <a:lnSpc>
                <a:spcPct val="90000"/>
              </a:lnSpc>
              <a:spcBef>
                <a:spcPct val="0"/>
              </a:spcBef>
            </a:pPr>
            <a:r>
              <a:rPr lang="zh-TW" altLang="en-US" sz="19900" dirty="0">
                <a:solidFill>
                  <a:srgbClr val="E3E0D9"/>
                </a:solidFill>
                <a:latin typeface="標楷體" panose="03000509000000000000" pitchFamily="65" charset="-120"/>
                <a:ea typeface="標楷體" panose="03000509000000000000" pitchFamily="65" charset="-120"/>
                <a:cs typeface="+mn-ea"/>
                <a:sym typeface="+mn-lt"/>
              </a:rPr>
              <a:t>韻</a:t>
            </a:r>
            <a:endParaRPr lang="zh-CN" altLang="en-US" sz="19900" dirty="0">
              <a:solidFill>
                <a:srgbClr val="E3E0D9"/>
              </a:solidFill>
              <a:latin typeface="標楷體" panose="03000509000000000000" pitchFamily="65" charset="-120"/>
              <a:ea typeface="標楷體" panose="03000509000000000000" pitchFamily="65" charset="-120"/>
              <a:cs typeface="+mn-ea"/>
              <a:sym typeface="+mn-lt"/>
            </a:endParaRPr>
          </a:p>
        </p:txBody>
      </p:sp>
      <p:sp>
        <p:nvSpPr>
          <p:cNvPr id="14" name="矩形 13">
            <a:extLst>
              <a:ext uri="{FF2B5EF4-FFF2-40B4-BE49-F238E27FC236}">
                <a16:creationId xmlns:a16="http://schemas.microsoft.com/office/drawing/2014/main" id="{AD50378E-BA0D-487D-9331-5D9669FBD304}"/>
              </a:ext>
            </a:extLst>
          </p:cNvPr>
          <p:cNvSpPr/>
          <p:nvPr/>
        </p:nvSpPr>
        <p:spPr>
          <a:xfrm>
            <a:off x="33167" y="2209587"/>
            <a:ext cx="2736648" cy="2910540"/>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茶</a:t>
            </a:r>
          </a:p>
        </p:txBody>
      </p:sp>
      <p:sp>
        <p:nvSpPr>
          <p:cNvPr id="16" name="椭圆 15">
            <a:extLst>
              <a:ext uri="{FF2B5EF4-FFF2-40B4-BE49-F238E27FC236}">
                <a16:creationId xmlns:a16="http://schemas.microsoft.com/office/drawing/2014/main" id="{AF7D4804-3F6B-4BDB-AF49-84FFA5ED7FFF}"/>
              </a:ext>
            </a:extLst>
          </p:cNvPr>
          <p:cNvSpPr/>
          <p:nvPr/>
        </p:nvSpPr>
        <p:spPr>
          <a:xfrm>
            <a:off x="5313742" y="1692579"/>
            <a:ext cx="1580542" cy="158054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8DA60042-B343-4F59-A110-00689BFDC4CB}"/>
              </a:ext>
            </a:extLst>
          </p:cNvPr>
          <p:cNvSpPr/>
          <p:nvPr/>
        </p:nvSpPr>
        <p:spPr>
          <a:xfrm>
            <a:off x="4678533" y="3756918"/>
            <a:ext cx="2850960" cy="469020"/>
          </a:xfrm>
          <a:prstGeom prst="rect">
            <a:avLst/>
          </a:prstGeom>
        </p:spPr>
        <p:txBody>
          <a:bodyPr vert="horz" lIns="91440" tIns="45720" rIns="91440" bIns="45720" rtlCol="0" anchor="ctr">
            <a:noAutofit/>
          </a:bodyPr>
          <a:lstStyle/>
          <a:p>
            <a:pPr algn="ctr">
              <a:lnSpc>
                <a:spcPct val="90000"/>
              </a:lnSpc>
              <a:spcBef>
                <a:spcPct val="0"/>
              </a:spcBef>
            </a:pPr>
            <a:r>
              <a:rPr lang="zh-TW"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起源</a:t>
            </a:r>
            <a:endParaRPr lang="zh-CN"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26" name="矩形 25">
            <a:extLst>
              <a:ext uri="{FF2B5EF4-FFF2-40B4-BE49-F238E27FC236}">
                <a16:creationId xmlns:a16="http://schemas.microsoft.com/office/drawing/2014/main" id="{D4D0A338-9376-4A97-979F-71A4A5A13EA4}"/>
              </a:ext>
            </a:extLst>
          </p:cNvPr>
          <p:cNvSpPr/>
          <p:nvPr/>
        </p:nvSpPr>
        <p:spPr>
          <a:xfrm>
            <a:off x="3515257" y="4526499"/>
            <a:ext cx="5161486" cy="448841"/>
          </a:xfrm>
          <a:prstGeom prst="rect">
            <a:avLst/>
          </a:prstGeom>
        </p:spPr>
        <p:txBody>
          <a:bodyPr vert="horz" lIns="91440" tIns="45720" rIns="91440" bIns="45720" rtlCol="0" anchor="ctr">
            <a:noAutofit/>
          </a:bodyPr>
          <a:lstStyle/>
          <a:p>
            <a:pPr algn="ctr">
              <a:lnSpc>
                <a:spcPts val="3000"/>
              </a:lnSpc>
              <a:spcBef>
                <a:spcPct val="0"/>
              </a:spcBef>
            </a:pPr>
            <a:r>
              <a:rPr lang="zh-TW" altLang="zh-TW" sz="2400" i="1" dirty="0">
                <a:solidFill>
                  <a:srgbClr val="93866D"/>
                </a:solidFill>
                <a:latin typeface="標楷體" panose="03000509000000000000" pitchFamily="65" charset="-120"/>
                <a:ea typeface="標楷體" panose="03000509000000000000" pitchFamily="65" charset="-120"/>
              </a:rPr>
              <a:t>南烏龍</a:t>
            </a:r>
            <a:r>
              <a:rPr lang="zh-TW" altLang="en-US" sz="2400" i="1" dirty="0">
                <a:solidFill>
                  <a:srgbClr val="93866D"/>
                </a:solidFill>
                <a:latin typeface="標楷體" panose="03000509000000000000" pitchFamily="65" charset="-120"/>
                <a:ea typeface="標楷體" panose="03000509000000000000" pitchFamily="65" charset="-120"/>
              </a:rPr>
              <a:t>，</a:t>
            </a:r>
            <a:r>
              <a:rPr lang="zh-TW" altLang="zh-TW" sz="2400" i="1" dirty="0">
                <a:solidFill>
                  <a:srgbClr val="93866D"/>
                </a:solidFill>
                <a:latin typeface="標楷體" panose="03000509000000000000" pitchFamily="65" charset="-120"/>
                <a:ea typeface="標楷體" panose="03000509000000000000" pitchFamily="65" charset="-120"/>
              </a:rPr>
              <a:t>北包種</a:t>
            </a:r>
            <a:endParaRPr lang="zh-CN" altLang="en-US" sz="2800" i="1" spc="600" dirty="0">
              <a:solidFill>
                <a:srgbClr val="93866D"/>
              </a:solidFill>
              <a:latin typeface="標楷體" panose="03000509000000000000" pitchFamily="65" charset="-120"/>
              <a:ea typeface="標楷體" panose="03000509000000000000" pitchFamily="65" charset="-120"/>
              <a:cs typeface="+mn-ea"/>
              <a:sym typeface="+mn-lt"/>
            </a:endParaRPr>
          </a:p>
        </p:txBody>
      </p:sp>
      <p:pic>
        <p:nvPicPr>
          <p:cNvPr id="29" name="图片 28">
            <a:extLst>
              <a:ext uri="{FF2B5EF4-FFF2-40B4-BE49-F238E27FC236}">
                <a16:creationId xmlns:a16="http://schemas.microsoft.com/office/drawing/2014/main" id="{3E4281B7-A3A2-4ABA-ACB0-CEEACFBF9A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7325650" y="3463424"/>
            <a:ext cx="887782" cy="431922"/>
          </a:xfrm>
          <a:prstGeom prst="rect">
            <a:avLst/>
          </a:prstGeom>
        </p:spPr>
      </p:pic>
    </p:spTree>
    <p:extLst>
      <p:ext uri="{BB962C8B-B14F-4D97-AF65-F5344CB8AC3E}">
        <p14:creationId xmlns:p14="http://schemas.microsoft.com/office/powerpoint/2010/main" val="283243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673414-B13E-423E-8AF9-8F741A6890E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椭圆 9">
            <a:extLst>
              <a:ext uri="{FF2B5EF4-FFF2-40B4-BE49-F238E27FC236}">
                <a16:creationId xmlns:a16="http://schemas.microsoft.com/office/drawing/2014/main" id="{F721F63B-F71C-4E11-ADB5-3818B6746984}"/>
              </a:ext>
            </a:extLst>
          </p:cNvPr>
          <p:cNvSpPr/>
          <p:nvPr/>
        </p:nvSpPr>
        <p:spPr>
          <a:xfrm>
            <a:off x="2274182" y="2653797"/>
            <a:ext cx="2419350" cy="2419350"/>
          </a:xfrm>
          <a:prstGeom prst="ellipse">
            <a:avLst/>
          </a:prstGeom>
          <a:solidFill>
            <a:srgbClr val="EF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AE749620-0B1A-413B-8D66-0DF2CDA183BF}"/>
              </a:ext>
            </a:extLst>
          </p:cNvPr>
          <p:cNvSpPr/>
          <p:nvPr/>
        </p:nvSpPr>
        <p:spPr>
          <a:xfrm>
            <a:off x="5556315" y="2664473"/>
            <a:ext cx="2419350" cy="2419350"/>
          </a:xfrm>
          <a:prstGeom prst="ellipse">
            <a:avLst/>
          </a:prstGeom>
          <a:solidFill>
            <a:srgbClr val="EF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746C957D-8FBE-4EBD-8639-7B87B5472B54}"/>
              </a:ext>
            </a:extLst>
          </p:cNvPr>
          <p:cNvSpPr/>
          <p:nvPr/>
        </p:nvSpPr>
        <p:spPr>
          <a:xfrm>
            <a:off x="4069630" y="680516"/>
            <a:ext cx="4052740"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TW" altLang="en-US" sz="3600" b="1"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文山包種茶</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sp>
        <p:nvSpPr>
          <p:cNvPr id="7" name="矩形: 圆角 6">
            <a:extLst>
              <a:ext uri="{FF2B5EF4-FFF2-40B4-BE49-F238E27FC236}">
                <a16:creationId xmlns:a16="http://schemas.microsoft.com/office/drawing/2014/main" id="{9A9FC65C-4563-4A9D-9AD4-88B17DF376FB}"/>
              </a:ext>
            </a:extLst>
          </p:cNvPr>
          <p:cNvSpPr/>
          <p:nvPr/>
        </p:nvSpPr>
        <p:spPr>
          <a:xfrm>
            <a:off x="867747" y="1657350"/>
            <a:ext cx="10478277" cy="4071646"/>
          </a:xfrm>
          <a:prstGeom prst="roundRect">
            <a:avLst>
              <a:gd name="adj" fmla="val 14463"/>
            </a:avLst>
          </a:prstGeom>
          <a:no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id="{2D1699C3-FA24-41C7-9AD3-D625A6003026}"/>
              </a:ext>
            </a:extLst>
          </p:cNvPr>
          <p:cNvPicPr>
            <a:picLocks noChangeAspect="1"/>
          </p:cNvPicPr>
          <p:nvPr/>
        </p:nvPicPr>
        <p:blipFill>
          <a:blip r:embed="rId4" cstate="screen">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a:ext>
            </a:extLst>
          </a:blip>
          <a:stretch>
            <a:fillRect/>
          </a:stretch>
        </p:blipFill>
        <p:spPr>
          <a:xfrm>
            <a:off x="8650603" y="3073719"/>
            <a:ext cx="2522083" cy="2419350"/>
          </a:xfrm>
          <a:prstGeom prst="rect">
            <a:avLst/>
          </a:prstGeom>
        </p:spPr>
      </p:pic>
      <p:sp>
        <p:nvSpPr>
          <p:cNvPr id="15" name="矩形 14">
            <a:extLst>
              <a:ext uri="{FF2B5EF4-FFF2-40B4-BE49-F238E27FC236}">
                <a16:creationId xmlns:a16="http://schemas.microsoft.com/office/drawing/2014/main" id="{07EE2089-6B0B-459E-8B55-CF481659E19A}"/>
              </a:ext>
            </a:extLst>
          </p:cNvPr>
          <p:cNvSpPr/>
          <p:nvPr/>
        </p:nvSpPr>
        <p:spPr>
          <a:xfrm>
            <a:off x="2743285" y="2864658"/>
            <a:ext cx="899712" cy="2991292"/>
          </a:xfrm>
          <a:prstGeom prst="rect">
            <a:avLst/>
          </a:prstGeom>
        </p:spPr>
        <p:txBody>
          <a:bodyPr vert="eaVert" lIns="91440" tIns="45720" rIns="91440" bIns="45720" rtlCol="0" anchor="ctr">
            <a:noAutofit/>
          </a:bodyPr>
          <a:lstStyle/>
          <a:p>
            <a:pPr>
              <a:lnSpc>
                <a:spcPts val="2500"/>
              </a:lnSpc>
              <a:spcBef>
                <a:spcPct val="0"/>
              </a:spcBef>
            </a:pPr>
            <a:endParaRPr lang="zh-CN" altLang="en-US" sz="1600" spc="300" dirty="0">
              <a:solidFill>
                <a:schemeClr val="tx1">
                  <a:lumMod val="75000"/>
                  <a:lumOff val="25000"/>
                </a:schemeClr>
              </a:solidFill>
              <a:cs typeface="+mn-ea"/>
              <a:sym typeface="+mn-lt"/>
            </a:endParaRPr>
          </a:p>
        </p:txBody>
      </p:sp>
      <p:sp>
        <p:nvSpPr>
          <p:cNvPr id="3" name="文字方塊 2">
            <a:extLst>
              <a:ext uri="{FF2B5EF4-FFF2-40B4-BE49-F238E27FC236}">
                <a16:creationId xmlns:a16="http://schemas.microsoft.com/office/drawing/2014/main" id="{829799D1-A736-E8AF-A5FB-7970234F7C06}"/>
              </a:ext>
            </a:extLst>
          </p:cNvPr>
          <p:cNvSpPr txBox="1"/>
          <p:nvPr/>
        </p:nvSpPr>
        <p:spPr>
          <a:xfrm>
            <a:off x="1260165" y="2603773"/>
            <a:ext cx="7706434" cy="1422954"/>
          </a:xfrm>
          <a:prstGeom prst="rect">
            <a:avLst/>
          </a:prstGeom>
          <a:noFill/>
        </p:spPr>
        <p:txBody>
          <a:bodyPr wrap="square">
            <a:spAutoFit/>
          </a:bodyPr>
          <a:lstStyle/>
          <a:p>
            <a:pPr>
              <a:lnSpc>
                <a:spcPct val="150000"/>
              </a:lnSpc>
              <a:spcBef>
                <a:spcPct val="0"/>
              </a:spcBef>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1881年引進包種茶製法。</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將俗稱「種仔」的青心烏龍品種製成烏龍茶再加以薰花改製，用四方形毛邊紙包裝，並印上茶名及茶行名，而成為包種茶，也可稱為香片。</a:t>
            </a:r>
            <a:endParaRPr lang="zh-CN" altLang="en-US"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sp>
        <p:nvSpPr>
          <p:cNvPr id="17" name="文字方塊 16">
            <a:extLst>
              <a:ext uri="{FF2B5EF4-FFF2-40B4-BE49-F238E27FC236}">
                <a16:creationId xmlns:a16="http://schemas.microsoft.com/office/drawing/2014/main" id="{69251C32-464B-AE6C-D5CD-D3FB60FEF5BF}"/>
              </a:ext>
            </a:extLst>
          </p:cNvPr>
          <p:cNvSpPr txBox="1"/>
          <p:nvPr/>
        </p:nvSpPr>
        <p:spPr>
          <a:xfrm>
            <a:off x="1260165" y="4266205"/>
            <a:ext cx="7107793" cy="961289"/>
          </a:xfrm>
          <a:prstGeom prst="rect">
            <a:avLst/>
          </a:prstGeom>
          <a:noFill/>
        </p:spPr>
        <p:txBody>
          <a:bodyPr wrap="square">
            <a:spAutoFit/>
          </a:bodyPr>
          <a:lstStyle/>
          <a:p>
            <a:pPr>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1920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年生產的地區在現今新北市與台北市行政轄區內，</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日據時期多隸屬台北州文山郡管轄，而統稱為「文山包種茶」。</a:t>
            </a:r>
          </a:p>
        </p:txBody>
      </p:sp>
      <p:sp>
        <p:nvSpPr>
          <p:cNvPr id="18" name="文字方塊 17">
            <a:extLst>
              <a:ext uri="{FF2B5EF4-FFF2-40B4-BE49-F238E27FC236}">
                <a16:creationId xmlns:a16="http://schemas.microsoft.com/office/drawing/2014/main" id="{DC1A0AEA-FBF6-5F96-8F38-7A1E9A741729}"/>
              </a:ext>
            </a:extLst>
          </p:cNvPr>
          <p:cNvSpPr txBox="1"/>
          <p:nvPr/>
        </p:nvSpPr>
        <p:spPr>
          <a:xfrm>
            <a:off x="1019314" y="1946247"/>
            <a:ext cx="1254868" cy="1200329"/>
          </a:xfrm>
          <a:prstGeom prst="rect">
            <a:avLst/>
          </a:prstGeom>
          <a:noFill/>
        </p:spPr>
        <p:txBody>
          <a:bodyPr wrap="square" rtlCol="0">
            <a:spAutoFit/>
          </a:bodyPr>
          <a:lstStyle/>
          <a:p>
            <a:r>
              <a:rPr lang="zh-TW" altLang="en-US" sz="36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起源</a:t>
            </a:r>
            <a:endParaRPr lang="zh-CN" altLang="en-US" sz="36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a:p>
            <a:endParaRPr lang="zh-TW" altLang="en-US" sz="3600" dirty="0"/>
          </a:p>
        </p:txBody>
      </p:sp>
    </p:spTree>
    <p:extLst>
      <p:ext uri="{BB962C8B-B14F-4D97-AF65-F5344CB8AC3E}">
        <p14:creationId xmlns:p14="http://schemas.microsoft.com/office/powerpoint/2010/main" val="119657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E1D5B-437D-4307-9CF3-862A42A28F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92AF8FA-88AE-4E3D-9EE0-56A3653B9752}"/>
              </a:ext>
            </a:extLst>
          </p:cNvPr>
          <p:cNvPicPr>
            <a:picLocks noChangeAspect="1"/>
          </p:cNvPicPr>
          <p:nvPr/>
        </p:nvPicPr>
        <p:blipFill>
          <a:blip r:embed="rId3"/>
          <a:stretch>
            <a:fillRect/>
          </a:stretch>
        </p:blipFill>
        <p:spPr>
          <a:xfrm>
            <a:off x="1086209" y="1114801"/>
            <a:ext cx="10031734" cy="4634998"/>
          </a:xfrm>
          <a:prstGeom prst="rect">
            <a:avLst/>
          </a:prstGeom>
          <a:blipFill>
            <a:blip r:embed="rId4"/>
            <a:stretch>
              <a:fillRect/>
            </a:stretch>
          </a:blipFill>
          <a:ln>
            <a:noFill/>
          </a:ln>
          <a:effectLst>
            <a:outerShdw blurRad="177800" sx="101000" sy="101000" algn="ctr" rotWithShape="0">
              <a:prstClr val="black">
                <a:alpha val="31000"/>
              </a:prstClr>
            </a:outerShdw>
          </a:effectLst>
        </p:spPr>
      </p:pic>
      <p:sp>
        <p:nvSpPr>
          <p:cNvPr id="13" name="矩形 12">
            <a:extLst>
              <a:ext uri="{FF2B5EF4-FFF2-40B4-BE49-F238E27FC236}">
                <a16:creationId xmlns:a16="http://schemas.microsoft.com/office/drawing/2014/main" id="{B9E17F88-B011-4225-9050-641E277EB234}"/>
              </a:ext>
            </a:extLst>
          </p:cNvPr>
          <p:cNvSpPr/>
          <p:nvPr/>
        </p:nvSpPr>
        <p:spPr>
          <a:xfrm>
            <a:off x="10276110" y="3338286"/>
            <a:ext cx="1436914" cy="653142"/>
          </a:xfrm>
          <a:prstGeom prst="rect">
            <a:avLst/>
          </a:prstGeom>
        </p:spPr>
        <p:txBody>
          <a:bodyPr vert="horz" lIns="91440" tIns="45720" rIns="91440" bIns="45720" rtlCol="0" anchor="ctr">
            <a:noAutofit/>
          </a:bodyPr>
          <a:lstStyle/>
          <a:p>
            <a:pPr algn="ctr">
              <a:lnSpc>
                <a:spcPct val="90000"/>
              </a:lnSpc>
              <a:spcBef>
                <a:spcPct val="0"/>
              </a:spcBef>
            </a:pPr>
            <a:r>
              <a:rPr lang="zh-TW" altLang="en-US" sz="19900" dirty="0">
                <a:solidFill>
                  <a:srgbClr val="E3E0D9"/>
                </a:solidFill>
                <a:latin typeface="標楷體" panose="03000509000000000000" pitchFamily="65" charset="-120"/>
                <a:ea typeface="標楷體" panose="03000509000000000000" pitchFamily="65" charset="-120"/>
                <a:cs typeface="+mn-ea"/>
                <a:sym typeface="+mn-lt"/>
              </a:rPr>
              <a:t>藝</a:t>
            </a:r>
            <a:endParaRPr lang="zh-CN" altLang="en-US" sz="19900" dirty="0">
              <a:solidFill>
                <a:srgbClr val="E3E0D9"/>
              </a:solidFill>
              <a:latin typeface="標楷體" panose="03000509000000000000" pitchFamily="65" charset="-120"/>
              <a:ea typeface="標楷體" panose="03000509000000000000" pitchFamily="65" charset="-120"/>
              <a:cs typeface="+mn-ea"/>
              <a:sym typeface="+mn-lt"/>
            </a:endParaRPr>
          </a:p>
        </p:txBody>
      </p:sp>
      <p:sp>
        <p:nvSpPr>
          <p:cNvPr id="14" name="矩形 13">
            <a:extLst>
              <a:ext uri="{FF2B5EF4-FFF2-40B4-BE49-F238E27FC236}">
                <a16:creationId xmlns:a16="http://schemas.microsoft.com/office/drawing/2014/main" id="{AD50378E-BA0D-487D-9331-5D9669FBD304}"/>
              </a:ext>
            </a:extLst>
          </p:cNvPr>
          <p:cNvSpPr/>
          <p:nvPr/>
        </p:nvSpPr>
        <p:spPr>
          <a:xfrm>
            <a:off x="0" y="2122288"/>
            <a:ext cx="2736648" cy="2910540"/>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茶</a:t>
            </a:r>
          </a:p>
        </p:txBody>
      </p:sp>
      <p:sp>
        <p:nvSpPr>
          <p:cNvPr id="16" name="椭圆 15">
            <a:extLst>
              <a:ext uri="{FF2B5EF4-FFF2-40B4-BE49-F238E27FC236}">
                <a16:creationId xmlns:a16="http://schemas.microsoft.com/office/drawing/2014/main" id="{AF7D4804-3F6B-4BDB-AF49-84FFA5ED7FFF}"/>
              </a:ext>
            </a:extLst>
          </p:cNvPr>
          <p:cNvSpPr/>
          <p:nvPr/>
        </p:nvSpPr>
        <p:spPr>
          <a:xfrm>
            <a:off x="5313742" y="1692579"/>
            <a:ext cx="1580542" cy="158054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8DA60042-B343-4F59-A110-00689BFDC4CB}"/>
              </a:ext>
            </a:extLst>
          </p:cNvPr>
          <p:cNvSpPr/>
          <p:nvPr/>
        </p:nvSpPr>
        <p:spPr>
          <a:xfrm>
            <a:off x="3677990" y="3694646"/>
            <a:ext cx="4852046" cy="469020"/>
          </a:xfrm>
          <a:prstGeom prst="rect">
            <a:avLst/>
          </a:prstGeom>
        </p:spPr>
        <p:txBody>
          <a:bodyPr vert="horz" lIns="91440" tIns="45720" rIns="91440" bIns="45720" rtlCol="0" anchor="ctr">
            <a:noAutofit/>
          </a:bodyPr>
          <a:lstStyle/>
          <a:p>
            <a:pPr algn="ctr">
              <a:lnSpc>
                <a:spcPct val="90000"/>
              </a:lnSpc>
              <a:spcBef>
                <a:spcPct val="0"/>
              </a:spcBef>
            </a:pPr>
            <a:r>
              <a:rPr lang="zh-TW" altLang="en-US" sz="66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產區與分佈</a:t>
            </a:r>
            <a:endParaRPr lang="zh-CN" altLang="en-US" sz="66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9" name="图片 28">
            <a:extLst>
              <a:ext uri="{FF2B5EF4-FFF2-40B4-BE49-F238E27FC236}">
                <a16:creationId xmlns:a16="http://schemas.microsoft.com/office/drawing/2014/main" id="{3E4281B7-A3A2-4ABA-ACB0-CEEACFBF9A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7788961" y="3024082"/>
            <a:ext cx="887782" cy="431922"/>
          </a:xfrm>
          <a:prstGeom prst="rect">
            <a:avLst/>
          </a:prstGeom>
        </p:spPr>
      </p:pic>
      <p:sp>
        <p:nvSpPr>
          <p:cNvPr id="2" name="矩形 1">
            <a:extLst>
              <a:ext uri="{FF2B5EF4-FFF2-40B4-BE49-F238E27FC236}">
                <a16:creationId xmlns:a16="http://schemas.microsoft.com/office/drawing/2014/main" id="{1550532D-975D-858E-F836-DEC4A7201E37}"/>
              </a:ext>
            </a:extLst>
          </p:cNvPr>
          <p:cNvSpPr/>
          <p:nvPr/>
        </p:nvSpPr>
        <p:spPr>
          <a:xfrm>
            <a:off x="3515257" y="4526499"/>
            <a:ext cx="5161486" cy="448841"/>
          </a:xfrm>
          <a:prstGeom prst="rect">
            <a:avLst/>
          </a:prstGeom>
        </p:spPr>
        <p:txBody>
          <a:bodyPr vert="horz" lIns="91440" tIns="45720" rIns="91440" bIns="45720" rtlCol="0" anchor="ctr">
            <a:noAutofit/>
          </a:bodyPr>
          <a:lstStyle/>
          <a:p>
            <a:pPr algn="ctr">
              <a:lnSpc>
                <a:spcPts val="3000"/>
              </a:lnSpc>
              <a:spcBef>
                <a:spcPct val="0"/>
              </a:spcBef>
            </a:pPr>
            <a:r>
              <a:rPr lang="zh-TW" altLang="zh-TW" sz="2400" i="1" dirty="0">
                <a:solidFill>
                  <a:srgbClr val="93866D"/>
                </a:solidFill>
                <a:latin typeface="標楷體" panose="03000509000000000000" pitchFamily="65" charset="-120"/>
                <a:ea typeface="標楷體" panose="03000509000000000000" pitchFamily="65" charset="-120"/>
              </a:rPr>
              <a:t>南烏龍</a:t>
            </a:r>
            <a:r>
              <a:rPr lang="zh-TW" altLang="en-US" sz="2400" i="1" dirty="0">
                <a:solidFill>
                  <a:srgbClr val="93866D"/>
                </a:solidFill>
                <a:latin typeface="標楷體" panose="03000509000000000000" pitchFamily="65" charset="-120"/>
                <a:ea typeface="標楷體" panose="03000509000000000000" pitchFamily="65" charset="-120"/>
              </a:rPr>
              <a:t>，</a:t>
            </a:r>
            <a:r>
              <a:rPr lang="zh-TW" altLang="zh-TW" sz="2400" i="1" dirty="0">
                <a:solidFill>
                  <a:srgbClr val="93866D"/>
                </a:solidFill>
                <a:latin typeface="標楷體" panose="03000509000000000000" pitchFamily="65" charset="-120"/>
                <a:ea typeface="標楷體" panose="03000509000000000000" pitchFamily="65" charset="-120"/>
              </a:rPr>
              <a:t>北包種</a:t>
            </a:r>
            <a:endParaRPr lang="zh-CN" altLang="en-US" sz="2800" i="1" spc="600" dirty="0">
              <a:solidFill>
                <a:srgbClr val="93866D"/>
              </a:solidFill>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172947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2" name="组合 1">
            <a:extLst>
              <a:ext uri="{FF2B5EF4-FFF2-40B4-BE49-F238E27FC236}">
                <a16:creationId xmlns:a16="http://schemas.microsoft.com/office/drawing/2014/main" id="{2F763090-0227-4E47-B29E-4576D7D848BF}"/>
              </a:ext>
            </a:extLst>
          </p:cNvPr>
          <p:cNvGrpSpPr/>
          <p:nvPr/>
        </p:nvGrpSpPr>
        <p:grpSpPr>
          <a:xfrm>
            <a:off x="516690" y="630550"/>
            <a:ext cx="5040000" cy="5040000"/>
            <a:chOff x="812800" y="1511300"/>
            <a:chExt cx="4343400" cy="4343400"/>
          </a:xfrm>
        </p:grpSpPr>
        <p:sp>
          <p:nvSpPr>
            <p:cNvPr id="10" name="椭圆 9">
              <a:extLst>
                <a:ext uri="{FF2B5EF4-FFF2-40B4-BE49-F238E27FC236}">
                  <a16:creationId xmlns:a16="http://schemas.microsoft.com/office/drawing/2014/main" id="{9525B587-94F7-47D1-ABDA-FE59B4BDAE6C}"/>
                </a:ext>
              </a:extLst>
            </p:cNvPr>
            <p:cNvSpPr/>
            <p:nvPr/>
          </p:nvSpPr>
          <p:spPr>
            <a:xfrm>
              <a:off x="812800" y="1511300"/>
              <a:ext cx="4343400" cy="4343400"/>
            </a:xfrm>
            <a:prstGeom prst="ellipse">
              <a:avLst/>
            </a:prstGeom>
            <a:solidFill>
              <a:srgbClr val="CCC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ABC42568-F283-40AD-B0A5-9F4F8C146678}"/>
                </a:ext>
              </a:extLst>
            </p:cNvPr>
            <p:cNvSpPr/>
            <p:nvPr/>
          </p:nvSpPr>
          <p:spPr>
            <a:xfrm>
              <a:off x="1190082" y="2632240"/>
              <a:ext cx="3397599" cy="2273302"/>
            </a:xfrm>
            <a:prstGeom prst="rect">
              <a:avLst/>
            </a:prstGeom>
          </p:spPr>
          <p:txBody>
            <a:bodyPr vert="eaVert" lIns="91440" tIns="45720" rIns="91440" bIns="45720" rtlCol="0" anchor="ctr">
              <a:noAutofit/>
            </a:bodyPr>
            <a:lstStyle/>
            <a:p>
              <a:pPr>
                <a:lnSpc>
                  <a:spcPts val="2500"/>
                </a:lnSpc>
                <a:spcBef>
                  <a:spcPct val="0"/>
                </a:spcBef>
              </a:pPr>
              <a:endParaRPr lang="zh-CN" altLang="en-US" sz="1400" spc="300" dirty="0">
                <a:solidFill>
                  <a:schemeClr val="tx1">
                    <a:lumMod val="75000"/>
                    <a:lumOff val="25000"/>
                  </a:schemeClr>
                </a:solidFill>
                <a:cs typeface="+mn-ea"/>
                <a:sym typeface="+mn-lt"/>
              </a:endParaRPr>
            </a:p>
          </p:txBody>
        </p:sp>
        <p:sp>
          <p:nvSpPr>
            <p:cNvPr id="15" name="矩形 14">
              <a:extLst>
                <a:ext uri="{FF2B5EF4-FFF2-40B4-BE49-F238E27FC236}">
                  <a16:creationId xmlns:a16="http://schemas.microsoft.com/office/drawing/2014/main" id="{F16773C6-5AF1-4BAF-AC93-26DBE89D1660}"/>
                </a:ext>
              </a:extLst>
            </p:cNvPr>
            <p:cNvSpPr/>
            <p:nvPr/>
          </p:nvSpPr>
          <p:spPr>
            <a:xfrm>
              <a:off x="2295850" y="1862931"/>
              <a:ext cx="1377300" cy="417678"/>
            </a:xfrm>
            <a:prstGeom prst="rect">
              <a:avLst/>
            </a:prstGeom>
          </p:spPr>
          <p:txBody>
            <a:bodyPr wrap="none">
              <a:spAutoFit/>
            </a:bodyPr>
            <a:lstStyle/>
            <a:p>
              <a:pPr>
                <a:lnSpc>
                  <a:spcPts val="2500"/>
                </a:lnSpc>
                <a:spcBef>
                  <a:spcPct val="0"/>
                </a:spcBef>
              </a:pPr>
              <a:r>
                <a:rPr lang="zh-CN" altLang="en-US" sz="28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文山堡</a:t>
              </a:r>
            </a:p>
          </p:txBody>
        </p:sp>
      </p:grpSp>
      <p:sp>
        <p:nvSpPr>
          <p:cNvPr id="9" name="矩形 8">
            <a:extLst>
              <a:ext uri="{FF2B5EF4-FFF2-40B4-BE49-F238E27FC236}">
                <a16:creationId xmlns:a16="http://schemas.microsoft.com/office/drawing/2014/main" id="{C23EE439-29DF-43F0-BB8B-35D4C65898DF}"/>
              </a:ext>
            </a:extLst>
          </p:cNvPr>
          <p:cNvSpPr/>
          <p:nvPr/>
        </p:nvSpPr>
        <p:spPr>
          <a:xfrm>
            <a:off x="6095999" y="-1"/>
            <a:ext cx="6096000" cy="6857999"/>
          </a:xfrm>
          <a:prstGeom prst="rect">
            <a:avLst/>
          </a:prstGeom>
          <a:solidFill>
            <a:srgbClr val="CCC6BA"/>
          </a:solidFill>
          <a:ln>
            <a:solidFill>
              <a:srgbClr val="CCC6B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3200" spc="600" dirty="0">
              <a:solidFill>
                <a:schemeClr val="tx1">
                  <a:lumMod val="75000"/>
                  <a:lumOff val="25000"/>
                </a:schemeClr>
              </a:solidFill>
              <a:cs typeface="+mn-ea"/>
              <a:sym typeface="+mn-lt"/>
            </a:endParaRPr>
          </a:p>
        </p:txBody>
      </p:sp>
      <p:sp>
        <p:nvSpPr>
          <p:cNvPr id="11" name="椭圆 10">
            <a:extLst>
              <a:ext uri="{FF2B5EF4-FFF2-40B4-BE49-F238E27FC236}">
                <a16:creationId xmlns:a16="http://schemas.microsoft.com/office/drawing/2014/main" id="{455709D3-4FF9-4C42-AAA6-CD39BCF0F570}"/>
              </a:ext>
            </a:extLst>
          </p:cNvPr>
          <p:cNvSpPr/>
          <p:nvPr/>
        </p:nvSpPr>
        <p:spPr>
          <a:xfrm>
            <a:off x="6617894" y="730216"/>
            <a:ext cx="5040000" cy="5040000"/>
          </a:xfrm>
          <a:prstGeom prst="ellipse">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a:extLst>
              <a:ext uri="{FF2B5EF4-FFF2-40B4-BE49-F238E27FC236}">
                <a16:creationId xmlns:a16="http://schemas.microsoft.com/office/drawing/2014/main" id="{94EC748D-E480-4E79-9C4C-0A2C5B872B4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45920" y="4782418"/>
            <a:ext cx="2551461" cy="2125858"/>
          </a:xfrm>
          <a:prstGeom prst="rect">
            <a:avLst/>
          </a:prstGeom>
        </p:spPr>
      </p:pic>
      <p:sp>
        <p:nvSpPr>
          <p:cNvPr id="3" name="文字方塊 2">
            <a:extLst>
              <a:ext uri="{FF2B5EF4-FFF2-40B4-BE49-F238E27FC236}">
                <a16:creationId xmlns:a16="http://schemas.microsoft.com/office/drawing/2014/main" id="{8199F598-EAC4-FADB-7DBC-9E27AD3EA952}"/>
              </a:ext>
            </a:extLst>
          </p:cNvPr>
          <p:cNvSpPr txBox="1"/>
          <p:nvPr/>
        </p:nvSpPr>
        <p:spPr>
          <a:xfrm>
            <a:off x="1373218" y="1518842"/>
            <a:ext cx="3397599" cy="1705082"/>
          </a:xfrm>
          <a:prstGeom prst="rect">
            <a:avLst/>
          </a:prstGeom>
          <a:noFill/>
        </p:spPr>
        <p:txBody>
          <a:bodyPr wrap="square" rtlCol="0">
            <a:spAutoFit/>
          </a:bodyPr>
          <a:lstStyle/>
          <a:p>
            <a:pPr>
              <a:lnSpc>
                <a:spcPct val="150000"/>
              </a:lnSpc>
            </a:pPr>
            <a:r>
              <a:rPr lang="zh-TW" altLang="zh-TW" sz="1800" dirty="0">
                <a:effectLst/>
                <a:latin typeface="Arial" panose="020B0604020202020204" pitchFamily="34" charset="0"/>
                <a:ea typeface="標楷體" panose="03000509000000000000" pitchFamily="65" charset="-120"/>
                <a:cs typeface="Arial Unicode MS"/>
              </a:rPr>
              <a:t>範圍涵蓋新北市的</a:t>
            </a:r>
            <a:r>
              <a:rPr lang="zh-TW" altLang="zh-TW" sz="1800" u="sng" dirty="0">
                <a:effectLst/>
                <a:latin typeface="Arial" panose="020B0604020202020204" pitchFamily="34" charset="0"/>
                <a:ea typeface="標楷體" panose="03000509000000000000" pitchFamily="65" charset="-120"/>
                <a:cs typeface="Arial Unicode MS"/>
              </a:rPr>
              <a:t>坪林</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石碇</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新店</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深坑</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平溪</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汐止</a:t>
            </a:r>
            <a:r>
              <a:rPr lang="zh-TW" altLang="zh-TW" sz="1800" dirty="0">
                <a:effectLst/>
                <a:latin typeface="Arial" panose="020B0604020202020204" pitchFamily="34" charset="0"/>
                <a:ea typeface="標楷體" panose="03000509000000000000" pitchFamily="65" charset="-120"/>
                <a:cs typeface="Arial Unicode MS"/>
              </a:rPr>
              <a:t>，和</a:t>
            </a:r>
            <a:r>
              <a:rPr lang="zh-TW" altLang="zh-TW" sz="1800" u="sng" dirty="0">
                <a:effectLst/>
                <a:latin typeface="Arial" panose="020B0604020202020204" pitchFamily="34" charset="0"/>
                <a:ea typeface="標楷體" panose="03000509000000000000" pitchFamily="65" charset="-120"/>
                <a:cs typeface="Arial Unicode MS"/>
              </a:rPr>
              <a:t>台北</a:t>
            </a:r>
            <a:r>
              <a:rPr lang="zh-TW" altLang="zh-TW" sz="1800" dirty="0">
                <a:effectLst/>
                <a:latin typeface="Arial" panose="020B0604020202020204" pitchFamily="34" charset="0"/>
                <a:ea typeface="標楷體" panose="03000509000000000000" pitchFamily="65" charset="-120"/>
                <a:cs typeface="Arial Unicode MS"/>
              </a:rPr>
              <a:t>市的</a:t>
            </a:r>
            <a:r>
              <a:rPr lang="zh-TW" altLang="zh-TW" sz="1800" u="sng" dirty="0">
                <a:effectLst/>
                <a:latin typeface="Arial" panose="020B0604020202020204" pitchFamily="34" charset="0"/>
                <a:ea typeface="標楷體" panose="03000509000000000000" pitchFamily="65" charset="-120"/>
                <a:cs typeface="Arial Unicode MS"/>
              </a:rPr>
              <a:t>南港</a:t>
            </a:r>
            <a:r>
              <a:rPr lang="zh-TW" altLang="zh-TW" sz="1800" dirty="0">
                <a:effectLst/>
                <a:latin typeface="Arial" panose="020B0604020202020204" pitchFamily="34" charset="0"/>
                <a:ea typeface="標楷體" panose="03000509000000000000" pitchFamily="65" charset="-120"/>
                <a:cs typeface="Arial Unicode MS"/>
              </a:rPr>
              <a:t>、</a:t>
            </a:r>
            <a:r>
              <a:rPr lang="zh-TW" altLang="zh-TW" sz="1800" u="sng" dirty="0">
                <a:effectLst/>
                <a:latin typeface="Arial" panose="020B0604020202020204" pitchFamily="34" charset="0"/>
                <a:ea typeface="標楷體" panose="03000509000000000000" pitchFamily="65" charset="-120"/>
                <a:cs typeface="Arial Unicode MS"/>
              </a:rPr>
              <a:t>木柵</a:t>
            </a:r>
            <a:r>
              <a:rPr lang="zh-TW" altLang="zh-TW" sz="1800" dirty="0">
                <a:effectLst/>
                <a:latin typeface="Arial" panose="020B0604020202020204" pitchFamily="34" charset="0"/>
                <a:ea typeface="標楷體" panose="03000509000000000000" pitchFamily="65" charset="-120"/>
                <a:cs typeface="Arial Unicode MS"/>
              </a:rPr>
              <a:t>等地區之</a:t>
            </a:r>
            <a:r>
              <a:rPr lang="zh-TW" altLang="zh-TW" sz="1800" dirty="0">
                <a:solidFill>
                  <a:srgbClr val="202122"/>
                </a:solidFill>
                <a:effectLst/>
                <a:latin typeface="Arial" panose="020B0604020202020204" pitchFamily="34" charset="0"/>
                <a:ea typeface="標楷體" panose="03000509000000000000" pitchFamily="65" charset="-120"/>
                <a:cs typeface="Arial Unicode MS"/>
              </a:rPr>
              <a:t>海拔 400 公尺以上的</a:t>
            </a:r>
            <a:r>
              <a:rPr lang="zh-TW" altLang="zh-TW" sz="1800" dirty="0">
                <a:effectLst/>
                <a:latin typeface="Arial" panose="020B0604020202020204" pitchFamily="34" charset="0"/>
                <a:ea typeface="標楷體" panose="03000509000000000000" pitchFamily="65" charset="-120"/>
                <a:cs typeface="Arial Unicode MS"/>
              </a:rPr>
              <a:t>山區所產出</a:t>
            </a:r>
            <a:r>
              <a:rPr lang="zh-TW" altLang="en-US" sz="1800" dirty="0">
                <a:effectLst/>
                <a:latin typeface="Arial" panose="020B0604020202020204" pitchFamily="34" charset="0"/>
                <a:ea typeface="標楷體" panose="03000509000000000000" pitchFamily="65" charset="-120"/>
                <a:cs typeface="Arial Unicode MS"/>
              </a:rPr>
              <a:t>。</a:t>
            </a:r>
            <a:endParaRPr lang="zh-TW" altLang="en-US" dirty="0"/>
          </a:p>
        </p:txBody>
      </p:sp>
      <p:sp>
        <p:nvSpPr>
          <p:cNvPr id="6" name="文字方塊 5">
            <a:extLst>
              <a:ext uri="{FF2B5EF4-FFF2-40B4-BE49-F238E27FC236}">
                <a16:creationId xmlns:a16="http://schemas.microsoft.com/office/drawing/2014/main" id="{BF6A4C8F-EA85-FFF5-F1D1-5846D4ECAC16}"/>
              </a:ext>
            </a:extLst>
          </p:cNvPr>
          <p:cNvSpPr txBox="1"/>
          <p:nvPr/>
        </p:nvSpPr>
        <p:spPr>
          <a:xfrm>
            <a:off x="1333844" y="3259418"/>
            <a:ext cx="3428312" cy="1705595"/>
          </a:xfrm>
          <a:prstGeom prst="rect">
            <a:avLst/>
          </a:prstGeom>
          <a:noFill/>
        </p:spPr>
        <p:txBody>
          <a:bodyPr wrap="square" rtlCol="0">
            <a:spAutoFit/>
          </a:bodyPr>
          <a:lstStyle/>
          <a:p>
            <a:pPr>
              <a:lnSpc>
                <a:spcPct val="150000"/>
              </a:lnSpc>
            </a:pPr>
            <a:r>
              <a:rPr lang="zh-TW" altLang="en-US" dirty="0">
                <a:latin typeface="標楷體" panose="03000509000000000000" pitchFamily="65" charset="-120"/>
                <a:ea typeface="標楷體" panose="03000509000000000000" pitchFamily="65" charset="-120"/>
              </a:rPr>
              <a:t>其中以</a:t>
            </a:r>
            <a:r>
              <a:rPr lang="zh-TW" altLang="en-US" u="sng" dirty="0">
                <a:latin typeface="標楷體" panose="03000509000000000000" pitchFamily="65" charset="-120"/>
                <a:ea typeface="標楷體" panose="03000509000000000000" pitchFamily="65" charset="-120"/>
              </a:rPr>
              <a:t>坪林</a:t>
            </a:r>
            <a:r>
              <a:rPr lang="zh-TW" altLang="en-US" dirty="0">
                <a:latin typeface="標楷體" panose="03000509000000000000" pitchFamily="65" charset="-120"/>
                <a:ea typeface="標楷體" panose="03000509000000000000" pitchFamily="65" charset="-120"/>
              </a:rPr>
              <a:t>地區山明水秀，氣候終年溫潤涼爽，雪霧瀰漫，土壤肥沃，故所產之文山包種茶產量最多，品質也最佳。</a:t>
            </a:r>
          </a:p>
        </p:txBody>
      </p:sp>
    </p:spTree>
    <p:extLst>
      <p:ext uri="{BB962C8B-B14F-4D97-AF65-F5344CB8AC3E}">
        <p14:creationId xmlns:p14="http://schemas.microsoft.com/office/powerpoint/2010/main" val="171193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0E1D5B-437D-4307-9CF3-862A42A28F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图片 5">
            <a:extLst>
              <a:ext uri="{FF2B5EF4-FFF2-40B4-BE49-F238E27FC236}">
                <a16:creationId xmlns:a16="http://schemas.microsoft.com/office/drawing/2014/main" id="{692AF8FA-88AE-4E3D-9EE0-56A3653B9752}"/>
              </a:ext>
            </a:extLst>
          </p:cNvPr>
          <p:cNvPicPr>
            <a:picLocks noChangeAspect="1"/>
          </p:cNvPicPr>
          <p:nvPr/>
        </p:nvPicPr>
        <p:blipFill>
          <a:blip r:embed="rId3"/>
          <a:stretch>
            <a:fillRect/>
          </a:stretch>
        </p:blipFill>
        <p:spPr>
          <a:xfrm>
            <a:off x="1086209" y="1114801"/>
            <a:ext cx="10031734" cy="4634998"/>
          </a:xfrm>
          <a:prstGeom prst="rect">
            <a:avLst/>
          </a:prstGeom>
          <a:blipFill>
            <a:blip r:embed="rId4"/>
            <a:stretch>
              <a:fillRect/>
            </a:stretch>
          </a:blipFill>
          <a:ln>
            <a:noFill/>
          </a:ln>
          <a:effectLst>
            <a:outerShdw blurRad="177800" sx="101000" sy="101000" algn="ctr" rotWithShape="0">
              <a:prstClr val="black">
                <a:alpha val="31000"/>
              </a:prstClr>
            </a:outerShdw>
          </a:effectLst>
        </p:spPr>
      </p:pic>
      <p:sp>
        <p:nvSpPr>
          <p:cNvPr id="13" name="矩形 12">
            <a:extLst>
              <a:ext uri="{FF2B5EF4-FFF2-40B4-BE49-F238E27FC236}">
                <a16:creationId xmlns:a16="http://schemas.microsoft.com/office/drawing/2014/main" id="{B9E17F88-B011-4225-9050-641E277EB234}"/>
              </a:ext>
            </a:extLst>
          </p:cNvPr>
          <p:cNvSpPr/>
          <p:nvPr/>
        </p:nvSpPr>
        <p:spPr>
          <a:xfrm>
            <a:off x="10276110" y="3338286"/>
            <a:ext cx="1436914" cy="653142"/>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展</a:t>
            </a:r>
          </a:p>
        </p:txBody>
      </p:sp>
      <p:sp>
        <p:nvSpPr>
          <p:cNvPr id="16" name="椭圆 15">
            <a:extLst>
              <a:ext uri="{FF2B5EF4-FFF2-40B4-BE49-F238E27FC236}">
                <a16:creationId xmlns:a16="http://schemas.microsoft.com/office/drawing/2014/main" id="{AF7D4804-3F6B-4BDB-AF49-84FFA5ED7FFF}"/>
              </a:ext>
            </a:extLst>
          </p:cNvPr>
          <p:cNvSpPr/>
          <p:nvPr/>
        </p:nvSpPr>
        <p:spPr>
          <a:xfrm>
            <a:off x="5313742" y="1692579"/>
            <a:ext cx="1580542" cy="1580542"/>
          </a:xfrm>
          <a:prstGeom prst="ellipse">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id="{8DA60042-B343-4F59-A110-00689BFDC4CB}"/>
              </a:ext>
            </a:extLst>
          </p:cNvPr>
          <p:cNvSpPr/>
          <p:nvPr/>
        </p:nvSpPr>
        <p:spPr>
          <a:xfrm>
            <a:off x="4670520" y="3814468"/>
            <a:ext cx="2850960" cy="469020"/>
          </a:xfrm>
          <a:prstGeom prst="rect">
            <a:avLst/>
          </a:prstGeom>
        </p:spPr>
        <p:txBody>
          <a:bodyPr vert="horz" lIns="91440" tIns="45720" rIns="91440" bIns="45720" rtlCol="0" anchor="ctr">
            <a:noAutofit/>
          </a:bodyPr>
          <a:lstStyle/>
          <a:p>
            <a:pPr algn="ctr">
              <a:lnSpc>
                <a:spcPct val="90000"/>
              </a:lnSpc>
              <a:spcBef>
                <a:spcPct val="0"/>
              </a:spcBef>
            </a:pPr>
            <a:r>
              <a:rPr lang="zh-TW"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介紹</a:t>
            </a:r>
            <a:endParaRPr lang="zh-CN" altLang="en-US" sz="7200" spc="6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pic>
        <p:nvPicPr>
          <p:cNvPr id="29" name="图片 28">
            <a:extLst>
              <a:ext uri="{FF2B5EF4-FFF2-40B4-BE49-F238E27FC236}">
                <a16:creationId xmlns:a16="http://schemas.microsoft.com/office/drawing/2014/main" id="{3E4281B7-A3A2-4ABA-ACB0-CEEACFBF9AF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7325650" y="3463424"/>
            <a:ext cx="887782" cy="431922"/>
          </a:xfrm>
          <a:prstGeom prst="rect">
            <a:avLst/>
          </a:prstGeom>
        </p:spPr>
      </p:pic>
      <p:sp>
        <p:nvSpPr>
          <p:cNvPr id="2" name="矩形 1">
            <a:extLst>
              <a:ext uri="{FF2B5EF4-FFF2-40B4-BE49-F238E27FC236}">
                <a16:creationId xmlns:a16="http://schemas.microsoft.com/office/drawing/2014/main" id="{4C5C95E6-0233-2A3F-3560-1C2FC647F16F}"/>
              </a:ext>
            </a:extLst>
          </p:cNvPr>
          <p:cNvSpPr/>
          <p:nvPr/>
        </p:nvSpPr>
        <p:spPr>
          <a:xfrm>
            <a:off x="0" y="2122288"/>
            <a:ext cx="2736648" cy="2910540"/>
          </a:xfrm>
          <a:prstGeom prst="rect">
            <a:avLst/>
          </a:prstGeom>
        </p:spPr>
        <p:txBody>
          <a:bodyPr vert="horz" lIns="91440" tIns="45720" rIns="91440" bIns="45720" rtlCol="0" anchor="ctr">
            <a:noAutofit/>
          </a:bodyPr>
          <a:lstStyle/>
          <a:p>
            <a:pPr algn="ctr">
              <a:lnSpc>
                <a:spcPct val="90000"/>
              </a:lnSpc>
              <a:spcBef>
                <a:spcPct val="0"/>
              </a:spcBef>
            </a:pPr>
            <a:r>
              <a:rPr lang="zh-CN" altLang="en-US" sz="19900" dirty="0">
                <a:solidFill>
                  <a:srgbClr val="E3E0D9"/>
                </a:solidFill>
                <a:latin typeface="標楷體" panose="03000509000000000000" pitchFamily="65" charset="-120"/>
                <a:ea typeface="標楷體" panose="03000509000000000000" pitchFamily="65" charset="-120"/>
                <a:cs typeface="+mn-ea"/>
                <a:sym typeface="+mn-lt"/>
              </a:rPr>
              <a:t>茶</a:t>
            </a:r>
          </a:p>
        </p:txBody>
      </p:sp>
      <p:sp>
        <p:nvSpPr>
          <p:cNvPr id="3" name="矩形 2">
            <a:extLst>
              <a:ext uri="{FF2B5EF4-FFF2-40B4-BE49-F238E27FC236}">
                <a16:creationId xmlns:a16="http://schemas.microsoft.com/office/drawing/2014/main" id="{756C5645-9B56-405A-5AEF-9A02B5B9FEA9}"/>
              </a:ext>
            </a:extLst>
          </p:cNvPr>
          <p:cNvSpPr/>
          <p:nvPr/>
        </p:nvSpPr>
        <p:spPr>
          <a:xfrm>
            <a:off x="3515257" y="4526499"/>
            <a:ext cx="5161486" cy="448841"/>
          </a:xfrm>
          <a:prstGeom prst="rect">
            <a:avLst/>
          </a:prstGeom>
        </p:spPr>
        <p:txBody>
          <a:bodyPr vert="horz" lIns="91440" tIns="45720" rIns="91440" bIns="45720" rtlCol="0" anchor="ctr">
            <a:noAutofit/>
          </a:bodyPr>
          <a:lstStyle/>
          <a:p>
            <a:pPr algn="ctr">
              <a:lnSpc>
                <a:spcPts val="3000"/>
              </a:lnSpc>
              <a:spcBef>
                <a:spcPct val="0"/>
              </a:spcBef>
            </a:pPr>
            <a:r>
              <a:rPr lang="zh-TW" altLang="zh-TW" sz="2400" i="1" dirty="0">
                <a:solidFill>
                  <a:srgbClr val="93866D"/>
                </a:solidFill>
                <a:latin typeface="標楷體" panose="03000509000000000000" pitchFamily="65" charset="-120"/>
                <a:ea typeface="標楷體" panose="03000509000000000000" pitchFamily="65" charset="-120"/>
              </a:rPr>
              <a:t>南烏龍</a:t>
            </a:r>
            <a:r>
              <a:rPr lang="zh-TW" altLang="en-US" sz="2400" i="1" dirty="0">
                <a:solidFill>
                  <a:srgbClr val="93866D"/>
                </a:solidFill>
                <a:latin typeface="標楷體" panose="03000509000000000000" pitchFamily="65" charset="-120"/>
                <a:ea typeface="標楷體" panose="03000509000000000000" pitchFamily="65" charset="-120"/>
              </a:rPr>
              <a:t>，</a:t>
            </a:r>
            <a:r>
              <a:rPr lang="zh-TW" altLang="zh-TW" sz="2400" i="1" dirty="0">
                <a:solidFill>
                  <a:srgbClr val="93866D"/>
                </a:solidFill>
                <a:latin typeface="標楷體" panose="03000509000000000000" pitchFamily="65" charset="-120"/>
                <a:ea typeface="標楷體" panose="03000509000000000000" pitchFamily="65" charset="-120"/>
              </a:rPr>
              <a:t>北包種</a:t>
            </a:r>
            <a:endParaRPr lang="zh-CN" altLang="en-US" sz="2800" i="1" spc="600" dirty="0">
              <a:solidFill>
                <a:srgbClr val="93866D"/>
              </a:solidFill>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3121911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EA2F28-A8C5-4634-ABC4-FD93952DB9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6" name="矩形 25">
            <a:extLst>
              <a:ext uri="{FF2B5EF4-FFF2-40B4-BE49-F238E27FC236}">
                <a16:creationId xmlns:a16="http://schemas.microsoft.com/office/drawing/2014/main" id="{0B22C87E-0478-4E3E-A6B0-C48DCC1AED66}"/>
              </a:ext>
            </a:extLst>
          </p:cNvPr>
          <p:cNvSpPr/>
          <p:nvPr/>
        </p:nvSpPr>
        <p:spPr>
          <a:xfrm>
            <a:off x="4251505" y="720269"/>
            <a:ext cx="3688989" cy="454362"/>
          </a:xfrm>
          <a:prstGeom prst="rect">
            <a:avLst/>
          </a:prstGeom>
        </p:spPr>
        <p:txBody>
          <a:bodyPr vert="horz" lIns="91440" tIns="45720" rIns="91440" bIns="45720" rtlCol="0" anchor="ctr">
            <a:noAutofit/>
          </a:bodyPr>
          <a:lstStyle/>
          <a:p>
            <a:pPr algn="ctr">
              <a:lnSpc>
                <a:spcPct val="90000"/>
              </a:lnSpc>
              <a:spcBef>
                <a:spcPct val="0"/>
              </a:spcBef>
            </a:pPr>
            <a:r>
              <a:rPr lang="en-US" altLang="zh-CN" sz="3200" spc="1000" dirty="0">
                <a:solidFill>
                  <a:schemeClr val="tx1">
                    <a:lumMod val="75000"/>
                    <a:lumOff val="25000"/>
                  </a:schemeClr>
                </a:solidFill>
                <a:cs typeface="+mn-ea"/>
                <a:sym typeface="+mn-lt"/>
              </a:rPr>
              <a:t>/</a:t>
            </a:r>
            <a:r>
              <a:rPr lang="zh-TW" altLang="en-US" sz="3200" spc="10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文山包種茶</a:t>
            </a:r>
            <a:r>
              <a:rPr lang="en-US" altLang="zh-CN" sz="3200" spc="1000" dirty="0">
                <a:solidFill>
                  <a:schemeClr val="tx1">
                    <a:lumMod val="75000"/>
                    <a:lumOff val="25000"/>
                  </a:schemeClr>
                </a:solidFill>
                <a:cs typeface="+mn-ea"/>
                <a:sym typeface="+mn-lt"/>
              </a:rPr>
              <a:t>/</a:t>
            </a:r>
            <a:endParaRPr lang="zh-CN" altLang="en-US" sz="3200" spc="1000" dirty="0">
              <a:solidFill>
                <a:schemeClr val="tx1">
                  <a:lumMod val="75000"/>
                  <a:lumOff val="25000"/>
                </a:schemeClr>
              </a:solidFill>
              <a:cs typeface="+mn-ea"/>
              <a:sym typeface="+mn-lt"/>
            </a:endParaRPr>
          </a:p>
        </p:txBody>
      </p:sp>
      <p:grpSp>
        <p:nvGrpSpPr>
          <p:cNvPr id="4" name="组合 3">
            <a:extLst>
              <a:ext uri="{FF2B5EF4-FFF2-40B4-BE49-F238E27FC236}">
                <a16:creationId xmlns:a16="http://schemas.microsoft.com/office/drawing/2014/main" id="{63E631B0-EC92-4EFE-81D2-AF6B14F25A13}"/>
              </a:ext>
            </a:extLst>
          </p:cNvPr>
          <p:cNvGrpSpPr/>
          <p:nvPr/>
        </p:nvGrpSpPr>
        <p:grpSpPr>
          <a:xfrm>
            <a:off x="970248" y="2031319"/>
            <a:ext cx="3855752" cy="3969993"/>
            <a:chOff x="703548" y="933449"/>
            <a:chExt cx="4802928" cy="4945232"/>
          </a:xfrm>
          <a:blipFill>
            <a:blip r:embed="rId4"/>
            <a:stretch>
              <a:fillRect/>
            </a:stretch>
          </a:blipFill>
        </p:grpSpPr>
        <p:sp>
          <p:nvSpPr>
            <p:cNvPr id="3" name="椭圆 2">
              <a:extLst>
                <a:ext uri="{FF2B5EF4-FFF2-40B4-BE49-F238E27FC236}">
                  <a16:creationId xmlns:a16="http://schemas.microsoft.com/office/drawing/2014/main" id="{8A8CCC72-9586-411D-A671-9C580B17FA85}"/>
                </a:ext>
              </a:extLst>
            </p:cNvPr>
            <p:cNvSpPr/>
            <p:nvPr/>
          </p:nvSpPr>
          <p:spPr>
            <a:xfrm>
              <a:off x="703548" y="93344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1A4A0FA9-5F31-4B5E-9DFA-23C944E1F678}"/>
                </a:ext>
              </a:extLst>
            </p:cNvPr>
            <p:cNvSpPr/>
            <p:nvPr/>
          </p:nvSpPr>
          <p:spPr>
            <a:xfrm>
              <a:off x="2513298" y="93344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978AF6B-B7B0-426E-A963-206127E3F2C3}"/>
                </a:ext>
              </a:extLst>
            </p:cNvPr>
            <p:cNvSpPr/>
            <p:nvPr/>
          </p:nvSpPr>
          <p:spPr>
            <a:xfrm>
              <a:off x="4253198" y="93344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466D31FD-6596-40C3-A4EF-DBB451D2C328}"/>
                </a:ext>
              </a:extLst>
            </p:cNvPr>
            <p:cNvSpPr/>
            <p:nvPr/>
          </p:nvSpPr>
          <p:spPr>
            <a:xfrm>
              <a:off x="736324" y="2795814"/>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885111D-591D-43E4-875E-558101DF3AF7}"/>
                </a:ext>
              </a:extLst>
            </p:cNvPr>
            <p:cNvSpPr/>
            <p:nvPr/>
          </p:nvSpPr>
          <p:spPr>
            <a:xfrm>
              <a:off x="2546074" y="2795814"/>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7291ACB0-8A30-4E17-81C6-07A6A3E95D5A}"/>
                </a:ext>
              </a:extLst>
            </p:cNvPr>
            <p:cNvSpPr/>
            <p:nvPr/>
          </p:nvSpPr>
          <p:spPr>
            <a:xfrm>
              <a:off x="4285974" y="2795814"/>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C0E14B71-6A4F-40DE-B4F7-EECA420774B6}"/>
                </a:ext>
              </a:extLst>
            </p:cNvPr>
            <p:cNvSpPr/>
            <p:nvPr/>
          </p:nvSpPr>
          <p:spPr>
            <a:xfrm>
              <a:off x="703548" y="465817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B31A1F11-3C9A-4F75-B83A-F3C1F3FEC76B}"/>
                </a:ext>
              </a:extLst>
            </p:cNvPr>
            <p:cNvSpPr/>
            <p:nvPr/>
          </p:nvSpPr>
          <p:spPr>
            <a:xfrm>
              <a:off x="2513298" y="465817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0D190002-51DB-49F6-9983-7D1B6F8C8CF1}"/>
                </a:ext>
              </a:extLst>
            </p:cNvPr>
            <p:cNvSpPr/>
            <p:nvPr/>
          </p:nvSpPr>
          <p:spPr>
            <a:xfrm>
              <a:off x="4253198" y="4658179"/>
              <a:ext cx="1220502" cy="12205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a:extLst>
              <a:ext uri="{FF2B5EF4-FFF2-40B4-BE49-F238E27FC236}">
                <a16:creationId xmlns:a16="http://schemas.microsoft.com/office/drawing/2014/main" id="{28DF8424-D9E1-4648-BDB2-EB57F80C18E8}"/>
              </a:ext>
            </a:extLst>
          </p:cNvPr>
          <p:cNvSpPr/>
          <p:nvPr/>
        </p:nvSpPr>
        <p:spPr>
          <a:xfrm>
            <a:off x="5447843" y="1999050"/>
            <a:ext cx="6096000" cy="2320295"/>
          </a:xfrm>
          <a:prstGeom prst="rect">
            <a:avLst/>
          </a:prstGeom>
        </p:spPr>
        <p:txBody>
          <a:bodyPr vert="horz" lIns="91440" tIns="45720" rIns="91440" bIns="45720" rtlCol="0" anchor="ctr">
            <a:noAutofit/>
          </a:bodyPr>
          <a:lstStyle/>
          <a:p>
            <a:pPr>
              <a:lnSpc>
                <a:spcPct val="150000"/>
              </a:lnSpc>
              <a:spcBef>
                <a:spcPct val="0"/>
              </a:spcBef>
            </a:pPr>
            <a:r>
              <a:rPr lang="zh-TW"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又稱</a:t>
            </a:r>
            <a:r>
              <a:rPr lang="en-US" altLang="zh-TW"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a:t>
            </a:r>
            <a:r>
              <a:rPr lang="zh-TW"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清茶</a:t>
            </a:r>
            <a:r>
              <a:rPr lang="en-US" altLang="zh-TW"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a:t>
            </a:r>
            <a:r>
              <a:rPr lang="zh-TW"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，烏龍茶的一種。</a:t>
            </a:r>
            <a:r>
              <a:rPr lang="en-US" altLang="zh-TW"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8~12</a:t>
            </a:r>
            <a:r>
              <a:rPr lang="zh-TW"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％發酵，屬輕度發酵的部分發酵茶類，在臺茶風味輪的歸納中隸屬於清香型條形包種茶，是目前台灣的十大名茶之一。茶樹主要品種為青心烏龍及臺茶 </a:t>
            </a:r>
            <a:r>
              <a:rPr lang="en-US" altLang="zh-TW"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12 </a:t>
            </a:r>
            <a:r>
              <a:rPr lang="zh-TW"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號，其中又以青心烏龍茶最受歡迎。</a:t>
            </a:r>
            <a:endParaRPr lang="zh-CN" altLang="en-US" sz="2000" spc="3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grpSp>
        <p:nvGrpSpPr>
          <p:cNvPr id="6" name="群組 5">
            <a:extLst>
              <a:ext uri="{FF2B5EF4-FFF2-40B4-BE49-F238E27FC236}">
                <a16:creationId xmlns:a16="http://schemas.microsoft.com/office/drawing/2014/main" id="{714C0EA5-EC17-51EE-49C0-0881979BA36A}"/>
              </a:ext>
            </a:extLst>
          </p:cNvPr>
          <p:cNvGrpSpPr/>
          <p:nvPr/>
        </p:nvGrpSpPr>
        <p:grpSpPr>
          <a:xfrm>
            <a:off x="6280876" y="4656549"/>
            <a:ext cx="4429934" cy="1026820"/>
            <a:chOff x="5447844" y="4676811"/>
            <a:chExt cx="4429934" cy="1026820"/>
          </a:xfrm>
        </p:grpSpPr>
        <p:sp>
          <p:nvSpPr>
            <p:cNvPr id="21" name="矩形 20">
              <a:extLst>
                <a:ext uri="{FF2B5EF4-FFF2-40B4-BE49-F238E27FC236}">
                  <a16:creationId xmlns:a16="http://schemas.microsoft.com/office/drawing/2014/main" id="{5AC20A66-1BB8-4563-B58E-D6632B3E1AB0}"/>
                </a:ext>
              </a:extLst>
            </p:cNvPr>
            <p:cNvSpPr/>
            <p:nvPr/>
          </p:nvSpPr>
          <p:spPr>
            <a:xfrm>
              <a:off x="5488270" y="4676811"/>
              <a:ext cx="4389508" cy="1026820"/>
            </a:xfrm>
            <a:prstGeom prst="rect">
              <a:avLst/>
            </a:prstGeom>
          </p:spPr>
          <p:txBody>
            <a:bodyPr vert="horz" lIns="91440" tIns="45720" rIns="91440" bIns="45720" rtlCol="0" anchor="ctr">
              <a:noAutofit/>
            </a:bodyPr>
            <a:lstStyle/>
            <a:p>
              <a:pPr>
                <a:lnSpc>
                  <a:spcPts val="2700"/>
                </a:lnSpc>
                <a:spcBef>
                  <a:spcPct val="0"/>
                </a:spcBef>
              </a:pPr>
              <a:r>
                <a:rPr lang="zh-TW" altLang="en-US" sz="20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清茶和青茶是不一樣的喔</a:t>
              </a:r>
              <a:r>
                <a:rPr lang="en-US" altLang="zh-TW" sz="20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rPr>
                <a:t>!!</a:t>
              </a:r>
              <a:endParaRPr lang="zh-CN" altLang="en-US" sz="2000" spc="300" dirty="0">
                <a:solidFill>
                  <a:schemeClr val="tx1">
                    <a:lumMod val="75000"/>
                    <a:lumOff val="25000"/>
                  </a:schemeClr>
                </a:solidFill>
                <a:latin typeface="標楷體" panose="03000509000000000000" pitchFamily="65" charset="-120"/>
                <a:ea typeface="標楷體" panose="03000509000000000000" pitchFamily="65" charset="-120"/>
                <a:cs typeface="+mn-ea"/>
                <a:sym typeface="+mn-lt"/>
              </a:endParaRPr>
            </a:p>
          </p:txBody>
        </p:sp>
        <p:sp>
          <p:nvSpPr>
            <p:cNvPr id="2" name="矩形 1">
              <a:extLst>
                <a:ext uri="{FF2B5EF4-FFF2-40B4-BE49-F238E27FC236}">
                  <a16:creationId xmlns:a16="http://schemas.microsoft.com/office/drawing/2014/main" id="{3F498345-EE77-6E05-7E0A-E911AE8D14CA}"/>
                </a:ext>
              </a:extLst>
            </p:cNvPr>
            <p:cNvSpPr/>
            <p:nvPr/>
          </p:nvSpPr>
          <p:spPr>
            <a:xfrm>
              <a:off x="5447844" y="4870008"/>
              <a:ext cx="3763890" cy="640425"/>
            </a:xfrm>
            <a:prstGeom prst="rect">
              <a:avLst/>
            </a:prstGeom>
            <a:noFill/>
            <a:ln w="38100">
              <a:solidFill>
                <a:srgbClr val="743C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DFKai-SB" panose="03000509000000000000" pitchFamily="65" charset="-120"/>
                <a:ea typeface="DFKai-SB" panose="03000509000000000000" pitchFamily="65" charset="-120"/>
              </a:endParaRPr>
            </a:p>
          </p:txBody>
        </p:sp>
      </p:grpSp>
    </p:spTree>
    <p:extLst>
      <p:ext uri="{BB962C8B-B14F-4D97-AF65-F5344CB8AC3E}">
        <p14:creationId xmlns:p14="http://schemas.microsoft.com/office/powerpoint/2010/main" val="125475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liozin0">
      <a:majorFont>
        <a:latin typeface="微软雅黑" panose="020F0302020204030204"/>
        <a:ea typeface="义启小魏楷"/>
        <a:cs typeface=""/>
      </a:majorFont>
      <a:minorFont>
        <a:latin typeface="微软雅黑" panose="020F0502020204030204"/>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2616</Words>
  <Application>Microsoft Office PowerPoint</Application>
  <PresentationFormat>寬螢幕</PresentationFormat>
  <Paragraphs>178</Paragraphs>
  <Slides>20</Slides>
  <Notes>11</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20</vt:i4>
      </vt:variant>
    </vt:vector>
  </HeadingPairs>
  <TitlesOfParts>
    <vt:vector size="33" baseType="lpstr">
      <vt:lpstr>Arial Unicode MS</vt:lpstr>
      <vt:lpstr>等线</vt:lpstr>
      <vt:lpstr>微软雅黑</vt:lpstr>
      <vt:lpstr>宋体</vt:lpstr>
      <vt:lpstr>义启小魏楷</vt:lpstr>
      <vt:lpstr>新細明體</vt:lpstr>
      <vt:lpstr>標楷體</vt:lpstr>
      <vt:lpstr>標楷體</vt:lpstr>
      <vt:lpstr>Arial</vt:lpstr>
      <vt:lpstr>Calibri</vt:lpstr>
      <vt:lpstr>Times New Roman</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桾溦</cp:lastModifiedBy>
  <cp:revision>112</cp:revision>
  <dcterms:created xsi:type="dcterms:W3CDTF">2020-02-23T01:32:13Z</dcterms:created>
  <dcterms:modified xsi:type="dcterms:W3CDTF">2023-03-30T11:32:33Z</dcterms:modified>
</cp:coreProperties>
</file>