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0" r:id="rId5"/>
    <p:sldId id="261" r:id="rId6"/>
    <p:sldId id="263" r:id="rId7"/>
    <p:sldId id="262" r:id="rId8"/>
    <p:sldId id="264" r:id="rId9"/>
    <p:sldId id="271" r:id="rId10"/>
    <p:sldId id="272" r:id="rId11"/>
    <p:sldId id="274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8" autoAdjust="0"/>
  </p:normalViewPr>
  <p:slideViewPr>
    <p:cSldViewPr>
      <p:cViewPr>
        <p:scale>
          <a:sx n="80" d="100"/>
          <a:sy n="80" d="100"/>
        </p:scale>
        <p:origin x="-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AC4A-A42D-4A4D-B830-65B66F846CA3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97109-87F5-400C-A3D0-9338EB625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8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97109-87F5-400C-A3D0-9338EB6252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2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4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436A-A501-4903-8A7C-8A15B849A7A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8203-42CA-4C3C-B7BE-09E216A88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0" y="5453239"/>
            <a:ext cx="3268599" cy="1404760"/>
            <a:chOff x="0" y="5453239"/>
            <a:chExt cx="3268599" cy="1404760"/>
          </a:xfrm>
        </p:grpSpPr>
        <p:grpSp>
          <p:nvGrpSpPr>
            <p:cNvPr id="9" name="그룹 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379984" y="5056990"/>
            <a:ext cx="2316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-윤고딕340" pitchFamily="18" charset="-127"/>
                <a:ea typeface="-윤고딕340" pitchFamily="18" charset="-127"/>
              </a:rPr>
              <a:t>게임공학과</a:t>
            </a:r>
            <a:endParaRPr lang="en-US" altLang="ko-KR" sz="2800" dirty="0" smtClean="0"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en-US" altLang="ko-KR" sz="2800" dirty="0" smtClean="0">
                <a:latin typeface="-윤고딕340" pitchFamily="18" charset="-127"/>
                <a:ea typeface="-윤고딕340" pitchFamily="18" charset="-127"/>
              </a:rPr>
              <a:t>2012182011</a:t>
            </a:r>
          </a:p>
          <a:p>
            <a:pPr algn="ctr"/>
            <a:r>
              <a:rPr lang="ko-KR" altLang="en-US" sz="2800" dirty="0" smtClean="0">
                <a:latin typeface="-윤고딕340" pitchFamily="18" charset="-127"/>
                <a:ea typeface="-윤고딕340" pitchFamily="18" charset="-127"/>
              </a:rPr>
              <a:t>박범준</a:t>
            </a:r>
            <a:endParaRPr lang="ko-KR" altLang="en-US" sz="24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 rot="10800000">
            <a:off x="5884319" y="0"/>
            <a:ext cx="3268599" cy="1404760"/>
            <a:chOff x="0" y="5453239"/>
            <a:chExt cx="3268599" cy="1404760"/>
          </a:xfrm>
        </p:grpSpPr>
        <p:grpSp>
          <p:nvGrpSpPr>
            <p:cNvPr id="94" name="그룹 93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0" y="5963250"/>
              <a:ext cx="3268599" cy="894749"/>
              <a:chOff x="0" y="-407843"/>
              <a:chExt cx="5565334" cy="152345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449718" y="-407843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4576240" y="-29121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061278" y="-29121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061278" y="284853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4596711" y="284853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3" name="그룹 162"/>
          <p:cNvGrpSpPr/>
          <p:nvPr/>
        </p:nvGrpSpPr>
        <p:grpSpPr>
          <a:xfrm rot="19997330">
            <a:off x="440242" y="1097215"/>
            <a:ext cx="675353" cy="661500"/>
            <a:chOff x="1118618" y="3974598"/>
            <a:chExt cx="1309118" cy="1282266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 rot="19997330">
            <a:off x="8160025" y="5540040"/>
            <a:ext cx="675353" cy="661500"/>
            <a:chOff x="1118618" y="3974598"/>
            <a:chExt cx="1309118" cy="1282266"/>
          </a:xfrm>
        </p:grpSpPr>
        <p:grpSp>
          <p:nvGrpSpPr>
            <p:cNvPr id="181" name="그룹 180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7" name="Picture 3" descr="C:\Users\BUM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8388"/>
            <a:ext cx="7454010" cy="25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그룹 550"/>
          <p:cNvGrpSpPr/>
          <p:nvPr/>
        </p:nvGrpSpPr>
        <p:grpSpPr>
          <a:xfrm>
            <a:off x="5553661" y="6578182"/>
            <a:ext cx="1804647" cy="279820"/>
            <a:chOff x="2" y="0"/>
            <a:chExt cx="1804647" cy="279820"/>
          </a:xfrm>
        </p:grpSpPr>
        <p:grpSp>
          <p:nvGrpSpPr>
            <p:cNvPr id="552" name="그룹 551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62" name="그룹 561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7" name="직사각형 56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3" name="그룹 56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4" name="직사각형 56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3" name="그룹 552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54" name="그룹 55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9" name="직사각형 55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5" name="그룹 55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6" name="직사각형 55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2" y="0"/>
            <a:ext cx="1804647" cy="279820"/>
            <a:chOff x="2" y="0"/>
            <a:chExt cx="1804647" cy="279820"/>
          </a:xfrm>
        </p:grpSpPr>
        <p:grpSp>
          <p:nvGrpSpPr>
            <p:cNvPr id="4" name="그룹 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449" name="그룹 448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0" name="직사각형 44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4" name="직사각형 45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타원 45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7" name="그룹 456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458" name="그룹 457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3" name="직사각형 462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9" name="그룹 458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0" name="직사각형 45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7325733" y="0"/>
            <a:ext cx="1830934" cy="279820"/>
            <a:chOff x="6778516" y="0"/>
            <a:chExt cx="1830934" cy="279820"/>
          </a:xfrm>
        </p:grpSpPr>
        <p:grpSp>
          <p:nvGrpSpPr>
            <p:cNvPr id="467" name="그룹 466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477" name="그룹 47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2" name="직사각형 48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8" name="그룹 47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79" name="직사각형 47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5" name="그룹 484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86" name="그룹 48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1" name="직사각형 49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7" name="그룹 48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94" name="그룹 493"/>
          <p:cNvGrpSpPr/>
          <p:nvPr/>
        </p:nvGrpSpPr>
        <p:grpSpPr>
          <a:xfrm>
            <a:off x="-7699" y="6578181"/>
            <a:ext cx="1830934" cy="279820"/>
            <a:chOff x="6778516" y="0"/>
            <a:chExt cx="1830934" cy="279820"/>
          </a:xfrm>
        </p:grpSpPr>
        <p:grpSp>
          <p:nvGrpSpPr>
            <p:cNvPr id="495" name="그룹 494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505" name="그룹 50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0" name="직사각형 50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7" name="직사각형 50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6" name="그룹 495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97" name="그룹 49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2" name="직사각형 50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8" name="그룹 49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9" name="직사각형 49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13" name="그룹 512"/>
          <p:cNvGrpSpPr/>
          <p:nvPr/>
        </p:nvGrpSpPr>
        <p:grpSpPr>
          <a:xfrm>
            <a:off x="7353014" y="6578182"/>
            <a:ext cx="1804647" cy="279820"/>
            <a:chOff x="2" y="0"/>
            <a:chExt cx="1804647" cy="279820"/>
          </a:xfrm>
        </p:grpSpPr>
        <p:grpSp>
          <p:nvGrpSpPr>
            <p:cNvPr id="514" name="그룹 51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24" name="그룹 52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9" name="직사각형 52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5" name="그룹 52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6" name="직사각형 52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15" name="그룹 514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16" name="그룹 51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1" name="직사각형 52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8" name="직사각형 51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32" name="그룹 531"/>
          <p:cNvGrpSpPr/>
          <p:nvPr/>
        </p:nvGrpSpPr>
        <p:grpSpPr>
          <a:xfrm>
            <a:off x="1803467" y="0"/>
            <a:ext cx="1804647" cy="279820"/>
            <a:chOff x="2" y="0"/>
            <a:chExt cx="1804647" cy="279820"/>
          </a:xfrm>
        </p:grpSpPr>
        <p:grpSp>
          <p:nvGrpSpPr>
            <p:cNvPr id="533" name="그룹 532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43" name="그룹 542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8" name="직사각형 54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4" name="그룹 543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5" name="직사각형 544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34" name="그룹 533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35" name="그룹 53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0" name="직사각형 53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37" name="직사각형 53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234773" y="40466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개발 일</a:t>
            </a:r>
            <a:r>
              <a:rPr lang="ko-KR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2666"/>
              </p:ext>
            </p:extLst>
          </p:nvPr>
        </p:nvGraphicFramePr>
        <p:xfrm>
          <a:off x="445204" y="980728"/>
          <a:ext cx="8241918" cy="525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444"/>
                <a:gridCol w="7283474"/>
              </a:tblGrid>
              <a:tr h="4778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Resource</a:t>
                      </a:r>
                      <a:r>
                        <a:rPr lang="ko-KR" altLang="en-US" dirty="0" smtClean="0"/>
                        <a:t> 제작</a:t>
                      </a:r>
                      <a:r>
                        <a:rPr lang="en-US" altLang="ko-KR" dirty="0" smtClean="0"/>
                        <a:t>(Sound, Image)</a:t>
                      </a:r>
                      <a:endParaRPr lang="ko-KR" altLang="en-US" dirty="0"/>
                    </a:p>
                  </a:txBody>
                  <a:tcPr/>
                </a:tc>
              </a:tr>
              <a:tr h="47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r>
                        <a:rPr lang="en-US" altLang="ko-KR" baseline="0" dirty="0" smtClean="0"/>
                        <a:t> Tool </a:t>
                      </a:r>
                      <a:r>
                        <a:rPr lang="ko-KR" altLang="en-US" baseline="0" dirty="0" smtClean="0"/>
                        <a:t>제작</a:t>
                      </a:r>
                      <a:r>
                        <a:rPr lang="en-US" altLang="ko-KR" baseline="0" dirty="0" smtClean="0"/>
                        <a:t>, Project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 화면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 구현</a:t>
                      </a:r>
                      <a:r>
                        <a:rPr lang="en-US" altLang="ko-KR" dirty="0" smtClean="0"/>
                        <a:t>, Map Tool</a:t>
                      </a:r>
                      <a:r>
                        <a:rPr lang="ko-KR" altLang="en-US" baseline="0" dirty="0" smtClean="0"/>
                        <a:t>적용</a:t>
                      </a:r>
                      <a:endParaRPr lang="ko-KR" altLang="en-US" dirty="0"/>
                    </a:p>
                  </a:txBody>
                  <a:tcPr/>
                </a:tc>
              </a:tr>
              <a:tr h="47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Grid</a:t>
                      </a:r>
                      <a:r>
                        <a:rPr lang="ko-KR" altLang="en-US" dirty="0" smtClean="0"/>
                        <a:t>출력 및 날아다니는 </a:t>
                      </a:r>
                      <a:r>
                        <a:rPr lang="en-US" altLang="ko-KR" dirty="0" smtClean="0"/>
                        <a:t>Polygon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임시</a:t>
                      </a:r>
                      <a:r>
                        <a:rPr lang="en-US" altLang="ko-KR" dirty="0" smtClean="0"/>
                        <a:t>Stage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</a:t>
                      </a:r>
                      <a:r>
                        <a:rPr lang="en-US" altLang="ko-KR" dirty="0" smtClean="0"/>
                        <a:t>Interface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baseline="0" dirty="0" smtClean="0"/>
                        <a:t>, Animation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47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임시 </a:t>
                      </a:r>
                      <a:r>
                        <a:rPr lang="en-US" altLang="ko-KR" dirty="0" smtClean="0"/>
                        <a:t>Stage</a:t>
                      </a:r>
                      <a:r>
                        <a:rPr lang="ko-KR" altLang="en-US" dirty="0" smtClean="0"/>
                        <a:t>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상호</a:t>
                      </a:r>
                      <a:r>
                        <a:rPr lang="ko-KR" altLang="en-US" baseline="0" dirty="0" smtClean="0"/>
                        <a:t> 간 충돌체크 구현</a:t>
                      </a:r>
                      <a:endParaRPr lang="ko-KR" altLang="en-US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끝점 충돌체크</a:t>
                      </a:r>
                      <a:r>
                        <a:rPr lang="en-US" altLang="ko-KR" dirty="0" smtClean="0"/>
                        <a:t>, 1</a:t>
                      </a:r>
                      <a:r>
                        <a:rPr lang="ko-KR" altLang="en-US" dirty="0" smtClean="0"/>
                        <a:t>차 버그 테스트</a:t>
                      </a:r>
                      <a:endParaRPr lang="ko-KR" altLang="en-US" dirty="0"/>
                    </a:p>
                  </a:txBody>
                  <a:tcPr/>
                </a:tc>
              </a:tr>
              <a:tr h="47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레벨 디자인</a:t>
                      </a:r>
                      <a:endParaRPr lang="ko-KR" altLang="en-US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효과음 적용 및 버그 테스트</a:t>
                      </a:r>
                      <a:endParaRPr lang="ko-KR" altLang="en-US" dirty="0"/>
                    </a:p>
                  </a:txBody>
                  <a:tcPr/>
                </a:tc>
              </a:tr>
              <a:tr h="47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en-US" altLang="ko-KR" dirty="0" smtClean="0"/>
                        <a:t>Release, </a:t>
                      </a:r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 rot="8713295">
            <a:off x="7938467" y="5532261"/>
            <a:ext cx="1027635" cy="805083"/>
            <a:chOff x="1118618" y="3974598"/>
            <a:chExt cx="1309118" cy="128226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5" name="TextBox 154"/>
          <p:cNvSpPr txBox="1"/>
          <p:nvPr/>
        </p:nvSpPr>
        <p:spPr>
          <a:xfrm>
            <a:off x="27842" y="764704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 rot="19997330">
            <a:off x="98156" y="888487"/>
            <a:ext cx="556225" cy="544815"/>
            <a:chOff x="1118618" y="3974598"/>
            <a:chExt cx="1309118" cy="1282266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1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3570"/>
              </p:ext>
            </p:extLst>
          </p:nvPr>
        </p:nvGraphicFramePr>
        <p:xfrm>
          <a:off x="379209" y="1397000"/>
          <a:ext cx="8223808" cy="447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695"/>
                <a:gridCol w="4895113"/>
              </a:tblGrid>
              <a:tr h="66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 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 C:</a:t>
                      </a:r>
                      <a:r>
                        <a:rPr lang="ko-KR" altLang="en-US" dirty="0" smtClean="0"/>
                        <a:t>보통 </a:t>
                      </a:r>
                      <a:r>
                        <a:rPr lang="en-US" altLang="ko-KR" dirty="0" smtClean="0"/>
                        <a:t>D:</a:t>
                      </a:r>
                      <a:r>
                        <a:rPr lang="ko-KR" altLang="en-US" dirty="0" smtClean="0"/>
                        <a:t>못함 </a:t>
                      </a:r>
                      <a:r>
                        <a:rPr lang="en-US" altLang="ko-KR" dirty="0" smtClean="0"/>
                        <a:t>E:</a:t>
                      </a:r>
                      <a:r>
                        <a:rPr lang="ko-KR" altLang="en-US" dirty="0" err="1" smtClean="0"/>
                        <a:t>매우못함</a:t>
                      </a:r>
                      <a:endParaRPr lang="ko-KR" altLang="en-US" dirty="0"/>
                    </a:p>
                  </a:txBody>
                  <a:tcPr/>
                </a:tc>
              </a:tr>
              <a:tr h="578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578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67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578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578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578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51" name="그룹 550"/>
          <p:cNvGrpSpPr/>
          <p:nvPr/>
        </p:nvGrpSpPr>
        <p:grpSpPr>
          <a:xfrm>
            <a:off x="5553661" y="6578182"/>
            <a:ext cx="1804647" cy="279820"/>
            <a:chOff x="2" y="0"/>
            <a:chExt cx="1804647" cy="279820"/>
          </a:xfrm>
        </p:grpSpPr>
        <p:grpSp>
          <p:nvGrpSpPr>
            <p:cNvPr id="552" name="그룹 551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62" name="그룹 561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7" name="직사각형 56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3" name="그룹 56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4" name="직사각형 56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3" name="그룹 552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54" name="그룹 55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9" name="직사각형 55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5" name="그룹 55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6" name="직사각형 55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2" y="0"/>
            <a:ext cx="1804647" cy="279820"/>
            <a:chOff x="2" y="0"/>
            <a:chExt cx="1804647" cy="279820"/>
          </a:xfrm>
        </p:grpSpPr>
        <p:grpSp>
          <p:nvGrpSpPr>
            <p:cNvPr id="4" name="그룹 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449" name="그룹 448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0" name="직사각형 44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4" name="직사각형 45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타원 45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7" name="그룹 456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458" name="그룹 457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3" name="직사각형 462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9" name="그룹 458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0" name="직사각형 45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7325733" y="0"/>
            <a:ext cx="1830934" cy="279820"/>
            <a:chOff x="6778516" y="0"/>
            <a:chExt cx="1830934" cy="279820"/>
          </a:xfrm>
        </p:grpSpPr>
        <p:grpSp>
          <p:nvGrpSpPr>
            <p:cNvPr id="467" name="그룹 466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477" name="그룹 47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2" name="직사각형 48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8" name="그룹 47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79" name="직사각형 47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5" name="그룹 484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86" name="그룹 48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1" name="직사각형 49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7" name="그룹 48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94" name="그룹 493"/>
          <p:cNvGrpSpPr/>
          <p:nvPr/>
        </p:nvGrpSpPr>
        <p:grpSpPr>
          <a:xfrm>
            <a:off x="-7699" y="6578181"/>
            <a:ext cx="1830934" cy="279820"/>
            <a:chOff x="6778516" y="0"/>
            <a:chExt cx="1830934" cy="279820"/>
          </a:xfrm>
        </p:grpSpPr>
        <p:grpSp>
          <p:nvGrpSpPr>
            <p:cNvPr id="495" name="그룹 494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505" name="그룹 50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0" name="직사각형 50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7" name="직사각형 50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6" name="그룹 495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97" name="그룹 49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2" name="직사각형 50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8" name="그룹 49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9" name="직사각형 49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13" name="그룹 512"/>
          <p:cNvGrpSpPr/>
          <p:nvPr/>
        </p:nvGrpSpPr>
        <p:grpSpPr>
          <a:xfrm>
            <a:off x="7353014" y="6578182"/>
            <a:ext cx="1804647" cy="279820"/>
            <a:chOff x="2" y="0"/>
            <a:chExt cx="1804647" cy="279820"/>
          </a:xfrm>
        </p:grpSpPr>
        <p:grpSp>
          <p:nvGrpSpPr>
            <p:cNvPr id="514" name="그룹 51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24" name="그룹 52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9" name="직사각형 52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5" name="그룹 52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6" name="직사각형 52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15" name="그룹 514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16" name="그룹 51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1" name="직사각형 52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8" name="직사각형 51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32" name="그룹 531"/>
          <p:cNvGrpSpPr/>
          <p:nvPr/>
        </p:nvGrpSpPr>
        <p:grpSpPr>
          <a:xfrm>
            <a:off x="1803467" y="0"/>
            <a:ext cx="1804647" cy="279820"/>
            <a:chOff x="2" y="0"/>
            <a:chExt cx="1804647" cy="279820"/>
          </a:xfrm>
        </p:grpSpPr>
        <p:grpSp>
          <p:nvGrpSpPr>
            <p:cNvPr id="533" name="그룹 532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43" name="그룹 542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8" name="직사각형 54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4" name="그룹 543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5" name="직사각형 544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34" name="그룹 533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35" name="그룹 53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0" name="직사각형 53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37" name="직사각형 53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234773" y="40466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자체 평가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</a:endParaRPr>
          </a:p>
        </p:txBody>
      </p:sp>
      <p:grpSp>
        <p:nvGrpSpPr>
          <p:cNvPr id="138" name="그룹 137"/>
          <p:cNvGrpSpPr/>
          <p:nvPr/>
        </p:nvGrpSpPr>
        <p:grpSpPr>
          <a:xfrm rot="8713295">
            <a:off x="7938467" y="5532261"/>
            <a:ext cx="1027635" cy="805083"/>
            <a:chOff x="1118618" y="3974598"/>
            <a:chExt cx="1309118" cy="128226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5" name="TextBox 154"/>
          <p:cNvSpPr txBox="1"/>
          <p:nvPr/>
        </p:nvSpPr>
        <p:spPr>
          <a:xfrm>
            <a:off x="27842" y="764704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 rot="19997330">
            <a:off x="98156" y="888487"/>
            <a:ext cx="556225" cy="544815"/>
            <a:chOff x="1118618" y="3974598"/>
            <a:chExt cx="1309118" cy="1282266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96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/>
          <p:cNvGrpSpPr/>
          <p:nvPr/>
        </p:nvGrpSpPr>
        <p:grpSpPr>
          <a:xfrm>
            <a:off x="4744256" y="1159423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1547664" y="2635459"/>
            <a:ext cx="6135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54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475656" y="1124744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475656" y="4227892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 rot="19997330">
            <a:off x="8012130" y="2468376"/>
            <a:ext cx="692798" cy="678587"/>
            <a:chOff x="1118618" y="3974598"/>
            <a:chExt cx="1309118" cy="128226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 rot="19997330">
            <a:off x="985493" y="3449638"/>
            <a:ext cx="515055" cy="504490"/>
            <a:chOff x="1118618" y="3974598"/>
            <a:chExt cx="1309118" cy="1282266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18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 rot="5400000">
            <a:off x="639641" y="673744"/>
            <a:ext cx="499389" cy="267519"/>
            <a:chOff x="1496679" y="3162707"/>
            <a:chExt cx="1075234" cy="575995"/>
          </a:xfrm>
        </p:grpSpPr>
        <p:grpSp>
          <p:nvGrpSpPr>
            <p:cNvPr id="68" name="그룹 67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 rot="5400000">
            <a:off x="639641" y="1169921"/>
            <a:ext cx="499389" cy="267519"/>
            <a:chOff x="1496679" y="3162707"/>
            <a:chExt cx="1075234" cy="57599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951087" y="849486"/>
            <a:ext cx="195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NDEX</a:t>
            </a:r>
            <a:endParaRPr lang="ko-KR" altLang="en-US" sz="32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4904412" y="2106831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4904412" y="2995196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4904412" y="3859292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904412" y="4723388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5422006" y="2167021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-윤고딕340" pitchFamily="18" charset="-127"/>
                <a:ea typeface="-윤고딕340" pitchFamily="18" charset="-127"/>
              </a:rPr>
              <a:t>게임 </a:t>
            </a:r>
            <a:r>
              <a:rPr lang="ko-KR" altLang="en-US" sz="3200" dirty="0" err="1" smtClean="0">
                <a:latin typeface="-윤고딕340" pitchFamily="18" charset="-127"/>
                <a:ea typeface="-윤고딕340" pitchFamily="18" charset="-127"/>
              </a:rPr>
              <a:t>컨셉</a:t>
            </a:r>
            <a:endParaRPr lang="en-US" altLang="ko-KR" sz="3200" dirty="0" smtClean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458" name="그룹 457"/>
          <p:cNvGrpSpPr/>
          <p:nvPr/>
        </p:nvGrpSpPr>
        <p:grpSpPr>
          <a:xfrm>
            <a:off x="4186656" y="4636098"/>
            <a:ext cx="537617" cy="1075234"/>
            <a:chOff x="3131840" y="2420888"/>
            <a:chExt cx="537617" cy="1075234"/>
          </a:xfrm>
        </p:grpSpPr>
        <p:grpSp>
          <p:nvGrpSpPr>
            <p:cNvPr id="459" name="그룹 458"/>
            <p:cNvGrpSpPr/>
            <p:nvPr/>
          </p:nvGrpSpPr>
          <p:grpSpPr>
            <a:xfrm>
              <a:off x="3131840" y="2420888"/>
              <a:ext cx="537617" cy="537617"/>
              <a:chOff x="0" y="0"/>
              <a:chExt cx="1115616" cy="1115616"/>
            </a:xfrm>
          </p:grpSpPr>
          <p:sp>
            <p:nvSpPr>
              <p:cNvPr id="466" name="직사각형 465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0" name="그룹 459"/>
            <p:cNvGrpSpPr/>
            <p:nvPr/>
          </p:nvGrpSpPr>
          <p:grpSpPr>
            <a:xfrm>
              <a:off x="3131840" y="2958505"/>
              <a:ext cx="537617" cy="537617"/>
              <a:chOff x="0" y="0"/>
              <a:chExt cx="1115616" cy="1115616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1" name="그룹 470"/>
          <p:cNvGrpSpPr/>
          <p:nvPr/>
        </p:nvGrpSpPr>
        <p:grpSpPr>
          <a:xfrm>
            <a:off x="4186656" y="5711332"/>
            <a:ext cx="1075234" cy="575995"/>
            <a:chOff x="1496679" y="3162707"/>
            <a:chExt cx="1075234" cy="575995"/>
          </a:xfrm>
        </p:grpSpPr>
        <p:grpSp>
          <p:nvGrpSpPr>
            <p:cNvPr id="472" name="그룹 471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479" name="직사각형 478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3" name="그룹 472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4" name="그룹 483"/>
          <p:cNvGrpSpPr/>
          <p:nvPr/>
        </p:nvGrpSpPr>
        <p:grpSpPr>
          <a:xfrm>
            <a:off x="7405920" y="1226994"/>
            <a:ext cx="1049690" cy="524845"/>
            <a:chOff x="6876256" y="3208090"/>
            <a:chExt cx="1049690" cy="524845"/>
          </a:xfrm>
        </p:grpSpPr>
        <p:grpSp>
          <p:nvGrpSpPr>
            <p:cNvPr id="485" name="그룹 484"/>
            <p:cNvGrpSpPr/>
            <p:nvPr/>
          </p:nvGrpSpPr>
          <p:grpSpPr>
            <a:xfrm>
              <a:off x="6876256" y="3208090"/>
              <a:ext cx="524845" cy="524845"/>
              <a:chOff x="-1" y="0"/>
              <a:chExt cx="1115616" cy="1115616"/>
            </a:xfrm>
          </p:grpSpPr>
          <p:sp>
            <p:nvSpPr>
              <p:cNvPr id="492" name="직사각형 491"/>
              <p:cNvSpPr/>
              <p:nvPr/>
            </p:nvSpPr>
            <p:spPr>
              <a:xfrm>
                <a:off x="-1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485"/>
            <p:cNvGrpSpPr/>
            <p:nvPr/>
          </p:nvGrpSpPr>
          <p:grpSpPr>
            <a:xfrm>
              <a:off x="7401101" y="3208090"/>
              <a:ext cx="524845" cy="524845"/>
              <a:chOff x="-1" y="0"/>
              <a:chExt cx="1115616" cy="1115616"/>
            </a:xfrm>
          </p:grpSpPr>
          <p:sp>
            <p:nvSpPr>
              <p:cNvPr id="487" name="직사각형 486"/>
              <p:cNvSpPr/>
              <p:nvPr/>
            </p:nvSpPr>
            <p:spPr>
              <a:xfrm>
                <a:off x="-1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7" name="그룹 496"/>
          <p:cNvGrpSpPr/>
          <p:nvPr/>
        </p:nvGrpSpPr>
        <p:grpSpPr>
          <a:xfrm>
            <a:off x="7930764" y="1748475"/>
            <a:ext cx="524845" cy="1049690"/>
            <a:chOff x="1632444" y="1083166"/>
            <a:chExt cx="524845" cy="1049690"/>
          </a:xfrm>
        </p:grpSpPr>
        <p:grpSp>
          <p:nvGrpSpPr>
            <p:cNvPr id="498" name="그룹 497"/>
            <p:cNvGrpSpPr/>
            <p:nvPr/>
          </p:nvGrpSpPr>
          <p:grpSpPr>
            <a:xfrm>
              <a:off x="1632444" y="1083166"/>
              <a:ext cx="524845" cy="524845"/>
              <a:chOff x="0" y="0"/>
              <a:chExt cx="1115616" cy="1115616"/>
            </a:xfrm>
          </p:grpSpPr>
          <p:sp>
            <p:nvSpPr>
              <p:cNvPr id="505" name="직사각형 50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9" name="그룹 498"/>
            <p:cNvGrpSpPr/>
            <p:nvPr/>
          </p:nvGrpSpPr>
          <p:grpSpPr>
            <a:xfrm>
              <a:off x="1632444" y="1608011"/>
              <a:ext cx="524845" cy="524845"/>
              <a:chOff x="0" y="0"/>
              <a:chExt cx="1115616" cy="1115616"/>
            </a:xfrm>
          </p:grpSpPr>
          <p:sp>
            <p:nvSpPr>
              <p:cNvPr id="500" name="직사각형 49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0" name="TextBox 509"/>
          <p:cNvSpPr txBox="1"/>
          <p:nvPr/>
        </p:nvSpPr>
        <p:spPr>
          <a:xfrm>
            <a:off x="5422006" y="3056751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-윤고딕340" pitchFamily="18" charset="-127"/>
                <a:ea typeface="-윤고딕340" pitchFamily="18" charset="-127"/>
              </a:rPr>
              <a:t>게임 실행 흐름</a:t>
            </a:r>
            <a:endParaRPr lang="ko-KR" altLang="en-US" sz="32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5422006" y="39208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-윤고딕340" pitchFamily="18" charset="-127"/>
                <a:ea typeface="-윤고딕340" pitchFamily="18" charset="-127"/>
              </a:rPr>
              <a:t>개발 범위</a:t>
            </a:r>
            <a:endParaRPr lang="ko-KR" altLang="en-US" sz="32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5422006" y="474665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-윤고딕340" pitchFamily="18" charset="-127"/>
                <a:ea typeface="-윤고딕340" pitchFamily="18" charset="-127"/>
              </a:rPr>
              <a:t>개발 일정</a:t>
            </a:r>
            <a:endParaRPr lang="ko-KR" altLang="en-US" sz="32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9997330">
            <a:off x="1804314" y="3819568"/>
            <a:ext cx="675353" cy="661500"/>
            <a:chOff x="1118618" y="3974598"/>
            <a:chExt cx="1309118" cy="1282266"/>
          </a:xfrm>
        </p:grpSpPr>
        <p:grpSp>
          <p:nvGrpSpPr>
            <p:cNvPr id="445" name="그룹 444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446" name="직사각형 44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449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4" name="그룹 453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3" name="그룹 512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7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/>
          <p:cNvGrpSpPr/>
          <p:nvPr/>
        </p:nvGrpSpPr>
        <p:grpSpPr>
          <a:xfrm>
            <a:off x="4744256" y="1159423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826673" y="292494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-윤고딕340" pitchFamily="18" charset="-127"/>
                <a:ea typeface="-윤고딕340" pitchFamily="18" charset="-127"/>
              </a:rPr>
              <a:t>게임 </a:t>
            </a:r>
            <a:r>
              <a:rPr lang="ko-KR" altLang="en-US" sz="5400" dirty="0" err="1" smtClean="0">
                <a:latin typeface="-윤고딕340" pitchFamily="18" charset="-127"/>
                <a:ea typeface="-윤고딕340" pitchFamily="18" charset="-127"/>
              </a:rPr>
              <a:t>컨셉</a:t>
            </a:r>
            <a:endParaRPr lang="ko-KR" altLang="en-US" sz="54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475656" y="1124744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475656" y="4227892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540326" y="282564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 rot="19997330">
            <a:off x="610640" y="2949424"/>
            <a:ext cx="556225" cy="544815"/>
            <a:chOff x="1118618" y="3974598"/>
            <a:chExt cx="1309118" cy="1282266"/>
          </a:xfrm>
        </p:grpSpPr>
        <p:grpSp>
          <p:nvGrpSpPr>
            <p:cNvPr id="154" name="그룹 153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29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그룹 290"/>
          <p:cNvGrpSpPr/>
          <p:nvPr/>
        </p:nvGrpSpPr>
        <p:grpSpPr>
          <a:xfrm rot="10800000">
            <a:off x="2339753" y="2528780"/>
            <a:ext cx="1200760" cy="314617"/>
            <a:chOff x="1496679" y="3162707"/>
            <a:chExt cx="1075234" cy="575995"/>
          </a:xfrm>
        </p:grpSpPr>
        <p:grpSp>
          <p:nvGrpSpPr>
            <p:cNvPr id="301" name="그룹 300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320" name="직사각형 31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8" name="그룹 197"/>
          <p:cNvGrpSpPr/>
          <p:nvPr/>
        </p:nvGrpSpPr>
        <p:grpSpPr>
          <a:xfrm>
            <a:off x="4543761" y="44624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1475656" y="3905761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atin typeface="-윤고딕340" pitchFamily="18" charset="-127"/>
                <a:ea typeface="-윤고딕340" pitchFamily="18" charset="-127"/>
              </a:rPr>
              <a:t>각종 블록의 변화를 이용하여</a:t>
            </a:r>
            <a:endParaRPr lang="en-US" altLang="ko-KR" sz="4000" dirty="0" smtClean="0"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4000" dirty="0" smtClean="0">
                <a:latin typeface="-윤고딕340" pitchFamily="18" charset="-127"/>
                <a:ea typeface="-윤고딕340" pitchFamily="18" charset="-127"/>
              </a:rPr>
              <a:t>목표 지점에 도달하라</a:t>
            </a:r>
            <a:r>
              <a:rPr lang="en-US" altLang="ko-KR" sz="4000" dirty="0" smtClean="0">
                <a:latin typeface="-윤고딕340" pitchFamily="18" charset="-127"/>
                <a:ea typeface="-윤고딕340" pitchFamily="18" charset="-127"/>
              </a:rPr>
              <a:t>!</a:t>
            </a:r>
            <a:endParaRPr lang="ko-KR" altLang="en-US" sz="40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231393" y="176370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269182" y="5445224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도넛 10"/>
          <p:cNvSpPr>
            <a:spLocks noChangeArrowheads="1"/>
          </p:cNvSpPr>
          <p:nvPr/>
        </p:nvSpPr>
        <p:spPr bwMode="auto">
          <a:xfrm>
            <a:off x="663289" y="1968561"/>
            <a:ext cx="1532447" cy="1532447"/>
          </a:xfrm>
          <a:custGeom>
            <a:avLst/>
            <a:gdLst>
              <a:gd name="T0" fmla="*/ 2000264 w 4000528"/>
              <a:gd name="T1" fmla="*/ 0 h 4000528"/>
              <a:gd name="T2" fmla="*/ 585864 w 4000528"/>
              <a:gd name="T3" fmla="*/ 585863 h 4000528"/>
              <a:gd name="T4" fmla="*/ 0 w 4000528"/>
              <a:gd name="T5" fmla="*/ 2000264 h 4000528"/>
              <a:gd name="T6" fmla="*/ 585864 w 4000528"/>
              <a:gd name="T7" fmla="*/ 3414665 h 4000528"/>
              <a:gd name="T8" fmla="*/ 2000264 w 4000528"/>
              <a:gd name="T9" fmla="*/ 4000528 h 4000528"/>
              <a:gd name="T10" fmla="*/ 3414664 w 4000528"/>
              <a:gd name="T11" fmla="*/ 3414665 h 4000528"/>
              <a:gd name="T12" fmla="*/ 4000528 w 4000528"/>
              <a:gd name="T13" fmla="*/ 2000264 h 4000528"/>
              <a:gd name="T14" fmla="*/ 3414664 w 4000528"/>
              <a:gd name="T15" fmla="*/ 585863 h 4000528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585864 w 4000528"/>
              <a:gd name="T25" fmla="*/ 585863 h 4000528"/>
              <a:gd name="T26" fmla="*/ 3414664 w 4000528"/>
              <a:gd name="T27" fmla="*/ 3414665 h 4000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00528" h="4000528">
                <a:moveTo>
                  <a:pt x="0" y="2000264"/>
                </a:moveTo>
                <a:lnTo>
                  <a:pt x="0" y="2000264"/>
                </a:lnTo>
                <a:cubicBezTo>
                  <a:pt x="1" y="895549"/>
                  <a:pt x="895549" y="1"/>
                  <a:pt x="2000264" y="2"/>
                </a:cubicBezTo>
                <a:cubicBezTo>
                  <a:pt x="2000264" y="2"/>
                  <a:pt x="2000265" y="2"/>
                  <a:pt x="2000266" y="2"/>
                </a:cubicBezTo>
                <a:cubicBezTo>
                  <a:pt x="3104981" y="3"/>
                  <a:pt x="4000529" y="895551"/>
                  <a:pt x="4000529" y="2000266"/>
                </a:cubicBezTo>
                <a:cubicBezTo>
                  <a:pt x="4000529" y="2000266"/>
                  <a:pt x="4000528" y="2000267"/>
                  <a:pt x="4000528" y="2000268"/>
                </a:cubicBezTo>
                <a:lnTo>
                  <a:pt x="4000529" y="2000269"/>
                </a:lnTo>
                <a:cubicBezTo>
                  <a:pt x="4000529" y="3104984"/>
                  <a:pt x="3104980" y="4000533"/>
                  <a:pt x="2000265" y="4000533"/>
                </a:cubicBezTo>
                <a:cubicBezTo>
                  <a:pt x="2000264" y="4000533"/>
                  <a:pt x="2000264" y="4000532"/>
                  <a:pt x="2000264" y="4000532"/>
                </a:cubicBezTo>
                <a:cubicBezTo>
                  <a:pt x="895549" y="4000532"/>
                  <a:pt x="1" y="3104983"/>
                  <a:pt x="1" y="2000269"/>
                </a:cubicBezTo>
                <a:cubicBezTo>
                  <a:pt x="0" y="2000268"/>
                  <a:pt x="1" y="2000267"/>
                  <a:pt x="1" y="2000267"/>
                </a:cubicBezTo>
                <a:close/>
                <a:moveTo>
                  <a:pt x="222429" y="2000264"/>
                </a:moveTo>
                <a:lnTo>
                  <a:pt x="222429" y="2000264"/>
                </a:lnTo>
                <a:cubicBezTo>
                  <a:pt x="222429" y="2000264"/>
                  <a:pt x="222429" y="2000265"/>
                  <a:pt x="222429" y="2000265"/>
                </a:cubicBezTo>
                <a:cubicBezTo>
                  <a:pt x="222428" y="2982136"/>
                  <a:pt x="1018391" y="3778099"/>
                  <a:pt x="2000262" y="3778100"/>
                </a:cubicBezTo>
                <a:cubicBezTo>
                  <a:pt x="2000262" y="3778100"/>
                  <a:pt x="2000262" y="3778101"/>
                  <a:pt x="2000263" y="3778101"/>
                </a:cubicBezTo>
                <a:cubicBezTo>
                  <a:pt x="2982133" y="3778100"/>
                  <a:pt x="3778097" y="2982137"/>
                  <a:pt x="3778097" y="2000266"/>
                </a:cubicBezTo>
                <a:lnTo>
                  <a:pt x="3778098" y="2000267"/>
                </a:lnTo>
                <a:cubicBezTo>
                  <a:pt x="3778098" y="1018395"/>
                  <a:pt x="2982134" y="222432"/>
                  <a:pt x="2000263" y="222432"/>
                </a:cubicBezTo>
                <a:lnTo>
                  <a:pt x="2000262" y="222432"/>
                </a:lnTo>
                <a:cubicBezTo>
                  <a:pt x="2000262" y="222432"/>
                  <a:pt x="2000261" y="222432"/>
                  <a:pt x="2000261" y="222432"/>
                </a:cubicBezTo>
                <a:cubicBezTo>
                  <a:pt x="1018390" y="222431"/>
                  <a:pt x="222427" y="1018394"/>
                  <a:pt x="222426" y="2000265"/>
                </a:cubicBezTo>
                <a:close/>
              </a:path>
            </a:pathLst>
          </a:custGeom>
          <a:solidFill>
            <a:srgbClr val="EE398B"/>
          </a:solidFill>
          <a:ln w="25400" algn="ctr">
            <a:noFill/>
            <a:miter lim="800000"/>
            <a:headEnd/>
            <a:tailEnd/>
          </a:ln>
          <a:effectLst>
            <a:outerShdw algn="ctr" rotWithShape="0">
              <a:srgbClr val="558ED5"/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>
              <a:latin typeface="+mn-ea"/>
            </a:endParaRPr>
          </a:p>
        </p:txBody>
      </p:sp>
      <p:sp>
        <p:nvSpPr>
          <p:cNvPr id="153" name="도넛 10"/>
          <p:cNvSpPr>
            <a:spLocks noChangeArrowheads="1"/>
          </p:cNvSpPr>
          <p:nvPr/>
        </p:nvSpPr>
        <p:spPr bwMode="auto">
          <a:xfrm>
            <a:off x="3687625" y="1968561"/>
            <a:ext cx="1532447" cy="1532447"/>
          </a:xfrm>
          <a:custGeom>
            <a:avLst/>
            <a:gdLst>
              <a:gd name="T0" fmla="*/ 2000264 w 4000528"/>
              <a:gd name="T1" fmla="*/ 0 h 4000528"/>
              <a:gd name="T2" fmla="*/ 585864 w 4000528"/>
              <a:gd name="T3" fmla="*/ 585863 h 4000528"/>
              <a:gd name="T4" fmla="*/ 0 w 4000528"/>
              <a:gd name="T5" fmla="*/ 2000264 h 4000528"/>
              <a:gd name="T6" fmla="*/ 585864 w 4000528"/>
              <a:gd name="T7" fmla="*/ 3414665 h 4000528"/>
              <a:gd name="T8" fmla="*/ 2000264 w 4000528"/>
              <a:gd name="T9" fmla="*/ 4000528 h 4000528"/>
              <a:gd name="T10" fmla="*/ 3414664 w 4000528"/>
              <a:gd name="T11" fmla="*/ 3414665 h 4000528"/>
              <a:gd name="T12" fmla="*/ 4000528 w 4000528"/>
              <a:gd name="T13" fmla="*/ 2000264 h 4000528"/>
              <a:gd name="T14" fmla="*/ 3414664 w 4000528"/>
              <a:gd name="T15" fmla="*/ 585863 h 4000528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585864 w 4000528"/>
              <a:gd name="T25" fmla="*/ 585863 h 4000528"/>
              <a:gd name="T26" fmla="*/ 3414664 w 4000528"/>
              <a:gd name="T27" fmla="*/ 3414665 h 4000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00528" h="4000528">
                <a:moveTo>
                  <a:pt x="0" y="2000264"/>
                </a:moveTo>
                <a:lnTo>
                  <a:pt x="0" y="2000264"/>
                </a:lnTo>
                <a:cubicBezTo>
                  <a:pt x="1" y="895549"/>
                  <a:pt x="895549" y="1"/>
                  <a:pt x="2000264" y="2"/>
                </a:cubicBezTo>
                <a:cubicBezTo>
                  <a:pt x="2000264" y="2"/>
                  <a:pt x="2000265" y="2"/>
                  <a:pt x="2000266" y="2"/>
                </a:cubicBezTo>
                <a:cubicBezTo>
                  <a:pt x="3104981" y="3"/>
                  <a:pt x="4000529" y="895551"/>
                  <a:pt x="4000529" y="2000266"/>
                </a:cubicBezTo>
                <a:cubicBezTo>
                  <a:pt x="4000529" y="2000266"/>
                  <a:pt x="4000528" y="2000267"/>
                  <a:pt x="4000528" y="2000268"/>
                </a:cubicBezTo>
                <a:lnTo>
                  <a:pt x="4000529" y="2000269"/>
                </a:lnTo>
                <a:cubicBezTo>
                  <a:pt x="4000529" y="3104984"/>
                  <a:pt x="3104980" y="4000533"/>
                  <a:pt x="2000265" y="4000533"/>
                </a:cubicBezTo>
                <a:cubicBezTo>
                  <a:pt x="2000264" y="4000533"/>
                  <a:pt x="2000264" y="4000532"/>
                  <a:pt x="2000264" y="4000532"/>
                </a:cubicBezTo>
                <a:cubicBezTo>
                  <a:pt x="895549" y="4000532"/>
                  <a:pt x="1" y="3104983"/>
                  <a:pt x="1" y="2000269"/>
                </a:cubicBezTo>
                <a:cubicBezTo>
                  <a:pt x="0" y="2000268"/>
                  <a:pt x="1" y="2000267"/>
                  <a:pt x="1" y="2000267"/>
                </a:cubicBezTo>
                <a:close/>
                <a:moveTo>
                  <a:pt x="222429" y="2000264"/>
                </a:moveTo>
                <a:lnTo>
                  <a:pt x="222429" y="2000264"/>
                </a:lnTo>
                <a:cubicBezTo>
                  <a:pt x="222429" y="2000264"/>
                  <a:pt x="222429" y="2000265"/>
                  <a:pt x="222429" y="2000265"/>
                </a:cubicBezTo>
                <a:cubicBezTo>
                  <a:pt x="222428" y="2982136"/>
                  <a:pt x="1018391" y="3778099"/>
                  <a:pt x="2000262" y="3778100"/>
                </a:cubicBezTo>
                <a:cubicBezTo>
                  <a:pt x="2000262" y="3778100"/>
                  <a:pt x="2000262" y="3778101"/>
                  <a:pt x="2000263" y="3778101"/>
                </a:cubicBezTo>
                <a:cubicBezTo>
                  <a:pt x="2982133" y="3778100"/>
                  <a:pt x="3778097" y="2982137"/>
                  <a:pt x="3778097" y="2000266"/>
                </a:cubicBezTo>
                <a:lnTo>
                  <a:pt x="3778098" y="2000267"/>
                </a:lnTo>
                <a:cubicBezTo>
                  <a:pt x="3778098" y="1018395"/>
                  <a:pt x="2982134" y="222432"/>
                  <a:pt x="2000263" y="222432"/>
                </a:cubicBezTo>
                <a:lnTo>
                  <a:pt x="2000262" y="222432"/>
                </a:lnTo>
                <a:cubicBezTo>
                  <a:pt x="2000262" y="222432"/>
                  <a:pt x="2000261" y="222432"/>
                  <a:pt x="2000261" y="222432"/>
                </a:cubicBezTo>
                <a:cubicBezTo>
                  <a:pt x="1018390" y="222431"/>
                  <a:pt x="222427" y="1018394"/>
                  <a:pt x="222426" y="2000265"/>
                </a:cubicBezTo>
                <a:close/>
              </a:path>
            </a:pathLst>
          </a:custGeom>
          <a:solidFill>
            <a:srgbClr val="EE398B"/>
          </a:solidFill>
          <a:ln w="25400" algn="ctr">
            <a:noFill/>
            <a:miter lim="800000"/>
            <a:headEnd/>
            <a:tailEnd/>
          </a:ln>
          <a:effectLst>
            <a:outerShdw algn="ctr" rotWithShape="0">
              <a:srgbClr val="558ED5"/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0553" y="2564904"/>
            <a:ext cx="77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a typeface="-윤고딕340"/>
              </a:rPr>
              <a:t>퍼</a:t>
            </a:r>
            <a:r>
              <a:rPr lang="ko-KR" altLang="en-US" sz="2000" b="1" dirty="0">
                <a:ea typeface="-윤고딕340"/>
              </a:rPr>
              <a:t>즐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851920" y="2348880"/>
            <a:ext cx="123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a typeface="-윤고딕340"/>
              </a:rPr>
              <a:t>색깔 </a:t>
            </a:r>
            <a:endParaRPr lang="en-US" altLang="ko-KR" sz="2000" b="1" dirty="0" smtClean="0">
              <a:ea typeface="-윤고딕340"/>
            </a:endParaRPr>
          </a:p>
          <a:p>
            <a:pPr algn="ctr"/>
            <a:r>
              <a:rPr lang="ko-KR" altLang="en-US" sz="2000" b="1" dirty="0" smtClean="0">
                <a:ea typeface="-윤고딕340"/>
              </a:rPr>
              <a:t>블록</a:t>
            </a:r>
            <a:endParaRPr lang="en-US" altLang="ko-KR" sz="2000" b="1" dirty="0" smtClean="0">
              <a:ea typeface="-윤고딕340"/>
            </a:endParaRPr>
          </a:p>
        </p:txBody>
      </p:sp>
      <p:grpSp>
        <p:nvGrpSpPr>
          <p:cNvPr id="156" name="그룹 155"/>
          <p:cNvGrpSpPr/>
          <p:nvPr/>
        </p:nvGrpSpPr>
        <p:grpSpPr>
          <a:xfrm rot="5400000">
            <a:off x="2328729" y="2503920"/>
            <a:ext cx="1200760" cy="314617"/>
            <a:chOff x="1496679" y="3162707"/>
            <a:chExt cx="1075234" cy="575995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C:\Users\BUM\workspace\ColorTrick\assets\gfx\Right_st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00779"/>
            <a:ext cx="666701" cy="13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TextBox 329"/>
          <p:cNvSpPr txBox="1"/>
          <p:nvPr/>
        </p:nvSpPr>
        <p:spPr>
          <a:xfrm>
            <a:off x="35496" y="16947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게임 </a:t>
            </a:r>
            <a:r>
              <a:rPr lang="ko-KR" altLang="en-US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컨셉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</a:endParaRPr>
          </a:p>
        </p:txBody>
      </p:sp>
      <p:sp>
        <p:nvSpPr>
          <p:cNvPr id="332" name="도넛 10"/>
          <p:cNvSpPr>
            <a:spLocks noChangeArrowheads="1"/>
          </p:cNvSpPr>
          <p:nvPr/>
        </p:nvSpPr>
        <p:spPr bwMode="auto">
          <a:xfrm>
            <a:off x="6927985" y="1916832"/>
            <a:ext cx="1532447" cy="1532447"/>
          </a:xfrm>
          <a:custGeom>
            <a:avLst/>
            <a:gdLst>
              <a:gd name="T0" fmla="*/ 2000264 w 4000528"/>
              <a:gd name="T1" fmla="*/ 0 h 4000528"/>
              <a:gd name="T2" fmla="*/ 585864 w 4000528"/>
              <a:gd name="T3" fmla="*/ 585863 h 4000528"/>
              <a:gd name="T4" fmla="*/ 0 w 4000528"/>
              <a:gd name="T5" fmla="*/ 2000264 h 4000528"/>
              <a:gd name="T6" fmla="*/ 585864 w 4000528"/>
              <a:gd name="T7" fmla="*/ 3414665 h 4000528"/>
              <a:gd name="T8" fmla="*/ 2000264 w 4000528"/>
              <a:gd name="T9" fmla="*/ 4000528 h 4000528"/>
              <a:gd name="T10" fmla="*/ 3414664 w 4000528"/>
              <a:gd name="T11" fmla="*/ 3414665 h 4000528"/>
              <a:gd name="T12" fmla="*/ 4000528 w 4000528"/>
              <a:gd name="T13" fmla="*/ 2000264 h 4000528"/>
              <a:gd name="T14" fmla="*/ 3414664 w 4000528"/>
              <a:gd name="T15" fmla="*/ 585863 h 4000528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585864 w 4000528"/>
              <a:gd name="T25" fmla="*/ 585863 h 4000528"/>
              <a:gd name="T26" fmla="*/ 3414664 w 4000528"/>
              <a:gd name="T27" fmla="*/ 3414665 h 4000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00528" h="4000528">
                <a:moveTo>
                  <a:pt x="0" y="2000264"/>
                </a:moveTo>
                <a:lnTo>
                  <a:pt x="0" y="2000264"/>
                </a:lnTo>
                <a:cubicBezTo>
                  <a:pt x="1" y="895549"/>
                  <a:pt x="895549" y="1"/>
                  <a:pt x="2000264" y="2"/>
                </a:cubicBezTo>
                <a:cubicBezTo>
                  <a:pt x="2000264" y="2"/>
                  <a:pt x="2000265" y="2"/>
                  <a:pt x="2000266" y="2"/>
                </a:cubicBezTo>
                <a:cubicBezTo>
                  <a:pt x="3104981" y="3"/>
                  <a:pt x="4000529" y="895551"/>
                  <a:pt x="4000529" y="2000266"/>
                </a:cubicBezTo>
                <a:cubicBezTo>
                  <a:pt x="4000529" y="2000266"/>
                  <a:pt x="4000528" y="2000267"/>
                  <a:pt x="4000528" y="2000268"/>
                </a:cubicBezTo>
                <a:lnTo>
                  <a:pt x="4000529" y="2000269"/>
                </a:lnTo>
                <a:cubicBezTo>
                  <a:pt x="4000529" y="3104984"/>
                  <a:pt x="3104980" y="4000533"/>
                  <a:pt x="2000265" y="4000533"/>
                </a:cubicBezTo>
                <a:cubicBezTo>
                  <a:pt x="2000264" y="4000533"/>
                  <a:pt x="2000264" y="4000532"/>
                  <a:pt x="2000264" y="4000532"/>
                </a:cubicBezTo>
                <a:cubicBezTo>
                  <a:pt x="895549" y="4000532"/>
                  <a:pt x="1" y="3104983"/>
                  <a:pt x="1" y="2000269"/>
                </a:cubicBezTo>
                <a:cubicBezTo>
                  <a:pt x="0" y="2000268"/>
                  <a:pt x="1" y="2000267"/>
                  <a:pt x="1" y="2000267"/>
                </a:cubicBezTo>
                <a:close/>
                <a:moveTo>
                  <a:pt x="222429" y="2000264"/>
                </a:moveTo>
                <a:lnTo>
                  <a:pt x="222429" y="2000264"/>
                </a:lnTo>
                <a:cubicBezTo>
                  <a:pt x="222429" y="2000264"/>
                  <a:pt x="222429" y="2000265"/>
                  <a:pt x="222429" y="2000265"/>
                </a:cubicBezTo>
                <a:cubicBezTo>
                  <a:pt x="222428" y="2982136"/>
                  <a:pt x="1018391" y="3778099"/>
                  <a:pt x="2000262" y="3778100"/>
                </a:cubicBezTo>
                <a:cubicBezTo>
                  <a:pt x="2000262" y="3778100"/>
                  <a:pt x="2000262" y="3778101"/>
                  <a:pt x="2000263" y="3778101"/>
                </a:cubicBezTo>
                <a:cubicBezTo>
                  <a:pt x="2982133" y="3778100"/>
                  <a:pt x="3778097" y="2982137"/>
                  <a:pt x="3778097" y="2000266"/>
                </a:cubicBezTo>
                <a:lnTo>
                  <a:pt x="3778098" y="2000267"/>
                </a:lnTo>
                <a:cubicBezTo>
                  <a:pt x="3778098" y="1018395"/>
                  <a:pt x="2982134" y="222432"/>
                  <a:pt x="2000263" y="222432"/>
                </a:cubicBezTo>
                <a:lnTo>
                  <a:pt x="2000262" y="222432"/>
                </a:lnTo>
                <a:cubicBezTo>
                  <a:pt x="2000262" y="222432"/>
                  <a:pt x="2000261" y="222432"/>
                  <a:pt x="2000261" y="222432"/>
                </a:cubicBezTo>
                <a:cubicBezTo>
                  <a:pt x="1018390" y="222431"/>
                  <a:pt x="222427" y="1018394"/>
                  <a:pt x="222426" y="2000265"/>
                </a:cubicBezTo>
                <a:close/>
              </a:path>
            </a:pathLst>
          </a:custGeom>
          <a:solidFill>
            <a:srgbClr val="EE398B"/>
          </a:solidFill>
          <a:ln w="25400" algn="ctr">
            <a:noFill/>
            <a:miter lim="800000"/>
            <a:headEnd/>
            <a:tailEnd/>
          </a:ln>
          <a:effectLst>
            <a:outerShdw algn="ctr" rotWithShape="0">
              <a:srgbClr val="558ED5"/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>
              <a:latin typeface="+mn-ea"/>
            </a:endParaRPr>
          </a:p>
        </p:txBody>
      </p:sp>
      <p:grpSp>
        <p:nvGrpSpPr>
          <p:cNvPr id="333" name="그룹 332"/>
          <p:cNvGrpSpPr/>
          <p:nvPr/>
        </p:nvGrpSpPr>
        <p:grpSpPr>
          <a:xfrm rot="10800000">
            <a:off x="5531480" y="2528780"/>
            <a:ext cx="1200760" cy="314617"/>
            <a:chOff x="1496679" y="3162707"/>
            <a:chExt cx="1075234" cy="575995"/>
          </a:xfrm>
        </p:grpSpPr>
        <p:grpSp>
          <p:nvGrpSpPr>
            <p:cNvPr id="334" name="그룹 333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341" name="직사각형 340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336" name="직사각형 335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6" name="그룹 345"/>
          <p:cNvGrpSpPr/>
          <p:nvPr/>
        </p:nvGrpSpPr>
        <p:grpSpPr>
          <a:xfrm rot="5400000">
            <a:off x="5520456" y="2503920"/>
            <a:ext cx="1200760" cy="314617"/>
            <a:chOff x="1496679" y="3162707"/>
            <a:chExt cx="1075234" cy="575995"/>
          </a:xfrm>
        </p:grpSpPr>
        <p:grpSp>
          <p:nvGrpSpPr>
            <p:cNvPr id="347" name="그룹 346"/>
            <p:cNvGrpSpPr/>
            <p:nvPr/>
          </p:nvGrpSpPr>
          <p:grpSpPr>
            <a:xfrm>
              <a:off x="1496679" y="3162707"/>
              <a:ext cx="537617" cy="575995"/>
              <a:chOff x="0" y="0"/>
              <a:chExt cx="1115616" cy="1115616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/>
            <p:nvPr/>
          </p:nvGrpSpPr>
          <p:grpSpPr>
            <a:xfrm>
              <a:off x="2034296" y="3162707"/>
              <a:ext cx="537617" cy="575995"/>
              <a:chOff x="0" y="0"/>
              <a:chExt cx="1115616" cy="1115616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9" name="TextBox 358"/>
          <p:cNvSpPr txBox="1"/>
          <p:nvPr/>
        </p:nvSpPr>
        <p:spPr>
          <a:xfrm>
            <a:off x="7085000" y="2348880"/>
            <a:ext cx="123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a typeface="-윤고딕340"/>
              </a:rPr>
              <a:t>단순한</a:t>
            </a:r>
            <a:endParaRPr lang="en-US" altLang="ko-KR" sz="2000" b="1" dirty="0" smtClean="0">
              <a:ea typeface="-윤고딕340"/>
            </a:endParaRPr>
          </a:p>
          <a:p>
            <a:pPr algn="ctr"/>
            <a:r>
              <a:rPr lang="ko-KR" altLang="en-US" sz="2000" b="1" dirty="0" smtClean="0">
                <a:ea typeface="-윤고딕340"/>
              </a:rPr>
              <a:t>조</a:t>
            </a:r>
            <a:r>
              <a:rPr lang="ko-KR" altLang="en-US" sz="2000" b="1" dirty="0">
                <a:ea typeface="-윤고딕340"/>
              </a:rPr>
              <a:t>작</a:t>
            </a:r>
          </a:p>
        </p:txBody>
      </p:sp>
    </p:spTree>
    <p:extLst>
      <p:ext uri="{BB962C8B-B14F-4D97-AF65-F5344CB8AC3E}">
        <p14:creationId xmlns:p14="http://schemas.microsoft.com/office/powerpoint/2010/main" val="366993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/>
          <p:cNvGrpSpPr/>
          <p:nvPr/>
        </p:nvGrpSpPr>
        <p:grpSpPr>
          <a:xfrm>
            <a:off x="4744256" y="1159423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339752" y="292494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atin typeface="-윤고딕340" pitchFamily="18" charset="-127"/>
                <a:ea typeface="-윤고딕340" pitchFamily="18" charset="-127"/>
              </a:rPr>
              <a:t>게임 실행 흐</a:t>
            </a:r>
            <a:r>
              <a:rPr lang="ko-KR" altLang="en-US" sz="5400" dirty="0">
                <a:latin typeface="-윤고딕340" pitchFamily="18" charset="-127"/>
                <a:ea typeface="-윤고딕340" pitchFamily="18" charset="-127"/>
              </a:rPr>
              <a:t>름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539481" y="2708920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475656" y="1124744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475656" y="4227892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7" name="그룹 336"/>
          <p:cNvGrpSpPr/>
          <p:nvPr/>
        </p:nvGrpSpPr>
        <p:grpSpPr>
          <a:xfrm rot="19997330">
            <a:off x="321914" y="2968928"/>
            <a:ext cx="1027635" cy="805083"/>
            <a:chOff x="1118618" y="3974598"/>
            <a:chExt cx="1309118" cy="1282266"/>
          </a:xfrm>
        </p:grpSpPr>
        <p:grpSp>
          <p:nvGrpSpPr>
            <p:cNvPr id="338" name="그룹 337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351" name="직사각형 35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348" name="직사각형 34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345" name="직사각형 344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342" name="직사각형 341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68" y="4852392"/>
            <a:ext cx="619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30" y="4216034"/>
            <a:ext cx="619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7" y="4852392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1" name="그룹 550"/>
          <p:cNvGrpSpPr/>
          <p:nvPr/>
        </p:nvGrpSpPr>
        <p:grpSpPr>
          <a:xfrm>
            <a:off x="5553661" y="6578182"/>
            <a:ext cx="1804647" cy="279820"/>
            <a:chOff x="2" y="0"/>
            <a:chExt cx="1804647" cy="279820"/>
          </a:xfrm>
        </p:grpSpPr>
        <p:grpSp>
          <p:nvGrpSpPr>
            <p:cNvPr id="552" name="그룹 551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62" name="그룹 561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7" name="직사각형 56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3" name="그룹 56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4" name="직사각형 56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3" name="그룹 552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54" name="그룹 55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9" name="직사각형 55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5" name="그룹 55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6" name="직사각형 55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2" y="0"/>
            <a:ext cx="1804647" cy="279820"/>
            <a:chOff x="2" y="0"/>
            <a:chExt cx="1804647" cy="279820"/>
          </a:xfrm>
        </p:grpSpPr>
        <p:grpSp>
          <p:nvGrpSpPr>
            <p:cNvPr id="4" name="그룹 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449" name="그룹 448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0" name="직사각형 44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4" name="직사각형 45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타원 45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7" name="그룹 456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458" name="그룹 457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3" name="직사각형 462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9" name="그룹 458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0" name="직사각형 45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7325733" y="0"/>
            <a:ext cx="1830934" cy="279820"/>
            <a:chOff x="6778516" y="0"/>
            <a:chExt cx="1830934" cy="279820"/>
          </a:xfrm>
        </p:grpSpPr>
        <p:grpSp>
          <p:nvGrpSpPr>
            <p:cNvPr id="467" name="그룹 466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477" name="그룹 47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2" name="직사각형 48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8" name="그룹 47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79" name="직사각형 47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5" name="그룹 484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86" name="그룹 48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1" name="직사각형 49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7" name="그룹 48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94" name="그룹 493"/>
          <p:cNvGrpSpPr/>
          <p:nvPr/>
        </p:nvGrpSpPr>
        <p:grpSpPr>
          <a:xfrm>
            <a:off x="-7699" y="6578181"/>
            <a:ext cx="1830934" cy="279820"/>
            <a:chOff x="6778516" y="0"/>
            <a:chExt cx="1830934" cy="279820"/>
          </a:xfrm>
        </p:grpSpPr>
        <p:grpSp>
          <p:nvGrpSpPr>
            <p:cNvPr id="495" name="그룹 494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505" name="그룹 50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0" name="직사각형 50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7" name="직사각형 50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6" name="그룹 495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97" name="그룹 49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2" name="직사각형 50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8" name="그룹 49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9" name="직사각형 49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13" name="그룹 512"/>
          <p:cNvGrpSpPr/>
          <p:nvPr/>
        </p:nvGrpSpPr>
        <p:grpSpPr>
          <a:xfrm>
            <a:off x="7353014" y="6578182"/>
            <a:ext cx="1804647" cy="279820"/>
            <a:chOff x="2" y="0"/>
            <a:chExt cx="1804647" cy="279820"/>
          </a:xfrm>
        </p:grpSpPr>
        <p:grpSp>
          <p:nvGrpSpPr>
            <p:cNvPr id="514" name="그룹 51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24" name="그룹 52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9" name="직사각형 52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5" name="그룹 52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6" name="직사각형 52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15" name="그룹 514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16" name="그룹 51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1" name="직사각형 52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8" name="직사각형 51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32" name="그룹 531"/>
          <p:cNvGrpSpPr/>
          <p:nvPr/>
        </p:nvGrpSpPr>
        <p:grpSpPr>
          <a:xfrm>
            <a:off x="1803467" y="0"/>
            <a:ext cx="1804647" cy="279820"/>
            <a:chOff x="2" y="0"/>
            <a:chExt cx="1804647" cy="279820"/>
          </a:xfrm>
        </p:grpSpPr>
        <p:grpSp>
          <p:nvGrpSpPr>
            <p:cNvPr id="533" name="그룹 532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43" name="그룹 542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8" name="직사각형 54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4" name="그룹 543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5" name="직사각형 544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34" name="그룹 533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35" name="그룹 53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0" name="직사각형 53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37" name="직사각형 53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234773" y="464277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게임 실행 흐름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</a:endParaRPr>
          </a:p>
        </p:txBody>
      </p:sp>
      <p:pic>
        <p:nvPicPr>
          <p:cNvPr id="3074" name="Picture 2" descr="C:\Users\BUM\workspace\ColorTrick\assets\gfx\Red_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9894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BUM\workspace\ColorTrick\assets\gfx\Right_sta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2" y="1909264"/>
            <a:ext cx="385340" cy="7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6" y="184427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BUM\workspace\ColorTrick\assets\gfx\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6" y="9717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921896"/>
            <a:ext cx="716247" cy="73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9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8" y="2679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52" y="2679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C:\Users\BUM\workspace\ColorTrick\assets\gfx\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2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7497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427984" y="1196752"/>
            <a:ext cx="576064" cy="20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오른쪽 화살표 130"/>
          <p:cNvSpPr/>
          <p:nvPr/>
        </p:nvSpPr>
        <p:spPr>
          <a:xfrm>
            <a:off x="4427984" y="2044963"/>
            <a:ext cx="576064" cy="20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오른쪽 화살표 131"/>
          <p:cNvSpPr/>
          <p:nvPr/>
        </p:nvSpPr>
        <p:spPr>
          <a:xfrm rot="19162356">
            <a:off x="1004881" y="2089953"/>
            <a:ext cx="389941" cy="214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오른쪽 화살표 132"/>
          <p:cNvSpPr/>
          <p:nvPr/>
        </p:nvSpPr>
        <p:spPr>
          <a:xfrm rot="5400000">
            <a:off x="1819379" y="2139394"/>
            <a:ext cx="415764" cy="147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7824" y="54868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a typeface="-윤고딕340"/>
              </a:rPr>
              <a:t>해당 색 전체 블록들의 상태 변화</a:t>
            </a:r>
            <a:endParaRPr lang="ko-KR" altLang="en-US" b="1" dirty="0">
              <a:ea typeface="-윤고딕34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096" y="1196752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ea typeface="-윤고딕340"/>
              </a:rPr>
              <a:t>점프하여</a:t>
            </a:r>
            <a:endParaRPr lang="en-US" altLang="ko-KR" b="1" dirty="0" smtClean="0">
              <a:ea typeface="-윤고딕340"/>
            </a:endParaRPr>
          </a:p>
          <a:p>
            <a:pPr algn="ctr"/>
            <a:r>
              <a:rPr lang="ko-KR" altLang="en-US" b="1" dirty="0" smtClean="0">
                <a:ea typeface="-윤고딕340"/>
              </a:rPr>
              <a:t>스위치를</a:t>
            </a:r>
            <a:r>
              <a:rPr lang="en-US" altLang="ko-KR" b="1" dirty="0" smtClean="0">
                <a:ea typeface="-윤고딕340"/>
              </a:rPr>
              <a:t/>
            </a:r>
            <a:br>
              <a:rPr lang="en-US" altLang="ko-KR" b="1" dirty="0" smtClean="0">
                <a:ea typeface="-윤고딕340"/>
              </a:rPr>
            </a:br>
            <a:r>
              <a:rPr lang="ko-KR" altLang="en-US" b="1" dirty="0" smtClean="0">
                <a:ea typeface="-윤고딕340"/>
              </a:rPr>
              <a:t>누르면</a:t>
            </a:r>
            <a:endParaRPr lang="ko-KR" altLang="en-US" b="1" dirty="0">
              <a:ea typeface="-윤고딕340"/>
            </a:endParaRPr>
          </a:p>
        </p:txBody>
      </p:sp>
      <p:pic>
        <p:nvPicPr>
          <p:cNvPr id="3080" name="Picture 8" descr="C:\Users\BUM\workspace\ColorTrick\assets\gfx\Purp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0354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BUM\workspace\ColorTrick\assets\gfx\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7392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BUM\workspace\ColorTrick\assets\gfx\Blu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3873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BUM\workspace\ColorTrick\assets\gfx\Yello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912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C:\Users\BUM\workspace\ColorTrick\assets\gfx\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3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C:\Users\BUM\workspace\ColorTrick\assets\gfx\Red_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96" y="6206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BUM\workspace\ColorTrick\assets\gfx\Blue_off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1595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BUM\workspace\ColorTrick\assets\gfx\Green_off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BUM\workspace\ColorTrick\assets\gfx\Purple_off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1297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BUM\workspace\ColorTrick\assets\gfx\Yellow_off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687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96" y="443136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85" y="237348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71" y="1739280"/>
            <a:ext cx="619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71" y="3035424"/>
            <a:ext cx="619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85" y="1091208"/>
            <a:ext cx="628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오른쪽 화살표 151"/>
          <p:cNvSpPr/>
          <p:nvPr/>
        </p:nvSpPr>
        <p:spPr>
          <a:xfrm>
            <a:off x="7339707" y="733347"/>
            <a:ext cx="328637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오른쪽 화살표 152"/>
          <p:cNvSpPr/>
          <p:nvPr/>
        </p:nvSpPr>
        <p:spPr>
          <a:xfrm>
            <a:off x="7339707" y="1412776"/>
            <a:ext cx="328637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7339707" y="2068517"/>
            <a:ext cx="328637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7339707" y="2714119"/>
            <a:ext cx="328637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화살표 155"/>
          <p:cNvSpPr/>
          <p:nvPr/>
        </p:nvSpPr>
        <p:spPr>
          <a:xfrm>
            <a:off x="7339707" y="3356992"/>
            <a:ext cx="328637" cy="18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Picture 4" descr="C:\Users\BUM\workspace\ColorTrick\assets\gfx\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44" y="5627712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 descr="C:\Users\BUM\Desktop\11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72232"/>
            <a:ext cx="432048" cy="8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624" y="1556792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Gill Sans MT" panose="020B0502020104020203" pitchFamily="34" charset="0"/>
                <a:ea typeface="-윤고딕340"/>
              </a:rPr>
              <a:t>점</a:t>
            </a:r>
            <a:r>
              <a:rPr lang="ko-KR" altLang="en-US" sz="1600" b="1" dirty="0">
                <a:latin typeface="Gill Sans MT" panose="020B0502020104020203" pitchFamily="34" charset="0"/>
                <a:ea typeface="-윤고딕340"/>
              </a:rPr>
              <a:t>프</a:t>
            </a:r>
            <a:r>
              <a:rPr lang="en-US" altLang="ko-KR" sz="1600" b="1" dirty="0" smtClean="0">
                <a:latin typeface="Gill Sans MT" panose="020B0502020104020203" pitchFamily="34" charset="0"/>
              </a:rPr>
              <a:t>!</a:t>
            </a:r>
            <a:endParaRPr lang="ko-KR" altLang="en-US" sz="1600" b="1" dirty="0">
              <a:latin typeface="Gill Sans MT" panose="020B0502020104020203" pitchFamily="34" charset="0"/>
            </a:endParaRPr>
          </a:p>
        </p:txBody>
      </p:sp>
      <p:pic>
        <p:nvPicPr>
          <p:cNvPr id="165" name="Picture 21" descr="C:\Users\BUM\Desktop\11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39081"/>
            <a:ext cx="432048" cy="8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오른쪽 화살표 165"/>
          <p:cNvSpPr/>
          <p:nvPr/>
        </p:nvSpPr>
        <p:spPr>
          <a:xfrm>
            <a:off x="7668344" y="5157192"/>
            <a:ext cx="576064" cy="20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Picture 2" descr="C:\Users\BUM\workspace\ColorTrick\assets\gfx\Right_sta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90568"/>
            <a:ext cx="385340" cy="7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형 설명선 9"/>
          <p:cNvSpPr/>
          <p:nvPr/>
        </p:nvSpPr>
        <p:spPr>
          <a:xfrm>
            <a:off x="539552" y="3665984"/>
            <a:ext cx="1845534" cy="127518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색 </a:t>
            </a:r>
            <a:r>
              <a:rPr lang="ko-KR" altLang="en-US" b="1" dirty="0" err="1" smtClean="0">
                <a:solidFill>
                  <a:schemeClr val="tx1"/>
                </a:solidFill>
                <a:ea typeface="-윤고딕340"/>
              </a:rPr>
              <a:t>블록은밟고</a:t>
            </a:r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 </a:t>
            </a:r>
            <a:endParaRPr lang="en-US" altLang="ko-KR" b="1" dirty="0" smtClean="0">
              <a:solidFill>
                <a:schemeClr val="tx1"/>
              </a:solidFill>
              <a:ea typeface="-윤고딕340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지나갈 수 있어요</a:t>
            </a:r>
            <a:r>
              <a:rPr lang="en-US" altLang="ko-KR" b="1" dirty="0" smtClean="0">
                <a:solidFill>
                  <a:schemeClr val="tx1"/>
                </a:solidFill>
                <a:ea typeface="-윤고딕340"/>
              </a:rPr>
              <a:t>!</a:t>
            </a:r>
            <a:endParaRPr lang="ko-KR" altLang="en-US" b="1" dirty="0">
              <a:solidFill>
                <a:schemeClr val="tx1"/>
              </a:solidFill>
              <a:ea typeface="-윤고딕340"/>
            </a:endParaRPr>
          </a:p>
        </p:txBody>
      </p:sp>
      <p:pic>
        <p:nvPicPr>
          <p:cNvPr id="170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0" descr="C:\Users\BUM\workspace\ColorTrick\assets\gfx\Blu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08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1" descr="C:\Users\BUM\workspace\ColorTrick\assets\gfx\Yello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70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75856" y="52292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앗</a:t>
            </a:r>
            <a:r>
              <a:rPr lang="en-US" altLang="ko-KR" sz="1600" b="1" dirty="0" smtClean="0"/>
              <a:t>!</a:t>
            </a:r>
            <a:r>
              <a:rPr lang="ko-KR" altLang="en-US" sz="1600" b="1" dirty="0" smtClean="0"/>
              <a:t> 조심</a:t>
            </a:r>
            <a:r>
              <a:rPr lang="en-US" altLang="ko-KR" sz="1600" b="1" dirty="0" smtClean="0"/>
              <a:t>!</a:t>
            </a:r>
            <a:endParaRPr lang="ko-KR" altLang="en-US" sz="1600" b="1" dirty="0"/>
          </a:p>
        </p:txBody>
      </p:sp>
      <p:sp>
        <p:nvSpPr>
          <p:cNvPr id="178" name="타원형 설명선 177"/>
          <p:cNvSpPr/>
          <p:nvPr/>
        </p:nvSpPr>
        <p:spPr>
          <a:xfrm>
            <a:off x="3275856" y="3429000"/>
            <a:ext cx="1845534" cy="1275184"/>
          </a:xfrm>
          <a:prstGeom prst="wedgeEllipseCallout">
            <a:avLst>
              <a:gd name="adj1" fmla="val -23407"/>
              <a:gd name="adj2" fmla="val 8950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-윤고딕340"/>
              </a:rPr>
              <a:t>점</a:t>
            </a:r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  <a:ea typeface="-윤고딕340"/>
              </a:rPr>
              <a:t>블록은밟고</a:t>
            </a:r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 </a:t>
            </a:r>
            <a:endParaRPr lang="en-US" altLang="ko-KR" b="1" dirty="0" smtClean="0">
              <a:solidFill>
                <a:schemeClr val="tx1"/>
              </a:solidFill>
              <a:ea typeface="-윤고딕340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ea typeface="-윤고딕340"/>
              </a:rPr>
              <a:t>지나갈 수 없어요</a:t>
            </a:r>
            <a:r>
              <a:rPr lang="en-US" altLang="ko-KR" b="1" dirty="0" smtClean="0">
                <a:solidFill>
                  <a:schemeClr val="tx1"/>
                </a:solidFill>
                <a:ea typeface="-윤고딕340"/>
              </a:rPr>
              <a:t>!</a:t>
            </a:r>
            <a:endParaRPr lang="ko-KR" altLang="en-US" b="1" dirty="0">
              <a:solidFill>
                <a:schemeClr val="tx1"/>
              </a:solidFill>
              <a:ea typeface="-윤고딕340"/>
            </a:endParaRPr>
          </a:p>
        </p:txBody>
      </p:sp>
      <p:pic>
        <p:nvPicPr>
          <p:cNvPr id="180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1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8" descr="C:\Users\BUM\workspace\ColorTrick\assets\gfx\Purp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9" descr="C:\Users\BUM\workspace\ColorTrick\assets\gfx\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1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1" descr="C:\Users\BUM\workspace\ColorTrick\assets\gfx\Yello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1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 descr="C:\Users\BUM\workspace\ColorTrick\assets\gfx\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96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10" descr="C:\Users\BUM\workspace\ColorTrick\assets\gfx\Blu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82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7" descr="C:\Users\BUM\workspace\ColorTrick\assets\gfx\Bl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24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8" descr="C:\Users\BUM\workspace\ColorTrick\assets\gfx\Purp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627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타원형 설명선 188"/>
          <p:cNvSpPr/>
          <p:nvPr/>
        </p:nvSpPr>
        <p:spPr>
          <a:xfrm>
            <a:off x="5390000" y="3789040"/>
            <a:ext cx="1630272" cy="872118"/>
          </a:xfrm>
          <a:prstGeom prst="wedgeEllipseCallout">
            <a:avLst>
              <a:gd name="adj1" fmla="val 43513"/>
              <a:gd name="adj2" fmla="val 848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ea typeface="-윤고딕340"/>
              </a:rPr>
              <a:t>하지만 통과는 가능해요</a:t>
            </a:r>
            <a:r>
              <a:rPr lang="en-US" altLang="ko-KR" sz="1400" b="1" dirty="0" smtClean="0">
                <a:solidFill>
                  <a:schemeClr val="tx1"/>
                </a:solidFill>
                <a:ea typeface="-윤고딕340"/>
              </a:rPr>
              <a:t>!</a:t>
            </a:r>
            <a:endParaRPr lang="ko-KR" altLang="en-US" sz="1400" b="1" dirty="0">
              <a:solidFill>
                <a:schemeClr val="tx1"/>
              </a:solidFill>
              <a:ea typeface="-윤고딕34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47605" y="6258798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Gill Sans MT" panose="020B0502020104020203" pitchFamily="34" charset="0"/>
                <a:ea typeface="-윤고딕340"/>
              </a:rPr>
              <a:t>점프로 극복</a:t>
            </a:r>
            <a:r>
              <a:rPr lang="en-US" altLang="ko-KR" sz="1600" b="1" dirty="0" smtClean="0">
                <a:latin typeface="Gill Sans MT" panose="020B0502020104020203" pitchFamily="34" charset="0"/>
              </a:rPr>
              <a:t>!</a:t>
            </a:r>
            <a:endParaRPr lang="ko-KR" altLang="en-US" sz="1600" b="1" dirty="0"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5948" y="4212377"/>
            <a:ext cx="130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ea typeface="-윤고딕340"/>
              </a:rPr>
              <a:t>목표지점</a:t>
            </a:r>
            <a:endParaRPr lang="en-US" altLang="ko-KR" sz="1600" b="1" dirty="0" smtClean="0">
              <a:ea typeface="-윤고딕340"/>
            </a:endParaRPr>
          </a:p>
          <a:p>
            <a:pPr algn="ctr"/>
            <a:r>
              <a:rPr lang="ko-KR" altLang="en-US" sz="1600" b="1" dirty="0" smtClean="0">
                <a:ea typeface="-윤고딕340"/>
              </a:rPr>
              <a:t>까지 달려</a:t>
            </a:r>
            <a:r>
              <a:rPr lang="en-US" altLang="ko-KR" sz="1600" b="1" dirty="0" smtClean="0">
                <a:ea typeface="-윤고딕340"/>
              </a:rPr>
              <a:t>!</a:t>
            </a:r>
            <a:endParaRPr lang="ko-KR" altLang="en-US" sz="1600" b="1" dirty="0">
              <a:ea typeface="-윤고딕340"/>
            </a:endParaRPr>
          </a:p>
        </p:txBody>
      </p:sp>
    </p:spTree>
    <p:extLst>
      <p:ext uri="{BB962C8B-B14F-4D97-AF65-F5344CB8AC3E}">
        <p14:creationId xmlns:p14="http://schemas.microsoft.com/office/powerpoint/2010/main" val="425609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/>
          <p:cNvGrpSpPr/>
          <p:nvPr/>
        </p:nvGrpSpPr>
        <p:grpSpPr>
          <a:xfrm>
            <a:off x="4744256" y="1159423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3059832" y="2967997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-윤고딕340" pitchFamily="18" charset="-127"/>
                <a:ea typeface="-윤고딕340" pitchFamily="18" charset="-127"/>
              </a:rPr>
              <a:t>개발 범위</a:t>
            </a:r>
            <a:endParaRPr lang="ko-KR" altLang="en-US" sz="54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475656" y="1124744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475656" y="4227892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306372" y="2924944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 rot="19997330">
            <a:off x="1376686" y="3048727"/>
            <a:ext cx="556225" cy="544815"/>
            <a:chOff x="1118618" y="3974598"/>
            <a:chExt cx="1309118" cy="1282266"/>
          </a:xfrm>
        </p:grpSpPr>
        <p:grpSp>
          <p:nvGrpSpPr>
            <p:cNvPr id="154" name="그룹 153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37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그룹 550"/>
          <p:cNvGrpSpPr/>
          <p:nvPr/>
        </p:nvGrpSpPr>
        <p:grpSpPr>
          <a:xfrm>
            <a:off x="5553661" y="6578182"/>
            <a:ext cx="1804647" cy="279820"/>
            <a:chOff x="2" y="0"/>
            <a:chExt cx="1804647" cy="279820"/>
          </a:xfrm>
        </p:grpSpPr>
        <p:grpSp>
          <p:nvGrpSpPr>
            <p:cNvPr id="552" name="그룹 551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62" name="그룹 561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7" name="직사각형 56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3" name="그룹 56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64" name="직사각형 56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3" name="그룹 552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54" name="그룹 55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9" name="직사각형 55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5" name="그룹 55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56" name="직사각형 55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2" y="0"/>
            <a:ext cx="1804647" cy="279820"/>
            <a:chOff x="2" y="0"/>
            <a:chExt cx="1804647" cy="279820"/>
          </a:xfrm>
        </p:grpSpPr>
        <p:grpSp>
          <p:nvGrpSpPr>
            <p:cNvPr id="4" name="그룹 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449" name="그룹 448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0" name="직사각형 44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54" name="직사각형 453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타원 454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7" name="그룹 456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458" name="그룹 457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3" name="직사각형 462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9" name="그룹 458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60" name="직사각형 45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7325733" y="0"/>
            <a:ext cx="1830934" cy="279820"/>
            <a:chOff x="6778516" y="0"/>
            <a:chExt cx="1830934" cy="279820"/>
          </a:xfrm>
        </p:grpSpPr>
        <p:grpSp>
          <p:nvGrpSpPr>
            <p:cNvPr id="467" name="그룹 466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477" name="그룹 47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2" name="직사각형 48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8" name="그룹 47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79" name="직사각형 47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5" name="그룹 484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86" name="그룹 48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1" name="직사각형 49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7" name="그룹 48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94" name="그룹 493"/>
          <p:cNvGrpSpPr/>
          <p:nvPr/>
        </p:nvGrpSpPr>
        <p:grpSpPr>
          <a:xfrm>
            <a:off x="-7699" y="6578181"/>
            <a:ext cx="1830934" cy="279820"/>
            <a:chOff x="6778516" y="0"/>
            <a:chExt cx="1830934" cy="279820"/>
          </a:xfrm>
        </p:grpSpPr>
        <p:grpSp>
          <p:nvGrpSpPr>
            <p:cNvPr id="495" name="그룹 494"/>
            <p:cNvGrpSpPr/>
            <p:nvPr/>
          </p:nvGrpSpPr>
          <p:grpSpPr>
            <a:xfrm>
              <a:off x="6778516" y="0"/>
              <a:ext cx="917740" cy="279820"/>
              <a:chOff x="2" y="0"/>
              <a:chExt cx="917740" cy="279820"/>
            </a:xfrm>
          </p:grpSpPr>
          <p:grpSp>
            <p:nvGrpSpPr>
              <p:cNvPr id="505" name="그룹 50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0" name="직사각형 50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7" name="직사각형 50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6" name="그룹 495"/>
            <p:cNvGrpSpPr/>
            <p:nvPr/>
          </p:nvGrpSpPr>
          <p:grpSpPr>
            <a:xfrm>
              <a:off x="7691710" y="0"/>
              <a:ext cx="917740" cy="279820"/>
              <a:chOff x="2" y="0"/>
              <a:chExt cx="917740" cy="279820"/>
            </a:xfrm>
          </p:grpSpPr>
          <p:grpSp>
            <p:nvGrpSpPr>
              <p:cNvPr id="497" name="그룹 496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02" name="직사각형 501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8" name="그룹 497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499" name="직사각형 49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13" name="그룹 512"/>
          <p:cNvGrpSpPr/>
          <p:nvPr/>
        </p:nvGrpSpPr>
        <p:grpSpPr>
          <a:xfrm>
            <a:off x="7353014" y="6578182"/>
            <a:ext cx="1804647" cy="279820"/>
            <a:chOff x="2" y="0"/>
            <a:chExt cx="1804647" cy="279820"/>
          </a:xfrm>
        </p:grpSpPr>
        <p:grpSp>
          <p:nvGrpSpPr>
            <p:cNvPr id="514" name="그룹 513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24" name="그룹 523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9" name="직사각형 528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5" name="그룹 524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6" name="직사각형 525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15" name="그룹 514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16" name="그룹 515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21" name="직사각형 520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18" name="직사각형 51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32" name="그룹 531"/>
          <p:cNvGrpSpPr/>
          <p:nvPr/>
        </p:nvGrpSpPr>
        <p:grpSpPr>
          <a:xfrm>
            <a:off x="1803467" y="0"/>
            <a:ext cx="1804647" cy="279820"/>
            <a:chOff x="2" y="0"/>
            <a:chExt cx="1804647" cy="279820"/>
          </a:xfrm>
        </p:grpSpPr>
        <p:grpSp>
          <p:nvGrpSpPr>
            <p:cNvPr id="533" name="그룹 532"/>
            <p:cNvGrpSpPr/>
            <p:nvPr/>
          </p:nvGrpSpPr>
          <p:grpSpPr>
            <a:xfrm>
              <a:off x="2" y="0"/>
              <a:ext cx="917740" cy="279820"/>
              <a:chOff x="2" y="0"/>
              <a:chExt cx="917740" cy="279820"/>
            </a:xfrm>
          </p:grpSpPr>
          <p:grpSp>
            <p:nvGrpSpPr>
              <p:cNvPr id="543" name="그룹 542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8" name="직사각형 547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4" name="그룹 543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5" name="직사각형 544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34" name="그룹 533"/>
            <p:cNvGrpSpPr/>
            <p:nvPr/>
          </p:nvGrpSpPr>
          <p:grpSpPr>
            <a:xfrm>
              <a:off x="886909" y="0"/>
              <a:ext cx="917740" cy="279820"/>
              <a:chOff x="2" y="0"/>
              <a:chExt cx="917740" cy="279820"/>
            </a:xfrm>
          </p:grpSpPr>
          <p:grpSp>
            <p:nvGrpSpPr>
              <p:cNvPr id="535" name="그룹 534"/>
              <p:cNvGrpSpPr/>
              <p:nvPr/>
            </p:nvGrpSpPr>
            <p:grpSpPr>
              <a:xfrm rot="16200000">
                <a:off x="94864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40" name="직사각형 539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/>
              <p:cNvGrpSpPr/>
              <p:nvPr/>
            </p:nvGrpSpPr>
            <p:grpSpPr>
              <a:xfrm rot="16200000">
                <a:off x="543060" y="-94862"/>
                <a:ext cx="279820" cy="469544"/>
                <a:chOff x="2883549" y="836712"/>
                <a:chExt cx="390470" cy="655217"/>
              </a:xfrm>
            </p:grpSpPr>
            <p:sp>
              <p:nvSpPr>
                <p:cNvPr id="537" name="직사각형 536"/>
                <p:cNvSpPr/>
                <p:nvPr/>
              </p:nvSpPr>
              <p:spPr>
                <a:xfrm>
                  <a:off x="2883549" y="836712"/>
                  <a:ext cx="390470" cy="65521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/>
                <p:cNvSpPr/>
                <p:nvPr/>
              </p:nvSpPr>
              <p:spPr>
                <a:xfrm>
                  <a:off x="2994201" y="954212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/>
                <p:cNvSpPr/>
                <p:nvPr/>
              </p:nvSpPr>
              <p:spPr>
                <a:xfrm>
                  <a:off x="2994200" y="1234371"/>
                  <a:ext cx="169165" cy="16916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234773" y="40466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</a:rPr>
              <a:t>개발 범위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95386"/>
              </p:ext>
            </p:extLst>
          </p:nvPr>
        </p:nvGraphicFramePr>
        <p:xfrm>
          <a:off x="445204" y="980728"/>
          <a:ext cx="8241918" cy="525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48"/>
                <a:gridCol w="6347370"/>
              </a:tblGrid>
              <a:tr h="66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컨트롤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/>
                        <a:t>키보드방향키</a:t>
                      </a:r>
                      <a:r>
                        <a:rPr lang="en-US" altLang="ko-KR" b="1" i="0" dirty="0" smtClean="0"/>
                        <a:t>(</a:t>
                      </a:r>
                      <a:r>
                        <a:rPr lang="ko-KR" altLang="en-US" b="1" i="0" dirty="0" smtClean="0"/>
                        <a:t>좌</a:t>
                      </a:r>
                      <a:r>
                        <a:rPr lang="en-US" altLang="ko-KR" b="1" i="0" dirty="0" smtClean="0"/>
                        <a:t>,</a:t>
                      </a:r>
                      <a:r>
                        <a:rPr lang="en-US" altLang="ko-KR" b="1" i="0" baseline="0" dirty="0" smtClean="0"/>
                        <a:t> </a:t>
                      </a:r>
                      <a:r>
                        <a:rPr lang="ko-KR" altLang="en-US" b="1" i="0" baseline="0" dirty="0" smtClean="0"/>
                        <a:t>우</a:t>
                      </a:r>
                      <a:r>
                        <a:rPr lang="en-US" altLang="ko-KR" b="1" i="0" baseline="0" dirty="0" smtClean="0"/>
                        <a:t>)</a:t>
                      </a:r>
                      <a:r>
                        <a:rPr lang="ko-KR" altLang="en-US" b="1" i="0" baseline="0" dirty="0" smtClean="0"/>
                        <a:t> 이동</a:t>
                      </a:r>
                      <a:r>
                        <a:rPr lang="ko-KR" altLang="en-US" baseline="0" dirty="0" smtClean="0"/>
                        <a:t> 및 </a:t>
                      </a:r>
                      <a:r>
                        <a:rPr lang="en-US" altLang="ko-KR" b="1" baseline="0" dirty="0" smtClean="0"/>
                        <a:t>Space Bar</a:t>
                      </a:r>
                      <a:r>
                        <a:rPr lang="ko-KR" altLang="en-US" baseline="0" dirty="0" smtClean="0"/>
                        <a:t>를 이용한 </a:t>
                      </a:r>
                      <a:r>
                        <a:rPr lang="ko-KR" altLang="en-US" b="1" baseline="0" dirty="0" smtClean="0"/>
                        <a:t>점프</a:t>
                      </a:r>
                      <a:endParaRPr lang="en-US" altLang="ko-KR" b="1" dirty="0" smtClean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Grid</a:t>
                      </a:r>
                      <a:r>
                        <a:rPr lang="ko-KR" altLang="en-US" dirty="0" smtClean="0"/>
                        <a:t>출력 및 배경을 돌아다니는 </a:t>
                      </a:r>
                      <a:r>
                        <a:rPr lang="en-US" altLang="ko-KR" dirty="0" smtClean="0"/>
                        <a:t>Polygon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디자인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Map Tool </a:t>
                      </a:r>
                      <a:r>
                        <a:rPr lang="ko-KR" altLang="en-US" baseline="0" dirty="0" smtClean="0"/>
                        <a:t>자체 제작</a:t>
                      </a:r>
                      <a:endParaRPr lang="ko-KR" altLang="en-US" dirty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디자인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</a:t>
                      </a:r>
                      <a:r>
                        <a:rPr lang="ko-KR" altLang="en-US" dirty="0" smtClean="0"/>
                        <a:t> 디자인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스위치</a:t>
                      </a:r>
                      <a:r>
                        <a:rPr lang="en-US" altLang="ko-KR" dirty="0" smtClean="0"/>
                        <a:t>, Start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, Finish</a:t>
                      </a:r>
                      <a:r>
                        <a:rPr lang="ko-KR" altLang="en-US" dirty="0" smtClean="0"/>
                        <a:t>점 배치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메뉴음악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각종 효과음 자체 제작</a:t>
                      </a:r>
                      <a:endParaRPr lang="ko-KR" altLang="en-US" dirty="0"/>
                    </a:p>
                  </a:txBody>
                  <a:tcPr/>
                </a:tc>
              </a:tr>
              <a:tr h="56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각종 블록</a:t>
                      </a:r>
                      <a:r>
                        <a:rPr lang="en-US" altLang="ko-KR" baseline="0" dirty="0" smtClean="0"/>
                        <a:t>, Finish</a:t>
                      </a:r>
                      <a:r>
                        <a:rPr lang="ko-KR" altLang="en-US" baseline="0" dirty="0" smtClean="0"/>
                        <a:t>깃발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</a:tr>
              <a:tr h="610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, Finish</a:t>
                      </a:r>
                      <a:r>
                        <a:rPr lang="ko-KR" altLang="en-US" dirty="0" smtClean="0"/>
                        <a:t>깃발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</a:t>
                      </a:r>
                      <a:r>
                        <a:rPr lang="en-US" altLang="ko-KR" dirty="0" smtClean="0"/>
                        <a:t>(Photoshop, </a:t>
                      </a:r>
                      <a:r>
                        <a:rPr lang="ko-KR" altLang="en-US" dirty="0" err="1" smtClean="0"/>
                        <a:t>그림판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을 이용</a:t>
                      </a:r>
                      <a:endParaRPr lang="ko-KR" altLang="en-US" dirty="0"/>
                    </a:p>
                  </a:txBody>
                  <a:tcPr/>
                </a:tc>
              </a:tr>
              <a:tr h="610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Tutorial</a:t>
                      </a:r>
                      <a:r>
                        <a:rPr lang="ko-KR" altLang="en-US" baseline="0" dirty="0" smtClean="0"/>
                        <a:t> 제작</a:t>
                      </a:r>
                      <a:r>
                        <a:rPr lang="en-US" altLang="ko-KR" baseline="0" dirty="0" smtClean="0"/>
                        <a:t>, Stage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20</a:t>
                      </a:r>
                      <a:r>
                        <a:rPr lang="ko-KR" altLang="en-US" baseline="0" dirty="0" smtClean="0"/>
                        <a:t>개 추가 제작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 rot="8713295">
            <a:off x="7938467" y="5532261"/>
            <a:ext cx="1027635" cy="805083"/>
            <a:chOff x="1118618" y="3974598"/>
            <a:chExt cx="1309118" cy="128226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5" name="TextBox 154"/>
          <p:cNvSpPr txBox="1"/>
          <p:nvPr/>
        </p:nvSpPr>
        <p:spPr>
          <a:xfrm>
            <a:off x="27842" y="764704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 rot="19997330">
            <a:off x="98156" y="888487"/>
            <a:ext cx="556225" cy="544815"/>
            <a:chOff x="1118618" y="3974598"/>
            <a:chExt cx="1309118" cy="1282266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09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/>
          <p:cNvGrpSpPr/>
          <p:nvPr/>
        </p:nvGrpSpPr>
        <p:grpSpPr>
          <a:xfrm>
            <a:off x="4744256" y="1159423"/>
            <a:ext cx="3268599" cy="1404760"/>
            <a:chOff x="0" y="5453239"/>
            <a:chExt cx="3268599" cy="1404760"/>
          </a:xfrm>
        </p:grpSpPr>
        <p:grpSp>
          <p:nvGrpSpPr>
            <p:cNvPr id="199" name="그룹 198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3059832" y="2967997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-윤고딕340" pitchFamily="18" charset="-127"/>
                <a:ea typeface="-윤고딕340" pitchFamily="18" charset="-127"/>
              </a:rPr>
              <a:t>개발 일정</a:t>
            </a:r>
            <a:endParaRPr lang="ko-KR" altLang="en-US" sz="5400" dirty="0"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1475656" y="1124744"/>
            <a:ext cx="3268599" cy="1404760"/>
            <a:chOff x="0" y="5453239"/>
            <a:chExt cx="3268599" cy="14047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42166" y="5870791"/>
              <a:ext cx="655217" cy="655217"/>
              <a:chOff x="0" y="0"/>
              <a:chExt cx="1115616" cy="1115616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0" y="6028255"/>
              <a:ext cx="3268599" cy="829744"/>
              <a:chOff x="0" y="-297162"/>
              <a:chExt cx="5565334" cy="1412778"/>
            </a:xfrm>
          </p:grpSpPr>
          <p:sp>
            <p:nvSpPr>
              <p:cNvPr id="275" name="직사각형 27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4449718" y="-297162"/>
                <a:ext cx="1115616" cy="11156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4576240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061278" y="-18052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061278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596709" y="3955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1297383" y="5453239"/>
              <a:ext cx="655217" cy="655217"/>
              <a:chOff x="0" y="0"/>
              <a:chExt cx="1115616" cy="1115616"/>
            </a:xfrm>
          </p:grpSpPr>
          <p:sp>
            <p:nvSpPr>
              <p:cNvPr id="270" name="직사각형 269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1958165" y="5780847"/>
              <a:ext cx="655217" cy="655217"/>
              <a:chOff x="0" y="0"/>
              <a:chExt cx="1115616" cy="1115616"/>
            </a:xfrm>
          </p:grpSpPr>
          <p:sp>
            <p:nvSpPr>
              <p:cNvPr id="265" name="직사각형 264"/>
              <p:cNvSpPr/>
              <p:nvPr/>
            </p:nvSpPr>
            <p:spPr>
              <a:xfrm>
                <a:off x="0" y="0"/>
                <a:ext cx="1115616" cy="11156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126522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1560" y="116632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1560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146992" y="692696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475656" y="4227892"/>
            <a:ext cx="6543178" cy="1404761"/>
            <a:chOff x="1475656" y="4227892"/>
            <a:chExt cx="6543178" cy="1404761"/>
          </a:xfrm>
        </p:grpSpPr>
        <p:grpSp>
          <p:nvGrpSpPr>
            <p:cNvPr id="168" name="그룹 167"/>
            <p:cNvGrpSpPr/>
            <p:nvPr/>
          </p:nvGrpSpPr>
          <p:grpSpPr>
            <a:xfrm rot="10800000">
              <a:off x="4744256" y="4227892"/>
              <a:ext cx="3268599" cy="1404760"/>
              <a:chOff x="0" y="5453239"/>
              <a:chExt cx="3268599" cy="140476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 rot="10800000">
              <a:off x="1484615" y="4227892"/>
              <a:ext cx="3268599" cy="1404760"/>
              <a:chOff x="0" y="5453239"/>
              <a:chExt cx="3268599" cy="1404760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642166" y="5870791"/>
                <a:ext cx="655217" cy="655217"/>
                <a:chOff x="0" y="0"/>
                <a:chExt cx="1115616" cy="1115616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0" y="6028255"/>
                <a:ext cx="3268599" cy="829744"/>
                <a:chOff x="0" y="-297162"/>
                <a:chExt cx="5565334" cy="1412778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4449718" y="-297162"/>
                  <a:ext cx="1115616" cy="1115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4576240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061278" y="-180529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061278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4596709" y="395534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1297383" y="5453239"/>
                <a:ext cx="655217" cy="655217"/>
                <a:chOff x="0" y="0"/>
                <a:chExt cx="1115616" cy="1115616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1958165" y="5780847"/>
                <a:ext cx="655217" cy="655217"/>
                <a:chOff x="0" y="0"/>
                <a:chExt cx="1115616" cy="1115616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0" y="0"/>
                  <a:ext cx="1115616" cy="11156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126522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611560" y="116632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611560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146992" y="692696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/>
            <p:cNvSpPr/>
            <p:nvPr/>
          </p:nvSpPr>
          <p:spPr>
            <a:xfrm>
              <a:off x="1475656" y="4402419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130873" y="464544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804608" y="4972563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3459825" y="457109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097997" y="4227892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744254" y="439169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5386421" y="4650807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054690" y="4978415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715472" y="4555991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63617" y="4232764"/>
              <a:ext cx="655217" cy="6542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306372" y="2924944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itchFamily="34" charset="0"/>
                <a:ea typeface="-윤고딕340" pitchFamily="18" charset="-127"/>
              </a:rPr>
              <a:t>1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itchFamily="34" charset="0"/>
              <a:ea typeface="-윤고딕340" pitchFamily="18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 rot="19997330">
            <a:off x="1376686" y="3048727"/>
            <a:ext cx="556225" cy="544815"/>
            <a:chOff x="1118618" y="3974598"/>
            <a:chExt cx="1309118" cy="1282266"/>
          </a:xfrm>
        </p:grpSpPr>
        <p:grpSp>
          <p:nvGrpSpPr>
            <p:cNvPr id="154" name="그룹 153"/>
            <p:cNvGrpSpPr/>
            <p:nvPr/>
          </p:nvGrpSpPr>
          <p:grpSpPr>
            <a:xfrm>
              <a:off x="1371302" y="4601647"/>
              <a:ext cx="390470" cy="655217"/>
              <a:chOff x="2883549" y="836712"/>
              <a:chExt cx="390470" cy="655217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1772519" y="3974598"/>
              <a:ext cx="390470" cy="655217"/>
              <a:chOff x="2883549" y="836712"/>
              <a:chExt cx="390470" cy="655217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5400000">
              <a:off x="1904893" y="4497442"/>
              <a:ext cx="390470" cy="655217"/>
              <a:chOff x="2883549" y="836712"/>
              <a:chExt cx="390470" cy="65521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 rot="16200000">
              <a:off x="1250992" y="4106971"/>
              <a:ext cx="390470" cy="655217"/>
              <a:chOff x="2883549" y="836712"/>
              <a:chExt cx="390470" cy="65521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883549" y="836712"/>
                <a:ext cx="390470" cy="6552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2994201" y="954212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994200" y="1234371"/>
                <a:ext cx="169165" cy="1691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79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347</Words>
  <Application>Microsoft Office PowerPoint</Application>
  <PresentationFormat>화면 슬라이드 쇼(4:3)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BUM</cp:lastModifiedBy>
  <cp:revision>41</cp:revision>
  <dcterms:created xsi:type="dcterms:W3CDTF">2012-11-23T16:38:08Z</dcterms:created>
  <dcterms:modified xsi:type="dcterms:W3CDTF">2015-09-22T14:48:17Z</dcterms:modified>
</cp:coreProperties>
</file>