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357" r:id="rId4"/>
    <p:sldId id="372" r:id="rId5"/>
    <p:sldId id="373" r:id="rId6"/>
    <p:sldId id="264" r:id="rId7"/>
    <p:sldId id="365" r:id="rId8"/>
    <p:sldId id="362" r:id="rId9"/>
    <p:sldId id="260" r:id="rId10"/>
    <p:sldId id="3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26D"/>
    <a:srgbClr val="1D2B37"/>
    <a:srgbClr val="FFFFFF"/>
    <a:srgbClr val="192B3B"/>
    <a:srgbClr val="2AE4FF"/>
    <a:srgbClr val="49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645" autoAdjust="0"/>
  </p:normalViewPr>
  <p:slideViewPr>
    <p:cSldViewPr snapToGrid="0" snapToObjects="1">
      <p:cViewPr varScale="1">
        <p:scale>
          <a:sx n="110" d="100"/>
          <a:sy n="110" d="100"/>
        </p:scale>
        <p:origin x="162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9A76B-6278-4649-B535-31EF52A8CEF3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1084C-C5EC-43DE-A90F-831C4D7FB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651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1084C-C5EC-43DE-A90F-831C4D7FBF7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92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9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39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33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96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23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868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4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13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90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3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07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339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812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61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6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3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1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5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5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5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6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BF7DB-DB62-A043-BAAF-0F790FF2A447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9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10C3-9445-41C9-B0E3-6F46B6581ACA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3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128" y="987859"/>
            <a:ext cx="7772400" cy="1956604"/>
          </a:xfrm>
          <a:effectLst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4800" spc="-150" dirty="0" smtClean="0">
                <a:solidFill>
                  <a:schemeClr val="bg1"/>
                </a:solidFill>
                <a:latin typeface="Noto Sans Korean Thin" panose="020B0200000000000000" pitchFamily="34" charset="-127"/>
                <a:ea typeface="Noto Sans Korean Bold" panose="020B0800000000000000" pitchFamily="34" charset="-127"/>
                <a:cs typeface="SM KGothic Std Regular"/>
              </a:rPr>
              <a:t>스크립트 언어 </a:t>
            </a:r>
            <a:r>
              <a:rPr lang="ko-KR" altLang="en-US" sz="4800" spc="-150" dirty="0" err="1" smtClean="0">
                <a:solidFill>
                  <a:schemeClr val="bg1"/>
                </a:solidFill>
                <a:latin typeface="Noto Sans Korean Thin" panose="020B0200000000000000" pitchFamily="34" charset="-127"/>
                <a:ea typeface="Noto Sans Korean Bold" panose="020B0800000000000000" pitchFamily="34" charset="-127"/>
                <a:cs typeface="SM KGothic Std Regular"/>
              </a:rPr>
              <a:t>텀</a:t>
            </a:r>
            <a:r>
              <a:rPr lang="ko-KR" altLang="en-US" sz="4800" spc="-150" dirty="0" smtClean="0">
                <a:solidFill>
                  <a:schemeClr val="bg1"/>
                </a:solidFill>
                <a:latin typeface="Noto Sans Korean Thin" panose="020B0200000000000000" pitchFamily="34" charset="-127"/>
                <a:ea typeface="Noto Sans Korean Bold" panose="020B0800000000000000" pitchFamily="34" charset="-127"/>
                <a:cs typeface="SM KGothic Std Regular"/>
              </a:rPr>
              <a:t> 프로젝트</a:t>
            </a:r>
            <a:endParaRPr lang="en-US" sz="3600" spc="-150" dirty="0">
              <a:solidFill>
                <a:srgbClr val="1D2B37"/>
              </a:solidFill>
              <a:latin typeface="Noto Sans Korean Medium" panose="020B0600000000000000" pitchFamily="34" charset="-127"/>
              <a:ea typeface="Noto Sans Korean Medium" panose="020B0600000000000000" pitchFamily="34" charset="-127"/>
              <a:cs typeface="SM KGothic Std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9821" y="4261450"/>
            <a:ext cx="6400800" cy="1688446"/>
          </a:xfrm>
          <a:effectLst/>
        </p:spPr>
        <p:txBody>
          <a:bodyPr>
            <a:noAutofit/>
          </a:bodyPr>
          <a:lstStyle/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JGothic Std Regular"/>
              </a:rPr>
              <a:t>한국산업기술대학교</a:t>
            </a:r>
            <a:endParaRPr lang="en-US" altLang="ko-KR" sz="2800" dirty="0" smtClean="0">
              <a:solidFill>
                <a:schemeClr val="bg1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JGothic Std Regular"/>
            </a:endParaRPr>
          </a:p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JGothic Std Regular"/>
              </a:rPr>
              <a:t>게임공학과</a:t>
            </a:r>
            <a:endParaRPr lang="en-US" altLang="ko-KR" sz="2800" b="1" dirty="0" smtClean="0">
              <a:solidFill>
                <a:schemeClr val="bg1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JGothic Std Regular"/>
            </a:endParaRPr>
          </a:p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JGothic Std Regular"/>
              </a:rPr>
              <a:t>박범준</a:t>
            </a:r>
            <a:endParaRPr lang="en-US" altLang="ko-KR" sz="2800" dirty="0" smtClean="0">
              <a:solidFill>
                <a:schemeClr val="bg1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JGothic Std Regular"/>
            </a:endParaRPr>
          </a:p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JGothic Std Regular"/>
              </a:rPr>
              <a:t>이진수</a:t>
            </a:r>
            <a:endParaRPr lang="en-US" altLang="ko-KR" sz="2800" dirty="0" smtClean="0">
              <a:solidFill>
                <a:schemeClr val="bg1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JGothic Std Regular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11927" y="3040259"/>
            <a:ext cx="7613467" cy="0"/>
          </a:xfrm>
          <a:prstGeom prst="line">
            <a:avLst/>
          </a:prstGeom>
          <a:ln w="12700">
            <a:solidFill>
              <a:srgbClr val="1D2B37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41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798" y="2447109"/>
            <a:ext cx="8229600" cy="4079136"/>
          </a:xfrm>
          <a:effectLst/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1D2B37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JGothic Std Regular"/>
              </a:rPr>
              <a:t>프로그램 소개</a:t>
            </a:r>
            <a:endParaRPr lang="en-US" altLang="ko-KR" sz="2000" dirty="0">
              <a:solidFill>
                <a:srgbClr val="1D2B37"/>
              </a:solidFill>
              <a:latin typeface="Noto Sans Korean Regular" panose="020B0500000000000000" pitchFamily="34" charset="-127"/>
              <a:ea typeface="Noto Sans Korean Regular" panose="020B0500000000000000" pitchFamily="34" charset="-127"/>
              <a:cs typeface="SM JGothic Std Regular"/>
            </a:endParaRP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1D2B37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JGothic Std Regular"/>
              </a:rPr>
              <a:t>주요 내용 및 구현 내용</a:t>
            </a:r>
            <a:endParaRPr lang="en-US" altLang="ko-KR" sz="2000" dirty="0" smtClean="0">
              <a:solidFill>
                <a:srgbClr val="1D2B37"/>
              </a:solidFill>
              <a:latin typeface="Noto Sans Korean Regular" panose="020B0500000000000000" pitchFamily="34" charset="-127"/>
              <a:ea typeface="Noto Sans Korean Regular" panose="020B0500000000000000" pitchFamily="34" charset="-127"/>
              <a:cs typeface="SM JGothic Std Regular"/>
            </a:endParaRP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1D2B37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JGothic Std Regular"/>
              </a:rPr>
              <a:t>향후 </a:t>
            </a:r>
            <a:r>
              <a:rPr lang="ko-KR" altLang="en-US" sz="2000" dirty="0" smtClean="0">
                <a:solidFill>
                  <a:srgbClr val="1D2B37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JGothic Std Regular"/>
              </a:rPr>
              <a:t>개발 </a:t>
            </a:r>
            <a:r>
              <a:rPr lang="ko-KR" altLang="en-US" sz="2000" dirty="0" smtClean="0">
                <a:solidFill>
                  <a:srgbClr val="1D2B37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JGothic Std Regular"/>
              </a:rPr>
              <a:t>계획</a:t>
            </a:r>
            <a:endParaRPr lang="en-US" altLang="ko-KR" sz="2000" dirty="0">
              <a:solidFill>
                <a:srgbClr val="1D2B37"/>
              </a:solidFill>
              <a:latin typeface="Noto Sans Korean Regular" panose="020B0500000000000000" pitchFamily="34" charset="-127"/>
              <a:ea typeface="Noto Sans Korean Regular" panose="020B0500000000000000" pitchFamily="34" charset="-127"/>
              <a:cs typeface="SM JGothic Std Regular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0723" y="-120939"/>
            <a:ext cx="13063" cy="1200806"/>
          </a:xfrm>
          <a:prstGeom prst="line">
            <a:avLst/>
          </a:prstGeom>
          <a:ln w="12700">
            <a:solidFill>
              <a:srgbClr val="3F626D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826" y="-131246"/>
            <a:ext cx="8396940" cy="7073583"/>
          </a:xfrm>
          <a:prstGeom prst="rect">
            <a:avLst/>
          </a:prstGeom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23141" y="408441"/>
            <a:ext cx="8229600" cy="806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1000" dirty="0" smtClean="0">
                <a:solidFill>
                  <a:srgbClr val="3F626D">
                    <a:alpha val="60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Index </a:t>
            </a:r>
            <a:r>
              <a:rPr lang="en-US" altLang="ko-KR" sz="2800" dirty="0" smtClean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/>
            </a:r>
            <a:br>
              <a:rPr lang="en-US" altLang="ko-KR" sz="2800" dirty="0" smtClean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</a:br>
            <a:r>
              <a:rPr lang="ko-KR" altLang="en-US" sz="3000" dirty="0" smtClean="0">
                <a:solidFill>
                  <a:srgbClr val="1D2B37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목차</a:t>
            </a:r>
            <a:endParaRPr lang="en-US" altLang="ko-KR" sz="3000" dirty="0">
              <a:solidFill>
                <a:srgbClr val="1D2B37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  <a:cs typeface="SM KGothic St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2527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64561" y="3384"/>
            <a:ext cx="8229600" cy="1621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1100" dirty="0">
                <a:solidFill>
                  <a:srgbClr val="3F626D">
                    <a:alpha val="65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Chapter.1</a:t>
            </a:r>
            <a:r>
              <a:rPr lang="en-US" altLang="ko-KR" sz="1000" dirty="0">
                <a:solidFill>
                  <a:srgbClr val="3F626D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 </a:t>
            </a:r>
            <a:endParaRPr lang="en-US" altLang="ko-KR" sz="1000" dirty="0" smtClean="0">
              <a:solidFill>
                <a:srgbClr val="3F626D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  <a:cs typeface="SM KGothic Std Regular"/>
            </a:endParaRPr>
          </a:p>
          <a:p>
            <a:pPr algn="l">
              <a:lnSpc>
                <a:spcPct val="110000"/>
              </a:lnSpc>
            </a:pPr>
            <a:r>
              <a:rPr lang="ko-KR" altLang="en-US" sz="2800" dirty="0" smtClean="0">
                <a:solidFill>
                  <a:srgbClr val="3F626D"/>
                </a:solidFill>
                <a:latin typeface="Noto Sans Korean Light" panose="020B0300000000000000" pitchFamily="34" charset="-127"/>
                <a:ea typeface="Noto Sans Korean Regular" panose="020B0500000000000000" pitchFamily="34" charset="-127"/>
                <a:cs typeface="SM KGothic Std Regular"/>
              </a:rPr>
              <a:t>프로그램</a:t>
            </a:r>
            <a:r>
              <a:rPr lang="ko-KR" altLang="en-US" sz="2800" dirty="0" smtClean="0">
                <a:solidFill>
                  <a:srgbClr val="3F626D"/>
                </a:solidFill>
                <a:latin typeface="Noto Sans Korean Light" panose="020B0300000000000000" pitchFamily="34" charset="-127"/>
                <a:ea typeface="Noto Sans Korean Regular" panose="020B0500000000000000" pitchFamily="34" charset="-127"/>
                <a:cs typeface="SM KGothic Std Regular"/>
              </a:rPr>
              <a:t> </a:t>
            </a:r>
            <a:r>
              <a:rPr lang="ko-KR" altLang="en-US" sz="2800" dirty="0" smtClean="0">
                <a:solidFill>
                  <a:srgbClr val="3F626D"/>
                </a:solidFill>
                <a:latin typeface="Noto Sans Korean Light" panose="020B0300000000000000" pitchFamily="34" charset="-127"/>
                <a:ea typeface="Noto Sans Korean Regular" panose="020B0500000000000000" pitchFamily="34" charset="-127"/>
                <a:cs typeface="SM KGothic Std Regular"/>
              </a:rPr>
              <a:t>소개</a:t>
            </a:r>
            <a:endParaRPr lang="en-US" altLang="ko-KR" sz="3000" dirty="0">
              <a:solidFill>
                <a:srgbClr val="1D2B37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  <a:cs typeface="SM KGothic Std Regular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0723" y="-120939"/>
            <a:ext cx="13063" cy="1200806"/>
          </a:xfrm>
          <a:prstGeom prst="line">
            <a:avLst/>
          </a:prstGeom>
          <a:ln w="12700">
            <a:solidFill>
              <a:srgbClr val="3F626D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381125"/>
            <a:ext cx="6686550" cy="4095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0585" y="5846887"/>
            <a:ext cx="5182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여러분 운전하느라 피곤하시죠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756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64561" y="3384"/>
            <a:ext cx="8229600" cy="1621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1100" dirty="0">
                <a:solidFill>
                  <a:srgbClr val="3F626D">
                    <a:alpha val="65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Chapter.1</a:t>
            </a:r>
            <a:r>
              <a:rPr lang="en-US" altLang="ko-KR" sz="1000" dirty="0">
                <a:solidFill>
                  <a:srgbClr val="3F626D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 </a:t>
            </a:r>
            <a:endParaRPr lang="en-US" altLang="ko-KR" sz="1000" dirty="0" smtClean="0">
              <a:solidFill>
                <a:srgbClr val="3F626D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  <a:cs typeface="SM KGothic Std Regular"/>
            </a:endParaRPr>
          </a:p>
          <a:p>
            <a:pPr algn="l">
              <a:lnSpc>
                <a:spcPct val="110000"/>
              </a:lnSpc>
            </a:pPr>
            <a:r>
              <a:rPr lang="ko-KR" altLang="en-US" sz="2800" dirty="0" smtClean="0">
                <a:solidFill>
                  <a:srgbClr val="3F626D"/>
                </a:solidFill>
                <a:latin typeface="Noto Sans Korean Light" panose="020B0300000000000000" pitchFamily="34" charset="-127"/>
                <a:ea typeface="Noto Sans Korean Regular" panose="020B0500000000000000" pitchFamily="34" charset="-127"/>
                <a:cs typeface="SM KGothic Std Regular"/>
              </a:rPr>
              <a:t>프로그램</a:t>
            </a:r>
            <a:r>
              <a:rPr lang="ko-KR" altLang="en-US" sz="2800" dirty="0" smtClean="0">
                <a:solidFill>
                  <a:srgbClr val="3F626D"/>
                </a:solidFill>
                <a:latin typeface="Noto Sans Korean Light" panose="020B0300000000000000" pitchFamily="34" charset="-127"/>
                <a:ea typeface="Noto Sans Korean Regular" panose="020B0500000000000000" pitchFamily="34" charset="-127"/>
                <a:cs typeface="SM KGothic Std Regular"/>
              </a:rPr>
              <a:t> </a:t>
            </a:r>
            <a:r>
              <a:rPr lang="ko-KR" altLang="en-US" sz="2800" dirty="0" smtClean="0">
                <a:solidFill>
                  <a:srgbClr val="3F626D"/>
                </a:solidFill>
                <a:latin typeface="Noto Sans Korean Light" panose="020B0300000000000000" pitchFamily="34" charset="-127"/>
                <a:ea typeface="Noto Sans Korean Regular" panose="020B0500000000000000" pitchFamily="34" charset="-127"/>
                <a:cs typeface="SM KGothic Std Regular"/>
              </a:rPr>
              <a:t>소개</a:t>
            </a:r>
            <a:endParaRPr lang="en-US" altLang="ko-KR" sz="3000" dirty="0">
              <a:solidFill>
                <a:srgbClr val="1D2B37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  <a:cs typeface="SM KGothic Std Regular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0723" y="-120939"/>
            <a:ext cx="13063" cy="1200806"/>
          </a:xfrm>
          <a:prstGeom prst="line">
            <a:avLst/>
          </a:prstGeom>
          <a:ln w="12700">
            <a:solidFill>
              <a:srgbClr val="3F626D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54209" y="5846887"/>
            <a:ext cx="5495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먼 길을 가는 당신에게 필요한 건</a:t>
            </a:r>
            <a:r>
              <a:rPr lang="en-US" altLang="ko-KR" sz="2800" dirty="0" smtClean="0"/>
              <a:t>!!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204912"/>
            <a:ext cx="75057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02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64561" y="3384"/>
            <a:ext cx="8229600" cy="1621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1100" dirty="0">
                <a:solidFill>
                  <a:srgbClr val="3F626D">
                    <a:alpha val="65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Chapter.1</a:t>
            </a:r>
            <a:r>
              <a:rPr lang="en-US" altLang="ko-KR" sz="1000" dirty="0">
                <a:solidFill>
                  <a:srgbClr val="3F626D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 </a:t>
            </a:r>
            <a:endParaRPr lang="en-US" altLang="ko-KR" sz="1000" dirty="0" smtClean="0">
              <a:solidFill>
                <a:srgbClr val="3F626D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  <a:cs typeface="SM KGothic Std Regular"/>
            </a:endParaRPr>
          </a:p>
          <a:p>
            <a:pPr algn="l">
              <a:lnSpc>
                <a:spcPct val="110000"/>
              </a:lnSpc>
            </a:pPr>
            <a:r>
              <a:rPr lang="ko-KR" altLang="en-US" sz="2800" dirty="0" smtClean="0">
                <a:solidFill>
                  <a:srgbClr val="3F626D"/>
                </a:solidFill>
                <a:latin typeface="Noto Sans Korean Light" panose="020B0300000000000000" pitchFamily="34" charset="-127"/>
                <a:ea typeface="Noto Sans Korean Regular" panose="020B0500000000000000" pitchFamily="34" charset="-127"/>
                <a:cs typeface="SM KGothic Std Regular"/>
              </a:rPr>
              <a:t>프로그램</a:t>
            </a:r>
            <a:r>
              <a:rPr lang="ko-KR" altLang="en-US" sz="2800" dirty="0" smtClean="0">
                <a:solidFill>
                  <a:srgbClr val="3F626D"/>
                </a:solidFill>
                <a:latin typeface="Noto Sans Korean Light" panose="020B0300000000000000" pitchFamily="34" charset="-127"/>
                <a:ea typeface="Noto Sans Korean Regular" panose="020B0500000000000000" pitchFamily="34" charset="-127"/>
                <a:cs typeface="SM KGothic Std Regular"/>
              </a:rPr>
              <a:t> </a:t>
            </a:r>
            <a:r>
              <a:rPr lang="ko-KR" altLang="en-US" sz="2800" dirty="0" smtClean="0">
                <a:solidFill>
                  <a:srgbClr val="3F626D"/>
                </a:solidFill>
                <a:latin typeface="Noto Sans Korean Light" panose="020B0300000000000000" pitchFamily="34" charset="-127"/>
                <a:ea typeface="Noto Sans Korean Regular" panose="020B0500000000000000" pitchFamily="34" charset="-127"/>
                <a:cs typeface="SM KGothic Std Regular"/>
              </a:rPr>
              <a:t>소개</a:t>
            </a:r>
            <a:endParaRPr lang="en-US" altLang="ko-KR" sz="3000" dirty="0">
              <a:solidFill>
                <a:srgbClr val="1D2B37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  <a:cs typeface="SM KGothic Std Regular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0723" y="-120939"/>
            <a:ext cx="13063" cy="1200806"/>
          </a:xfrm>
          <a:prstGeom prst="line">
            <a:avLst/>
          </a:prstGeom>
          <a:ln w="12700">
            <a:solidFill>
              <a:srgbClr val="3F626D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786" y="1538559"/>
            <a:ext cx="5811149" cy="449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4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18616" y="2098200"/>
            <a:ext cx="2238100" cy="3423024"/>
          </a:xfrm>
          <a:prstGeom prst="roundRect">
            <a:avLst/>
          </a:prstGeom>
          <a:solidFill>
            <a:schemeClr val="bg1"/>
          </a:solidFill>
          <a:ln w="25400" cmpd="sng">
            <a:solidFill>
              <a:srgbClr val="3F626D">
                <a:alpha val="30000"/>
              </a:srgb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42061" y="1776679"/>
            <a:ext cx="1381657" cy="1619663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altLang="ko-KR" sz="1800" dirty="0" smtClean="0">
                <a:solidFill>
                  <a:srgbClr val="3F626D">
                    <a:alpha val="60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Step</a:t>
            </a:r>
            <a:r>
              <a:rPr lang="ko-KR" altLang="en-US" sz="1800" dirty="0" smtClean="0">
                <a:solidFill>
                  <a:srgbClr val="3F626D">
                    <a:alpha val="60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 </a:t>
            </a:r>
            <a:r>
              <a:rPr lang="en-US" altLang="ko-KR" sz="1800" dirty="0" smtClean="0">
                <a:solidFill>
                  <a:srgbClr val="3F626D">
                    <a:alpha val="60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1</a:t>
            </a:r>
            <a:endParaRPr lang="en-US" altLang="ko-KR" sz="1100" dirty="0" smtClean="0">
              <a:solidFill>
                <a:srgbClr val="1D2B37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64561" y="3384"/>
            <a:ext cx="8229600" cy="1621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1100" dirty="0">
                <a:solidFill>
                  <a:srgbClr val="3F626D">
                    <a:alpha val="65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Chapter.2</a:t>
            </a:r>
            <a:r>
              <a:rPr lang="en-US" altLang="ko-KR" sz="1000" dirty="0">
                <a:solidFill>
                  <a:srgbClr val="3F626D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 </a:t>
            </a:r>
            <a:r>
              <a:rPr lang="en-US" altLang="ko-KR" sz="2800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/>
            </a:r>
            <a:br>
              <a:rPr lang="en-US" altLang="ko-KR" sz="2800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</a:br>
            <a:r>
              <a:rPr lang="ko-KR" altLang="en-US" sz="2800" dirty="0" smtClean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주요 내용 및 구현 내용</a:t>
            </a:r>
            <a:endParaRPr lang="en-US" altLang="ko-KR" sz="2800" dirty="0">
              <a:solidFill>
                <a:srgbClr val="1D2B37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  <a:cs typeface="SM KGothic Std Regular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0723" y="-120939"/>
            <a:ext cx="13063" cy="1200806"/>
          </a:xfrm>
          <a:prstGeom prst="line">
            <a:avLst/>
          </a:prstGeom>
          <a:ln w="12700">
            <a:solidFill>
              <a:srgbClr val="3F626D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925276" y="4038892"/>
            <a:ext cx="2019712" cy="1619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/>
              <a:buNone/>
            </a:pPr>
            <a:r>
              <a:rPr lang="ko-KR" altLang="en-US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전국 휴게소 </a:t>
            </a:r>
            <a:r>
              <a:rPr lang="ko-KR" altLang="en-US" sz="1400" dirty="0" err="1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맛집</a:t>
            </a:r>
            <a:endParaRPr lang="en-US" altLang="ko-KR" sz="1400" dirty="0" smtClean="0">
              <a:solidFill>
                <a:srgbClr val="3F626D">
                  <a:alpha val="80000"/>
                </a:srgbClr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  <a:p>
            <a:pPr marL="0" indent="0" algn="ctr">
              <a:lnSpc>
                <a:spcPct val="120000"/>
              </a:lnSpc>
              <a:buFont typeface="Arial"/>
              <a:buNone/>
            </a:pPr>
            <a:r>
              <a:rPr lang="ko-KR" altLang="en-US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공공 데이터 </a:t>
            </a:r>
            <a:r>
              <a:rPr lang="en-US" altLang="ko-KR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xml </a:t>
            </a:r>
            <a:r>
              <a:rPr lang="ko-KR" altLang="en-US" sz="1400" dirty="0" err="1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파싱</a:t>
            </a:r>
            <a:endParaRPr lang="en-US" altLang="ko-KR" sz="1400" dirty="0">
              <a:solidFill>
                <a:srgbClr val="3F626D">
                  <a:alpha val="80000"/>
                </a:srgbClr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83431" y="2098200"/>
            <a:ext cx="2238100" cy="3423024"/>
          </a:xfrm>
          <a:prstGeom prst="roundRect">
            <a:avLst/>
          </a:prstGeom>
          <a:solidFill>
            <a:schemeClr val="bg1"/>
          </a:solidFill>
          <a:ln w="25400" cmpd="sng">
            <a:solidFill>
              <a:srgbClr val="3F626D">
                <a:alpha val="30000"/>
              </a:srgb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906876" y="1776679"/>
            <a:ext cx="1381657" cy="161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Arial"/>
              <a:buNone/>
            </a:pPr>
            <a:r>
              <a:rPr lang="en-US" altLang="ko-KR" sz="1800" dirty="0" smtClean="0">
                <a:solidFill>
                  <a:srgbClr val="3F626D">
                    <a:alpha val="60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Step</a:t>
            </a:r>
            <a:r>
              <a:rPr lang="ko-KR" altLang="en-US" sz="1800" dirty="0" smtClean="0">
                <a:solidFill>
                  <a:srgbClr val="3F626D">
                    <a:alpha val="60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 </a:t>
            </a:r>
            <a:r>
              <a:rPr lang="en-US" altLang="ko-KR" sz="1800" dirty="0" smtClean="0">
                <a:solidFill>
                  <a:srgbClr val="3F626D">
                    <a:alpha val="60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2</a:t>
            </a:r>
            <a:endParaRPr lang="en-US" altLang="ko-KR" sz="1100" dirty="0" smtClean="0">
              <a:solidFill>
                <a:srgbClr val="1D2B37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590091" y="4137294"/>
            <a:ext cx="2019712" cy="1619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/>
              <a:buNone/>
            </a:pPr>
            <a:endParaRPr lang="en-US" altLang="ko-KR" sz="1400" dirty="0" smtClean="0">
              <a:solidFill>
                <a:srgbClr val="3F626D">
                  <a:alpha val="80000"/>
                </a:srgbClr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74383" y="2098200"/>
            <a:ext cx="2238100" cy="3423024"/>
          </a:xfrm>
          <a:prstGeom prst="roundRect">
            <a:avLst/>
          </a:prstGeom>
          <a:solidFill>
            <a:schemeClr val="bg1"/>
          </a:solidFill>
          <a:ln w="25400" cmpd="sng">
            <a:solidFill>
              <a:srgbClr val="3F626D">
                <a:alpha val="30000"/>
              </a:srgb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597828" y="1776679"/>
            <a:ext cx="1381657" cy="161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Arial"/>
              <a:buNone/>
            </a:pPr>
            <a:r>
              <a:rPr lang="en-US" altLang="ko-KR" sz="1800" dirty="0" smtClean="0">
                <a:solidFill>
                  <a:srgbClr val="3F626D">
                    <a:alpha val="60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Step</a:t>
            </a:r>
            <a:r>
              <a:rPr lang="ko-KR" altLang="en-US" sz="1800" dirty="0" smtClean="0">
                <a:solidFill>
                  <a:srgbClr val="3F626D">
                    <a:alpha val="60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 </a:t>
            </a:r>
            <a:r>
              <a:rPr lang="en-US" altLang="ko-KR" sz="1800" dirty="0" smtClean="0">
                <a:solidFill>
                  <a:srgbClr val="3F626D">
                    <a:alpha val="60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3</a:t>
            </a:r>
            <a:endParaRPr lang="en-US" altLang="ko-KR" sz="1100" dirty="0" smtClean="0">
              <a:solidFill>
                <a:srgbClr val="1D2B37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281043" y="4125153"/>
            <a:ext cx="2019712" cy="1619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/>
              <a:buNone/>
            </a:pPr>
            <a:r>
              <a:rPr lang="ko-KR" altLang="en-US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누구나 쉽게 볼 수 있는 </a:t>
            </a:r>
            <a:r>
              <a:rPr lang="ko-KR" altLang="en-US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실시간 </a:t>
            </a:r>
            <a:r>
              <a:rPr lang="ko-KR" altLang="en-US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데이터 관리 알고리즘 </a:t>
            </a:r>
            <a:r>
              <a:rPr lang="ko-KR" altLang="en-US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구현</a:t>
            </a:r>
            <a:endParaRPr lang="en-US" altLang="ko-KR" sz="1400" dirty="0" smtClean="0">
              <a:solidFill>
                <a:srgbClr val="3F626D">
                  <a:alpha val="80000"/>
                </a:srgbClr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3161807" y="3570515"/>
            <a:ext cx="241230" cy="241230"/>
          </a:xfrm>
          <a:prstGeom prst="chevron">
            <a:avLst/>
          </a:prstGeom>
          <a:solidFill>
            <a:srgbClr val="3F626D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5835339" y="3570515"/>
            <a:ext cx="241230" cy="241230"/>
          </a:xfrm>
          <a:prstGeom prst="chevron">
            <a:avLst/>
          </a:prstGeom>
          <a:solidFill>
            <a:srgbClr val="3F626D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3933013" y="3021878"/>
            <a:ext cx="1326874" cy="132687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2" name="타원 21"/>
          <p:cNvSpPr/>
          <p:nvPr/>
        </p:nvSpPr>
        <p:spPr>
          <a:xfrm>
            <a:off x="6628782" y="3012073"/>
            <a:ext cx="1326874" cy="132687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3" name="타원 22"/>
          <p:cNvSpPr/>
          <p:nvPr/>
        </p:nvSpPr>
        <p:spPr>
          <a:xfrm>
            <a:off x="1280561" y="3021878"/>
            <a:ext cx="1326874" cy="132687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542528" y="4125153"/>
            <a:ext cx="2019712" cy="1619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/>
              <a:buNone/>
            </a:pPr>
            <a:r>
              <a:rPr lang="ko-KR" altLang="en-US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전국 고속도로</a:t>
            </a:r>
            <a:r>
              <a:rPr lang="en-US" altLang="ko-KR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, </a:t>
            </a:r>
            <a:r>
              <a:rPr lang="ko-KR" altLang="en-US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휴게소 먹거리 정보 </a:t>
            </a:r>
            <a:r>
              <a:rPr lang="ko-KR" altLang="en-US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등 </a:t>
            </a:r>
            <a:r>
              <a:rPr lang="ko-KR" altLang="en-US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편리하게 정보를 제공 할 수 있도록 유도</a:t>
            </a:r>
            <a:endParaRPr lang="en-US" altLang="ko-KR" sz="1400" dirty="0" smtClean="0">
              <a:solidFill>
                <a:srgbClr val="3F626D">
                  <a:alpha val="80000"/>
                </a:srgbClr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9124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393925" y="2182585"/>
            <a:ext cx="3007710" cy="3007710"/>
          </a:xfrm>
          <a:prstGeom prst="ellipse">
            <a:avLst/>
          </a:prstGeom>
          <a:solidFill>
            <a:srgbClr val="3F626D">
              <a:alpha val="40000"/>
            </a:srgbClr>
          </a:solidFill>
          <a:ln w="22225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7108" y="1637220"/>
            <a:ext cx="3261344" cy="4284596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ko-KR" altLang="en-US" sz="2000" dirty="0" smtClean="0">
                <a:solidFill>
                  <a:srgbClr val="FFFFFF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이진수</a:t>
            </a:r>
            <a:endParaRPr lang="en-US" altLang="ko-KR" sz="1200" dirty="0">
              <a:solidFill>
                <a:srgbClr val="1D2B37"/>
              </a:solidFill>
              <a:latin typeface="Noto Sans Korean Bold" panose="020B08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ko-KR" altLang="en-US" sz="1200" dirty="0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공공 데이터 </a:t>
            </a:r>
            <a:r>
              <a:rPr lang="en-US" altLang="ko-KR" sz="1200" dirty="0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xml </a:t>
            </a:r>
            <a:r>
              <a:rPr lang="ko-KR" altLang="en-US" sz="1200" dirty="0" err="1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파싱</a:t>
            </a:r>
            <a:r>
              <a:rPr lang="ko-KR" altLang="en-US" sz="1200" dirty="0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 및 데이터 관리</a:t>
            </a:r>
            <a:endParaRPr lang="en-US" altLang="ko-KR" sz="1200" dirty="0">
              <a:solidFill>
                <a:srgbClr val="1D2B37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ko-KR" altLang="en-US" sz="1200" dirty="0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검색 삽입</a:t>
            </a:r>
            <a:r>
              <a:rPr lang="en-US" altLang="ko-KR" sz="1200" dirty="0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, </a:t>
            </a:r>
            <a:r>
              <a:rPr lang="ko-KR" altLang="en-US" sz="1200" dirty="0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삭제 알고리즘 구현</a:t>
            </a:r>
            <a:endParaRPr lang="en-US" altLang="ko-KR" sz="1200" dirty="0" smtClean="0">
              <a:solidFill>
                <a:srgbClr val="1D2B37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  <a:p>
            <a:pPr marL="0" indent="0" algn="ctr">
              <a:lnSpc>
                <a:spcPct val="110000"/>
              </a:lnSpc>
              <a:buNone/>
            </a:pPr>
            <a:endParaRPr lang="en-US" altLang="ko-KR" sz="800" dirty="0" smtClean="0">
              <a:solidFill>
                <a:srgbClr val="1D2B37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64561" y="3384"/>
            <a:ext cx="8229600" cy="1621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1100" dirty="0" smtClean="0">
                <a:solidFill>
                  <a:srgbClr val="3F626D">
                    <a:alpha val="65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Chapter.3</a:t>
            </a:r>
            <a:r>
              <a:rPr lang="en-US" altLang="ko-KR" sz="1000" dirty="0" smtClean="0">
                <a:solidFill>
                  <a:srgbClr val="3F626D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 </a:t>
            </a:r>
            <a:r>
              <a:rPr lang="en-US" altLang="ko-KR" sz="2800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/>
            </a:r>
            <a:br>
              <a:rPr lang="en-US" altLang="ko-KR" sz="2800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</a:br>
            <a:r>
              <a:rPr lang="ko-KR" altLang="en-US" sz="2800" dirty="0" smtClean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임무 분담</a:t>
            </a:r>
            <a:endParaRPr lang="en-US" altLang="ko-KR" sz="3200" dirty="0">
              <a:solidFill>
                <a:srgbClr val="1D2B37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  <a:cs typeface="SM KGothic Std Regular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0723" y="-120939"/>
            <a:ext cx="13063" cy="1200806"/>
          </a:xfrm>
          <a:prstGeom prst="line">
            <a:avLst/>
          </a:prstGeom>
          <a:ln w="12700">
            <a:solidFill>
              <a:srgbClr val="3F626D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4624805" y="2182585"/>
            <a:ext cx="3007710" cy="3007710"/>
          </a:xfrm>
          <a:prstGeom prst="ellipse">
            <a:avLst/>
          </a:prstGeom>
          <a:solidFill>
            <a:srgbClr val="3F626D">
              <a:alpha val="40000"/>
            </a:srgbClr>
          </a:solidFill>
          <a:ln w="22225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97988" y="1550954"/>
            <a:ext cx="3261344" cy="4284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ko-KR" altLang="en-US" sz="2000" dirty="0" smtClean="0">
                <a:solidFill>
                  <a:srgbClr val="FFFFFF"/>
                </a:solidFill>
                <a:latin typeface="Noto Sans Korean Regular" panose="020B0500000000000000" pitchFamily="34" charset="-127"/>
                <a:ea typeface="Noto Sans Korean Bold" panose="020B0800000000000000" pitchFamily="34" charset="-127"/>
                <a:cs typeface="SM KGothic Std Regular"/>
              </a:rPr>
              <a:t>박범준</a:t>
            </a:r>
          </a:p>
          <a:p>
            <a:pPr marL="0" indent="0" algn="ctr">
              <a:lnSpc>
                <a:spcPct val="120000"/>
              </a:lnSpc>
              <a:buFont typeface="Arial"/>
              <a:buNone/>
            </a:pPr>
            <a:r>
              <a:rPr lang="en-US" altLang="ko-KR" sz="1200" dirty="0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GUI </a:t>
            </a:r>
            <a:r>
              <a:rPr lang="ko-KR" altLang="en-US" sz="1200" dirty="0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지원 프레임워크 개발</a:t>
            </a:r>
            <a:endParaRPr lang="en-US" altLang="ko-KR" sz="1200" dirty="0" smtClean="0">
              <a:solidFill>
                <a:srgbClr val="1D2B37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  <a:p>
            <a:pPr marL="0" indent="0" algn="ctr">
              <a:lnSpc>
                <a:spcPct val="120000"/>
              </a:lnSpc>
              <a:buFont typeface="Arial"/>
              <a:buNone/>
            </a:pPr>
            <a:r>
              <a:rPr lang="ko-KR" altLang="en-US" sz="1200" dirty="0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데이터 </a:t>
            </a:r>
            <a:r>
              <a:rPr lang="en-US" altLang="ko-KR" sz="1200" dirty="0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+ </a:t>
            </a:r>
            <a:r>
              <a:rPr lang="ko-KR" altLang="en-US" sz="1200" dirty="0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프레임워크 융합 및 상호 작용</a:t>
            </a:r>
            <a:endParaRPr lang="en-US" altLang="ko-KR" sz="1200" dirty="0" smtClean="0">
              <a:solidFill>
                <a:srgbClr val="1D2B37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1551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770723" y="-120939"/>
            <a:ext cx="13063" cy="1200806"/>
          </a:xfrm>
          <a:prstGeom prst="line">
            <a:avLst/>
          </a:prstGeom>
          <a:ln w="12700">
            <a:solidFill>
              <a:srgbClr val="3F626D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864561" y="3384"/>
            <a:ext cx="8229600" cy="1621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1100" dirty="0" smtClean="0">
                <a:solidFill>
                  <a:srgbClr val="3F626D">
                    <a:alpha val="65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Chapter.4</a:t>
            </a:r>
            <a:r>
              <a:rPr lang="en-US" altLang="ko-KR" sz="2800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/>
            </a:r>
            <a:br>
              <a:rPr lang="en-US" altLang="ko-KR" sz="2800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</a:br>
            <a:r>
              <a:rPr lang="ko-KR" altLang="en-US" sz="2800" dirty="0" smtClean="0">
                <a:solidFill>
                  <a:srgbClr val="3F626D"/>
                </a:solidFill>
                <a:latin typeface="Noto Sans Korean Bold" panose="020B0800000000000000" pitchFamily="34" charset="-127"/>
                <a:ea typeface="Noto Sans Korean Regular" panose="020B0500000000000000" pitchFamily="34" charset="-127"/>
                <a:cs typeface="SM KGothic Std Regular"/>
              </a:rPr>
              <a:t>향후 </a:t>
            </a:r>
            <a:r>
              <a:rPr lang="ko-KR" altLang="en-US" sz="2800" dirty="0" smtClean="0">
                <a:solidFill>
                  <a:srgbClr val="3F626D"/>
                </a:solidFill>
                <a:latin typeface="Noto Sans Korean Bold" panose="020B0800000000000000" pitchFamily="34" charset="-127"/>
                <a:ea typeface="Noto Sans Korean Regular" panose="020B0500000000000000" pitchFamily="34" charset="-127"/>
                <a:cs typeface="SM KGothic Std Regular"/>
              </a:rPr>
              <a:t>개발 계획</a:t>
            </a:r>
            <a:endParaRPr lang="en-US" altLang="ko-KR" sz="3600" dirty="0">
              <a:solidFill>
                <a:srgbClr val="1D2B37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  <a:cs typeface="SM KGothic Std Regular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77" y="1311043"/>
            <a:ext cx="6604779" cy="51042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90637" y="2732836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u="sng" dirty="0" smtClean="0"/>
              <a:t>폰트 한글 깨짐 현상 발생</a:t>
            </a:r>
            <a:endParaRPr lang="ko-KR" alt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317131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128" y="1571334"/>
            <a:ext cx="7772400" cy="1956604"/>
          </a:xfrm>
          <a:effectLst/>
        </p:spPr>
        <p:txBody>
          <a:bodyPr>
            <a:noAutofit/>
          </a:bodyPr>
          <a:lstStyle/>
          <a:p>
            <a:pPr algn="l"/>
            <a:r>
              <a:rPr lang="ko-KR" altLang="en-US" sz="3600" spc="-150" dirty="0" smtClean="0">
                <a:solidFill>
                  <a:schemeClr val="bg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감사합니다</a:t>
            </a:r>
            <a:r>
              <a:rPr lang="en-US" altLang="ko-KR" sz="3600" spc="-150" dirty="0" smtClean="0">
                <a:solidFill>
                  <a:schemeClr val="bg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.</a:t>
            </a:r>
            <a:endParaRPr lang="en-US" sz="3200" spc="-150" dirty="0">
              <a:solidFill>
                <a:schemeClr val="bg1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  <a:cs typeface="SM KGothic Std Regular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11927" y="3040259"/>
            <a:ext cx="761346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43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4894</TotalTime>
  <Words>113</Words>
  <Application>Microsoft Office PowerPoint</Application>
  <PresentationFormat>화면 슬라이드 쇼(4:3)</PresentationFormat>
  <Paragraphs>36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22" baseType="lpstr">
      <vt:lpstr>Noto Sans Korean Bold</vt:lpstr>
      <vt:lpstr>Noto Sans Korean DemiLight</vt:lpstr>
      <vt:lpstr>Noto Sans Korean Light</vt:lpstr>
      <vt:lpstr>Noto Sans Korean Medium</vt:lpstr>
      <vt:lpstr>Noto Sans Korean Regular</vt:lpstr>
      <vt:lpstr>Noto Sans Korean Thin</vt:lpstr>
      <vt:lpstr>SM JGothic Std Regular</vt:lpstr>
      <vt:lpstr>SM KGothic Std Regular</vt:lpstr>
      <vt:lpstr>맑은 고딕</vt:lpstr>
      <vt:lpstr>Arial</vt:lpstr>
      <vt:lpstr>Calibri</vt:lpstr>
      <vt:lpstr>Office Theme</vt:lpstr>
      <vt:lpstr>디자인 사용자 지정</vt:lpstr>
      <vt:lpstr>스크립트 언어 텀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효정 임</dc:creator>
  <cp:lastModifiedBy>Registered User</cp:lastModifiedBy>
  <cp:revision>329</cp:revision>
  <dcterms:created xsi:type="dcterms:W3CDTF">2012-10-30T15:46:08Z</dcterms:created>
  <dcterms:modified xsi:type="dcterms:W3CDTF">2016-05-31T11:27:33Z</dcterms:modified>
</cp:coreProperties>
</file>