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79" r:id="rId3"/>
    <p:sldId id="260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9" r:id="rId13"/>
    <p:sldId id="272" r:id="rId14"/>
    <p:sldId id="277" r:id="rId15"/>
    <p:sldId id="256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כ"ט/ניסן/תשע"ח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37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כ"ט/ניסן/תשע"ח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215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כ"ט/ניסן/תשע"ח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328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כ"ט/ניסן/תשע"ח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779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כ"ט/ניסן/תשע"ח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541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כ"ט/ניסן/תשע"ח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05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כ"ט/ניסן/תשע"ח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733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כ"ט/ניסן/תשע"ח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196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כ"ט/ניסן/תשע"ח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574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כ"ט/ניסן/תשע"ח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109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C67E-171E-45D2-A9F4-95D17BD814F0}" type="datetimeFigureOut">
              <a:rPr lang="he-IL" smtClean="0"/>
              <a:t>כ"ט/ניסן/תשע"ח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651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C67E-171E-45D2-A9F4-95D17BD814F0}" type="datetimeFigureOut">
              <a:rPr lang="he-IL" smtClean="0"/>
              <a:t>כ"ט/ניסן/תשע"ח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8AA24-20A6-489B-BEF1-18AFD23E52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116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3095" y="2668043"/>
            <a:ext cx="275748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4800" dirty="0"/>
              <a:t>אזור אורח </a:t>
            </a:r>
          </a:p>
        </p:txBody>
      </p:sp>
    </p:spTree>
    <p:extLst>
      <p:ext uri="{BB962C8B-B14F-4D97-AF65-F5344CB8AC3E}">
        <p14:creationId xmlns:p14="http://schemas.microsoft.com/office/powerpoint/2010/main" val="112677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3952054" y="2393086"/>
            <a:ext cx="7542217" cy="39670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590458" y="797501"/>
            <a:ext cx="717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ה</a:t>
            </a:r>
            <a:r>
              <a:rPr lang="en-US" dirty="0"/>
              <a:t>main</a:t>
            </a:r>
            <a:r>
              <a:rPr lang="he-IL" dirty="0"/>
              <a:t>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כשהלקוח פותח את האתר - יוצג קטלוג הרכבים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161964" y="425378"/>
            <a:ext cx="229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App-cars-display</a:t>
            </a:r>
            <a:endParaRPr lang="he-IL" sz="2400" b="1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53DC2C-DFB4-46E7-B43E-B9962DFB01DA}"/>
              </a:ext>
            </a:extLst>
          </p:cNvPr>
          <p:cNvCxnSpPr>
            <a:cxnSpLocks/>
          </p:cNvCxnSpPr>
          <p:nvPr/>
        </p:nvCxnSpPr>
        <p:spPr>
          <a:xfrm flipH="1" flipV="1">
            <a:off x="2968283" y="2738769"/>
            <a:ext cx="3209505" cy="2711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638696" y="1800565"/>
            <a:ext cx="22111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e-IL" sz="1400" dirty="0"/>
              <a:t>תיבות קלט בה המשתמש יזין את הפרמטרים </a:t>
            </a:r>
            <a:r>
              <a:rPr lang="he-IL" sz="1400" dirty="0" err="1"/>
              <a:t>לפילטור</a:t>
            </a:r>
            <a:r>
              <a:rPr lang="he-IL" sz="1400" dirty="0"/>
              <a:t> יש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84068-D13F-424D-901E-737972C3D36B}"/>
              </a:ext>
            </a:extLst>
          </p:cNvPr>
          <p:cNvSpPr/>
          <p:nvPr/>
        </p:nvSpPr>
        <p:spPr>
          <a:xfrm>
            <a:off x="5339337" y="3715008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H="1" flipV="1">
            <a:off x="2968284" y="5120638"/>
            <a:ext cx="2371053" cy="150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AD95D4-0420-45B8-ADC8-65D82377C5E0}"/>
              </a:ext>
            </a:extLst>
          </p:cNvPr>
          <p:cNvSpPr txBox="1"/>
          <p:nvPr/>
        </p:nvSpPr>
        <p:spPr>
          <a:xfrm>
            <a:off x="613960" y="4320419"/>
            <a:ext cx="221114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בחלק זה יוצגו כל הרכבים המתאימים לפילטור של הלקוח.</a:t>
            </a:r>
          </a:p>
          <a:p>
            <a:pPr algn="r" rtl="1"/>
            <a:r>
              <a:rPr lang="he-IL" sz="1400" dirty="0"/>
              <a:t>כל תת-ריבוע מציג</a:t>
            </a:r>
            <a:r>
              <a:rPr lang="en-US" sz="1400" dirty="0"/>
              <a:t>  </a:t>
            </a:r>
            <a:r>
              <a:rPr lang="he-IL" sz="1400" dirty="0"/>
              <a:t>את המידע רכב בודד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36FDCA-9824-4C39-B3DA-A38EA87A2906}"/>
              </a:ext>
            </a:extLst>
          </p:cNvPr>
          <p:cNvSpPr/>
          <p:nvPr/>
        </p:nvSpPr>
        <p:spPr>
          <a:xfrm>
            <a:off x="6312694" y="2807935"/>
            <a:ext cx="2717410" cy="40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C6EE8-8453-48D0-B2B0-333E80007480}"/>
              </a:ext>
            </a:extLst>
          </p:cNvPr>
          <p:cNvSpPr txBox="1"/>
          <p:nvPr/>
        </p:nvSpPr>
        <p:spPr>
          <a:xfrm>
            <a:off x="7099571" y="2467087"/>
            <a:ext cx="1210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search car: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759CD9-C962-444B-8EA7-7FDBB7DCB979}"/>
              </a:ext>
            </a:extLst>
          </p:cNvPr>
          <p:cNvSpPr/>
          <p:nvPr/>
        </p:nvSpPr>
        <p:spPr>
          <a:xfrm>
            <a:off x="6599044" y="3715007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C83CC-894A-456B-8A79-7D2D8F40D093}"/>
              </a:ext>
            </a:extLst>
          </p:cNvPr>
          <p:cNvSpPr/>
          <p:nvPr/>
        </p:nvSpPr>
        <p:spPr>
          <a:xfrm>
            <a:off x="7850738" y="3715006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028DC1-BB50-41D3-8C36-9360A58CCAB6}"/>
              </a:ext>
            </a:extLst>
          </p:cNvPr>
          <p:cNvSpPr/>
          <p:nvPr/>
        </p:nvSpPr>
        <p:spPr>
          <a:xfrm>
            <a:off x="9084044" y="3715006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9E90B-C070-4E22-937F-23CD302A5AC7}"/>
              </a:ext>
            </a:extLst>
          </p:cNvPr>
          <p:cNvSpPr/>
          <p:nvPr/>
        </p:nvSpPr>
        <p:spPr>
          <a:xfrm>
            <a:off x="5351057" y="4936549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D0D44F-2FC6-4A24-B8D5-E7C4CE644672}"/>
              </a:ext>
            </a:extLst>
          </p:cNvPr>
          <p:cNvSpPr/>
          <p:nvPr/>
        </p:nvSpPr>
        <p:spPr>
          <a:xfrm>
            <a:off x="6610764" y="4936548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8BB1F2-D802-4CEA-AA0B-93032E483FAA}"/>
              </a:ext>
            </a:extLst>
          </p:cNvPr>
          <p:cNvSpPr/>
          <p:nvPr/>
        </p:nvSpPr>
        <p:spPr>
          <a:xfrm>
            <a:off x="7862458" y="4936547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6E1F80-2FD2-49FA-97BA-453AFD779067}"/>
              </a:ext>
            </a:extLst>
          </p:cNvPr>
          <p:cNvSpPr/>
          <p:nvPr/>
        </p:nvSpPr>
        <p:spPr>
          <a:xfrm>
            <a:off x="9095764" y="4936547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3CD8C-00E2-457E-B788-17358A309426}"/>
              </a:ext>
            </a:extLst>
          </p:cNvPr>
          <p:cNvSpPr/>
          <p:nvPr/>
        </p:nvSpPr>
        <p:spPr>
          <a:xfrm>
            <a:off x="5106572" y="3488789"/>
            <a:ext cx="5233182" cy="26293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2968283" y="2623177"/>
            <a:ext cx="5402961" cy="3369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320281" y="425378"/>
            <a:ext cx="1977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App-car-order</a:t>
            </a:r>
            <a:endParaRPr lang="he-IL" sz="2400" b="1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53DC2C-DFB4-46E7-B43E-B9962DFB01DA}"/>
              </a:ext>
            </a:extLst>
          </p:cNvPr>
          <p:cNvCxnSpPr>
            <a:cxnSpLocks/>
          </p:cNvCxnSpPr>
          <p:nvPr/>
        </p:nvCxnSpPr>
        <p:spPr>
          <a:xfrm flipH="1" flipV="1">
            <a:off x="2066648" y="2851842"/>
            <a:ext cx="2031178" cy="6873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339110" y="2557617"/>
            <a:ext cx="1709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תמונה של הרכב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V="1">
            <a:off x="7769312" y="3151194"/>
            <a:ext cx="1521759" cy="3657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AD95D4-0420-45B8-ADC8-65D82377C5E0}"/>
              </a:ext>
            </a:extLst>
          </p:cNvPr>
          <p:cNvSpPr txBox="1"/>
          <p:nvPr/>
        </p:nvSpPr>
        <p:spPr>
          <a:xfrm>
            <a:off x="9451823" y="2797479"/>
            <a:ext cx="221114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בחלק זה יוצג המידע המלא אודות הרכב. המידע יכלול: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שם יצרן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דגם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עלות יומית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sz="1400" dirty="0"/>
              <a:t>עלות יום איחור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3115994" y="4675266"/>
            <a:ext cx="1713686" cy="42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C28F87-ADEE-466E-97A8-F086C18F7231}"/>
              </a:ext>
            </a:extLst>
          </p:cNvPr>
          <p:cNvSpPr/>
          <p:nvPr/>
        </p:nvSpPr>
        <p:spPr>
          <a:xfrm>
            <a:off x="3115994" y="5381753"/>
            <a:ext cx="1713686" cy="42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B5ED2C-6083-4BAC-99D3-AB3B7EA17CB8}"/>
              </a:ext>
            </a:extLst>
          </p:cNvPr>
          <p:cNvSpPr/>
          <p:nvPr/>
        </p:nvSpPr>
        <p:spPr>
          <a:xfrm>
            <a:off x="3115994" y="2821812"/>
            <a:ext cx="1719999" cy="16035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6AB394-DA7F-4F45-8CE2-E26E2EA88BEE}"/>
              </a:ext>
            </a:extLst>
          </p:cNvPr>
          <p:cNvSpPr/>
          <p:nvPr/>
        </p:nvSpPr>
        <p:spPr>
          <a:xfrm>
            <a:off x="4999459" y="2821811"/>
            <a:ext cx="3202006" cy="1603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5EA66-C2DC-4202-8235-8166BD695E26}"/>
              </a:ext>
            </a:extLst>
          </p:cNvPr>
          <p:cNvSpPr txBox="1"/>
          <p:nvPr/>
        </p:nvSpPr>
        <p:spPr>
          <a:xfrm>
            <a:off x="339110" y="3539220"/>
            <a:ext cx="170934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ראשון יאפשר לבצע הזמנה של הרכב (רק אם המשתמש הוא לא אנונימי)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B0D3B-B392-4032-9AE2-25AAA694E82A}"/>
              </a:ext>
            </a:extLst>
          </p:cNvPr>
          <p:cNvSpPr txBox="1"/>
          <p:nvPr/>
        </p:nvSpPr>
        <p:spPr>
          <a:xfrm>
            <a:off x="339110" y="5009263"/>
            <a:ext cx="170934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שני יאפשר לחזור לעמוד קטלוג הרכבים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50838-A2D5-4476-96DD-FC390A5DB96F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048456" y="4504444"/>
            <a:ext cx="1067538" cy="3831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1DF44F-0EF5-4197-9427-D89DF3D818D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065336" y="5261329"/>
            <a:ext cx="1050658" cy="3327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590458" y="797501"/>
            <a:ext cx="717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ה</a:t>
            </a:r>
            <a:r>
              <a:rPr lang="en-US" dirty="0"/>
              <a:t>main</a:t>
            </a:r>
            <a:r>
              <a:rPr lang="he-IL" dirty="0"/>
              <a:t> לאחר שהלקוח לחץ על הכפתור חישוב עלות של רכב מסוים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לעמוד זה יועבר פרמטר ב</a:t>
            </a:r>
            <a:r>
              <a:rPr lang="en-US" dirty="0" err="1"/>
              <a:t>url</a:t>
            </a:r>
            <a:r>
              <a:rPr lang="he-IL" dirty="0"/>
              <a:t> שיציין את הרכב עבורו נידרש החישוב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6407721" y="4600173"/>
            <a:ext cx="1713686" cy="28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6407721" y="5009263"/>
            <a:ext cx="1713686" cy="28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9045CC4C-290F-417D-8C2B-7979DECDEC26}"/>
              </a:ext>
            </a:extLst>
          </p:cNvPr>
          <p:cNvSpPr/>
          <p:nvPr/>
        </p:nvSpPr>
        <p:spPr>
          <a:xfrm>
            <a:off x="6407721" y="5427684"/>
            <a:ext cx="1713686" cy="28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25">
            <a:extLst>
              <a:ext uri="{FF2B5EF4-FFF2-40B4-BE49-F238E27FC236}">
                <a16:creationId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V="1">
            <a:off x="8177689" y="4572018"/>
            <a:ext cx="1587428" cy="2405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5">
            <a:extLst>
              <a:ext uri="{FF2B5EF4-FFF2-40B4-BE49-F238E27FC236}">
                <a16:creationId xmlns:a16="http://schemas.microsoft.com/office/drawing/2014/main" id="{DFF44056-95C8-4030-9D77-0F66F654D49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205361" y="5190454"/>
            <a:ext cx="1748264" cy="1044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5">
            <a:extLst>
              <a:ext uri="{FF2B5EF4-FFF2-40B4-BE49-F238E27FC236}">
                <a16:creationId xmlns:a16="http://schemas.microsoft.com/office/drawing/2014/main" id="{DFF44056-95C8-4030-9D77-0F66F654D497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177689" y="5608666"/>
            <a:ext cx="1752160" cy="50859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9953625" y="4350555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של תאריך  להתחלת ההשכרה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9953625" y="5033311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1400" dirty="0"/>
              <a:t>תיבת קלט של תאריך  לסיום ההשכרה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9929849" y="5747927"/>
            <a:ext cx="170934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1400" dirty="0"/>
              <a:t>כפתור </a:t>
            </a:r>
            <a:r>
              <a:rPr lang="en-US" sz="1400" dirty="0"/>
              <a:t>register</a:t>
            </a:r>
            <a:r>
              <a:rPr lang="he-IL" sz="1400" dirty="0"/>
              <a:t> – יהיה </a:t>
            </a:r>
            <a:r>
              <a:rPr lang="en-US" sz="1400" dirty="0"/>
              <a:t>enabled</a:t>
            </a:r>
            <a:r>
              <a:rPr lang="he-IL" sz="1400" dirty="0"/>
              <a:t> רק כאשר שתי התיבות מלאות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5BB5ED2C-6083-4BAC-99D3-AB3B7EA17CB8}"/>
              </a:ext>
            </a:extLst>
          </p:cNvPr>
          <p:cNvSpPr/>
          <p:nvPr/>
        </p:nvSpPr>
        <p:spPr>
          <a:xfrm>
            <a:off x="5104368" y="4572969"/>
            <a:ext cx="1048102" cy="1194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25">
            <a:extLst>
              <a:ext uri="{FF2B5EF4-FFF2-40B4-BE49-F238E27FC236}">
                <a16:creationId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>
            <a:off x="5645376" y="5320497"/>
            <a:ext cx="48774" cy="74807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AB0D3B-B392-4032-9AE2-25AAA694E82A}"/>
              </a:ext>
            </a:extLst>
          </p:cNvPr>
          <p:cNvSpPr txBox="1"/>
          <p:nvPr/>
        </p:nvSpPr>
        <p:spPr>
          <a:xfrm>
            <a:off x="5004349" y="6084432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הצגת המחיר לאחר שבוצע חישוב</a:t>
            </a:r>
          </a:p>
        </p:txBody>
      </p:sp>
    </p:spTree>
    <p:extLst>
      <p:ext uri="{BB962C8B-B14F-4D97-AF65-F5344CB8AC3E}">
        <p14:creationId xmlns:p14="http://schemas.microsoft.com/office/powerpoint/2010/main" val="87152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8856" y="2668043"/>
            <a:ext cx="9425978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dirty="0"/>
              <a:t> </a:t>
            </a:r>
            <a:r>
              <a:rPr lang="he-IL" sz="4800" dirty="0"/>
              <a:t>שלב 2 – הוספת האופציות של משתמש</a:t>
            </a:r>
          </a:p>
          <a:p>
            <a:pPr algn="ctr"/>
            <a:r>
              <a:rPr lang="he-IL" sz="4800" dirty="0"/>
              <a:t>-אזור משתמש- </a:t>
            </a:r>
          </a:p>
        </p:txBody>
      </p:sp>
    </p:spTree>
    <p:extLst>
      <p:ext uri="{BB962C8B-B14F-4D97-AF65-F5344CB8AC3E}">
        <p14:creationId xmlns:p14="http://schemas.microsoft.com/office/powerpoint/2010/main" val="4932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1645920" y="2339861"/>
            <a:ext cx="8806376" cy="7596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en-US" b="1" dirty="0">
                <a:solidFill>
                  <a:schemeClr val="accent1"/>
                </a:solidFill>
              </a:rPr>
              <a:t>                        Hello user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1872074" y="949996"/>
            <a:ext cx="6948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התפריט העליון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app-header</a:t>
            </a:r>
            <a:r>
              <a:rPr lang="he-IL" dirty="0"/>
              <a:t> הינו </a:t>
            </a:r>
            <a:r>
              <a:rPr lang="en-US" dirty="0"/>
              <a:t>child component</a:t>
            </a:r>
            <a:r>
              <a:rPr lang="he-IL" dirty="0"/>
              <a:t> של </a:t>
            </a:r>
            <a:r>
              <a:rPr lang="en-US" dirty="0"/>
              <a:t>app-root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app-header</a:t>
            </a:r>
            <a:r>
              <a:rPr lang="he-IL" dirty="0"/>
              <a:t> הינו 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2946178" y="547341"/>
            <a:ext cx="4903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2400" b="1" u="sng" dirty="0"/>
              <a:t>במצב של משתמש רשום- </a:t>
            </a:r>
            <a:r>
              <a:rPr lang="en-US" sz="2400" b="1" u="sng" dirty="0"/>
              <a:t>App-header</a:t>
            </a:r>
            <a:endParaRPr lang="he-IL" sz="24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A6999-A718-49D6-B8AF-7FD60776E545}"/>
              </a:ext>
            </a:extLst>
          </p:cNvPr>
          <p:cNvSpPr/>
          <p:nvPr/>
        </p:nvSpPr>
        <p:spPr>
          <a:xfrm>
            <a:off x="2155172" y="2558362"/>
            <a:ext cx="1413175" cy="32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59CA8-32B7-4C3C-9FFA-7E6E15BF7546}"/>
              </a:ext>
            </a:extLst>
          </p:cNvPr>
          <p:cNvSpPr/>
          <p:nvPr/>
        </p:nvSpPr>
        <p:spPr>
          <a:xfrm>
            <a:off x="5429548" y="2571408"/>
            <a:ext cx="1312126" cy="31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FEDE33-8BCD-47F6-8CA9-5E6A5F0B13B6}"/>
              </a:ext>
            </a:extLst>
          </p:cNvPr>
          <p:cNvCxnSpPr>
            <a:cxnSpLocks/>
          </p:cNvCxnSpPr>
          <p:nvPr/>
        </p:nvCxnSpPr>
        <p:spPr>
          <a:xfrm>
            <a:off x="9935396" y="2846875"/>
            <a:ext cx="155979" cy="1621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DB1E78-999B-47D2-B0DA-D8B3DCEA42BC}"/>
              </a:ext>
            </a:extLst>
          </p:cNvPr>
          <p:cNvCxnSpPr>
            <a:cxnSpLocks/>
          </p:cNvCxnSpPr>
          <p:nvPr/>
        </p:nvCxnSpPr>
        <p:spPr>
          <a:xfrm flipH="1">
            <a:off x="5965563" y="2913026"/>
            <a:ext cx="99515" cy="15549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8964BF-E5CB-4082-B656-31AF02FC6AEC}"/>
              </a:ext>
            </a:extLst>
          </p:cNvPr>
          <p:cNvCxnSpPr>
            <a:cxnSpLocks/>
          </p:cNvCxnSpPr>
          <p:nvPr/>
        </p:nvCxnSpPr>
        <p:spPr>
          <a:xfrm flipH="1">
            <a:off x="1585519" y="2763751"/>
            <a:ext cx="1246540" cy="16236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BA82D3-029C-4974-AA26-C603869908CC}"/>
              </a:ext>
            </a:extLst>
          </p:cNvPr>
          <p:cNvSpPr txBox="1"/>
          <p:nvPr/>
        </p:nvSpPr>
        <p:spPr>
          <a:xfrm>
            <a:off x="8907811" y="4604382"/>
            <a:ext cx="2211148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שם הלקוח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/>
              <a:t>הלקוח יכול להיות: אורח, משתמש, עובד חברה, מנהל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8297D8-A526-48F6-AE7A-B2D0DE774CB7}"/>
              </a:ext>
            </a:extLst>
          </p:cNvPr>
          <p:cNvSpPr txBox="1"/>
          <p:nvPr/>
        </p:nvSpPr>
        <p:spPr>
          <a:xfrm>
            <a:off x="5001812" y="4604382"/>
            <a:ext cx="1455869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כפתור שני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דף הבית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2585591" y="4619771"/>
            <a:ext cx="2211148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כפתור שלישי</a:t>
            </a:r>
            <a:endParaRPr lang="he-I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/>
              <a:t>יכיל את הטקסט "</a:t>
            </a:r>
            <a:r>
              <a:rPr lang="en-US" sz="1400" dirty="0"/>
              <a:t> logout</a:t>
            </a:r>
            <a:r>
              <a:rPr lang="he-IL" sz="1400" dirty="0"/>
              <a:t>" </a:t>
            </a:r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ECA6999-A718-49D6-B8AF-7FD60776E545}"/>
              </a:ext>
            </a:extLst>
          </p:cNvPr>
          <p:cNvSpPr/>
          <p:nvPr/>
        </p:nvSpPr>
        <p:spPr>
          <a:xfrm>
            <a:off x="3758095" y="2558947"/>
            <a:ext cx="1413175" cy="32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215122" y="4604382"/>
            <a:ext cx="221114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כפתור רביעי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יכיל את הטקסט "</a:t>
            </a:r>
            <a:r>
              <a:rPr lang="en-US" sz="1600" dirty="0"/>
              <a:t> my orders</a:t>
            </a:r>
            <a:r>
              <a:rPr lang="he-IL" sz="1600" dirty="0"/>
              <a:t>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1600" dirty="0"/>
          </a:p>
          <a:p>
            <a:endParaRPr lang="he-IL" sz="1600" dirty="0"/>
          </a:p>
        </p:txBody>
      </p:sp>
      <p:cxnSp>
        <p:nvCxnSpPr>
          <p:cNvPr id="20" name="Straight Arrow Connector 23">
            <a:extLst>
              <a:ext uri="{FF2B5EF4-FFF2-40B4-BE49-F238E27FC236}">
                <a16:creationId xmlns:a16="http://schemas.microsoft.com/office/drawing/2014/main" id="{DF8964BF-E5CB-4082-B656-31AF02FC6AEC}"/>
              </a:ext>
            </a:extLst>
          </p:cNvPr>
          <p:cNvCxnSpPr>
            <a:cxnSpLocks/>
          </p:cNvCxnSpPr>
          <p:nvPr/>
        </p:nvCxnSpPr>
        <p:spPr>
          <a:xfrm flipH="1">
            <a:off x="4354122" y="2805890"/>
            <a:ext cx="37881" cy="17030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4">
            <a:extLst>
              <a:ext uri="{FF2B5EF4-FFF2-40B4-BE49-F238E27FC236}">
                <a16:creationId xmlns:a16="http://schemas.microsoft.com/office/drawing/2014/main" id="{6A059CA8-32B7-4C3C-9FFA-7E6E15BF7546}"/>
              </a:ext>
            </a:extLst>
          </p:cNvPr>
          <p:cNvSpPr/>
          <p:nvPr/>
        </p:nvSpPr>
        <p:spPr>
          <a:xfrm>
            <a:off x="6999952" y="2576849"/>
            <a:ext cx="1312126" cy="31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2">
            <a:extLst>
              <a:ext uri="{FF2B5EF4-FFF2-40B4-BE49-F238E27FC236}">
                <a16:creationId xmlns:a16="http://schemas.microsoft.com/office/drawing/2014/main" id="{1EDB1E78-999B-47D2-B0DA-D8B3DCEA42BC}"/>
              </a:ext>
            </a:extLst>
          </p:cNvPr>
          <p:cNvCxnSpPr>
            <a:cxnSpLocks/>
          </p:cNvCxnSpPr>
          <p:nvPr/>
        </p:nvCxnSpPr>
        <p:spPr>
          <a:xfrm>
            <a:off x="7468248" y="2890131"/>
            <a:ext cx="26978" cy="16188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08297D8-A526-48F6-AE7A-B2D0DE774CB7}"/>
              </a:ext>
            </a:extLst>
          </p:cNvPr>
          <p:cNvSpPr txBox="1"/>
          <p:nvPr/>
        </p:nvSpPr>
        <p:spPr>
          <a:xfrm>
            <a:off x="6967587" y="4604382"/>
            <a:ext cx="1593808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כפתור ראשון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דף רכבים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2846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691" y="2668043"/>
            <a:ext cx="8536311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dirty="0"/>
              <a:t> </a:t>
            </a:r>
            <a:r>
              <a:rPr lang="he-IL" sz="4800" dirty="0"/>
              <a:t>שלב 4– הוספת האופציות של מנהל</a:t>
            </a:r>
          </a:p>
          <a:p>
            <a:pPr algn="ctr"/>
            <a:r>
              <a:rPr lang="he-IL" sz="4800" dirty="0"/>
              <a:t>-אזור מנהל-</a:t>
            </a:r>
          </a:p>
        </p:txBody>
      </p:sp>
    </p:spTree>
    <p:extLst>
      <p:ext uri="{BB962C8B-B14F-4D97-AF65-F5344CB8AC3E}">
        <p14:creationId xmlns:p14="http://schemas.microsoft.com/office/powerpoint/2010/main" val="243395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6147" y="1296567"/>
            <a:ext cx="3501343" cy="258532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 </a:t>
            </a:r>
            <a:r>
              <a:rPr lang="en-US" dirty="0"/>
              <a:t> </a:t>
            </a:r>
          </a:p>
          <a:p>
            <a:r>
              <a:rPr lang="he-IL" dirty="0"/>
              <a:t> </a:t>
            </a:r>
            <a:endParaRPr lang="en-US" dirty="0"/>
          </a:p>
          <a:p>
            <a:pPr lvl="0"/>
            <a:r>
              <a:rPr lang="he-IL" dirty="0"/>
              <a:t>המנהל יוכל למחוק/להוסיף/לערוך את: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/>
              <a:t>הרכבים במלאי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/>
              <a:t>סוגי הרכבים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/>
              <a:t>משתמשי המערכת ותפקידם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e-IL" dirty="0"/>
              <a:t>ההזמנות במערכת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98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3952054" y="2393086"/>
            <a:ext cx="7542217" cy="39670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590458" y="797501"/>
            <a:ext cx="717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דף הפתיחה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מוצג עמוד לחיפוש רכבים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448807" y="425378"/>
            <a:ext cx="1720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Cars-display</a:t>
            </a:r>
            <a:endParaRPr lang="he-IL" sz="2400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84068-D13F-424D-901E-737972C3D36B}"/>
              </a:ext>
            </a:extLst>
          </p:cNvPr>
          <p:cNvSpPr/>
          <p:nvPr/>
        </p:nvSpPr>
        <p:spPr>
          <a:xfrm>
            <a:off x="5339337" y="3715008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H="1" flipV="1">
            <a:off x="2968284" y="5120638"/>
            <a:ext cx="2371053" cy="150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AD95D4-0420-45B8-ADC8-65D82377C5E0}"/>
              </a:ext>
            </a:extLst>
          </p:cNvPr>
          <p:cNvSpPr txBox="1"/>
          <p:nvPr/>
        </p:nvSpPr>
        <p:spPr>
          <a:xfrm>
            <a:off x="613960" y="4320419"/>
            <a:ext cx="221114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בחלק זה יוצגו כל הרכבים המתאימים לפילטור של הלקוח.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36FDCA-9824-4C39-B3DA-A38EA87A2906}"/>
              </a:ext>
            </a:extLst>
          </p:cNvPr>
          <p:cNvSpPr/>
          <p:nvPr/>
        </p:nvSpPr>
        <p:spPr>
          <a:xfrm>
            <a:off x="6312694" y="2807935"/>
            <a:ext cx="2717410" cy="40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C6EE8-8453-48D0-B2B0-333E80007480}"/>
              </a:ext>
            </a:extLst>
          </p:cNvPr>
          <p:cNvSpPr txBox="1"/>
          <p:nvPr/>
        </p:nvSpPr>
        <p:spPr>
          <a:xfrm>
            <a:off x="7099571" y="2467087"/>
            <a:ext cx="1210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search car: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759CD9-C962-444B-8EA7-7FDBB7DCB979}"/>
              </a:ext>
            </a:extLst>
          </p:cNvPr>
          <p:cNvSpPr/>
          <p:nvPr/>
        </p:nvSpPr>
        <p:spPr>
          <a:xfrm>
            <a:off x="6599044" y="3715007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C83CC-894A-456B-8A79-7D2D8F40D093}"/>
              </a:ext>
            </a:extLst>
          </p:cNvPr>
          <p:cNvSpPr/>
          <p:nvPr/>
        </p:nvSpPr>
        <p:spPr>
          <a:xfrm>
            <a:off x="7850738" y="3715006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028DC1-BB50-41D3-8C36-9360A58CCAB6}"/>
              </a:ext>
            </a:extLst>
          </p:cNvPr>
          <p:cNvSpPr/>
          <p:nvPr/>
        </p:nvSpPr>
        <p:spPr>
          <a:xfrm>
            <a:off x="9084044" y="3715006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9E90B-C070-4E22-937F-23CD302A5AC7}"/>
              </a:ext>
            </a:extLst>
          </p:cNvPr>
          <p:cNvSpPr/>
          <p:nvPr/>
        </p:nvSpPr>
        <p:spPr>
          <a:xfrm>
            <a:off x="5351057" y="4936549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D0D44F-2FC6-4A24-B8D5-E7C4CE644672}"/>
              </a:ext>
            </a:extLst>
          </p:cNvPr>
          <p:cNvSpPr/>
          <p:nvPr/>
        </p:nvSpPr>
        <p:spPr>
          <a:xfrm>
            <a:off x="6610764" y="4936548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8BB1F2-D802-4CEA-AA0B-93032E483FAA}"/>
              </a:ext>
            </a:extLst>
          </p:cNvPr>
          <p:cNvSpPr/>
          <p:nvPr/>
        </p:nvSpPr>
        <p:spPr>
          <a:xfrm>
            <a:off x="7862458" y="4936547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6E1F80-2FD2-49FA-97BA-453AFD779067}"/>
              </a:ext>
            </a:extLst>
          </p:cNvPr>
          <p:cNvSpPr/>
          <p:nvPr/>
        </p:nvSpPr>
        <p:spPr>
          <a:xfrm>
            <a:off x="9095764" y="4936547"/>
            <a:ext cx="973357" cy="969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3CD8C-00E2-457E-B788-17358A309426}"/>
              </a:ext>
            </a:extLst>
          </p:cNvPr>
          <p:cNvSpPr/>
          <p:nvPr/>
        </p:nvSpPr>
        <p:spPr>
          <a:xfrm>
            <a:off x="5106572" y="3488789"/>
            <a:ext cx="5233182" cy="26293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3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1F2455-264B-4CAC-A1D9-9C71DE51FB6D}"/>
              </a:ext>
            </a:extLst>
          </p:cNvPr>
          <p:cNvSpPr/>
          <p:nvPr/>
        </p:nvSpPr>
        <p:spPr>
          <a:xfrm>
            <a:off x="1688123" y="1997612"/>
            <a:ext cx="6035040" cy="353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1997612" y="2363372"/>
            <a:ext cx="5219114" cy="450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C657A-9FEC-440F-ABC0-B880E722415F}"/>
              </a:ext>
            </a:extLst>
          </p:cNvPr>
          <p:cNvSpPr/>
          <p:nvPr/>
        </p:nvSpPr>
        <p:spPr>
          <a:xfrm>
            <a:off x="1997612" y="4893212"/>
            <a:ext cx="5219114" cy="4501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05053-AF78-455E-B22F-4896370FDDF3}"/>
              </a:ext>
            </a:extLst>
          </p:cNvPr>
          <p:cNvSpPr/>
          <p:nvPr/>
        </p:nvSpPr>
        <p:spPr>
          <a:xfrm>
            <a:off x="1995271" y="2965935"/>
            <a:ext cx="5219114" cy="1742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DB09D6-5FCA-4BE3-9A94-3D9820B20360}"/>
              </a:ext>
            </a:extLst>
          </p:cNvPr>
          <p:cNvCxnSpPr/>
          <p:nvPr/>
        </p:nvCxnSpPr>
        <p:spPr>
          <a:xfrm flipV="1">
            <a:off x="4979964" y="1526341"/>
            <a:ext cx="1125416" cy="6189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FB402-2207-42EB-BEE7-71FBAE4E6B01}"/>
              </a:ext>
            </a:extLst>
          </p:cNvPr>
          <p:cNvCxnSpPr>
            <a:cxnSpLocks/>
          </p:cNvCxnSpPr>
          <p:nvPr/>
        </p:nvCxnSpPr>
        <p:spPr>
          <a:xfrm flipV="1">
            <a:off x="6876753" y="2567735"/>
            <a:ext cx="196947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BFFEBB-2517-4371-9732-9EAD94E81FC7}"/>
              </a:ext>
            </a:extLst>
          </p:cNvPr>
          <p:cNvCxnSpPr>
            <a:cxnSpLocks/>
          </p:cNvCxnSpPr>
          <p:nvPr/>
        </p:nvCxnSpPr>
        <p:spPr>
          <a:xfrm flipV="1">
            <a:off x="6876753" y="3709174"/>
            <a:ext cx="196947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BF158F-62EF-4AAD-A641-357E1600FE19}"/>
              </a:ext>
            </a:extLst>
          </p:cNvPr>
          <p:cNvCxnSpPr>
            <a:cxnSpLocks/>
          </p:cNvCxnSpPr>
          <p:nvPr/>
        </p:nvCxnSpPr>
        <p:spPr>
          <a:xfrm flipV="1">
            <a:off x="6876753" y="5118294"/>
            <a:ext cx="196947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702525" y="744745"/>
            <a:ext cx="68057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App-root</a:t>
            </a:r>
            <a:endParaRPr lang="he-IL" sz="2400" b="1" u="sng" dirty="0"/>
          </a:p>
          <a:p>
            <a:pPr algn="r" rtl="1"/>
            <a:r>
              <a:rPr lang="he-IL" dirty="0"/>
              <a:t>הקומפוננטה הראשית שתכיל בתוכה את קומפוננטות </a:t>
            </a:r>
            <a:r>
              <a:rPr lang="en-US" dirty="0" err="1"/>
              <a:t>haeder+main+footer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8837478" y="2336902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App-header</a:t>
            </a:r>
            <a:endParaRPr lang="he-IL" sz="2400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ACBAF-1CC9-47BA-868F-33F2BDD6D9B9}"/>
              </a:ext>
            </a:extLst>
          </p:cNvPr>
          <p:cNvSpPr txBox="1"/>
          <p:nvPr/>
        </p:nvSpPr>
        <p:spPr>
          <a:xfrm>
            <a:off x="8967320" y="347834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App-main</a:t>
            </a:r>
            <a:endParaRPr lang="he-IL" sz="24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502693-D692-444B-BCB9-E684376F9534}"/>
              </a:ext>
            </a:extLst>
          </p:cNvPr>
          <p:cNvSpPr txBox="1"/>
          <p:nvPr/>
        </p:nvSpPr>
        <p:spPr>
          <a:xfrm>
            <a:off x="8893005" y="4707987"/>
            <a:ext cx="158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App-footer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354862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1645920" y="2339861"/>
            <a:ext cx="8806376" cy="7596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en-US" b="1" dirty="0">
                <a:solidFill>
                  <a:schemeClr val="accent1"/>
                </a:solidFill>
              </a:rPr>
              <a:t>                        Hello user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1872074" y="949996"/>
            <a:ext cx="6948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התפריט העליון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app-header</a:t>
            </a:r>
            <a:r>
              <a:rPr lang="he-IL" dirty="0"/>
              <a:t> הינו </a:t>
            </a:r>
            <a:r>
              <a:rPr lang="en-US" dirty="0"/>
              <a:t>child component</a:t>
            </a:r>
            <a:r>
              <a:rPr lang="he-IL" dirty="0"/>
              <a:t> של </a:t>
            </a:r>
            <a:r>
              <a:rPr lang="en-US" dirty="0"/>
              <a:t>app-root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app-header</a:t>
            </a:r>
            <a:r>
              <a:rPr lang="he-IL" dirty="0"/>
              <a:t> הינו 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2798703" y="547341"/>
            <a:ext cx="5198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2400" b="1" u="sng" dirty="0"/>
              <a:t>במצב של משתמש אנונימי - </a:t>
            </a:r>
            <a:r>
              <a:rPr lang="en-US" sz="2400" b="1" u="sng" dirty="0"/>
              <a:t>App-header</a:t>
            </a:r>
            <a:endParaRPr lang="he-IL" sz="24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A6999-A718-49D6-B8AF-7FD60776E545}"/>
              </a:ext>
            </a:extLst>
          </p:cNvPr>
          <p:cNvSpPr/>
          <p:nvPr/>
        </p:nvSpPr>
        <p:spPr>
          <a:xfrm>
            <a:off x="2155172" y="2558362"/>
            <a:ext cx="1413175" cy="32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59CA8-32B7-4C3C-9FFA-7E6E15BF7546}"/>
              </a:ext>
            </a:extLst>
          </p:cNvPr>
          <p:cNvSpPr/>
          <p:nvPr/>
        </p:nvSpPr>
        <p:spPr>
          <a:xfrm>
            <a:off x="5429548" y="2571408"/>
            <a:ext cx="1312126" cy="31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FEDE33-8BCD-47F6-8CA9-5E6A5F0B13B6}"/>
              </a:ext>
            </a:extLst>
          </p:cNvPr>
          <p:cNvCxnSpPr>
            <a:cxnSpLocks/>
          </p:cNvCxnSpPr>
          <p:nvPr/>
        </p:nvCxnSpPr>
        <p:spPr>
          <a:xfrm>
            <a:off x="9935396" y="2846875"/>
            <a:ext cx="155979" cy="1621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DB1E78-999B-47D2-B0DA-D8B3DCEA42BC}"/>
              </a:ext>
            </a:extLst>
          </p:cNvPr>
          <p:cNvCxnSpPr>
            <a:cxnSpLocks/>
          </p:cNvCxnSpPr>
          <p:nvPr/>
        </p:nvCxnSpPr>
        <p:spPr>
          <a:xfrm flipH="1">
            <a:off x="5965563" y="2913026"/>
            <a:ext cx="99515" cy="15549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8964BF-E5CB-4082-B656-31AF02FC6AEC}"/>
              </a:ext>
            </a:extLst>
          </p:cNvPr>
          <p:cNvCxnSpPr>
            <a:cxnSpLocks/>
          </p:cNvCxnSpPr>
          <p:nvPr/>
        </p:nvCxnSpPr>
        <p:spPr>
          <a:xfrm flipH="1">
            <a:off x="1585519" y="2763751"/>
            <a:ext cx="1246540" cy="16236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BA82D3-029C-4974-AA26-C603869908CC}"/>
              </a:ext>
            </a:extLst>
          </p:cNvPr>
          <p:cNvSpPr txBox="1"/>
          <p:nvPr/>
        </p:nvSpPr>
        <p:spPr>
          <a:xfrm>
            <a:off x="8907811" y="4604382"/>
            <a:ext cx="2211148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שם הלקוח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/>
              <a:t>הלקוח יכול להיות: אורח, משתמש, עובד חברה, מנהל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8297D8-A526-48F6-AE7A-B2D0DE774CB7}"/>
              </a:ext>
            </a:extLst>
          </p:cNvPr>
          <p:cNvSpPr txBox="1"/>
          <p:nvPr/>
        </p:nvSpPr>
        <p:spPr>
          <a:xfrm>
            <a:off x="5001812" y="4604382"/>
            <a:ext cx="1455869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כפתור שני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דף הבית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2585591" y="4619771"/>
            <a:ext cx="2211148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כפתור שלישי</a:t>
            </a:r>
            <a:endParaRPr lang="he-I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/>
              <a:t>יכיל את הטקסט "</a:t>
            </a:r>
            <a:r>
              <a:rPr lang="en-US" sz="1400" dirty="0"/>
              <a:t> login</a:t>
            </a:r>
            <a:r>
              <a:rPr lang="he-IL" sz="1400" dirty="0"/>
              <a:t>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/>
              <a:t>יופיע רק כאשר המשתמש אנונימי</a:t>
            </a:r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ECA6999-A718-49D6-B8AF-7FD60776E545}"/>
              </a:ext>
            </a:extLst>
          </p:cNvPr>
          <p:cNvSpPr/>
          <p:nvPr/>
        </p:nvSpPr>
        <p:spPr>
          <a:xfrm>
            <a:off x="3758095" y="2558947"/>
            <a:ext cx="1413175" cy="32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215122" y="4604382"/>
            <a:ext cx="221114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כפתור רביעי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יכיל את הטקסט "</a:t>
            </a:r>
            <a:r>
              <a:rPr lang="en-US" sz="1600" dirty="0"/>
              <a:t> register </a:t>
            </a:r>
            <a:r>
              <a:rPr lang="he-IL" sz="1600" dirty="0"/>
              <a:t>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יופיע רק כאשר המשתמש אנונימי</a:t>
            </a:r>
          </a:p>
        </p:txBody>
      </p:sp>
      <p:cxnSp>
        <p:nvCxnSpPr>
          <p:cNvPr id="20" name="Straight Arrow Connector 23">
            <a:extLst>
              <a:ext uri="{FF2B5EF4-FFF2-40B4-BE49-F238E27FC236}">
                <a16:creationId xmlns:a16="http://schemas.microsoft.com/office/drawing/2014/main" id="{DF8964BF-E5CB-4082-B656-31AF02FC6AEC}"/>
              </a:ext>
            </a:extLst>
          </p:cNvPr>
          <p:cNvCxnSpPr>
            <a:cxnSpLocks/>
          </p:cNvCxnSpPr>
          <p:nvPr/>
        </p:nvCxnSpPr>
        <p:spPr>
          <a:xfrm flipH="1">
            <a:off x="4354122" y="2805890"/>
            <a:ext cx="37881" cy="17030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4">
            <a:extLst>
              <a:ext uri="{FF2B5EF4-FFF2-40B4-BE49-F238E27FC236}">
                <a16:creationId xmlns:a16="http://schemas.microsoft.com/office/drawing/2014/main" id="{6A059CA8-32B7-4C3C-9FFA-7E6E15BF7546}"/>
              </a:ext>
            </a:extLst>
          </p:cNvPr>
          <p:cNvSpPr/>
          <p:nvPr/>
        </p:nvSpPr>
        <p:spPr>
          <a:xfrm>
            <a:off x="6999952" y="2576849"/>
            <a:ext cx="1312126" cy="31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2">
            <a:extLst>
              <a:ext uri="{FF2B5EF4-FFF2-40B4-BE49-F238E27FC236}">
                <a16:creationId xmlns:a16="http://schemas.microsoft.com/office/drawing/2014/main" id="{1EDB1E78-999B-47D2-B0DA-D8B3DCEA42BC}"/>
              </a:ext>
            </a:extLst>
          </p:cNvPr>
          <p:cNvCxnSpPr>
            <a:cxnSpLocks/>
          </p:cNvCxnSpPr>
          <p:nvPr/>
        </p:nvCxnSpPr>
        <p:spPr>
          <a:xfrm>
            <a:off x="7468248" y="2890131"/>
            <a:ext cx="26978" cy="16188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08297D8-A526-48F6-AE7A-B2D0DE774CB7}"/>
              </a:ext>
            </a:extLst>
          </p:cNvPr>
          <p:cNvSpPr txBox="1"/>
          <p:nvPr/>
        </p:nvSpPr>
        <p:spPr>
          <a:xfrm>
            <a:off x="6967587" y="4604382"/>
            <a:ext cx="1593808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כפתור ראשון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דף רכבים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r" rtl="1"/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3068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1645920" y="2339861"/>
            <a:ext cx="8806376" cy="7596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©</a:t>
            </a:r>
            <a:r>
              <a:rPr lang="en-US" b="1" dirty="0" err="1">
                <a:solidFill>
                  <a:schemeClr val="accent1"/>
                </a:solidFill>
              </a:rPr>
              <a:t>BestCars</a:t>
            </a:r>
            <a:r>
              <a:rPr lang="en-US" b="1" dirty="0">
                <a:solidFill>
                  <a:schemeClr val="accent1"/>
                </a:solidFill>
              </a:rPr>
              <a:t> 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1872074" y="949996"/>
            <a:ext cx="6948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ה</a:t>
            </a:r>
            <a:r>
              <a:rPr lang="en-US" dirty="0"/>
              <a:t>footer</a:t>
            </a:r>
            <a:r>
              <a:rPr lang="he-IL" dirty="0"/>
              <a:t> של הדף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app-footer</a:t>
            </a:r>
            <a:r>
              <a:rPr lang="he-IL" dirty="0"/>
              <a:t> הינו </a:t>
            </a:r>
            <a:r>
              <a:rPr lang="en-US" dirty="0"/>
              <a:t>child component</a:t>
            </a:r>
            <a:r>
              <a:rPr lang="he-IL" dirty="0"/>
              <a:t> של </a:t>
            </a:r>
            <a:r>
              <a:rPr lang="en-US" dirty="0"/>
              <a:t>app-root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app-footer</a:t>
            </a:r>
            <a:r>
              <a:rPr lang="he-IL" dirty="0"/>
              <a:t> הינו חלק שיוצג תמיד בדף של הלקוח (לפי</a:t>
            </a:r>
            <a:r>
              <a:rPr lang="en-US" dirty="0"/>
              <a:t>spa architecture 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4604704" y="547341"/>
            <a:ext cx="158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App-footer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266704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248931" y="1472511"/>
            <a:ext cx="79940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התוכן שמוצג למשתמש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התוכן של </a:t>
            </a:r>
            <a:r>
              <a:rPr lang="en-US" dirty="0"/>
              <a:t>app-main</a:t>
            </a:r>
            <a:r>
              <a:rPr lang="he-IL" dirty="0"/>
              <a:t> יקבע לפי </a:t>
            </a:r>
            <a:r>
              <a:rPr lang="en-US" dirty="0"/>
              <a:t>angular routing</a:t>
            </a:r>
            <a:r>
              <a:rPr lang="he-IL" dirty="0"/>
              <a:t> , ויכול להיות אחד מהאופציות הבאות:</a:t>
            </a:r>
            <a:endParaRPr lang="en-US" dirty="0"/>
          </a:p>
          <a:p>
            <a:pPr algn="r" rtl="1"/>
            <a:endParaRPr lang="he-IL" dirty="0"/>
          </a:p>
          <a:p>
            <a:pPr marL="1943100" lvl="3" indent="-571500" algn="r" rtl="1">
              <a:buFont typeface="Wingdings" panose="05000000000000000000" pitchFamily="2" charset="2"/>
              <a:buChar char="§"/>
            </a:pPr>
            <a:r>
              <a:rPr lang="en-US" sz="3600" dirty="0"/>
              <a:t>app-home</a:t>
            </a:r>
          </a:p>
          <a:p>
            <a:pPr marL="1943100" lvl="3" indent="-571500" algn="r" rtl="1">
              <a:buFont typeface="Wingdings" panose="05000000000000000000" pitchFamily="2" charset="2"/>
              <a:buChar char="§"/>
            </a:pPr>
            <a:r>
              <a:rPr lang="en-US" sz="3600" dirty="0"/>
              <a:t>app-register</a:t>
            </a:r>
          </a:p>
          <a:p>
            <a:pPr marL="1943100" lvl="3" indent="-571500" algn="r" rtl="1">
              <a:buFont typeface="Wingdings" panose="05000000000000000000" pitchFamily="2" charset="2"/>
              <a:buChar char="§"/>
            </a:pPr>
            <a:r>
              <a:rPr lang="en-US" sz="3600" dirty="0"/>
              <a:t>app-login</a:t>
            </a:r>
          </a:p>
          <a:p>
            <a:pPr marL="1943100" lvl="3" indent="-571500" algn="r" rtl="1">
              <a:buFont typeface="Wingdings" panose="05000000000000000000" pitchFamily="2" charset="2"/>
              <a:buChar char="§"/>
            </a:pPr>
            <a:r>
              <a:rPr lang="en-US" sz="3600" dirty="0"/>
              <a:t>app-cars-display</a:t>
            </a:r>
            <a:endParaRPr lang="he-IL" sz="3600" dirty="0"/>
          </a:p>
          <a:p>
            <a:pPr marL="1943100" lvl="3" indent="-571500">
              <a:buFont typeface="Wingdings" panose="05000000000000000000" pitchFamily="2" charset="2"/>
              <a:buChar char="§"/>
            </a:pPr>
            <a:r>
              <a:rPr lang="en-US" sz="3600" dirty="0"/>
              <a:t>app-car-order</a:t>
            </a:r>
          </a:p>
          <a:p>
            <a:pPr lvl="3" algn="r" rtl="1"/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651475" y="794084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App-main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149545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709DE7-AC70-4666-97FB-6938A72EEBDE}"/>
              </a:ext>
            </a:extLst>
          </p:cNvPr>
          <p:cNvSpPr/>
          <p:nvPr/>
        </p:nvSpPr>
        <p:spPr>
          <a:xfrm>
            <a:off x="4079630" y="2700996"/>
            <a:ext cx="7542217" cy="34184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9FFD0-6A71-49C8-A2CB-855376FEDE2C}"/>
              </a:ext>
            </a:extLst>
          </p:cNvPr>
          <p:cNvSpPr txBox="1"/>
          <p:nvPr/>
        </p:nvSpPr>
        <p:spPr>
          <a:xfrm>
            <a:off x="2577395" y="797501"/>
            <a:ext cx="717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ה</a:t>
            </a:r>
            <a:r>
              <a:rPr lang="en-US" dirty="0"/>
              <a:t>main</a:t>
            </a:r>
            <a:r>
              <a:rPr lang="he-IL" dirty="0"/>
              <a:t> </a:t>
            </a:r>
            <a:r>
              <a:rPr lang="he-IL" dirty="0" err="1"/>
              <a:t>הדיפולטי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התוכן </a:t>
            </a:r>
            <a:r>
              <a:rPr lang="he-IL" dirty="0" err="1"/>
              <a:t>הדיפולטי</a:t>
            </a:r>
            <a:r>
              <a:rPr lang="he-IL" dirty="0"/>
              <a:t> מציג ללקוח רכבים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0808-45C6-4795-9A2D-B6A201F9EB89}"/>
              </a:ext>
            </a:extLst>
          </p:cNvPr>
          <p:cNvSpPr txBox="1"/>
          <p:nvPr/>
        </p:nvSpPr>
        <p:spPr>
          <a:xfrm>
            <a:off x="5543505" y="425378"/>
            <a:ext cx="153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App-home</a:t>
            </a:r>
            <a:endParaRPr lang="he-IL" sz="2400" b="1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360965-C94A-490C-B48B-902362BC4987}"/>
              </a:ext>
            </a:extLst>
          </p:cNvPr>
          <p:cNvSpPr/>
          <p:nvPr/>
        </p:nvSpPr>
        <p:spPr>
          <a:xfrm>
            <a:off x="7278727" y="3342629"/>
            <a:ext cx="1472867" cy="138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8964BF-E5CB-4082-B656-31AF02FC6AEC}"/>
              </a:ext>
            </a:extLst>
          </p:cNvPr>
          <p:cNvCxnSpPr>
            <a:cxnSpLocks/>
          </p:cNvCxnSpPr>
          <p:nvPr/>
        </p:nvCxnSpPr>
        <p:spPr>
          <a:xfrm flipH="1" flipV="1">
            <a:off x="3077627" y="2679284"/>
            <a:ext cx="4709118" cy="11552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1B5115-3F51-4D1B-813D-209466AFBDD8}"/>
              </a:ext>
            </a:extLst>
          </p:cNvPr>
          <p:cNvSpPr txBox="1"/>
          <p:nvPr/>
        </p:nvSpPr>
        <p:spPr>
          <a:xfrm>
            <a:off x="866479" y="2522202"/>
            <a:ext cx="22111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תמונה של חנות רכבים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F0B32B-D780-4543-84C2-375EBBBC2DD8}"/>
              </a:ext>
            </a:extLst>
          </p:cNvPr>
          <p:cNvSpPr txBox="1"/>
          <p:nvPr/>
        </p:nvSpPr>
        <p:spPr>
          <a:xfrm>
            <a:off x="6836732" y="2841583"/>
            <a:ext cx="256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welcome to our car store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84068-D13F-424D-901E-737972C3D36B}"/>
              </a:ext>
            </a:extLst>
          </p:cNvPr>
          <p:cNvSpPr/>
          <p:nvPr/>
        </p:nvSpPr>
        <p:spPr>
          <a:xfrm>
            <a:off x="7183341" y="5607240"/>
            <a:ext cx="1676899" cy="39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F44056-95C8-4030-9D77-0F66F654D497}"/>
              </a:ext>
            </a:extLst>
          </p:cNvPr>
          <p:cNvCxnSpPr>
            <a:cxnSpLocks/>
          </p:cNvCxnSpPr>
          <p:nvPr/>
        </p:nvCxnSpPr>
        <p:spPr>
          <a:xfrm flipH="1">
            <a:off x="2899004" y="5805582"/>
            <a:ext cx="412078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AD95D4-0420-45B8-ADC8-65D82377C5E0}"/>
              </a:ext>
            </a:extLst>
          </p:cNvPr>
          <p:cNvSpPr txBox="1"/>
          <p:nvPr/>
        </p:nvSpPr>
        <p:spPr>
          <a:xfrm>
            <a:off x="632950" y="5384686"/>
            <a:ext cx="22111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e-IL" sz="1400" dirty="0"/>
              <a:t>פיסקה המתארת את אודות החברה והמערכת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530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3D039-CB72-4200-9DF8-43AA96939F59}"/>
              </a:ext>
            </a:extLst>
          </p:cNvPr>
          <p:cNvSpPr/>
          <p:nvPr/>
        </p:nvSpPr>
        <p:spPr>
          <a:xfrm>
            <a:off x="5852159" y="2744982"/>
            <a:ext cx="5148776" cy="336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1120B-0550-415B-887B-85AD42D0DA5D}"/>
              </a:ext>
            </a:extLst>
          </p:cNvPr>
          <p:cNvSpPr/>
          <p:nvPr/>
        </p:nvSpPr>
        <p:spPr>
          <a:xfrm>
            <a:off x="9173526" y="5700120"/>
            <a:ext cx="1448972" cy="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B5E1A-D2B6-48A7-988E-D6EABB725AD0}"/>
              </a:ext>
            </a:extLst>
          </p:cNvPr>
          <p:cNvSpPr txBox="1"/>
          <p:nvPr/>
        </p:nvSpPr>
        <p:spPr>
          <a:xfrm>
            <a:off x="6645578" y="2858538"/>
            <a:ext cx="6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שם 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D4425-E8E1-4607-803A-FBBC8140B89E}"/>
              </a:ext>
            </a:extLst>
          </p:cNvPr>
          <p:cNvSpPr txBox="1"/>
          <p:nvPr/>
        </p:nvSpPr>
        <p:spPr>
          <a:xfrm>
            <a:off x="6752978" y="446063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מין</a:t>
            </a:r>
            <a:r>
              <a:rPr lang="en-US" dirty="0"/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B27707-EFB6-4832-9D0F-7437A5EA6939}"/>
              </a:ext>
            </a:extLst>
          </p:cNvPr>
          <p:cNvSpPr/>
          <p:nvPr/>
        </p:nvSpPr>
        <p:spPr>
          <a:xfrm>
            <a:off x="7356400" y="2909106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0E89F8-4747-4C61-A5A5-C42528AA4E7E}"/>
              </a:ext>
            </a:extLst>
          </p:cNvPr>
          <p:cNvSpPr/>
          <p:nvPr/>
        </p:nvSpPr>
        <p:spPr>
          <a:xfrm>
            <a:off x="7356399" y="3330614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69FF3-53DB-47E7-82D4-ACBF7F7A52E5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4223532" y="2288307"/>
            <a:ext cx="1969057" cy="7279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7CA5D4-1073-45DF-B5E5-9DD013543747}"/>
              </a:ext>
            </a:extLst>
          </p:cNvPr>
          <p:cNvSpPr txBox="1"/>
          <p:nvPr/>
        </p:nvSpPr>
        <p:spPr>
          <a:xfrm>
            <a:off x="1650072" y="4912404"/>
            <a:ext cx="25494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he-IL" sz="1400" dirty="0"/>
              <a:t>תיבת קלט לאמייל - חובה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85A354-638E-4CB2-A394-F3E8CECD1F0A}"/>
              </a:ext>
            </a:extLst>
          </p:cNvPr>
          <p:cNvCxnSpPr>
            <a:cxnSpLocks/>
          </p:cNvCxnSpPr>
          <p:nvPr/>
        </p:nvCxnSpPr>
        <p:spPr>
          <a:xfrm flipH="1" flipV="1">
            <a:off x="4345374" y="4595118"/>
            <a:ext cx="1824590" cy="280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F6790A-D5E7-4A4B-9D7C-BCE467B4A2CB}"/>
              </a:ext>
            </a:extLst>
          </p:cNvPr>
          <p:cNvSpPr txBox="1"/>
          <p:nvPr/>
        </p:nvSpPr>
        <p:spPr>
          <a:xfrm>
            <a:off x="1661399" y="5843768"/>
            <a:ext cx="25268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</a:t>
            </a:r>
            <a:r>
              <a:rPr lang="en-US" sz="1400" dirty="0"/>
              <a:t>register</a:t>
            </a:r>
            <a:r>
              <a:rPr lang="he-IL" sz="1400" dirty="0"/>
              <a:t> – יהיה </a:t>
            </a:r>
            <a:r>
              <a:rPr lang="en-US" sz="1400" dirty="0"/>
              <a:t>enabled</a:t>
            </a:r>
            <a:r>
              <a:rPr lang="he-IL" sz="1400" dirty="0"/>
              <a:t> רק כאשר תיבות החובה מלאים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601D7F-6178-4964-8D14-2D2E1ED12E75}"/>
              </a:ext>
            </a:extLst>
          </p:cNvPr>
          <p:cNvCxnSpPr>
            <a:cxnSpLocks/>
          </p:cNvCxnSpPr>
          <p:nvPr/>
        </p:nvCxnSpPr>
        <p:spPr>
          <a:xfrm flipH="1">
            <a:off x="4293906" y="5843768"/>
            <a:ext cx="4692003" cy="2362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2730891-58F2-49C3-9359-8A652A0159B7}"/>
              </a:ext>
            </a:extLst>
          </p:cNvPr>
          <p:cNvSpPr/>
          <p:nvPr/>
        </p:nvSpPr>
        <p:spPr>
          <a:xfrm>
            <a:off x="1554965" y="758477"/>
            <a:ext cx="8907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ה"</a:t>
            </a:r>
            <a:r>
              <a:rPr lang="en-US" dirty="0"/>
              <a:t>app-main</a:t>
            </a:r>
            <a:r>
              <a:rPr lang="he-IL" dirty="0"/>
              <a:t>" לאחר שהלקוח לחץ על הכפתור </a:t>
            </a:r>
            <a:r>
              <a:rPr lang="en-US" dirty="0"/>
              <a:t> register </a:t>
            </a:r>
            <a:r>
              <a:rPr lang="he-IL" dirty="0"/>
              <a:t>בתפריט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App-register</a:t>
            </a:r>
            <a:r>
              <a:rPr lang="he-IL" dirty="0"/>
              <a:t> אינו חלק שיוצג תמיד ב </a:t>
            </a:r>
            <a:r>
              <a:rPr lang="en-US" dirty="0"/>
              <a:t> app-main</a:t>
            </a:r>
            <a:r>
              <a:rPr lang="he-IL" dirty="0"/>
              <a:t>(לפי</a:t>
            </a:r>
            <a:r>
              <a:rPr lang="en-US" dirty="0"/>
              <a:t>spa architecture </a:t>
            </a:r>
            <a:r>
              <a:rPr lang="he-IL" dirty="0"/>
              <a:t>), אלא מוצג בתוך אזור המתחלף בצורה דינמית (בהתאם ל</a:t>
            </a:r>
            <a:r>
              <a:rPr lang="en-US" dirty="0"/>
              <a:t>angular routing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44069A-1AB5-4DED-B189-D8B8546154C7}"/>
              </a:ext>
            </a:extLst>
          </p:cNvPr>
          <p:cNvSpPr txBox="1"/>
          <p:nvPr/>
        </p:nvSpPr>
        <p:spPr>
          <a:xfrm>
            <a:off x="5426234" y="323369"/>
            <a:ext cx="176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App-register</a:t>
            </a:r>
            <a:endParaRPr lang="he-IL" sz="2400" b="1" u="sn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EA3523-72E6-4936-AB92-1744B8A6384F}"/>
              </a:ext>
            </a:extLst>
          </p:cNvPr>
          <p:cNvSpPr/>
          <p:nvPr/>
        </p:nvSpPr>
        <p:spPr>
          <a:xfrm>
            <a:off x="7368125" y="4103356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BBE3E8-0D09-4952-A2E4-EE8520693930}"/>
              </a:ext>
            </a:extLst>
          </p:cNvPr>
          <p:cNvSpPr/>
          <p:nvPr/>
        </p:nvSpPr>
        <p:spPr>
          <a:xfrm>
            <a:off x="7368125" y="4501479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90D442-20B5-421B-9E25-83374D987D43}"/>
              </a:ext>
            </a:extLst>
          </p:cNvPr>
          <p:cNvSpPr txBox="1"/>
          <p:nvPr/>
        </p:nvSpPr>
        <p:spPr>
          <a:xfrm>
            <a:off x="5936093" y="327957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תעודת זהות</a:t>
            </a:r>
            <a:r>
              <a:rPr lang="en-US" dirty="0"/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3BA44B-B111-4AE2-9335-0FB2AC31221B}"/>
              </a:ext>
            </a:extLst>
          </p:cNvPr>
          <p:cNvSpPr/>
          <p:nvPr/>
        </p:nvSpPr>
        <p:spPr>
          <a:xfrm>
            <a:off x="7368125" y="5299363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14D4FF-6EE6-4B47-85EC-7BDCF11F4251}"/>
              </a:ext>
            </a:extLst>
          </p:cNvPr>
          <p:cNvCxnSpPr>
            <a:cxnSpLocks/>
          </p:cNvCxnSpPr>
          <p:nvPr/>
        </p:nvCxnSpPr>
        <p:spPr>
          <a:xfrm flipH="1" flipV="1">
            <a:off x="4275002" y="3994535"/>
            <a:ext cx="1894962" cy="2167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E14B2C-352D-4422-9243-AB128C168EED}"/>
              </a:ext>
            </a:extLst>
          </p:cNvPr>
          <p:cNvCxnSpPr>
            <a:cxnSpLocks/>
          </p:cNvCxnSpPr>
          <p:nvPr/>
        </p:nvCxnSpPr>
        <p:spPr>
          <a:xfrm flipH="1" flipV="1">
            <a:off x="4354310" y="2826056"/>
            <a:ext cx="1644559" cy="6198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F8C67E-6123-4857-A942-92EB14DD3742}"/>
              </a:ext>
            </a:extLst>
          </p:cNvPr>
          <p:cNvSpPr txBox="1"/>
          <p:nvPr/>
        </p:nvSpPr>
        <p:spPr>
          <a:xfrm>
            <a:off x="1680098" y="3105114"/>
            <a:ext cx="25494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לשם משתמש</a:t>
            </a:r>
          </a:p>
          <a:p>
            <a:pPr algn="ctr" rtl="1"/>
            <a:r>
              <a:rPr lang="he-IL" sz="1400" dirty="0"/>
              <a:t>חובה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1FDBDD-A318-4925-8CC3-E2AA2FEB60EC}"/>
              </a:ext>
            </a:extLst>
          </p:cNvPr>
          <p:cNvSpPr txBox="1"/>
          <p:nvPr/>
        </p:nvSpPr>
        <p:spPr>
          <a:xfrm>
            <a:off x="1680098" y="2631803"/>
            <a:ext cx="25494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he-IL" sz="1400" dirty="0"/>
              <a:t>תיבת קלט תעודת זהות - חובה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0FCFC9-D2B4-4AAC-A645-A0FB6E0F8456}"/>
              </a:ext>
            </a:extLst>
          </p:cNvPr>
          <p:cNvSpPr txBox="1"/>
          <p:nvPr/>
        </p:nvSpPr>
        <p:spPr>
          <a:xfrm>
            <a:off x="1674054" y="2134418"/>
            <a:ext cx="25494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he-IL" sz="1400" dirty="0"/>
              <a:t>תיבת קלט שם מלא - חובה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EFDA4-F026-434B-AAF3-92077133CA07}"/>
              </a:ext>
            </a:extLst>
          </p:cNvPr>
          <p:cNvSpPr txBox="1"/>
          <p:nvPr/>
        </p:nvSpPr>
        <p:spPr>
          <a:xfrm>
            <a:off x="1676221" y="3771878"/>
            <a:ext cx="25494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he-IL" sz="1400" dirty="0"/>
              <a:t>תיבת קלט לתאריך לידה – לא חובה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7CA5D4-1073-45DF-B5E5-9DD013543747}"/>
              </a:ext>
            </a:extLst>
          </p:cNvPr>
          <p:cNvSpPr txBox="1"/>
          <p:nvPr/>
        </p:nvSpPr>
        <p:spPr>
          <a:xfrm>
            <a:off x="1650072" y="4460632"/>
            <a:ext cx="25494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he-IL" sz="1400" dirty="0"/>
              <a:t>תיבת קלט למין – חובה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CA5D4-1073-45DF-B5E5-9DD013543747}"/>
              </a:ext>
            </a:extLst>
          </p:cNvPr>
          <p:cNvSpPr txBox="1"/>
          <p:nvPr/>
        </p:nvSpPr>
        <p:spPr>
          <a:xfrm>
            <a:off x="1654855" y="5392343"/>
            <a:ext cx="25494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לסיסמה - חובה</a:t>
            </a: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270E89F8-4747-4C61-A5A5-C42528AA4E7E}"/>
              </a:ext>
            </a:extLst>
          </p:cNvPr>
          <p:cNvSpPr/>
          <p:nvPr/>
        </p:nvSpPr>
        <p:spPr>
          <a:xfrm>
            <a:off x="7373754" y="3721168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90D442-20B5-421B-9E25-83374D987D43}"/>
              </a:ext>
            </a:extLst>
          </p:cNvPr>
          <p:cNvSpPr txBox="1"/>
          <p:nvPr/>
        </p:nvSpPr>
        <p:spPr>
          <a:xfrm>
            <a:off x="5935816" y="367013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שם משתמש</a:t>
            </a:r>
            <a:r>
              <a:rPr lang="en-US" dirty="0"/>
              <a:t>:</a:t>
            </a: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270E89F8-4747-4C61-A5A5-C42528AA4E7E}"/>
              </a:ext>
            </a:extLst>
          </p:cNvPr>
          <p:cNvSpPr/>
          <p:nvPr/>
        </p:nvSpPr>
        <p:spPr>
          <a:xfrm>
            <a:off x="7368125" y="4911033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90D442-20B5-421B-9E25-83374D987D43}"/>
              </a:ext>
            </a:extLst>
          </p:cNvPr>
          <p:cNvSpPr txBox="1"/>
          <p:nvPr/>
        </p:nvSpPr>
        <p:spPr>
          <a:xfrm>
            <a:off x="6309104" y="402334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ת. לידה</a:t>
            </a:r>
            <a:r>
              <a:rPr lang="en-US" dirty="0"/>
              <a:t>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0D4425-E8E1-4607-803A-FBBC8140B89E}"/>
              </a:ext>
            </a:extLst>
          </p:cNvPr>
          <p:cNvSpPr txBox="1"/>
          <p:nvPr/>
        </p:nvSpPr>
        <p:spPr>
          <a:xfrm>
            <a:off x="6485201" y="4813333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אימייל</a:t>
            </a:r>
            <a:r>
              <a:rPr lang="en-US" dirty="0"/>
              <a:t>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D4425-E8E1-4607-803A-FBBC8140B89E}"/>
              </a:ext>
            </a:extLst>
          </p:cNvPr>
          <p:cNvSpPr txBox="1"/>
          <p:nvPr/>
        </p:nvSpPr>
        <p:spPr>
          <a:xfrm>
            <a:off x="6432302" y="516603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סיסמה</a:t>
            </a:r>
            <a:r>
              <a:rPr lang="en-US" dirty="0"/>
              <a:t>:</a:t>
            </a:r>
          </a:p>
        </p:txBody>
      </p:sp>
      <p:cxnSp>
        <p:nvCxnSpPr>
          <p:cNvPr id="42" name="Straight Arrow Connector 25">
            <a:extLst>
              <a:ext uri="{FF2B5EF4-FFF2-40B4-BE49-F238E27FC236}">
                <a16:creationId xmlns:a16="http://schemas.microsoft.com/office/drawing/2014/main" id="{9A14D4FF-6EE6-4B47-85EC-7BDCF11F4251}"/>
              </a:ext>
            </a:extLst>
          </p:cNvPr>
          <p:cNvCxnSpPr>
            <a:cxnSpLocks/>
          </p:cNvCxnSpPr>
          <p:nvPr/>
        </p:nvCxnSpPr>
        <p:spPr>
          <a:xfrm flipH="1" flipV="1">
            <a:off x="4354310" y="3361931"/>
            <a:ext cx="1630162" cy="45170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3">
            <a:extLst>
              <a:ext uri="{FF2B5EF4-FFF2-40B4-BE49-F238E27FC236}">
                <a16:creationId xmlns:a16="http://schemas.microsoft.com/office/drawing/2014/main" id="{472230AC-98E6-4A2F-A2AD-6ED2207BB411}"/>
              </a:ext>
            </a:extLst>
          </p:cNvPr>
          <p:cNvCxnSpPr>
            <a:cxnSpLocks/>
          </p:cNvCxnSpPr>
          <p:nvPr/>
        </p:nvCxnSpPr>
        <p:spPr>
          <a:xfrm flipH="1">
            <a:off x="4534422" y="5392343"/>
            <a:ext cx="1810952" cy="1487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3">
            <a:extLst>
              <a:ext uri="{FF2B5EF4-FFF2-40B4-BE49-F238E27FC236}">
                <a16:creationId xmlns:a16="http://schemas.microsoft.com/office/drawing/2014/main" id="{472230AC-98E6-4A2F-A2AD-6ED2207BB411}"/>
              </a:ext>
            </a:extLst>
          </p:cNvPr>
          <p:cNvCxnSpPr>
            <a:cxnSpLocks/>
          </p:cNvCxnSpPr>
          <p:nvPr/>
        </p:nvCxnSpPr>
        <p:spPr>
          <a:xfrm flipH="1">
            <a:off x="4446740" y="4994077"/>
            <a:ext cx="1723225" cy="6575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6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3D039-CB72-4200-9DF8-43AA96939F59}"/>
              </a:ext>
            </a:extLst>
          </p:cNvPr>
          <p:cNvSpPr/>
          <p:nvPr/>
        </p:nvSpPr>
        <p:spPr>
          <a:xfrm>
            <a:off x="5852159" y="2744982"/>
            <a:ext cx="4304714" cy="3193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1120B-0550-415B-887B-85AD42D0DA5D}"/>
              </a:ext>
            </a:extLst>
          </p:cNvPr>
          <p:cNvSpPr/>
          <p:nvPr/>
        </p:nvSpPr>
        <p:spPr>
          <a:xfrm>
            <a:off x="7968844" y="5135524"/>
            <a:ext cx="1448972" cy="436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B5E1A-D2B6-48A7-988E-D6EABB725AD0}"/>
              </a:ext>
            </a:extLst>
          </p:cNvPr>
          <p:cNvSpPr txBox="1"/>
          <p:nvPr/>
        </p:nvSpPr>
        <p:spPr>
          <a:xfrm>
            <a:off x="6091310" y="308082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D4425-E8E1-4607-803A-FBBC8140B89E}"/>
              </a:ext>
            </a:extLst>
          </p:cNvPr>
          <p:cNvSpPr txBox="1"/>
          <p:nvPr/>
        </p:nvSpPr>
        <p:spPr>
          <a:xfrm>
            <a:off x="6091310" y="397233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B27707-EFB6-4832-9D0F-7437A5EA6939}"/>
              </a:ext>
            </a:extLst>
          </p:cNvPr>
          <p:cNvSpPr/>
          <p:nvPr/>
        </p:nvSpPr>
        <p:spPr>
          <a:xfrm>
            <a:off x="6182248" y="3450154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0E89F8-4747-4C61-A5A5-C42528AA4E7E}"/>
              </a:ext>
            </a:extLst>
          </p:cNvPr>
          <p:cNvSpPr/>
          <p:nvPr/>
        </p:nvSpPr>
        <p:spPr>
          <a:xfrm>
            <a:off x="6182247" y="4354059"/>
            <a:ext cx="3235569" cy="31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69FF3-53DB-47E7-82D4-ACBF7F7A52E5}"/>
              </a:ext>
            </a:extLst>
          </p:cNvPr>
          <p:cNvCxnSpPr>
            <a:cxnSpLocks/>
          </p:cNvCxnSpPr>
          <p:nvPr/>
        </p:nvCxnSpPr>
        <p:spPr>
          <a:xfrm flipH="1" flipV="1">
            <a:off x="4060132" y="2842550"/>
            <a:ext cx="2031178" cy="6873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EE47FF-9336-4277-BEEF-93894962FD64}"/>
              </a:ext>
            </a:extLst>
          </p:cNvPr>
          <p:cNvSpPr txBox="1"/>
          <p:nvPr/>
        </p:nvSpPr>
        <p:spPr>
          <a:xfrm>
            <a:off x="2110226" y="2557509"/>
            <a:ext cx="17093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לשם המשתמש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7CA5D4-1073-45DF-B5E5-9DD013543747}"/>
              </a:ext>
            </a:extLst>
          </p:cNvPr>
          <p:cNvSpPr txBox="1"/>
          <p:nvPr/>
        </p:nvSpPr>
        <p:spPr>
          <a:xfrm>
            <a:off x="2110226" y="4336799"/>
            <a:ext cx="1709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תיבת קלט לסיסמה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85A354-638E-4CB2-A394-F3E8CECD1F0A}"/>
              </a:ext>
            </a:extLst>
          </p:cNvPr>
          <p:cNvCxnSpPr>
            <a:cxnSpLocks/>
          </p:cNvCxnSpPr>
          <p:nvPr/>
        </p:nvCxnSpPr>
        <p:spPr>
          <a:xfrm flipH="1">
            <a:off x="4059428" y="4516694"/>
            <a:ext cx="195777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F6790A-D5E7-4A4B-9D7C-BCE467B4A2CB}"/>
              </a:ext>
            </a:extLst>
          </p:cNvPr>
          <p:cNvSpPr txBox="1"/>
          <p:nvPr/>
        </p:nvSpPr>
        <p:spPr>
          <a:xfrm>
            <a:off x="2110226" y="4984242"/>
            <a:ext cx="170934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כפתור </a:t>
            </a:r>
            <a:r>
              <a:rPr lang="en-US" sz="1400" dirty="0"/>
              <a:t>login</a:t>
            </a:r>
            <a:r>
              <a:rPr lang="he-IL" sz="1400" dirty="0"/>
              <a:t> – יהיה </a:t>
            </a:r>
            <a:r>
              <a:rPr lang="en-US" sz="1400" dirty="0"/>
              <a:t>enabled</a:t>
            </a:r>
            <a:r>
              <a:rPr lang="he-IL" sz="1400" dirty="0"/>
              <a:t> רק כאשר השם והסיסמה תקינים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601D7F-6178-4964-8D14-2D2E1ED12E75}"/>
              </a:ext>
            </a:extLst>
          </p:cNvPr>
          <p:cNvCxnSpPr>
            <a:cxnSpLocks/>
          </p:cNvCxnSpPr>
          <p:nvPr/>
        </p:nvCxnSpPr>
        <p:spPr>
          <a:xfrm flipH="1">
            <a:off x="4059429" y="5373581"/>
            <a:ext cx="366373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2730891-58F2-49C3-9359-8A652A0159B7}"/>
              </a:ext>
            </a:extLst>
          </p:cNvPr>
          <p:cNvSpPr/>
          <p:nvPr/>
        </p:nvSpPr>
        <p:spPr>
          <a:xfrm>
            <a:off x="1563353" y="901329"/>
            <a:ext cx="91158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הקומפוננטה הזו מייצגת את תוכן ה"</a:t>
            </a:r>
            <a:r>
              <a:rPr lang="en-US" dirty="0"/>
              <a:t>app-main</a:t>
            </a:r>
            <a:r>
              <a:rPr lang="he-IL" dirty="0"/>
              <a:t>" לאחר שהלקוח לחץ על הכפתור </a:t>
            </a:r>
            <a:r>
              <a:rPr lang="en-US" dirty="0"/>
              <a:t> login</a:t>
            </a:r>
            <a:r>
              <a:rPr lang="he-IL" dirty="0"/>
              <a:t>בתפריט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App-login</a:t>
            </a:r>
            <a:r>
              <a:rPr lang="he-IL" dirty="0"/>
              <a:t> אינו חלק שיוצג תמיד ב </a:t>
            </a:r>
            <a:r>
              <a:rPr lang="en-US" dirty="0"/>
              <a:t> app-main</a:t>
            </a:r>
            <a:r>
              <a:rPr lang="he-IL" dirty="0"/>
              <a:t>(לפי</a:t>
            </a:r>
            <a:r>
              <a:rPr lang="en-US" dirty="0"/>
              <a:t>spa architecture </a:t>
            </a:r>
            <a:r>
              <a:rPr lang="he-IL" dirty="0"/>
              <a:t>), אלא מוצג בתוך אזור המתחלף בצורה דינמית (בתוך ה</a:t>
            </a:r>
            <a:r>
              <a:rPr lang="en-US" dirty="0"/>
              <a:t> app-main</a:t>
            </a:r>
            <a:r>
              <a:rPr lang="he-IL" dirty="0"/>
              <a:t>המשנה את תוכנו בהתאם ל</a:t>
            </a:r>
            <a:r>
              <a:rPr lang="en-US" dirty="0"/>
              <a:t>angular routing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44069A-1AB5-4DED-B189-D8B8546154C7}"/>
              </a:ext>
            </a:extLst>
          </p:cNvPr>
          <p:cNvSpPr txBox="1"/>
          <p:nvPr/>
        </p:nvSpPr>
        <p:spPr>
          <a:xfrm>
            <a:off x="5598011" y="42537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u="sng" dirty="0"/>
              <a:t>App-login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81048017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625</Words>
  <Application>Microsoft Office PowerPoint</Application>
  <PresentationFormat>מסך רחב</PresentationFormat>
  <Paragraphs>128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jbt</dc:creator>
  <cp:lastModifiedBy>Ricky Shimon</cp:lastModifiedBy>
  <cp:revision>17</cp:revision>
  <dcterms:created xsi:type="dcterms:W3CDTF">2018-03-07T16:34:57Z</dcterms:created>
  <dcterms:modified xsi:type="dcterms:W3CDTF">2018-04-14T19:14:29Z</dcterms:modified>
</cp:coreProperties>
</file>