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99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3" r:id="rId41"/>
    <p:sldId id="294" r:id="rId42"/>
    <p:sldId id="295" r:id="rId4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1"/>
  </p:normalViewPr>
  <p:slideViewPr>
    <p:cSldViewPr>
      <p:cViewPr varScale="1">
        <p:scale>
          <a:sx n="57" d="100"/>
          <a:sy n="57" d="100"/>
        </p:scale>
        <p:origin x="590" y="7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76116CE-C4A3-4A05-B2D7-7C2E9A889C0F}" type="datetime1">
              <a:rPr lang="en-US"/>
              <a:pPr lvl="0">
                <a:defRPr lang="ko-KR" altLang="en-US"/>
              </a:pPr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1393E5F-521B-4CAD-9D3A-AE923D912DCE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User\Downloads\KakaoTalk_20210628_000603054.avi" TargetMode="Externa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73000" y="655893"/>
            <a:ext cx="1864522" cy="48710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(</a:t>
            </a:r>
            <a:r>
              <a:rPr lang="en-US" altLang="ko-KR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A-3)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0197" y="5588209"/>
            <a:ext cx="14439401" cy="431779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12800">
                <a:solidFill>
                  <a:srgbClr val="595959"/>
                </a:solidFill>
                <a:latin typeface="카페24 당당해"/>
                <a:cs typeface="카페24 당당해"/>
              </a:rPr>
              <a:t>나자바봐라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10199" y="655893"/>
            <a:ext cx="6141844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김명호/김승민/김은비/김재준/정소연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58710" y="380999"/>
            <a:ext cx="8928290" cy="12954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클래스 다이어그램</a:t>
            </a:r>
          </a:p>
          <a:p>
            <a:pPr algn="just">
              <a:defRPr lang="ko-KR" altLang="en-US"/>
            </a:pP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   Order Package &amp; Product  Package</a:t>
            </a:r>
          </a:p>
        </p:txBody>
      </p:sp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19200" y="1371600"/>
            <a:ext cx="15163800" cy="8915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58710" y="838200"/>
            <a:ext cx="8928290" cy="7771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_ERD</a:t>
            </a:r>
          </a:p>
        </p:txBody>
      </p:sp>
      <p:pic>
        <p:nvPicPr>
          <p:cNvPr id="1012" name="그림 10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76400" y="1447800"/>
            <a:ext cx="14249400" cy="784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00" y="2071360"/>
            <a:ext cx="4598987" cy="46472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03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218900" y="5437619"/>
            <a:ext cx="15485936" cy="1892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8300">
                <a:solidFill>
                  <a:srgbClr val="595959"/>
                </a:solidFill>
                <a:latin typeface="카페24 당당해"/>
                <a:cs typeface="카페24 당당해"/>
              </a:rPr>
              <a:t>기능별 소개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18900" y="6977120"/>
            <a:ext cx="14535700" cy="132868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3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클래스 및 메서드 기능 설명</a:t>
            </a:r>
          </a:p>
          <a:p>
            <a:pPr algn="just">
              <a:defRPr lang="ko-KR" altLang="en-US"/>
            </a:pPr>
            <a:r>
              <a:rPr lang="ko-KR" altLang="en-US" sz="33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코드 작성 의도 설명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838200" y="35018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</a:t>
            </a:r>
            <a:r>
              <a:rPr lang="en-US" altLang="ko-KR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JDBC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143000" y="1247742"/>
            <a:ext cx="297180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en-US" altLang="ko-KR" sz="2400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DB</a:t>
            </a:r>
            <a:r>
              <a:rPr lang="ko-KR" altLang="en-US" sz="2400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400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Connection </a:t>
            </a:r>
          </a:p>
        </p:txBody>
      </p:sp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000" y="1781735"/>
            <a:ext cx="7315200" cy="8059313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032" name="그림 10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13113" y="1781734"/>
            <a:ext cx="7626015" cy="8059313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033" name="Object 53"/>
          <p:cNvSpPr txBox="1"/>
          <p:nvPr/>
        </p:nvSpPr>
        <p:spPr>
          <a:xfrm>
            <a:off x="9644489" y="1247742"/>
            <a:ext cx="2971800" cy="460031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en-US" altLang="ko-KR" sz="2400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DB</a:t>
            </a:r>
            <a:r>
              <a:rPr lang="ko-KR" altLang="en-US" sz="2400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400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Connection Close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23" name="Object 23"/>
          <p:cNvSpPr txBox="1"/>
          <p:nvPr/>
        </p:nvSpPr>
        <p:spPr>
          <a:xfrm>
            <a:off x="2057400" y="2896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메인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458670" y="100589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관리자 페이지 메뉴</a:t>
            </a:r>
          </a:p>
        </p:txBody>
      </p:sp>
      <p:cxnSp>
        <p:nvCxnSpPr>
          <p:cNvPr id="1027" name="직선 화살표 연결선 1026"/>
          <p:cNvCxnSpPr>
            <a:cxnSpLocks/>
          </p:cNvCxnSpPr>
          <p:nvPr/>
        </p:nvCxnSpPr>
        <p:spPr>
          <a:xfrm flipV="1">
            <a:off x="5977067" y="974879"/>
            <a:ext cx="3657600" cy="40004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직사각형 1029"/>
          <p:cNvSpPr/>
          <p:nvPr/>
        </p:nvSpPr>
        <p:spPr>
          <a:xfrm>
            <a:off x="215056" y="6193177"/>
            <a:ext cx="8650375" cy="931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8600" y="4533900"/>
            <a:ext cx="8636831" cy="3604938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1032" name="그림 10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707231" y="33618"/>
            <a:ext cx="8636830" cy="9716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838200" y="300318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회원가입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2856" y="4338208"/>
            <a:ext cx="6629400" cy="5257800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  <p:pic>
        <p:nvPicPr>
          <p:cNvPr id="1032" name="그림 10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53162" y="0"/>
            <a:ext cx="9660344" cy="9745834"/>
          </a:xfrm>
          <a:prstGeom prst="rect">
            <a:avLst/>
          </a:prstGeom>
        </p:spPr>
      </p:pic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50656" y="952500"/>
            <a:ext cx="6153582" cy="3172941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cxnSp>
        <p:nvCxnSpPr>
          <p:cNvPr id="1043" name="직선 연결선 1042"/>
          <p:cNvCxnSpPr/>
          <p:nvPr/>
        </p:nvCxnSpPr>
        <p:spPr>
          <a:xfrm>
            <a:off x="11506200" y="2819400"/>
            <a:ext cx="1143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/>
          <p:cNvCxnSpPr/>
          <p:nvPr/>
        </p:nvCxnSpPr>
        <p:spPr>
          <a:xfrm rot="10800000">
            <a:off x="7332256" y="1866900"/>
            <a:ext cx="2895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90846" y="212278"/>
            <a:ext cx="1766818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로그인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045" name="그림 10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7006" y="6488770"/>
            <a:ext cx="6705600" cy="2895600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1046" name="그림 10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02606" y="212278"/>
            <a:ext cx="10722409" cy="9358616"/>
          </a:xfrm>
          <a:prstGeom prst="rect">
            <a:avLst/>
          </a:prstGeom>
        </p:spPr>
      </p:pic>
      <p:pic>
        <p:nvPicPr>
          <p:cNvPr id="1047" name="그림 104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32865" y="1465396"/>
            <a:ext cx="5907896" cy="30702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050" name="직사각형 1049"/>
          <p:cNvSpPr/>
          <p:nvPr/>
        </p:nvSpPr>
        <p:spPr>
          <a:xfrm>
            <a:off x="8534400" y="2933700"/>
            <a:ext cx="3962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51" name="직선 화살표 연결선 1050"/>
          <p:cNvCxnSpPr>
            <a:cxnSpLocks/>
            <a:stCxn id="1050" idx="1"/>
          </p:cNvCxnSpPr>
          <p:nvPr/>
        </p:nvCxnSpPr>
        <p:spPr>
          <a:xfrm flipH="1" flipV="1">
            <a:off x="6513192" y="3149241"/>
            <a:ext cx="2021208" cy="892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228600" y="236332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</a:t>
            </a:r>
            <a:r>
              <a:rPr lang="ko-KR" altLang="en-US" sz="3400" dirty="0" err="1">
                <a:solidFill>
                  <a:srgbClr val="595959"/>
                </a:solidFill>
                <a:latin typeface="카페24 당당해"/>
                <a:cs typeface="카페24 당당해"/>
              </a:rPr>
              <a:t>로그인_마이페이지</a:t>
            </a:r>
            <a:endParaRPr lang="ko-KR" altLang="en-US" sz="3400" dirty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054" name="Object 53"/>
          <p:cNvSpPr txBox="1"/>
          <p:nvPr/>
        </p:nvSpPr>
        <p:spPr>
          <a:xfrm>
            <a:off x="505211" y="1003790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회원 정보 수정</a:t>
            </a:r>
          </a:p>
        </p:txBody>
      </p:sp>
      <p:pic>
        <p:nvPicPr>
          <p:cNvPr id="1056" name="그림 105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39200" y="198474"/>
            <a:ext cx="9448799" cy="9268821"/>
          </a:xfrm>
          <a:prstGeom prst="rect">
            <a:avLst/>
          </a:prstGeom>
        </p:spPr>
      </p:pic>
      <p:pic>
        <p:nvPicPr>
          <p:cNvPr id="1058" name="그림 105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8600" y="1843787"/>
            <a:ext cx="9249589" cy="711506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84908E-886B-4867-9432-AC6447DC6671}"/>
              </a:ext>
            </a:extLst>
          </p:cNvPr>
          <p:cNvSpPr txBox="1"/>
          <p:nvPr/>
        </p:nvSpPr>
        <p:spPr>
          <a:xfrm>
            <a:off x="7839065" y="1829255"/>
            <a:ext cx="1639124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MemberDao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E86B1C-DA49-4BE0-A32B-6E566ABFA0FE}"/>
              </a:ext>
            </a:extLst>
          </p:cNvPr>
          <p:cNvSpPr/>
          <p:nvPr/>
        </p:nvSpPr>
        <p:spPr>
          <a:xfrm>
            <a:off x="10972800" y="5401321"/>
            <a:ext cx="5334000" cy="2755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6171E0-25F0-4E76-AA49-53725A054AF0}"/>
              </a:ext>
            </a:extLst>
          </p:cNvPr>
          <p:cNvCxnSpPr/>
          <p:nvPr/>
        </p:nvCxnSpPr>
        <p:spPr>
          <a:xfrm flipH="1">
            <a:off x="8839200" y="5524500"/>
            <a:ext cx="2133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228600" y="283791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</a:t>
            </a:r>
            <a:r>
              <a:rPr lang="ko-KR" altLang="en-US" sz="3400" dirty="0" err="1">
                <a:solidFill>
                  <a:srgbClr val="595959"/>
                </a:solidFill>
                <a:latin typeface="카페24 당당해"/>
                <a:cs typeface="카페24 당당해"/>
              </a:rPr>
              <a:t>로그인_마이페이지</a:t>
            </a:r>
            <a:endParaRPr lang="ko-KR" altLang="en-US" sz="3400" dirty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054" name="Object 53"/>
          <p:cNvSpPr txBox="1"/>
          <p:nvPr/>
        </p:nvSpPr>
        <p:spPr>
          <a:xfrm>
            <a:off x="381000" y="1030462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나의 회원 정보</a:t>
            </a:r>
          </a:p>
        </p:txBody>
      </p:sp>
      <p:pic>
        <p:nvPicPr>
          <p:cNvPr id="1062" name="그림 106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41969" y="283791"/>
            <a:ext cx="11897389" cy="9007524"/>
          </a:xfrm>
          <a:prstGeom prst="rect">
            <a:avLst/>
          </a:prstGeom>
        </p:spPr>
      </p:pic>
      <p:cxnSp>
        <p:nvCxnSpPr>
          <p:cNvPr id="1064" name="직선 연결선 1063"/>
          <p:cNvCxnSpPr/>
          <p:nvPr/>
        </p:nvCxnSpPr>
        <p:spPr>
          <a:xfrm>
            <a:off x="10972800" y="4953000"/>
            <a:ext cx="1143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직선 화살표 연결선 1064"/>
          <p:cNvCxnSpPr>
            <a:cxnSpLocks/>
          </p:cNvCxnSpPr>
          <p:nvPr/>
        </p:nvCxnSpPr>
        <p:spPr>
          <a:xfrm flipH="1" flipV="1">
            <a:off x="6248400" y="4076700"/>
            <a:ext cx="4007224" cy="494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524CB30-3B17-48EC-B39B-C13DB81C135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706" y="1830365"/>
            <a:ext cx="7990226" cy="6877333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BC1151-2F35-471A-BAFA-3721397B2366}"/>
              </a:ext>
            </a:extLst>
          </p:cNvPr>
          <p:cNvSpPr txBox="1"/>
          <p:nvPr/>
        </p:nvSpPr>
        <p:spPr>
          <a:xfrm>
            <a:off x="6686570" y="1379247"/>
            <a:ext cx="1505362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MemberDao</a:t>
            </a: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152400" y="114300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</a:t>
            </a:r>
            <a:r>
              <a:rPr lang="en-US" altLang="ko-KR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ID/PW</a:t>
            </a: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 찾기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066" name="그림 106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7000" y="739023"/>
            <a:ext cx="12007165" cy="8666557"/>
          </a:xfrm>
          <a:prstGeom prst="rect">
            <a:avLst/>
          </a:prstGeom>
        </p:spPr>
      </p:pic>
      <p:pic>
        <p:nvPicPr>
          <p:cNvPr id="1067" name="그림 106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4812" y="5524500"/>
            <a:ext cx="7162800" cy="3049509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9630" y="8368862"/>
            <a:ext cx="1084656" cy="68569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3000">
                <a:solidFill>
                  <a:srgbClr val="595959"/>
                </a:solidFill>
                <a:latin typeface="카페24 당당해"/>
                <a:cs typeface="카페24 당당해"/>
              </a:rPr>
              <a:t>02</a:t>
            </a:r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9619048" y="1275710"/>
            <a:ext cx="4657494" cy="216258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9500">
                <a:solidFill>
                  <a:srgbClr val="595959"/>
                </a:solidFill>
                <a:latin typeface="카페24 당당해"/>
                <a:cs typeface="카페24 당당해"/>
              </a:rPr>
              <a:t>목차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9657137" y="3395754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>
                <a:solidFill>
                  <a:srgbClr val="595959"/>
                </a:solidFill>
                <a:latin typeface="카페24 당당해"/>
                <a:cs typeface="카페24 당당해"/>
              </a:rPr>
              <a:t>01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9657137" y="4414195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>
                <a:solidFill>
                  <a:srgbClr val="595959"/>
                </a:solidFill>
                <a:latin typeface="카페24 당당해"/>
                <a:cs typeface="카페24 당당해"/>
              </a:rPr>
              <a:t>프로그램 흐름도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520895" y="3395754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>
                <a:solidFill>
                  <a:srgbClr val="595959"/>
                </a:solidFill>
                <a:latin typeface="카페24 당당해"/>
                <a:cs typeface="카페24 당당해"/>
              </a:rPr>
              <a:t>02</a:t>
            </a:r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3520895" y="4414195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520895" y="4993404"/>
            <a:ext cx="4585995" cy="86993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18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클래스 다이어그램 및 </a:t>
            </a:r>
            <a:r>
              <a:rPr lang="en-US" altLang="ko-KR" sz="18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ERD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657137" y="6224527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>
                <a:solidFill>
                  <a:srgbClr val="595959"/>
                </a:solidFill>
                <a:latin typeface="카페24 당당해"/>
                <a:cs typeface="카페24 당당해"/>
              </a:rPr>
              <a:t>03</a:t>
            </a:r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9657137" y="7242968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>
                <a:solidFill>
                  <a:srgbClr val="595959"/>
                </a:solidFill>
                <a:latin typeface="카페24 당당해"/>
                <a:cs typeface="카페24 당당해"/>
              </a:rPr>
              <a:t>기능별 소개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657137" y="7822177"/>
            <a:ext cx="4585995" cy="86993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18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클래스 및 메서드 기능 설명</a:t>
            </a:r>
          </a:p>
          <a:p>
            <a:pPr algn="just">
              <a:defRPr lang="ko-KR" altLang="en-US"/>
            </a:pPr>
            <a:r>
              <a:rPr lang="ko-KR" altLang="en-US" sz="18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코드 작성 의도 설명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183505" y="6224527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 dirty="0">
                <a:solidFill>
                  <a:srgbClr val="595959"/>
                </a:solidFill>
                <a:latin typeface="카페24 당당해"/>
                <a:cs typeface="카페24 당당해"/>
              </a:rPr>
              <a:t>04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095449" y="7212805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 dirty="0">
                <a:solidFill>
                  <a:srgbClr val="595959"/>
                </a:solidFill>
                <a:latin typeface="카페24 당당해"/>
                <a:cs typeface="카페24 당당해"/>
              </a:rPr>
              <a:t>소감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96938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006" name="그림 1005"/>
          <p:cNvPicPr>
            <a:picLocks noChangeAspect="1"/>
          </p:cNvPicPr>
          <p:nvPr/>
        </p:nvPicPr>
        <p:blipFill rotWithShape="1">
          <a:blip r:embed="rId4"/>
          <a:srcRect l="3410"/>
          <a:stretch>
            <a:fillRect/>
          </a:stretch>
        </p:blipFill>
        <p:spPr>
          <a:xfrm>
            <a:off x="1981200" y="-152399"/>
            <a:ext cx="6477000" cy="10820400"/>
          </a:xfrm>
          <a:prstGeom prst="rect">
            <a:avLst/>
          </a:prstGeom>
        </p:spPr>
      </p:pic>
      <p:sp>
        <p:nvSpPr>
          <p:cNvPr id="21" name="Object 19">
            <a:extLst>
              <a:ext uri="{FF2B5EF4-FFF2-40B4-BE49-F238E27FC236}">
                <a16:creationId xmlns:a16="http://schemas.microsoft.com/office/drawing/2014/main" id="{EAC95D32-7ADF-4F7D-A6DB-C4D4E347FC2C}"/>
              </a:ext>
            </a:extLst>
          </p:cNvPr>
          <p:cNvSpPr txBox="1"/>
          <p:nvPr/>
        </p:nvSpPr>
        <p:spPr>
          <a:xfrm>
            <a:off x="15867514" y="6215355"/>
            <a:ext cx="1383947" cy="138540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6100" dirty="0">
                <a:solidFill>
                  <a:srgbClr val="595959"/>
                </a:solidFill>
                <a:latin typeface="카페24 당당해"/>
                <a:cs typeface="카페24 당당해"/>
              </a:rPr>
              <a:t>05</a:t>
            </a:r>
            <a:endParaRPr lang="en-US" dirty="0"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8CA780F0-F878-4768-B1E7-FA0440B6E5BB}"/>
              </a:ext>
            </a:extLst>
          </p:cNvPr>
          <p:cNvSpPr txBox="1"/>
          <p:nvPr/>
        </p:nvSpPr>
        <p:spPr>
          <a:xfrm>
            <a:off x="15760270" y="7242967"/>
            <a:ext cx="4693239" cy="63953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800" dirty="0">
                <a:solidFill>
                  <a:srgbClr val="595959"/>
                </a:solidFill>
                <a:latin typeface="카페24 당당해"/>
                <a:cs typeface="카페24 당당해"/>
              </a:rPr>
              <a:t>구현영상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8" name="Object 23"/>
          <p:cNvSpPr txBox="1"/>
          <p:nvPr/>
        </p:nvSpPr>
        <p:spPr>
          <a:xfrm>
            <a:off x="11978906" y="296553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 </a:t>
            </a:r>
            <a:r>
              <a:rPr kumimoji="0" lang="en-US" altLang="ko-KR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–  </a:t>
            </a: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흐름 다시 살펴보기</a:t>
            </a:r>
            <a:r>
              <a:rPr kumimoji="0" lang="en-US" altLang="ko-KR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 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effectLst/>
              <a:uLnTx/>
              <a:uFillTx/>
              <a:latin typeface="카페24 당당해"/>
              <a:cs typeface="카페24 당당해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00127" y="939184"/>
            <a:ext cx="2391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/>
              <a:t>E-R</a:t>
            </a:r>
            <a:r>
              <a:rPr lang="en-US" altLang="ko-KR" sz="2000"/>
              <a:t> </a:t>
            </a:r>
            <a:r>
              <a:rPr lang="ko-KR" altLang="en-US" sz="2400"/>
              <a:t>다이어그램</a:t>
            </a:r>
            <a:endParaRPr lang="ko-KR" altLang="en-US" sz="2000"/>
          </a:p>
        </p:txBody>
      </p:sp>
      <p:sp>
        <p:nvSpPr>
          <p:cNvPr id="37" name="직사각형 36"/>
          <p:cNvSpPr/>
          <p:nvPr/>
        </p:nvSpPr>
        <p:spPr>
          <a:xfrm>
            <a:off x="2810689" y="1870559"/>
            <a:ext cx="1963024" cy="8053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/>
              <a:t>회원</a:t>
            </a:r>
            <a:endParaRPr lang="ko-KR" altLang="en-US" sz="2000"/>
          </a:p>
        </p:txBody>
      </p:sp>
      <p:sp>
        <p:nvSpPr>
          <p:cNvPr id="38" name="직사각형 37"/>
          <p:cNvSpPr/>
          <p:nvPr/>
        </p:nvSpPr>
        <p:spPr>
          <a:xfrm>
            <a:off x="13411200" y="1850000"/>
            <a:ext cx="1963024" cy="80534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/>
              <a:t>상품</a:t>
            </a:r>
            <a:endParaRPr lang="ko-KR" altLang="en-US" sz="2000"/>
          </a:p>
        </p:txBody>
      </p:sp>
      <p:sp>
        <p:nvSpPr>
          <p:cNvPr id="39" name="다이아몬드 38"/>
          <p:cNvSpPr/>
          <p:nvPr/>
        </p:nvSpPr>
        <p:spPr>
          <a:xfrm>
            <a:off x="8088893" y="1904528"/>
            <a:ext cx="1753299" cy="696287"/>
          </a:xfrm>
          <a:prstGeom prst="diamon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/>
              <a:t>주문</a:t>
            </a:r>
            <a:endParaRPr lang="ko-KR" altLang="en-US" sz="2000"/>
          </a:p>
        </p:txBody>
      </p:sp>
      <p:cxnSp>
        <p:nvCxnSpPr>
          <p:cNvPr id="40" name="직선 연결선 39"/>
          <p:cNvCxnSpPr>
            <a:stCxn id="37" idx="3"/>
            <a:endCxn id="39" idx="1"/>
          </p:cNvCxnSpPr>
          <p:nvPr/>
        </p:nvCxnSpPr>
        <p:spPr>
          <a:xfrm flipV="1">
            <a:off x="4773713" y="2252672"/>
            <a:ext cx="3315180" cy="20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8" idx="1"/>
            <a:endCxn id="39" idx="3"/>
          </p:cNvCxnSpPr>
          <p:nvPr/>
        </p:nvCxnSpPr>
        <p:spPr>
          <a:xfrm flipH="1">
            <a:off x="9842192" y="2252672"/>
            <a:ext cx="3569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73713" y="1918262"/>
            <a:ext cx="432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/>
              <a:t>N</a:t>
            </a:r>
            <a:endParaRPr lang="ko-KR" altLang="en-US" sz="2000"/>
          </a:p>
        </p:txBody>
      </p:sp>
      <p:sp>
        <p:nvSpPr>
          <p:cNvPr id="43" name="TextBox 42"/>
          <p:cNvSpPr txBox="1"/>
          <p:nvPr/>
        </p:nvSpPr>
        <p:spPr>
          <a:xfrm>
            <a:off x="12931445" y="1918262"/>
            <a:ext cx="465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/>
              <a:t>M</a:t>
            </a:r>
            <a:endParaRPr lang="ko-KR" altLang="en-US" sz="2000"/>
          </a:p>
        </p:txBody>
      </p:sp>
      <p:sp>
        <p:nvSpPr>
          <p:cNvPr id="47" name="타원 46"/>
          <p:cNvSpPr/>
          <p:nvPr/>
        </p:nvSpPr>
        <p:spPr>
          <a:xfrm>
            <a:off x="12313457" y="3330481"/>
            <a:ext cx="1879745" cy="546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 u="sng"/>
              <a:t>상품번호</a:t>
            </a:r>
            <a:endParaRPr lang="ko-KR" altLang="en-US" sz="1400" u="sng"/>
          </a:p>
        </p:txBody>
      </p:sp>
      <p:sp>
        <p:nvSpPr>
          <p:cNvPr id="46" name="타원 45"/>
          <p:cNvSpPr/>
          <p:nvPr/>
        </p:nvSpPr>
        <p:spPr>
          <a:xfrm>
            <a:off x="2997228" y="3262010"/>
            <a:ext cx="1576975" cy="48673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u="sng"/>
              <a:t>회원번호</a:t>
            </a:r>
            <a:endParaRPr lang="ko-KR" altLang="en-US" sz="1400" u="sng"/>
          </a:p>
        </p:txBody>
      </p:sp>
      <p:cxnSp>
        <p:nvCxnSpPr>
          <p:cNvPr id="9" name="직선 연결선 8"/>
          <p:cNvCxnSpPr>
            <a:stCxn id="38" idx="2"/>
            <a:endCxn id="47" idx="0"/>
          </p:cNvCxnSpPr>
          <p:nvPr/>
        </p:nvCxnSpPr>
        <p:spPr>
          <a:xfrm flipH="1">
            <a:off x="13253330" y="2655344"/>
            <a:ext cx="1139382" cy="675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37" idx="2"/>
            <a:endCxn id="46" idx="0"/>
          </p:cNvCxnSpPr>
          <p:nvPr/>
        </p:nvCxnSpPr>
        <p:spPr>
          <a:xfrm flipH="1">
            <a:off x="3785716" y="2675903"/>
            <a:ext cx="6485" cy="586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72725" y="2823259"/>
            <a:ext cx="3765912" cy="2832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/>
              <a:t>기본 키 </a:t>
            </a:r>
            <a:r>
              <a:rPr lang="en-US" altLang="ko-KR" sz="2000"/>
              <a:t>: </a:t>
            </a:r>
            <a:r>
              <a:rPr lang="ko-KR" altLang="en-US" sz="2000"/>
              <a:t>주문번호 </a:t>
            </a:r>
            <a:r>
              <a:rPr lang="en-US" altLang="ko-KR" sz="2000"/>
              <a:t>( OIDX)   </a:t>
            </a:r>
          </a:p>
          <a:p>
            <a:pPr lvl="0">
              <a:defRPr lang="ko-KR" altLang="en-US"/>
            </a:pPr>
            <a:r>
              <a:rPr lang="en-US" altLang="ko-KR" sz="2000"/>
              <a:t> 	  –   </a:t>
            </a:r>
            <a:r>
              <a:rPr lang="ko-KR" altLang="en-US" sz="2000"/>
              <a:t>시퀀스</a:t>
            </a:r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r>
              <a:rPr lang="ko-KR" altLang="en-US" sz="2000"/>
              <a:t>주문의 외래 키 </a:t>
            </a:r>
            <a:r>
              <a:rPr lang="en-US" altLang="ko-KR" sz="2000"/>
              <a:t>:   </a:t>
            </a:r>
            <a:r>
              <a:rPr lang="ko-KR" altLang="en-US" sz="2000"/>
              <a:t>회원번호</a:t>
            </a:r>
            <a:r>
              <a:rPr lang="en-US" altLang="ko-KR" sz="2000"/>
              <a:t>,  </a:t>
            </a:r>
          </a:p>
          <a:p>
            <a:pPr lvl="0">
              <a:defRPr lang="ko-KR" altLang="en-US"/>
            </a:pPr>
            <a:r>
              <a:rPr lang="en-US" altLang="ko-KR" sz="2000"/>
              <a:t>	     </a:t>
            </a:r>
            <a:r>
              <a:rPr lang="ko-KR" altLang="en-US" sz="2000"/>
              <a:t>상품번호</a:t>
            </a:r>
          </a:p>
          <a:p>
            <a:pPr lvl="0">
              <a:defRPr lang="ko-KR" altLang="en-US"/>
            </a:pPr>
            <a:endParaRPr lang="en-US" altLang="ko-KR" sz="2000"/>
          </a:p>
          <a:p>
            <a:pPr lvl="0">
              <a:defRPr lang="ko-KR" altLang="en-US"/>
            </a:pPr>
            <a:r>
              <a:rPr lang="ko-KR" altLang="en-US" sz="2000"/>
              <a:t>동일 회원의 한번에 여러 개의 물건 구매를 구분하기 위한 키 </a:t>
            </a:r>
            <a:r>
              <a:rPr lang="en-US" altLang="ko-KR" sz="2000"/>
              <a:t>:  </a:t>
            </a:r>
          </a:p>
          <a:p>
            <a:pPr lvl="0">
              <a:defRPr lang="ko-KR" altLang="en-US"/>
            </a:pPr>
            <a:r>
              <a:rPr lang="ko-KR" altLang="en-US" sz="2000" b="1"/>
              <a:t>          </a:t>
            </a:r>
            <a:r>
              <a:rPr lang="ko-KR" altLang="en-US" sz="2000" b="1" u="sng"/>
              <a:t>주문코드</a:t>
            </a:r>
            <a:r>
              <a:rPr lang="en-US" altLang="ko-KR" sz="2000" b="1" u="sng"/>
              <a:t>(ORDERCODE)</a:t>
            </a:r>
            <a:endParaRPr lang="en-US" altLang="ko-KR" sz="1200" b="1" u="sng"/>
          </a:p>
        </p:txBody>
      </p:sp>
      <p:pic>
        <p:nvPicPr>
          <p:cNvPr id="59" name="그래픽 58" descr="키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90001" y="2844614"/>
            <a:ext cx="307224" cy="307224"/>
          </a:xfrm>
          <a:prstGeom prst="rect">
            <a:avLst/>
          </a:prstGeom>
        </p:spPr>
      </p:pic>
      <p:pic>
        <p:nvPicPr>
          <p:cNvPr id="60" name="그래픽 59" descr="키 윤곽선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202584" y="4049870"/>
            <a:ext cx="282057" cy="282057"/>
          </a:xfrm>
          <a:prstGeom prst="rect">
            <a:avLst/>
          </a:prstGeom>
        </p:spPr>
      </p:pic>
      <p:pic>
        <p:nvPicPr>
          <p:cNvPr id="61" name="그래픽 60" descr="키 윤곽선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190001" y="5002471"/>
            <a:ext cx="282057" cy="282057"/>
          </a:xfrm>
          <a:prstGeom prst="rect">
            <a:avLst/>
          </a:prstGeom>
        </p:spPr>
      </p:pic>
      <p:grpSp>
        <p:nvGrpSpPr>
          <p:cNvPr id="1014" name="그룹 1013"/>
          <p:cNvGrpSpPr/>
          <p:nvPr/>
        </p:nvGrpSpPr>
        <p:grpSpPr>
          <a:xfrm>
            <a:off x="2481984" y="6347329"/>
            <a:ext cx="15272616" cy="3133800"/>
            <a:chOff x="2481984" y="6347329"/>
            <a:chExt cx="15272616" cy="3133800"/>
          </a:xfrm>
        </p:grpSpPr>
        <p:sp>
          <p:nvSpPr>
            <p:cNvPr id="1015" name="사각형: 둥근 모서리 1014"/>
            <p:cNvSpPr/>
            <p:nvPr/>
          </p:nvSpPr>
          <p:spPr>
            <a:xfrm>
              <a:off x="2481984" y="6347329"/>
              <a:ext cx="15272616" cy="961155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16" name="TextBox 1015"/>
            <p:cNvSpPr txBox="1"/>
            <p:nvPr/>
          </p:nvSpPr>
          <p:spPr>
            <a:xfrm>
              <a:off x="2528904" y="6394249"/>
              <a:ext cx="15178776" cy="867315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18110" tIns="118110" rIns="118110" bIns="118110" anchor="ctr" anchorCtr="0">
              <a:noAutofit/>
            </a:bodyPr>
            <a:lstStyle/>
            <a:p>
              <a:pPr marL="0" lvl="0" indent="0" algn="l" defTabSz="1356249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lang="ko-KR" altLang="en-US"/>
              </a:pPr>
              <a:r>
                <a:rPr lang="ko-KR" sz="3100" b="1" kern="1200"/>
                <a:t>문제점</a:t>
              </a:r>
              <a:endParaRPr lang="ko-KR" sz="3100" kern="1200"/>
            </a:p>
          </p:txBody>
        </p:sp>
        <p:sp>
          <p:nvSpPr>
            <p:cNvPr id="1017" name="직사각형 1016"/>
            <p:cNvSpPr/>
            <p:nvPr/>
          </p:nvSpPr>
          <p:spPr>
            <a:xfrm>
              <a:off x="2481984" y="7336001"/>
              <a:ext cx="15272616" cy="211761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1018" name="TextBox 1017"/>
            <p:cNvSpPr txBox="1"/>
            <p:nvPr/>
          </p:nvSpPr>
          <p:spPr>
            <a:xfrm>
              <a:off x="2481984" y="7336001"/>
              <a:ext cx="15272616" cy="2117610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484906" tIns="39370" rIns="220472" bIns="39370" anchor="t" anchorCtr="0">
              <a:noAutofit/>
            </a:bodyPr>
            <a:lstStyle/>
            <a:p>
              <a:pPr marL="228600" lvl="1" indent="-228600" algn="l" defTabSz="10500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 lang="ko-KR" altLang="en-US"/>
              </a:pPr>
              <a:r>
                <a:rPr lang="ko-KR" sz="2400" kern="1200"/>
                <a:t>한 건의 주문마다 주문번호는 시퀀스로 하나씩 올라가고 한 회원이 여러 개의 물건을 구매하면 한번의 주문을 구별 할 수 없다</a:t>
              </a:r>
              <a:r>
                <a:rPr lang="en-US" sz="2400" kern="1200"/>
                <a:t>.  </a:t>
              </a:r>
              <a:r>
                <a:rPr lang="ko-KR" altLang="en-US" sz="2400" b="0" i="0" kern="1200"/>
                <a:t>→  </a:t>
              </a:r>
              <a:r>
                <a:rPr lang="en-US" sz="2400" kern="1200"/>
                <a:t> </a:t>
              </a:r>
              <a:r>
                <a:rPr lang="ko-KR" sz="2400" kern="1200"/>
                <a:t>회원번호로 구별하자 </a:t>
              </a:r>
              <a:r>
                <a:rPr lang="en-US" sz="2400" kern="1200"/>
                <a:t>!  </a:t>
              </a:r>
            </a:p>
            <a:p>
              <a:pPr marL="228600" lvl="1" indent="-228600" algn="l" defTabSz="1050000" latinLnBrk="1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  <a:defRPr lang="ko-KR" altLang="en-US"/>
              </a:pPr>
              <a:r>
                <a:rPr lang="ko-KR" sz="2400" kern="1200"/>
                <a:t>회원번호로 한 개의 주문을 구별시에 한 회원의 로그아웃하고 다시 로그인 한 경우</a:t>
              </a:r>
              <a:r>
                <a:rPr lang="en-US" sz="2400" kern="1200"/>
                <a:t>, </a:t>
              </a:r>
              <a:r>
                <a:rPr lang="ko-KR" sz="2400" kern="1200"/>
                <a:t>이전에 결제한 주문까지 같이 출력된다</a:t>
              </a:r>
              <a:r>
                <a:rPr lang="en-US" altLang="ko-KR" sz="2400" kern="1200"/>
                <a:t>.  </a:t>
              </a:r>
              <a:r>
                <a:rPr lang="ko-KR" altLang="en-US" sz="2400" b="0" i="0" kern="1200"/>
                <a:t>→  </a:t>
              </a:r>
              <a:r>
                <a:rPr lang="ko-KR" sz="2400" kern="1200"/>
                <a:t>동일회원의 한번의 주문에 대한 키 값을 부여 </a:t>
              </a:r>
              <a:r>
                <a:rPr lang="en-US" sz="2400" kern="1200"/>
                <a:t>!</a:t>
              </a:r>
              <a:endParaRPr lang="ko-KR" sz="2400" kern="1200"/>
            </a:p>
          </p:txBody>
        </p:sp>
      </p:grpSp>
      <p:sp>
        <p:nvSpPr>
          <p:cNvPr id="115" name="타원 114"/>
          <p:cNvSpPr/>
          <p:nvPr/>
        </p:nvSpPr>
        <p:spPr>
          <a:xfrm>
            <a:off x="14392712" y="3326049"/>
            <a:ext cx="1879745" cy="54628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000"/>
              <a:t>상품수량</a:t>
            </a:r>
            <a:endParaRPr lang="ko-KR" altLang="en-US" sz="1400"/>
          </a:p>
        </p:txBody>
      </p:sp>
      <p:cxnSp>
        <p:nvCxnSpPr>
          <p:cNvPr id="1001" name="직선 연결선 1000"/>
          <p:cNvCxnSpPr>
            <a:stCxn id="38" idx="2"/>
            <a:endCxn id="115" idx="0"/>
          </p:cNvCxnSpPr>
          <p:nvPr/>
        </p:nvCxnSpPr>
        <p:spPr>
          <a:xfrm>
            <a:off x="14392712" y="2655344"/>
            <a:ext cx="939873" cy="670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3806" y="4766177"/>
            <a:ext cx="7324725" cy="4605685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560527" y="5664835"/>
            <a:ext cx="7251282" cy="2535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kern="1200" cap="none" spc="0" normalizeH="0"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56700" y="78213"/>
            <a:ext cx="8487960" cy="502990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8600" y="5323172"/>
            <a:ext cx="8497486" cy="40486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flipV="1">
            <a:off x="7681550" y="5639613"/>
            <a:ext cx="1475150" cy="3420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96235" y="78213"/>
            <a:ext cx="154842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ProductDao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679870" y="5323172"/>
            <a:ext cx="193621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ProductManager</a:t>
            </a:r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000" y="78214"/>
            <a:ext cx="8507012" cy="4687964"/>
          </a:xfrm>
          <a:prstGeom prst="rect">
            <a:avLst/>
          </a:prstGeom>
        </p:spPr>
      </p:pic>
      <p:sp>
        <p:nvSpPr>
          <p:cNvPr id="39" name="Object 23"/>
          <p:cNvSpPr txBox="1"/>
          <p:nvPr/>
        </p:nvSpPr>
        <p:spPr>
          <a:xfrm>
            <a:off x="0" y="9713852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675" y="430596"/>
            <a:ext cx="8902431" cy="901842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6526613" y="2821774"/>
            <a:ext cx="2514600" cy="36719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ArrayList&lt;Product&gt;  pro;</a:t>
            </a:r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811232" y="2929515"/>
            <a:ext cx="576274" cy="8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67700" y="8448376"/>
            <a:ext cx="2514600" cy="36034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ArrayList&lt;Order&gt;  arr;</a:t>
            </a:r>
            <a:endParaRPr lang="ko-KR" altLang="en-US"/>
          </a:p>
        </p:txBody>
      </p:sp>
      <p:cxnSp>
        <p:nvCxnSpPr>
          <p:cNvPr id="8" name="직선 화살표 연결선 7"/>
          <p:cNvCxnSpPr>
            <a:endCxn id="7" idx="1"/>
          </p:cNvCxnSpPr>
          <p:nvPr/>
        </p:nvCxnSpPr>
        <p:spPr>
          <a:xfrm>
            <a:off x="7841026" y="8638876"/>
            <a:ext cx="42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38143" y="6434800"/>
            <a:ext cx="6934200" cy="183177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95400" y="2384617"/>
            <a:ext cx="5231213" cy="337236"/>
          </a:xfrm>
          <a:prstGeom prst="rect">
            <a:avLst/>
          </a:prstGeom>
          <a:noFill/>
          <a:ln w="38100" cap="flat" cmpd="sng" algn="ctr">
            <a:solidFill>
              <a:srgbClr val="F31BD4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482457" y="6464698"/>
            <a:ext cx="6477000" cy="92333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/>
              <a:t>회원이 입력한 메뉴번호와 같은 번호의 상품을 </a:t>
            </a:r>
            <a:r>
              <a:rPr lang="en-US" altLang="ko-KR" dirty="0" err="1"/>
              <a:t>ArrayList</a:t>
            </a:r>
            <a:r>
              <a:rPr lang="ko-KR" altLang="en-US" dirty="0"/>
              <a:t>에서 찾아 </a:t>
            </a:r>
            <a:r>
              <a:rPr lang="en-US" altLang="ko-KR" dirty="0"/>
              <a:t>, </a:t>
            </a:r>
            <a:r>
              <a:rPr lang="ko-KR" altLang="en-US" dirty="0"/>
              <a:t>해당 상품의 상품금액에 회원이 주문한 수량만큼 곱해 그 값을 주문객체의 주문금액에 넣는다</a:t>
            </a:r>
            <a:r>
              <a:rPr lang="en-US" altLang="ko-KR" sz="1500" dirty="0"/>
              <a:t>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000" y="430596"/>
            <a:ext cx="8902432" cy="5085157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8915400" y="6972300"/>
            <a:ext cx="15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Object 23"/>
          <p:cNvSpPr txBox="1"/>
          <p:nvPr/>
        </p:nvSpPr>
        <p:spPr>
          <a:xfrm>
            <a:off x="-25400" y="9696412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90600" y="1638300"/>
            <a:ext cx="16002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732" y="690961"/>
            <a:ext cx="10280858" cy="893418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9" name="직사각형 18"/>
          <p:cNvSpPr/>
          <p:nvPr/>
        </p:nvSpPr>
        <p:spPr>
          <a:xfrm>
            <a:off x="723900" y="5676900"/>
            <a:ext cx="3581400" cy="304800"/>
          </a:xfrm>
          <a:prstGeom prst="rect">
            <a:avLst/>
          </a:prstGeom>
          <a:noFill/>
          <a:ln w="28575" cap="flat" cmpd="sng" algn="ctr">
            <a:solidFill>
              <a:srgbClr val="F31BD4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05400" y="8648700"/>
            <a:ext cx="2895600" cy="533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결제 완료 후 영수증 출력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810000" y="8915400"/>
            <a:ext cx="990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36633" y="190678"/>
            <a:ext cx="6696988" cy="502030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36634" y="5301344"/>
            <a:ext cx="6696987" cy="415922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6338221" y="190678"/>
            <a:ext cx="1295400" cy="4572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OrderDao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6338221" y="5301344"/>
            <a:ext cx="1295400" cy="4572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OrderDao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620000" y="3467100"/>
            <a:ext cx="320040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467600" y="5067300"/>
            <a:ext cx="335280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23"/>
          <p:cNvSpPr txBox="1"/>
          <p:nvPr/>
        </p:nvSpPr>
        <p:spPr>
          <a:xfrm>
            <a:off x="0" y="9656870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8189" y="2857500"/>
            <a:ext cx="8740611" cy="129679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8189" y="4310748"/>
            <a:ext cx="9655011" cy="113894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83633" y="472956"/>
            <a:ext cx="6839905" cy="529663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49" y="419100"/>
            <a:ext cx="11242656" cy="798684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6728138" y="5312395"/>
            <a:ext cx="1295400" cy="45720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OrderDao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309094" y="1714500"/>
            <a:ext cx="4953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363200" y="6708741"/>
            <a:ext cx="7685738" cy="2751829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20" name="Object 23"/>
          <p:cNvSpPr txBox="1"/>
          <p:nvPr/>
        </p:nvSpPr>
        <p:spPr>
          <a:xfrm>
            <a:off x="0" y="9649086"/>
            <a:ext cx="6309094" cy="609600"/>
          </a:xfrm>
          <a:prstGeom prst="rect">
            <a:avLst/>
          </a:prstGeom>
          <a:noFill/>
        </p:spPr>
        <p:txBody>
          <a:bodyPr wrap="square"/>
          <a:lstStyle/>
          <a:p>
            <a:pPr marL="0" lvl="0" indent="0" algn="just" defTabSz="900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400" b="0" i="0" u="none" strike="noStrike" kern="1200" cap="none" spc="0" normalizeH="0">
                <a:solidFill>
                  <a:srgbClr val="595959"/>
                </a:solidFill>
                <a:effectLst/>
                <a:uLnTx/>
                <a:uFillTx/>
                <a:latin typeface="카페24 당당해"/>
                <a:cs typeface="카페24 당당해"/>
              </a:rPr>
              <a:t>주문하기</a:t>
            </a:r>
            <a:endParaRPr kumimoji="0" lang="ko-KR" altLang="en-US" sz="3400" b="0" i="0" u="none" strike="noStrike" kern="1200" cap="none" spc="0" normalizeH="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381000" y="389225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pic>
        <p:nvPicPr>
          <p:cNvPr id="1018" name="그림 1017"/>
          <p:cNvPicPr>
            <a:picLocks noChangeAspect="1"/>
          </p:cNvPicPr>
          <p:nvPr/>
        </p:nvPicPr>
        <p:blipFill rotWithShape="1">
          <a:blip r:embed="rId3"/>
          <a:srcRect r="18060"/>
          <a:stretch>
            <a:fillRect/>
          </a:stretch>
        </p:blipFill>
        <p:spPr>
          <a:xfrm>
            <a:off x="407894" y="5528982"/>
            <a:ext cx="8991600" cy="3581400"/>
          </a:xfrm>
          <a:prstGeom prst="rect">
            <a:avLst/>
          </a:prstGeom>
        </p:spPr>
      </p:pic>
      <p:pic>
        <p:nvPicPr>
          <p:cNvPr id="1019" name="그림 10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46095" y="2321956"/>
            <a:ext cx="6781800" cy="2064026"/>
          </a:xfrm>
          <a:prstGeom prst="rect">
            <a:avLst/>
          </a:prstGeom>
        </p:spPr>
      </p:pic>
      <p:pic>
        <p:nvPicPr>
          <p:cNvPr id="1020" name="그림 10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57447" y="624467"/>
            <a:ext cx="9144000" cy="8783099"/>
          </a:xfrm>
          <a:prstGeom prst="rect">
            <a:avLst/>
          </a:prstGeom>
        </p:spPr>
      </p:pic>
      <p:cxnSp>
        <p:nvCxnSpPr>
          <p:cNvPr id="1022" name="직선 화살표 연결선 1021"/>
          <p:cNvCxnSpPr>
            <a:cxnSpLocks/>
          </p:cNvCxnSpPr>
          <p:nvPr/>
        </p:nvCxnSpPr>
        <p:spPr>
          <a:xfrm flipV="1">
            <a:off x="1246095" y="4457700"/>
            <a:ext cx="811305" cy="1071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직사각형 1023"/>
          <p:cNvSpPr/>
          <p:nvPr/>
        </p:nvSpPr>
        <p:spPr>
          <a:xfrm>
            <a:off x="255494" y="5528982"/>
            <a:ext cx="2590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6" name="직사각형 1025"/>
          <p:cNvSpPr/>
          <p:nvPr/>
        </p:nvSpPr>
        <p:spPr>
          <a:xfrm>
            <a:off x="407895" y="6824382"/>
            <a:ext cx="89154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27" name="직선 화살표 연결선 1026"/>
          <p:cNvCxnSpPr/>
          <p:nvPr/>
        </p:nvCxnSpPr>
        <p:spPr>
          <a:xfrm rot="5400000" flipH="1" flipV="1">
            <a:off x="7456395" y="4957482"/>
            <a:ext cx="19050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16" name="Object 23">
            <a:extLst>
              <a:ext uri="{FF2B5EF4-FFF2-40B4-BE49-F238E27FC236}">
                <a16:creationId xmlns:a16="http://schemas.microsoft.com/office/drawing/2014/main" id="{DE1CB00F-5E8E-43C4-B715-7AE84E26E071}"/>
              </a:ext>
            </a:extLst>
          </p:cNvPr>
          <p:cNvSpPr txBox="1">
            <a:spLocks/>
          </p:cNvSpPr>
          <p:nvPr/>
        </p:nvSpPr>
        <p:spPr>
          <a:xfrm>
            <a:off x="495300" y="289560"/>
            <a:ext cx="6553835" cy="6254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just" latinLnBrk="0">
              <a:buFontTx/>
              <a:buNone/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 charset="0"/>
                <a:cs typeface="카페24 당당해" charset="0"/>
              </a:rPr>
              <a:t>- 관리자 페이지</a:t>
            </a:r>
          </a:p>
        </p:txBody>
      </p:sp>
      <p:grpSp>
        <p:nvGrpSpPr>
          <p:cNvPr id="18" name="그룹 1013">
            <a:extLst>
              <a:ext uri="{FF2B5EF4-FFF2-40B4-BE49-F238E27FC236}">
                <a16:creationId xmlns:a16="http://schemas.microsoft.com/office/drawing/2014/main" id="{2131D258-BB6B-44BC-BBCE-D3E788F1F173}"/>
              </a:ext>
            </a:extLst>
          </p:cNvPr>
          <p:cNvGrpSpPr/>
          <p:nvPr/>
        </p:nvGrpSpPr>
        <p:grpSpPr>
          <a:xfrm>
            <a:off x="1790700" y="9460865"/>
            <a:ext cx="17371695" cy="164465"/>
            <a:chOff x="1790700" y="9460865"/>
            <a:chExt cx="17371695" cy="164465"/>
          </a:xfrm>
        </p:grpSpPr>
        <p:pic>
          <p:nvPicPr>
            <p:cNvPr id="19" name="Object 50">
              <a:extLst>
                <a:ext uri="{FF2B5EF4-FFF2-40B4-BE49-F238E27FC236}">
                  <a16:creationId xmlns:a16="http://schemas.microsoft.com/office/drawing/2014/main" id="{66EF12CE-7233-47B2-8A8C-B245EFC7F9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700" y="9460230"/>
              <a:ext cx="17371695" cy="164465"/>
            </a:xfrm>
            <a:prstGeom prst="rect">
              <a:avLst/>
            </a:prstGeom>
          </p:spPr>
        </p:pic>
      </p:grpSp>
      <p:sp>
        <p:nvSpPr>
          <p:cNvPr id="21" name="Object 53">
            <a:extLst>
              <a:ext uri="{FF2B5EF4-FFF2-40B4-BE49-F238E27FC236}">
                <a16:creationId xmlns:a16="http://schemas.microsoft.com/office/drawing/2014/main" id="{031EB2E3-F312-4896-AE93-A3786DB039D2}"/>
              </a:ext>
            </a:extLst>
          </p:cNvPr>
          <p:cNvSpPr txBox="1">
            <a:spLocks/>
          </p:cNvSpPr>
          <p:nvPr/>
        </p:nvSpPr>
        <p:spPr>
          <a:xfrm>
            <a:off x="896620" y="1005840"/>
            <a:ext cx="2571115" cy="3663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  <a:defRPr lang="ko-KR" altLang="en-US"/>
            </a:pPr>
            <a:r>
              <a:rPr lang="ko-KR" altLang="en-US">
                <a:solidFill>
                  <a:srgbClr val="595959"/>
                </a:solidFill>
                <a:latin typeface="에스코어 드림 4 Regular" charset="0"/>
                <a:cs typeface="에스코어 드림 4 Regular" charset="0"/>
              </a:rPr>
              <a:t>회원 정보 목록</a:t>
            </a:r>
          </a:p>
        </p:txBody>
      </p:sp>
      <p:pic>
        <p:nvPicPr>
          <p:cNvPr id="22" name="그림 34" descr="C:/Users/user/AppData/Roaming/PolarisOffice/ETemp/7880_13357976/image66.png">
            <a:extLst>
              <a:ext uri="{FF2B5EF4-FFF2-40B4-BE49-F238E27FC236}">
                <a16:creationId xmlns:a16="http://schemas.microsoft.com/office/drawing/2014/main" id="{56514A21-E222-4220-86EB-09D385AC8F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" y="1661795"/>
            <a:ext cx="7011035" cy="2286635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</a:ln>
        </p:spPr>
      </p:pic>
      <p:pic>
        <p:nvPicPr>
          <p:cNvPr id="24" name="그림 35" descr="C:/Users/user/AppData/Roaming/PolarisOffice/ETemp/7880_13357976/image67.png">
            <a:extLst>
              <a:ext uri="{FF2B5EF4-FFF2-40B4-BE49-F238E27FC236}">
                <a16:creationId xmlns:a16="http://schemas.microsoft.com/office/drawing/2014/main" id="{992E3435-91FA-4E8C-8DA1-245F9084E6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7" y="4299584"/>
            <a:ext cx="12102302" cy="5697855"/>
          </a:xfrm>
          <a:prstGeom prst="rect">
            <a:avLst/>
          </a:prstGeom>
          <a:noFill/>
        </p:spPr>
      </p:pic>
      <p:pic>
        <p:nvPicPr>
          <p:cNvPr id="25" name="그림 36" descr="C:/Users/user/AppData/Roaming/PolarisOffice/ETemp/7880_13357976/image45.png">
            <a:extLst>
              <a:ext uri="{FF2B5EF4-FFF2-40B4-BE49-F238E27FC236}">
                <a16:creationId xmlns:a16="http://schemas.microsoft.com/office/drawing/2014/main" id="{8FD20F5C-5B79-41BF-B22D-8125506985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776" y="64377"/>
            <a:ext cx="9834040" cy="5649241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</a:ln>
        </p:spPr>
      </p:pic>
      <p:cxnSp>
        <p:nvCxnSpPr>
          <p:cNvPr id="26" name="Rect 1031">
            <a:extLst>
              <a:ext uri="{FF2B5EF4-FFF2-40B4-BE49-F238E27FC236}">
                <a16:creationId xmlns:a16="http://schemas.microsoft.com/office/drawing/2014/main" id="{A07C1FED-2AB0-4F31-9777-E32DDE9069A0}"/>
              </a:ext>
            </a:extLst>
          </p:cNvPr>
          <p:cNvCxnSpPr>
            <a:cxnSpLocks/>
          </p:cNvCxnSpPr>
          <p:nvPr/>
        </p:nvCxnSpPr>
        <p:spPr>
          <a:xfrm>
            <a:off x="3048000" y="5688965"/>
            <a:ext cx="2209800" cy="0"/>
          </a:xfrm>
          <a:prstGeom prst="line">
            <a:avLst/>
          </a:prstGeom>
          <a:ln w="9525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t 1032">
            <a:extLst>
              <a:ext uri="{FF2B5EF4-FFF2-40B4-BE49-F238E27FC236}">
                <a16:creationId xmlns:a16="http://schemas.microsoft.com/office/drawing/2014/main" id="{56679F3D-F2DA-4F83-A933-68F696A75100}"/>
              </a:ext>
            </a:extLst>
          </p:cNvPr>
          <p:cNvCxnSpPr>
            <a:cxnSpLocks/>
          </p:cNvCxnSpPr>
          <p:nvPr/>
        </p:nvCxnSpPr>
        <p:spPr>
          <a:xfrm flipV="1">
            <a:off x="5106987" y="4598035"/>
            <a:ext cx="2665413" cy="752252"/>
          </a:xfrm>
          <a:prstGeom prst="straightConnector1">
            <a:avLst/>
          </a:prstGeom>
          <a:ln w="9525" cap="flat" cmpd="sng">
            <a:solidFill>
              <a:srgbClr val="FF0000">
                <a:alpha val="100000"/>
              </a:srgb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7F67BC-3395-45E7-B70C-09B199BC3CD2}"/>
              </a:ext>
            </a:extLst>
          </p:cNvPr>
          <p:cNvSpPr txBox="1"/>
          <p:nvPr/>
        </p:nvSpPr>
        <p:spPr>
          <a:xfrm>
            <a:off x="15648734" y="66881"/>
            <a:ext cx="2173082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AdminMemberDao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52980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515620" y="223954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sp>
        <p:nvSpPr>
          <p:cNvPr id="21" name="Object 53">
            <a:extLst>
              <a:ext uri="{FF2B5EF4-FFF2-40B4-BE49-F238E27FC236}">
                <a16:creationId xmlns:a16="http://schemas.microsoft.com/office/drawing/2014/main" id="{3366515E-5015-49C4-88E6-0F3681190FD0}"/>
              </a:ext>
            </a:extLst>
          </p:cNvPr>
          <p:cNvSpPr txBox="1">
            <a:spLocks/>
          </p:cNvSpPr>
          <p:nvPr/>
        </p:nvSpPr>
        <p:spPr>
          <a:xfrm>
            <a:off x="15716885" y="353117"/>
            <a:ext cx="2571115" cy="3663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  <a:defRPr lang="ko-KR" altLang="en-US"/>
            </a:pPr>
            <a:r>
              <a:rPr lang="ko-KR" altLang="en-US" sz="2400" dirty="0">
                <a:solidFill>
                  <a:srgbClr val="595959"/>
                </a:solidFill>
                <a:latin typeface="에스코어 드림 4 Regular" charset="0"/>
                <a:cs typeface="에스코어 드림 4 Regular" charset="0"/>
              </a:rPr>
              <a:t>휴면 계정 설정</a:t>
            </a:r>
          </a:p>
        </p:txBody>
      </p:sp>
      <p:pic>
        <p:nvPicPr>
          <p:cNvPr id="24" name="그림 38" descr="C:/Users/user/AppData/Roaming/PolarisOffice/ETemp/7880_13357976/image69.png">
            <a:extLst>
              <a:ext uri="{FF2B5EF4-FFF2-40B4-BE49-F238E27FC236}">
                <a16:creationId xmlns:a16="http://schemas.microsoft.com/office/drawing/2014/main" id="{C0250471-DA31-4CC0-9E38-C19DA6EDC1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04900"/>
            <a:ext cx="9605394" cy="6089334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884F05-BA5B-4455-8AB6-8D99DA15D2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48800" y="4000500"/>
            <a:ext cx="8602730" cy="613050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A90A79-D85D-48E5-B018-1C91F46DE067}"/>
              </a:ext>
            </a:extLst>
          </p:cNvPr>
          <p:cNvSpPr txBox="1"/>
          <p:nvPr/>
        </p:nvSpPr>
        <p:spPr>
          <a:xfrm>
            <a:off x="15878448" y="3598243"/>
            <a:ext cx="2173082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AdminMemberDao</a:t>
            </a:r>
            <a:endParaRPr lang="ko-KR" altLang="en-US" sz="2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EEAA93F-48D6-47C9-994E-1B3E025066C0}"/>
              </a:ext>
            </a:extLst>
          </p:cNvPr>
          <p:cNvCxnSpPr/>
          <p:nvPr/>
        </p:nvCxnSpPr>
        <p:spPr>
          <a:xfrm>
            <a:off x="7772400" y="5143500"/>
            <a:ext cx="1676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228600" y="21924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505211" y="1036348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2000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전체 판매 목록</a:t>
            </a:r>
          </a:p>
        </p:txBody>
      </p:sp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20200" y="7250771"/>
            <a:ext cx="9067800" cy="2209800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835" y="3313902"/>
            <a:ext cx="15456365" cy="5568416"/>
          </a:xfrm>
          <a:prstGeom prst="rect">
            <a:avLst/>
          </a:prstGeom>
        </p:spPr>
      </p:pic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41620" y="268569"/>
            <a:ext cx="11006039" cy="430671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04B6C9-4CD6-4565-9C16-2421C814D801}"/>
              </a:ext>
            </a:extLst>
          </p:cNvPr>
          <p:cNvSpPr txBox="1"/>
          <p:nvPr/>
        </p:nvSpPr>
        <p:spPr>
          <a:xfrm>
            <a:off x="16965706" y="238301"/>
            <a:ext cx="1295400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AdminDao</a:t>
            </a: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304800" y="252584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505211" y="979701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총 매출</a:t>
            </a:r>
          </a:p>
        </p:txBody>
      </p:sp>
      <p:pic>
        <p:nvPicPr>
          <p:cNvPr id="1034" name="그림 10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9700" y="6669434"/>
            <a:ext cx="10896600" cy="2667000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1035" name="그림 10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4820" y="1969344"/>
            <a:ext cx="8856380" cy="4254225"/>
          </a:xfrm>
          <a:prstGeom prst="rect">
            <a:avLst/>
          </a:prstGeom>
        </p:spPr>
      </p:pic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01196" y="342900"/>
            <a:ext cx="7970044" cy="611036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31BB71-3D9E-40B6-A9C2-4D23E218C553}"/>
              </a:ext>
            </a:extLst>
          </p:cNvPr>
          <p:cNvSpPr txBox="1"/>
          <p:nvPr/>
        </p:nvSpPr>
        <p:spPr>
          <a:xfrm>
            <a:off x="16665388" y="364890"/>
            <a:ext cx="1295400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AdminDao</a:t>
            </a:r>
            <a:endParaRPr lang="ko-KR" altLang="en-US" sz="2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3B0D570-24F2-411A-B0F8-1BF835ABC4BB}"/>
              </a:ext>
            </a:extLst>
          </p:cNvPr>
          <p:cNvCxnSpPr/>
          <p:nvPr/>
        </p:nvCxnSpPr>
        <p:spPr>
          <a:xfrm>
            <a:off x="6553200" y="3771900"/>
            <a:ext cx="304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60"/>
            <a:ext cx="4598987" cy="46472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01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1892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8300">
                <a:solidFill>
                  <a:srgbClr val="595959"/>
                </a:solidFill>
                <a:latin typeface="카페24 당당해"/>
                <a:cs typeface="카페24 당당해"/>
              </a:rPr>
              <a:t>프로그램 흐름도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8" cy="164571"/>
            <a:chOff x="-318823" y="9460571"/>
            <a:chExt cx="16833108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-318823" y="9460571"/>
              <a:ext cx="16833108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467335" y="184786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753085" y="897480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2000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월 별 매출</a:t>
            </a:r>
          </a:p>
        </p:txBody>
      </p:sp>
      <p:pic>
        <p:nvPicPr>
          <p:cNvPr id="1039" name="그림 10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58487" y="7142491"/>
            <a:ext cx="6496050" cy="2209800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1040" name="그림 10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3323" y="1772132"/>
            <a:ext cx="7448167" cy="6272141"/>
          </a:xfrm>
          <a:prstGeom prst="rect">
            <a:avLst/>
          </a:prstGeom>
        </p:spPr>
      </p:pic>
      <p:pic>
        <p:nvPicPr>
          <p:cNvPr id="1044" name="그림 104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772400" y="926414"/>
            <a:ext cx="10283495" cy="592533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01C208-8D85-47CA-8378-40B06EDAE64C}"/>
              </a:ext>
            </a:extLst>
          </p:cNvPr>
          <p:cNvSpPr txBox="1"/>
          <p:nvPr/>
        </p:nvSpPr>
        <p:spPr>
          <a:xfrm>
            <a:off x="16760495" y="497370"/>
            <a:ext cx="1295400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AdminDao</a:t>
            </a: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467335" y="349495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772135" y="990600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일일 매출</a:t>
            </a:r>
          </a:p>
        </p:txBody>
      </p:sp>
      <p:pic>
        <p:nvPicPr>
          <p:cNvPr id="1044" name="그림 10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81800" y="7949135"/>
            <a:ext cx="5791200" cy="2258697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1046" name="그림 104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847" y="1861653"/>
            <a:ext cx="8143265" cy="6711482"/>
          </a:xfrm>
          <a:prstGeom prst="rect">
            <a:avLst/>
          </a:prstGeom>
        </p:spPr>
      </p:pic>
      <p:pic>
        <p:nvPicPr>
          <p:cNvPr id="1049" name="그림 104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45645" y="974217"/>
            <a:ext cx="10063012" cy="671148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B56E0A-0522-4ECA-AD97-D9D7ECE174E6}"/>
              </a:ext>
            </a:extLst>
          </p:cNvPr>
          <p:cNvSpPr txBox="1"/>
          <p:nvPr/>
        </p:nvSpPr>
        <p:spPr>
          <a:xfrm>
            <a:off x="17013257" y="974217"/>
            <a:ext cx="1295400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AdminDao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CD08AA1-0D8F-4460-A028-FB312A913C3A}"/>
              </a:ext>
            </a:extLst>
          </p:cNvPr>
          <p:cNvCxnSpPr/>
          <p:nvPr/>
        </p:nvCxnSpPr>
        <p:spPr>
          <a:xfrm>
            <a:off x="6781800" y="5143500"/>
            <a:ext cx="146384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381000" y="228772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609600" y="1036348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재고 조회</a:t>
            </a:r>
          </a:p>
        </p:txBody>
      </p:sp>
      <p:pic>
        <p:nvPicPr>
          <p:cNvPr id="1049" name="그림 104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625837" y="6268779"/>
            <a:ext cx="5867400" cy="2971799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pic>
        <p:nvPicPr>
          <p:cNvPr id="1050" name="그림 104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6223" y="2777724"/>
            <a:ext cx="10223815" cy="6134290"/>
          </a:xfrm>
          <a:prstGeom prst="rect">
            <a:avLst/>
          </a:prstGeom>
        </p:spPr>
      </p:pic>
      <p:pic>
        <p:nvPicPr>
          <p:cNvPr id="1051" name="그림 105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15400" y="279821"/>
            <a:ext cx="9211786" cy="530112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CB04F8-4E32-4891-80AA-F6901293E08C}"/>
              </a:ext>
            </a:extLst>
          </p:cNvPr>
          <p:cNvSpPr txBox="1"/>
          <p:nvPr/>
        </p:nvSpPr>
        <p:spPr>
          <a:xfrm>
            <a:off x="16831786" y="279821"/>
            <a:ext cx="1295400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AdminDao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5D5B50A-8093-4077-B632-4D00581AA38E}"/>
              </a:ext>
            </a:extLst>
          </p:cNvPr>
          <p:cNvCxnSpPr/>
          <p:nvPr/>
        </p:nvCxnSpPr>
        <p:spPr>
          <a:xfrm>
            <a:off x="6248400" y="4128910"/>
            <a:ext cx="2514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381000" y="2515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관리자 페이지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685800" y="964881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2000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재고 입력</a:t>
            </a:r>
          </a:p>
        </p:txBody>
      </p:sp>
      <p:pic>
        <p:nvPicPr>
          <p:cNvPr id="1056" name="그림 105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62777" y="192468"/>
            <a:ext cx="8544223" cy="626576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057" name="그림 10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8123" y="1714500"/>
            <a:ext cx="9025877" cy="80553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D3D688-2131-4DE8-8326-50D31A392CC2}"/>
              </a:ext>
            </a:extLst>
          </p:cNvPr>
          <p:cNvSpPr txBox="1"/>
          <p:nvPr/>
        </p:nvSpPr>
        <p:spPr>
          <a:xfrm>
            <a:off x="16611600" y="163828"/>
            <a:ext cx="1295400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AdminDao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F47C6EE-CCEE-453A-A104-6BBDF2DF6E16}"/>
              </a:ext>
            </a:extLst>
          </p:cNvPr>
          <p:cNvCxnSpPr>
            <a:cxnSpLocks/>
          </p:cNvCxnSpPr>
          <p:nvPr/>
        </p:nvCxnSpPr>
        <p:spPr>
          <a:xfrm>
            <a:off x="7620000" y="5372100"/>
            <a:ext cx="1524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304800" y="349495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관리자 </a:t>
            </a:r>
            <a:r>
              <a:rPr lang="ko-KR" altLang="en-US" sz="3400" dirty="0" err="1">
                <a:solidFill>
                  <a:srgbClr val="595959"/>
                </a:solidFill>
                <a:latin typeface="카페24 당당해"/>
                <a:cs typeface="카페24 당당해"/>
              </a:rPr>
              <a:t>페이지_메뉴</a:t>
            </a: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 수정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685800" y="1070325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상품 추가</a:t>
            </a:r>
          </a:p>
        </p:txBody>
      </p:sp>
      <p:pic>
        <p:nvPicPr>
          <p:cNvPr id="1061" name="그림 106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93038" y="34781"/>
            <a:ext cx="8282268" cy="10252219"/>
          </a:xfrm>
          <a:prstGeom prst="rect">
            <a:avLst/>
          </a:prstGeom>
        </p:spPr>
      </p:pic>
      <p:pic>
        <p:nvPicPr>
          <p:cNvPr id="1062" name="그림 106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5744" y="2872796"/>
            <a:ext cx="8182325" cy="562534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CDB404-644E-43AB-9D04-4BC0B7316688}"/>
              </a:ext>
            </a:extLst>
          </p:cNvPr>
          <p:cNvSpPr txBox="1"/>
          <p:nvPr/>
        </p:nvSpPr>
        <p:spPr>
          <a:xfrm>
            <a:off x="7467600" y="2476500"/>
            <a:ext cx="1527363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ProductDao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4CDC9A3-A087-4291-8AD3-FE1F2FC9DA6C}"/>
              </a:ext>
            </a:extLst>
          </p:cNvPr>
          <p:cNvCxnSpPr/>
          <p:nvPr/>
        </p:nvCxnSpPr>
        <p:spPr>
          <a:xfrm flipH="1">
            <a:off x="9144000" y="7886700"/>
            <a:ext cx="1828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290233" y="172571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- 관리자 </a:t>
            </a:r>
            <a:r>
              <a:rPr lang="ko-KR" altLang="en-US" sz="3400" dirty="0" err="1">
                <a:solidFill>
                  <a:srgbClr val="595959"/>
                </a:solidFill>
                <a:latin typeface="카페24 당당해"/>
                <a:cs typeface="카페24 당당해"/>
              </a:rPr>
              <a:t>페이지_메뉴</a:t>
            </a:r>
            <a:r>
              <a:rPr lang="ko-KR" altLang="en-US" sz="3400" dirty="0">
                <a:solidFill>
                  <a:srgbClr val="595959"/>
                </a:solidFill>
                <a:latin typeface="카페24 당당해"/>
                <a:cs typeface="카페24 당당해"/>
              </a:rPr>
              <a:t> 수정</a:t>
            </a:r>
          </a:p>
        </p:txBody>
      </p:sp>
      <p:grpSp>
        <p:nvGrpSpPr>
          <p:cNvPr id="1013" name="그룹 1013"/>
          <p:cNvGrpSpPr/>
          <p:nvPr/>
        </p:nvGrpSpPr>
        <p:grpSpPr>
          <a:xfrm>
            <a:off x="1790476" y="9460571"/>
            <a:ext cx="17371428" cy="164571"/>
            <a:chOff x="1790476" y="9460571"/>
            <a:chExt cx="17371428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790476" y="9460571"/>
              <a:ext cx="17371428" cy="164571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695935" y="921124"/>
            <a:ext cx="2570530" cy="365704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 lang="ko-KR" altLang="en-US"/>
            </a:pPr>
            <a:r>
              <a:rPr lang="ko-KR" altLang="en-US" sz="2000" dirty="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상품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48EC5F-CEAA-4CCA-93F1-186D88AC28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" y="2628900"/>
            <a:ext cx="8847248" cy="673697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AF674D-EBD7-46B4-860C-495E18BD95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9200" y="927282"/>
            <a:ext cx="9573961" cy="82154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B7904A-68C4-4CD1-AE86-927C0A820349}"/>
              </a:ext>
            </a:extLst>
          </p:cNvPr>
          <p:cNvSpPr txBox="1"/>
          <p:nvPr/>
        </p:nvSpPr>
        <p:spPr>
          <a:xfrm>
            <a:off x="7471713" y="2628900"/>
            <a:ext cx="1527363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ProductDao</a:t>
            </a:r>
            <a:endParaRPr lang="ko-KR" altLang="en-US" sz="2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3EE0FA-E019-48E6-BB3E-FF520CD05B15}"/>
              </a:ext>
            </a:extLst>
          </p:cNvPr>
          <p:cNvCxnSpPr/>
          <p:nvPr/>
        </p:nvCxnSpPr>
        <p:spPr>
          <a:xfrm flipH="1">
            <a:off x="9144000" y="5372100"/>
            <a:ext cx="2286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00" y="2071360"/>
            <a:ext cx="4598987" cy="46472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</a:t>
            </a:r>
            <a:r>
              <a:rPr lang="ko-KR" alt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1683" y="5448300"/>
            <a:ext cx="15485936" cy="1892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8300" dirty="0">
                <a:solidFill>
                  <a:srgbClr val="595959"/>
                </a:solidFill>
                <a:latin typeface="카페24 당당해"/>
                <a:cs typeface="카페24 당당해"/>
              </a:rPr>
              <a:t>소감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8900" y="2071360"/>
            <a:ext cx="4598987" cy="464727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</a:t>
            </a:r>
            <a:r>
              <a:rPr lang="ko-KR" alt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00" y="5437619"/>
            <a:ext cx="15485936" cy="189222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8300" dirty="0">
                <a:solidFill>
                  <a:srgbClr val="595959"/>
                </a:solidFill>
                <a:latin typeface="카페24 당당해"/>
                <a:cs typeface="카페24 당당해"/>
              </a:rPr>
              <a:t>프로그램 구현 영상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11590628" y="4549867"/>
            <a:ext cx="9821410" cy="164571"/>
            <a:chOff x="11590628" y="4549867"/>
            <a:chExt cx="9821410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6200000">
              <a:off x="11590628" y="4549867"/>
              <a:ext cx="9821410" cy="1645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72104" y="1443251"/>
            <a:ext cx="10657143" cy="144105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endParaRPr lang="en-US" sz="63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371429" y="9460571"/>
            <a:ext cx="19533332" cy="164571"/>
            <a:chOff x="-371429" y="9460571"/>
            <a:chExt cx="19533332" cy="164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-371429" y="9460571"/>
              <a:ext cx="19533332" cy="164571"/>
            </a:xfrm>
            <a:prstGeom prst="rect">
              <a:avLst/>
            </a:prstGeom>
          </p:spPr>
        </p:pic>
      </p:grpSp>
      <p:sp>
        <p:nvSpPr>
          <p:cNvPr id="1004" name="Object 23"/>
          <p:cNvSpPr txBox="1"/>
          <p:nvPr/>
        </p:nvSpPr>
        <p:spPr>
          <a:xfrm>
            <a:off x="990600" y="365877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endParaRPr lang="ko-KR" altLang="en-US" sz="3400">
              <a:solidFill>
                <a:srgbClr val="595959"/>
              </a:solidFill>
              <a:latin typeface="카페24 당당해"/>
              <a:cs typeface="카페24 당당해"/>
            </a:endParaRPr>
          </a:p>
        </p:txBody>
      </p:sp>
      <p:sp>
        <p:nvSpPr>
          <p:cNvPr id="1007" name="Object 23"/>
          <p:cNvSpPr txBox="1"/>
          <p:nvPr/>
        </p:nvSpPr>
        <p:spPr>
          <a:xfrm>
            <a:off x="685800" y="533400"/>
            <a:ext cx="6553200" cy="6247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- 프로그램 구현 영상</a:t>
            </a:r>
          </a:p>
        </p:txBody>
      </p:sp>
      <p:pic>
        <p:nvPicPr>
          <p:cNvPr id="1008" name="KakaoTalk_20210628_000603054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6"/>
          <a:stretch>
            <a:fillRect/>
          </a:stretch>
        </p:blipFill>
        <p:spPr>
          <a:xfrm>
            <a:off x="609600" y="1447800"/>
            <a:ext cx="15544800" cy="792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evt="onClick" delay="0">
                                      <p:tgtEl>
                                        <p:spTgt spid="1008"/>
                                      </p:tgtEl>
                                    </p:cond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08"/>
                </p:tgtEl>
              </p:cMediaNode>
            </p:vide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67342" y="4988883"/>
            <a:ext cx="11756130" cy="165181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7200">
                <a:solidFill>
                  <a:srgbClr val="595959"/>
                </a:solidFill>
                <a:latin typeface="카페24 당당해"/>
                <a:cs typeface="카페24 당당해"/>
              </a:rPr>
              <a:t>발표를 들어주셔서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200675" y="6158873"/>
            <a:ext cx="16113273" cy="3103596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en-US" sz="13600">
                <a:solidFill>
                  <a:srgbClr val="595959"/>
                </a:solidFill>
                <a:latin typeface="카페24 당당해"/>
                <a:cs typeface="카페24 당당해"/>
              </a:rPr>
              <a:t>감사합니다 :)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>
            <a:off x="-406862" y="9479619"/>
            <a:ext cx="16883052" cy="164571"/>
            <a:chOff x="-406862" y="9479619"/>
            <a:chExt cx="16883052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/>
            <a:stretch>
              <a:fillRect/>
            </a:stretch>
          </p:blipFill>
          <p:spPr>
            <a:xfrm rot="10800000">
              <a:off x="-406862" y="9479619"/>
              <a:ext cx="16883052" cy="164571"/>
            </a:xfrm>
            <a:prstGeom prst="rect">
              <a:avLst/>
            </a:prstGeom>
          </p:spPr>
        </p:pic>
      </p:grpSp>
      <p:sp>
        <p:nvSpPr>
          <p:cNvPr id="1006" name="Object 2"/>
          <p:cNvSpPr txBox="1"/>
          <p:nvPr/>
        </p:nvSpPr>
        <p:spPr>
          <a:xfrm>
            <a:off x="12573000" y="655893"/>
            <a:ext cx="2057400" cy="48710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나자바봐라(</a:t>
            </a:r>
            <a:r>
              <a:rPr lang="en-US" altLang="ko-KR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A-3)</a:t>
            </a:r>
          </a:p>
        </p:txBody>
      </p:sp>
      <p:sp>
        <p:nvSpPr>
          <p:cNvPr id="1007" name="Object 8"/>
          <p:cNvSpPr txBox="1"/>
          <p:nvPr/>
        </p:nvSpPr>
        <p:spPr>
          <a:xfrm>
            <a:off x="1410199" y="655893"/>
            <a:ext cx="6141844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20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김명호/김승민/김은비/김재준/정소연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10199" y="3882600"/>
            <a:ext cx="15393699" cy="511508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7100">
                <a:solidFill>
                  <a:srgbClr val="595959"/>
                </a:solidFill>
                <a:latin typeface="카페24 당당해"/>
                <a:cs typeface="카페24 당당해"/>
              </a:rPr>
              <a:t>아이스크림 매장 관리 및 </a:t>
            </a:r>
          </a:p>
          <a:p>
            <a:pPr algn="just">
              <a:defRPr lang="ko-KR" altLang="en-US"/>
            </a:pPr>
            <a:r>
              <a:rPr lang="ko-KR" altLang="en-US" sz="7100">
                <a:solidFill>
                  <a:srgbClr val="595959"/>
                </a:solidFill>
                <a:latin typeface="카페24 당당해"/>
                <a:cs typeface="카페24 당당해"/>
              </a:rPr>
              <a:t>주문 프로그램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1410199" y="1581886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005" name="Object 12"/>
          <p:cNvSpPr txBox="1"/>
          <p:nvPr/>
        </p:nvSpPr>
        <p:spPr>
          <a:xfrm>
            <a:off x="914400" y="442077"/>
            <a:ext cx="6840850" cy="7771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프로그램 흐름도</a:t>
            </a:r>
          </a:p>
        </p:txBody>
      </p:sp>
      <p:pic>
        <p:nvPicPr>
          <p:cNvPr id="1007" name="그림 100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71800" y="1447800"/>
            <a:ext cx="12558312" cy="784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4050" y="2071360"/>
            <a:ext cx="3065991" cy="4647275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 lang="ko-KR" altLang="en-US"/>
            </a:pPr>
            <a:r>
              <a:rPr lang="en-US" sz="20300">
                <a:solidFill>
                  <a:srgbClr val="595959"/>
                </a:solidFill>
                <a:latin typeface="카페24 당당해"/>
                <a:cs typeface="카페24 당당해"/>
              </a:rPr>
              <a:t>02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599556" y="5437619"/>
            <a:ext cx="9257439" cy="1892229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 lang="ko-KR" altLang="en-US"/>
            </a:pPr>
            <a:r>
              <a:rPr lang="ko-KR" altLang="en-US" sz="83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71429" y="6977120"/>
            <a:ext cx="9009524" cy="75088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 lang="ko-KR" altLang="en-US"/>
            </a:pPr>
            <a:r>
              <a:rPr lang="ko-KR" altLang="en-US" sz="33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클래스 다이어그램 및 </a:t>
            </a:r>
            <a:r>
              <a:rPr lang="en-US" altLang="ko-KR" sz="33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ERD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4" cy="164571"/>
            <a:chOff x="1790476" y="9460571"/>
            <a:chExt cx="16857144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790476" y="9460571"/>
              <a:ext cx="16857144" cy="164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58710" y="381000"/>
            <a:ext cx="8928290" cy="77712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클래스 다이어그램</a:t>
            </a:r>
          </a:p>
        </p:txBody>
      </p:sp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1000" y="1600200"/>
            <a:ext cx="15773400" cy="792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71600" y="381000"/>
            <a:ext cx="8928290" cy="12954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클래스 다이어그램</a:t>
            </a:r>
          </a:p>
          <a:p>
            <a:pPr algn="just">
              <a:defRPr lang="ko-KR" altLang="en-US"/>
            </a:pP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   Admin Package</a:t>
            </a:r>
          </a:p>
        </p:txBody>
      </p:sp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81200" y="1447800"/>
            <a:ext cx="14097000" cy="861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22769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en-US" sz="5300">
                <a:solidFill>
                  <a:srgbClr val="595959"/>
                </a:solidFill>
                <a:latin typeface="카페24 당당해"/>
                <a:cs typeface="카페24 당당해"/>
              </a:rPr>
              <a:t>+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71600" y="381000"/>
            <a:ext cx="8928290" cy="12954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 lang="ko-KR" altLang="en-US"/>
            </a:pP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설계</a:t>
            </a: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_</a:t>
            </a:r>
            <a:r>
              <a:rPr lang="ko-KR" altLang="en-US" sz="3400">
                <a:solidFill>
                  <a:srgbClr val="595959"/>
                </a:solidFill>
                <a:latin typeface="카페24 당당해"/>
                <a:cs typeface="카페24 당당해"/>
              </a:rPr>
              <a:t>클래스 다이어그램</a:t>
            </a:r>
          </a:p>
          <a:p>
            <a:pPr algn="just">
              <a:defRPr lang="ko-KR" altLang="en-US"/>
            </a:pPr>
            <a:r>
              <a:rPr lang="en-US" altLang="ko-KR" sz="3400">
                <a:solidFill>
                  <a:srgbClr val="595959"/>
                </a:solidFill>
                <a:latin typeface="카페24 당당해"/>
                <a:cs typeface="카페24 당당해"/>
              </a:rPr>
              <a:t>   Member Package</a:t>
            </a:r>
          </a:p>
        </p:txBody>
      </p:sp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62200" y="1867740"/>
            <a:ext cx="12344400" cy="7657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589BCB923F7C0438772CCA85A7CC44C" ma:contentTypeVersion="9" ma:contentTypeDescription="새 문서를 만듭니다." ma:contentTypeScope="" ma:versionID="20ef63de28f6087627bc7db53f942d82">
  <xsd:schema xmlns:xsd="http://www.w3.org/2001/XMLSchema" xmlns:xs="http://www.w3.org/2001/XMLSchema" xmlns:p="http://schemas.microsoft.com/office/2006/metadata/properties" xmlns:ns3="d401a130-13f3-43d2-ba6f-fb5866c8389f" targetNamespace="http://schemas.microsoft.com/office/2006/metadata/properties" ma:root="true" ma:fieldsID="84b5f4ad1f4d8f712b1cf262c9918ff2" ns3:_="">
    <xsd:import namespace="d401a130-13f3-43d2-ba6f-fb5866c838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1a130-13f3-43d2-ba6f-fb5866c838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5481E8-1B98-4B90-B891-0A098402A5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01a130-13f3-43d2-ba6f-fb5866c83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4E4850-4C01-47C8-AD64-D6A1CA9EB2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16C33D-BE3F-4DD3-BC4C-059BFA2B98AF}">
  <ds:schemaRefs>
    <ds:schemaRef ds:uri="http://www.w3.org/XML/1998/namespace"/>
    <ds:schemaRef ds:uri="d401a130-13f3-43d2-ba6f-fb5866c8389f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412</Words>
  <Application>Microsoft Office PowerPoint</Application>
  <PresentationFormat>사용자 지정</PresentationFormat>
  <Paragraphs>144</Paragraphs>
  <Slides>39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에스코어 드림 4 Regular</vt:lpstr>
      <vt:lpstr>카페24 당당해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고강은</cp:lastModifiedBy>
  <cp:revision>53</cp:revision>
  <dcterms:created xsi:type="dcterms:W3CDTF">2021-06-26T00:27:33Z</dcterms:created>
  <dcterms:modified xsi:type="dcterms:W3CDTF">2021-06-28T08:55:22Z</dcterms:modified>
  <cp:version>0906.0100.01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0x0101009589BCB923F7C0438772CCA85A7CC44C</vt:lpwstr>
  </property>
</Properties>
</file>