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3"/>
  </p:handoutMasterIdLst>
  <p:sldIdLst>
    <p:sldId id="256" r:id="rId2"/>
  </p:sldIdLst>
  <p:sldSz cx="21945600" cy="32918400"/>
  <p:notesSz cx="7004050" cy="9283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68">
          <p15:clr>
            <a:srgbClr val="A4A3A4"/>
          </p15:clr>
        </p15:guide>
        <p15:guide id="2" pos="691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00"/>
    <a:srgbClr val="006666"/>
    <a:srgbClr val="A50021"/>
    <a:srgbClr val="FFFF99"/>
    <a:srgbClr val="FF9966"/>
    <a:srgbClr val="99CCFF"/>
    <a:srgbClr val="008080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6416" autoAdjust="0"/>
    <p:restoredTop sz="94728" autoAdjust="0"/>
  </p:normalViewPr>
  <p:slideViewPr>
    <p:cSldViewPr>
      <p:cViewPr varScale="1">
        <p:scale>
          <a:sx n="16" d="100"/>
          <a:sy n="16" d="100"/>
        </p:scale>
        <p:origin x="2832" y="84"/>
      </p:cViewPr>
      <p:guideLst>
        <p:guide orient="horz" pos="10368"/>
        <p:guide pos="691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handoutMaster" Target="handoutMasters/handout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5300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67163" y="0"/>
            <a:ext cx="3035300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16634F84-07F9-40DD-BE9C-440D26958E2C}" type="datetimeFigureOut">
              <a:rPr lang="en-US"/>
              <a:pPr>
                <a:defRPr/>
              </a:pPr>
              <a:t>1/17/2018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18563"/>
            <a:ext cx="3035300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67163" y="8818563"/>
            <a:ext cx="3035300" cy="4635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06A767C2-1B92-40A9-BBC5-5F82AB50EC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221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5709" y="10225088"/>
            <a:ext cx="18654183" cy="7058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91417" y="18654713"/>
            <a:ext cx="15362767" cy="84105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503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492" y="1319213"/>
            <a:ext cx="19750617" cy="54864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97492" y="7681913"/>
            <a:ext cx="19750617" cy="2172414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174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910984" y="1319213"/>
            <a:ext cx="4937125" cy="2808684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97493" y="1319213"/>
            <a:ext cx="14711891" cy="2808684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97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492" y="1319213"/>
            <a:ext cx="19750617" cy="54864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492" y="7681913"/>
            <a:ext cx="19750617" cy="2172414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524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3551" y="21152645"/>
            <a:ext cx="18654183" cy="6538913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3551" y="13951745"/>
            <a:ext cx="18654183" cy="72009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56121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492" y="1319213"/>
            <a:ext cx="19750617" cy="54864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492" y="7681913"/>
            <a:ext cx="9824508" cy="2172414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23600" y="7681913"/>
            <a:ext cx="9824509" cy="2172414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092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492" y="1319213"/>
            <a:ext cx="19750617" cy="5486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492" y="7367588"/>
            <a:ext cx="9696450" cy="307181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492" y="10439400"/>
            <a:ext cx="9696450" cy="18966657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148484" y="7367588"/>
            <a:ext cx="9699625" cy="307181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148484" y="10439400"/>
            <a:ext cx="9699625" cy="18966657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856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492" y="1319213"/>
            <a:ext cx="19750617" cy="54864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080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8927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492" y="1309688"/>
            <a:ext cx="7219950" cy="557927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79909" y="1309688"/>
            <a:ext cx="12268200" cy="2809637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492" y="6888957"/>
            <a:ext cx="7219950" cy="22517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05839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1067" y="23043358"/>
            <a:ext cx="13167783" cy="271938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01067" y="2940845"/>
            <a:ext cx="13167783" cy="1975246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1067" y="25762745"/>
            <a:ext cx="13167783" cy="386476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95256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8"/>
          <p:cNvSpPr>
            <a:spLocks noChangeArrowheads="1"/>
          </p:cNvSpPr>
          <p:nvPr userDrawn="1"/>
        </p:nvSpPr>
        <p:spPr bwMode="auto">
          <a:xfrm>
            <a:off x="3656013" y="0"/>
            <a:ext cx="18281650" cy="3657600"/>
          </a:xfrm>
          <a:prstGeom prst="rect">
            <a:avLst/>
          </a:prstGeom>
          <a:solidFill>
            <a:srgbClr val="8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457200" tIns="457200" rIns="457200" bIns="457200"/>
          <a:lstStyle>
            <a:lvl1pPr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smtClean="0"/>
          </a:p>
        </p:txBody>
      </p:sp>
      <p:sp>
        <p:nvSpPr>
          <p:cNvPr id="1033" name="Rectangle 9"/>
          <p:cNvSpPr>
            <a:spLocks noChangeArrowheads="1"/>
          </p:cNvSpPr>
          <p:nvPr userDrawn="1"/>
        </p:nvSpPr>
        <p:spPr bwMode="auto">
          <a:xfrm>
            <a:off x="0" y="30937200"/>
            <a:ext cx="21945600" cy="1981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457200" tIns="457200" rIns="457200" bIns="457200"/>
          <a:lstStyle/>
          <a:p>
            <a:pPr eaLnBrk="1" hangingPunct="1">
              <a:defRPr/>
            </a:pPr>
            <a:endParaRPr lang="en-US" dirty="0">
              <a:latin typeface="Arial" charset="0"/>
            </a:endParaRPr>
          </a:p>
        </p:txBody>
      </p:sp>
      <p:sp>
        <p:nvSpPr>
          <p:cNvPr id="1028" name="Line 12"/>
          <p:cNvSpPr>
            <a:spLocks noChangeShapeType="1"/>
          </p:cNvSpPr>
          <p:nvPr userDrawn="1"/>
        </p:nvSpPr>
        <p:spPr bwMode="auto">
          <a:xfrm>
            <a:off x="0" y="3657600"/>
            <a:ext cx="21937663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9" name="Line 12"/>
          <p:cNvSpPr>
            <a:spLocks noChangeShapeType="1"/>
          </p:cNvSpPr>
          <p:nvPr userDrawn="1"/>
        </p:nvSpPr>
        <p:spPr bwMode="auto">
          <a:xfrm flipH="1">
            <a:off x="3657600" y="0"/>
            <a:ext cx="0" cy="36576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Frame 5"/>
          <p:cNvSpPr/>
          <p:nvPr userDrawn="1"/>
        </p:nvSpPr>
        <p:spPr bwMode="auto">
          <a:xfrm>
            <a:off x="0" y="0"/>
            <a:ext cx="21945600" cy="32994600"/>
          </a:xfrm>
          <a:prstGeom prst="frame">
            <a:avLst>
              <a:gd name="adj1" fmla="val 877"/>
            </a:avLst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4389438" eaLnBrk="1" hangingPunct="1">
              <a:defRPr/>
            </a:pPr>
            <a:endParaRPr lang="en-US">
              <a:latin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389438" rtl="0" eaLnBrk="0" fontAlgn="base" hangingPunct="0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+mj-lt"/>
          <a:ea typeface="+mj-ea"/>
          <a:cs typeface="+mj-cs"/>
        </a:defRPr>
      </a:lvl1pPr>
      <a:lvl2pPr algn="ctr" defTabSz="4389438" rtl="0" eaLnBrk="0" fontAlgn="base" hangingPunct="0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Arial" charset="0"/>
        </a:defRPr>
      </a:lvl2pPr>
      <a:lvl3pPr algn="ctr" defTabSz="4389438" rtl="0" eaLnBrk="0" fontAlgn="base" hangingPunct="0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Arial" charset="0"/>
        </a:defRPr>
      </a:lvl3pPr>
      <a:lvl4pPr algn="ctr" defTabSz="4389438" rtl="0" eaLnBrk="0" fontAlgn="base" hangingPunct="0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Arial" charset="0"/>
        </a:defRPr>
      </a:lvl4pPr>
      <a:lvl5pPr algn="ctr" defTabSz="4389438" rtl="0" eaLnBrk="0" fontAlgn="base" hangingPunct="0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Arial" charset="0"/>
        </a:defRPr>
      </a:lvl5pPr>
      <a:lvl6pPr marL="457200" algn="ctr" defTabSz="4389438" rtl="0" fontAlgn="base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Arial" charset="0"/>
        </a:defRPr>
      </a:lvl6pPr>
      <a:lvl7pPr marL="914400" algn="ctr" defTabSz="4389438" rtl="0" fontAlgn="base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Arial" charset="0"/>
        </a:defRPr>
      </a:lvl7pPr>
      <a:lvl8pPr marL="1371600" algn="ctr" defTabSz="4389438" rtl="0" fontAlgn="base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Arial" charset="0"/>
        </a:defRPr>
      </a:lvl8pPr>
      <a:lvl9pPr marL="1828800" algn="ctr" defTabSz="4389438" rtl="0" fontAlgn="base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Arial" charset="0"/>
        </a:defRPr>
      </a:lvl9pPr>
    </p:titleStyle>
    <p:bodyStyle>
      <a:lvl1pPr marL="1646238" indent="-1646238" algn="l" defTabSz="4389438" rtl="0" eaLnBrk="0" fontAlgn="base" hangingPunct="0">
        <a:spcBef>
          <a:spcPct val="20000"/>
        </a:spcBef>
        <a:spcAft>
          <a:spcPct val="0"/>
        </a:spcAft>
        <a:buChar char="•"/>
        <a:defRPr sz="15400">
          <a:solidFill>
            <a:schemeClr val="tx1"/>
          </a:solidFill>
          <a:latin typeface="+mn-lt"/>
          <a:ea typeface="+mn-ea"/>
          <a:cs typeface="+mn-cs"/>
        </a:defRPr>
      </a:lvl1pPr>
      <a:lvl2pPr marL="3565525" indent="-1371600" algn="l" defTabSz="4389438" rtl="0" eaLnBrk="0" fontAlgn="base" hangingPunct="0">
        <a:spcBef>
          <a:spcPct val="20000"/>
        </a:spcBef>
        <a:spcAft>
          <a:spcPct val="0"/>
        </a:spcAft>
        <a:buChar char="–"/>
        <a:defRPr sz="13400">
          <a:solidFill>
            <a:schemeClr val="tx1"/>
          </a:solidFill>
          <a:latin typeface="+mn-lt"/>
        </a:defRPr>
      </a:lvl2pPr>
      <a:lvl3pPr marL="5486400" indent="-1096963" algn="l" defTabSz="4389438" rtl="0" eaLnBrk="0" fontAlgn="base" hangingPunct="0">
        <a:spcBef>
          <a:spcPct val="20000"/>
        </a:spcBef>
        <a:spcAft>
          <a:spcPct val="0"/>
        </a:spcAft>
        <a:buChar char="•"/>
        <a:defRPr sz="11500">
          <a:solidFill>
            <a:schemeClr val="tx1"/>
          </a:solidFill>
          <a:latin typeface="+mn-lt"/>
        </a:defRPr>
      </a:lvl3pPr>
      <a:lvl4pPr marL="7680325" indent="-1096963" algn="l" defTabSz="4389438" rtl="0" eaLnBrk="0" fontAlgn="base" hangingPunct="0">
        <a:spcBef>
          <a:spcPct val="20000"/>
        </a:spcBef>
        <a:spcAft>
          <a:spcPct val="0"/>
        </a:spcAft>
        <a:buChar char="–"/>
        <a:defRPr sz="9600">
          <a:solidFill>
            <a:schemeClr val="tx1"/>
          </a:solidFill>
          <a:latin typeface="+mn-lt"/>
        </a:defRPr>
      </a:lvl4pPr>
      <a:lvl5pPr marL="9875838" indent="-1096963" algn="l" defTabSz="4389438" rtl="0" eaLnBrk="0" fontAlgn="base" hangingPunct="0">
        <a:spcBef>
          <a:spcPct val="20000"/>
        </a:spcBef>
        <a:spcAft>
          <a:spcPct val="0"/>
        </a:spcAft>
        <a:buChar char="»"/>
        <a:defRPr sz="9600">
          <a:solidFill>
            <a:schemeClr val="tx1"/>
          </a:solidFill>
          <a:latin typeface="+mn-lt"/>
        </a:defRPr>
      </a:lvl5pPr>
      <a:lvl6pPr marL="10333038" indent="-1096963" algn="l" defTabSz="4389438" rtl="0" fontAlgn="base">
        <a:spcBef>
          <a:spcPct val="20000"/>
        </a:spcBef>
        <a:spcAft>
          <a:spcPct val="0"/>
        </a:spcAft>
        <a:buChar char="»"/>
        <a:defRPr sz="9600">
          <a:solidFill>
            <a:schemeClr val="tx1"/>
          </a:solidFill>
          <a:latin typeface="+mn-lt"/>
        </a:defRPr>
      </a:lvl6pPr>
      <a:lvl7pPr marL="10790238" indent="-1096963" algn="l" defTabSz="4389438" rtl="0" fontAlgn="base">
        <a:spcBef>
          <a:spcPct val="20000"/>
        </a:spcBef>
        <a:spcAft>
          <a:spcPct val="0"/>
        </a:spcAft>
        <a:buChar char="»"/>
        <a:defRPr sz="9600">
          <a:solidFill>
            <a:schemeClr val="tx1"/>
          </a:solidFill>
          <a:latin typeface="+mn-lt"/>
        </a:defRPr>
      </a:lvl7pPr>
      <a:lvl8pPr marL="11247438" indent="-1096963" algn="l" defTabSz="4389438" rtl="0" fontAlgn="base">
        <a:spcBef>
          <a:spcPct val="20000"/>
        </a:spcBef>
        <a:spcAft>
          <a:spcPct val="0"/>
        </a:spcAft>
        <a:buChar char="»"/>
        <a:defRPr sz="9600">
          <a:solidFill>
            <a:schemeClr val="tx1"/>
          </a:solidFill>
          <a:latin typeface="+mn-lt"/>
        </a:defRPr>
      </a:lvl8pPr>
      <a:lvl9pPr marL="11704638" indent="-1096963" algn="l" defTabSz="4389438" rtl="0" fontAlgn="base">
        <a:spcBef>
          <a:spcPct val="20000"/>
        </a:spcBef>
        <a:spcAft>
          <a:spcPct val="0"/>
        </a:spcAft>
        <a:buChar char="»"/>
        <a:defRPr sz="9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122"/>
          <p:cNvSpPr txBox="1">
            <a:spLocks noChangeArrowheads="1"/>
          </p:cNvSpPr>
          <p:nvPr/>
        </p:nvSpPr>
        <p:spPr bwMode="auto">
          <a:xfrm>
            <a:off x="3656013" y="139700"/>
            <a:ext cx="18281650" cy="24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2880" tIns="182880" rIns="182880" bIns="182880">
            <a:spAutoFit/>
          </a:bodyPr>
          <a:lstStyle>
            <a:lvl1pPr defTabSz="4389438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389438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389438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389438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389438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6600" b="1" dirty="0" smtClean="0">
                <a:solidFill>
                  <a:srgbClr val="FFFF66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PSTU Information System</a:t>
            </a:r>
            <a:endParaRPr lang="en-US" sz="6600" b="1" dirty="0">
              <a:solidFill>
                <a:srgbClr val="FFFF66"/>
              </a:solidFill>
              <a:latin typeface="Helvetica" panose="020B0604020202020204" pitchFamily="34" charset="0"/>
              <a:ea typeface="Tahoma" panose="020B0604030504040204" pitchFamily="34" charset="0"/>
              <a:cs typeface="Helvetica" panose="020B0604020202020204" pitchFamily="34" charset="0"/>
            </a:endParaRPr>
          </a:p>
          <a:p>
            <a:pPr algn="ctr" eaLnBrk="1" hangingPunct="1"/>
            <a:endParaRPr lang="en-US" sz="6600" b="1" dirty="0">
              <a:solidFill>
                <a:srgbClr val="FFFF66"/>
              </a:solidFill>
              <a:latin typeface="Helvetica" panose="020B0604020202020204" pitchFamily="34" charset="0"/>
              <a:ea typeface="Tahoma" panose="020B0604030504040204" pitchFamily="34" charset="0"/>
              <a:cs typeface="Helvetica" panose="020B0604020202020204" pitchFamily="34" charset="0"/>
            </a:endParaRPr>
          </a:p>
        </p:txBody>
      </p:sp>
      <p:sp>
        <p:nvSpPr>
          <p:cNvPr id="3075" name="Text Box 123"/>
          <p:cNvSpPr txBox="1">
            <a:spLocks noChangeArrowheads="1"/>
          </p:cNvSpPr>
          <p:nvPr/>
        </p:nvSpPr>
        <p:spPr bwMode="auto">
          <a:xfrm>
            <a:off x="3663950" y="1981200"/>
            <a:ext cx="1828165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0" tIns="457200" rIns="457200" bIns="457200" anchor="ctr" anchorCtr="1"/>
          <a:lstStyle>
            <a:lvl1pPr defTabSz="4389438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389438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389438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389438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389438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4000" b="1" dirty="0" smtClean="0">
                <a:solidFill>
                  <a:srgbClr val="FFFF99"/>
                </a:solidFill>
              </a:rPr>
              <a:t>Md. </a:t>
            </a:r>
            <a:r>
              <a:rPr lang="en-US" sz="4000" b="1" dirty="0" err="1" smtClean="0">
                <a:solidFill>
                  <a:srgbClr val="FFFF99"/>
                </a:solidFill>
              </a:rPr>
              <a:t>Inzamul</a:t>
            </a:r>
            <a:r>
              <a:rPr lang="en-US" sz="4000" b="1" dirty="0" smtClean="0">
                <a:solidFill>
                  <a:srgbClr val="FFFF99"/>
                </a:solidFill>
              </a:rPr>
              <a:t> Islam Ricky (1302004) mdrickyislam.cse@gmail.com</a:t>
            </a:r>
            <a:endParaRPr lang="en-US" sz="4000" b="1" dirty="0">
              <a:solidFill>
                <a:srgbClr val="FFFF99"/>
              </a:solidFill>
            </a:endParaRPr>
          </a:p>
        </p:txBody>
      </p:sp>
      <p:pic>
        <p:nvPicPr>
          <p:cNvPr id="3076" name="Picture 17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350" y="292100"/>
            <a:ext cx="3263900" cy="326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7" name="Text Box 123"/>
          <p:cNvSpPr txBox="1">
            <a:spLocks noChangeArrowheads="1"/>
          </p:cNvSpPr>
          <p:nvPr/>
        </p:nvSpPr>
        <p:spPr bwMode="auto">
          <a:xfrm>
            <a:off x="0" y="31165800"/>
            <a:ext cx="21945600" cy="1522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0" tIns="457200" rIns="457200" bIns="457200" anchor="ctr" anchorCtr="1"/>
          <a:lstStyle>
            <a:lvl1pPr defTabSz="4389438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389438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389438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389438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389438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4400" b="1" dirty="0">
                <a:solidFill>
                  <a:srgbClr val="800000"/>
                </a:solidFill>
              </a:rPr>
              <a:t>Faculty of Computer Science and Engineering (CSE), PSTU</a:t>
            </a:r>
          </a:p>
          <a:p>
            <a:pPr algn="ctr" eaLnBrk="1" hangingPunct="1"/>
            <a:r>
              <a:rPr lang="en-US" sz="4400" b="1" dirty="0">
                <a:solidFill>
                  <a:srgbClr val="800000"/>
                </a:solidFill>
              </a:rPr>
              <a:t>cse.pstu.ac.bd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66750" y="4361865"/>
            <a:ext cx="5715000" cy="707886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eaLnBrk="1" hangingPunct="1">
              <a:defRPr/>
            </a:pPr>
            <a:r>
              <a:rPr lang="en-US" sz="4000" b="1" u="sng" dirty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Arial" charset="0"/>
              </a:rPr>
              <a:t>Background Portion: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66750" y="22653665"/>
            <a:ext cx="5715000" cy="707886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eaLnBrk="1" hangingPunct="1">
              <a:defRPr/>
            </a:pPr>
            <a:r>
              <a:rPr lang="en-US" sz="4000" b="1" u="sng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Arial" charset="0"/>
              </a:rPr>
              <a:t>Methodology</a:t>
            </a:r>
            <a:r>
              <a:rPr lang="en-US" sz="4000" b="1" u="sng" dirty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Arial" charset="0"/>
              </a:rPr>
              <a:t>:</a:t>
            </a:r>
          </a:p>
        </p:txBody>
      </p:sp>
      <p:cxnSp>
        <p:nvCxnSpPr>
          <p:cNvPr id="3080" name="Straight Connector 23"/>
          <p:cNvCxnSpPr>
            <a:cxnSpLocks noChangeShapeType="1"/>
          </p:cNvCxnSpPr>
          <p:nvPr/>
        </p:nvCxnSpPr>
        <p:spPr bwMode="auto">
          <a:xfrm rot="16200000" flipH="1">
            <a:off x="-153193" y="15544006"/>
            <a:ext cx="21640800" cy="1539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" name="TextBox 25"/>
          <p:cNvSpPr txBox="1"/>
          <p:nvPr/>
        </p:nvSpPr>
        <p:spPr>
          <a:xfrm>
            <a:off x="666750" y="14887844"/>
            <a:ext cx="5715000" cy="707886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eaLnBrk="1" hangingPunct="1">
              <a:defRPr/>
            </a:pPr>
            <a:r>
              <a:rPr lang="en-US" sz="4000" b="1" u="sng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Arial" charset="0"/>
              </a:rPr>
              <a:t>Project Modules:</a:t>
            </a:r>
            <a:endParaRPr lang="en-US" sz="4000" b="1" u="sng" dirty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  <a:latin typeface="Arial" charset="0"/>
            </a:endParaRPr>
          </a:p>
        </p:txBody>
      </p:sp>
      <p:sp>
        <p:nvSpPr>
          <p:cNvPr id="2069" name="TextBox 27"/>
          <p:cNvSpPr txBox="1">
            <a:spLocks noChangeArrowheads="1"/>
          </p:cNvSpPr>
          <p:nvPr/>
        </p:nvSpPr>
        <p:spPr bwMode="auto">
          <a:xfrm>
            <a:off x="544709" y="15701904"/>
            <a:ext cx="10134600" cy="6740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marL="571500" indent="-571500" eaLnBrk="1" hangingPunct="1">
              <a:buFont typeface="Wingdings" panose="05000000000000000000" pitchFamily="2" charset="2"/>
              <a:buChar char="ü"/>
              <a:defRPr/>
            </a:pPr>
            <a:r>
              <a:rPr lang="en-US" sz="3600" dirty="0" smtClean="0">
                <a:latin typeface="+mn-lt"/>
              </a:rPr>
              <a:t>Mail Authenticated Security</a:t>
            </a:r>
          </a:p>
          <a:p>
            <a:pPr marL="571500" indent="-571500" eaLnBrk="1" hangingPunct="1">
              <a:buFont typeface="Wingdings" panose="05000000000000000000" pitchFamily="2" charset="2"/>
              <a:buChar char="ü"/>
              <a:defRPr/>
            </a:pPr>
            <a:r>
              <a:rPr lang="en-US" sz="3600" dirty="0" smtClean="0">
                <a:latin typeface="+mn-lt"/>
              </a:rPr>
              <a:t>Students Discussion Forum</a:t>
            </a:r>
          </a:p>
          <a:p>
            <a:pPr marL="571500" indent="-571500" eaLnBrk="1" hangingPunct="1">
              <a:buFont typeface="Wingdings" panose="05000000000000000000" pitchFamily="2" charset="2"/>
              <a:buChar char="ü"/>
              <a:defRPr/>
            </a:pPr>
            <a:r>
              <a:rPr lang="en-US" sz="3600" dirty="0" smtClean="0">
                <a:latin typeface="+mn-lt"/>
              </a:rPr>
              <a:t>Live Chatting with admin</a:t>
            </a:r>
          </a:p>
          <a:p>
            <a:pPr marL="571500" indent="-571500" eaLnBrk="1" hangingPunct="1">
              <a:buFont typeface="Wingdings" panose="05000000000000000000" pitchFamily="2" charset="2"/>
              <a:buChar char="ü"/>
              <a:defRPr/>
            </a:pPr>
            <a:r>
              <a:rPr lang="en-US" sz="3600" dirty="0" smtClean="0">
                <a:latin typeface="+mn-lt"/>
              </a:rPr>
              <a:t>Enrollment Module (Regular Courses)</a:t>
            </a:r>
          </a:p>
          <a:p>
            <a:pPr marL="571500" indent="-571500" eaLnBrk="1" hangingPunct="1">
              <a:buFont typeface="Wingdings" panose="05000000000000000000" pitchFamily="2" charset="2"/>
              <a:buChar char="ü"/>
              <a:defRPr/>
            </a:pPr>
            <a:r>
              <a:rPr lang="en-US" sz="3600" dirty="0" smtClean="0">
                <a:latin typeface="+mn-lt"/>
              </a:rPr>
              <a:t>Enrollment </a:t>
            </a:r>
            <a:r>
              <a:rPr lang="en-US" sz="3600" dirty="0"/>
              <a:t>Module </a:t>
            </a:r>
            <a:r>
              <a:rPr lang="en-US" sz="3600" dirty="0" smtClean="0"/>
              <a:t>(</a:t>
            </a:r>
            <a:r>
              <a:rPr lang="en-US" sz="3600" dirty="0" smtClean="0">
                <a:latin typeface="+mn-lt"/>
              </a:rPr>
              <a:t>FI Courses)</a:t>
            </a:r>
          </a:p>
          <a:p>
            <a:pPr marL="571500" indent="-571500" eaLnBrk="1" hangingPunct="1">
              <a:buFont typeface="Wingdings" panose="05000000000000000000" pitchFamily="2" charset="2"/>
              <a:buChar char="ü"/>
              <a:defRPr/>
            </a:pPr>
            <a:r>
              <a:rPr lang="en-US" sz="3600" dirty="0" smtClean="0">
                <a:latin typeface="+mn-lt"/>
              </a:rPr>
              <a:t>Download .pdf Admit Card</a:t>
            </a:r>
          </a:p>
          <a:p>
            <a:pPr marL="571500" indent="-571500" eaLnBrk="1" hangingPunct="1">
              <a:buFont typeface="Wingdings" panose="05000000000000000000" pitchFamily="2" charset="2"/>
              <a:buChar char="ü"/>
              <a:defRPr/>
            </a:pPr>
            <a:r>
              <a:rPr lang="en-US" sz="3600" dirty="0" smtClean="0">
                <a:latin typeface="+mn-lt"/>
              </a:rPr>
              <a:t>Hall Provost (</a:t>
            </a:r>
            <a:r>
              <a:rPr lang="en-US" sz="3600" dirty="0"/>
              <a:t>Auth. </a:t>
            </a:r>
            <a:r>
              <a:rPr lang="en-US" sz="3600" dirty="0" smtClean="0">
                <a:latin typeface="+mn-lt"/>
              </a:rPr>
              <a:t>Based on Transaction)</a:t>
            </a:r>
          </a:p>
          <a:p>
            <a:pPr marL="571500" indent="-571500" eaLnBrk="1" hangingPunct="1">
              <a:buFont typeface="Wingdings" panose="05000000000000000000" pitchFamily="2" charset="2"/>
              <a:buChar char="ü"/>
              <a:defRPr/>
            </a:pPr>
            <a:r>
              <a:rPr lang="en-US" sz="3600" dirty="0" smtClean="0">
                <a:latin typeface="+mn-lt"/>
              </a:rPr>
              <a:t>Account Officer (</a:t>
            </a:r>
            <a:r>
              <a:rPr lang="en-US" sz="3600" dirty="0" smtClean="0"/>
              <a:t>Auth. </a:t>
            </a:r>
            <a:r>
              <a:rPr lang="en-US" sz="3600" dirty="0" smtClean="0">
                <a:latin typeface="+mn-lt"/>
              </a:rPr>
              <a:t>Based On Bank API)</a:t>
            </a:r>
          </a:p>
          <a:p>
            <a:pPr marL="571500" indent="-571500" eaLnBrk="1" hangingPunct="1">
              <a:buFont typeface="Wingdings" panose="05000000000000000000" pitchFamily="2" charset="2"/>
              <a:buChar char="ü"/>
              <a:defRPr/>
            </a:pPr>
            <a:r>
              <a:rPr lang="en-US" sz="3600" dirty="0" smtClean="0">
                <a:latin typeface="+mn-lt"/>
              </a:rPr>
              <a:t>Dean Office (Auth. &amp; control admit card and enrollment session)</a:t>
            </a:r>
          </a:p>
          <a:p>
            <a:pPr marL="571500" indent="-571500" eaLnBrk="1" hangingPunct="1">
              <a:buFont typeface="Wingdings" panose="05000000000000000000" pitchFamily="2" charset="2"/>
              <a:buChar char="ü"/>
              <a:defRPr/>
            </a:pPr>
            <a:r>
              <a:rPr lang="en-US" sz="3600" dirty="0" smtClean="0">
                <a:latin typeface="+mn-lt"/>
              </a:rPr>
              <a:t>Admission (Student)</a:t>
            </a:r>
          </a:p>
          <a:p>
            <a:pPr marL="571500" indent="-571500" eaLnBrk="1" hangingPunct="1">
              <a:buFont typeface="Wingdings" panose="05000000000000000000" pitchFamily="2" charset="2"/>
              <a:buChar char="ü"/>
              <a:defRPr/>
            </a:pPr>
            <a:r>
              <a:rPr lang="en-US" sz="3600" dirty="0" smtClean="0">
                <a:latin typeface="+mn-lt"/>
              </a:rPr>
              <a:t>Admission (Admin)</a:t>
            </a:r>
          </a:p>
        </p:txBody>
      </p:sp>
      <p:cxnSp>
        <p:nvCxnSpPr>
          <p:cNvPr id="3083" name="Straight Connector 28"/>
          <p:cNvCxnSpPr>
            <a:cxnSpLocks noChangeShapeType="1"/>
          </p:cNvCxnSpPr>
          <p:nvPr/>
        </p:nvCxnSpPr>
        <p:spPr bwMode="auto">
          <a:xfrm rot="16200000" flipH="1">
            <a:off x="38100" y="15582900"/>
            <a:ext cx="21640800" cy="762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84" name="TextBox 22"/>
          <p:cNvSpPr txBox="1">
            <a:spLocks noChangeArrowheads="1"/>
          </p:cNvSpPr>
          <p:nvPr/>
        </p:nvSpPr>
        <p:spPr bwMode="auto">
          <a:xfrm>
            <a:off x="630237" y="5158096"/>
            <a:ext cx="9817100" cy="941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3600" dirty="0" smtClean="0"/>
              <a:t>Entities interacting with UIS system (with role): </a:t>
            </a:r>
            <a:r>
              <a:rPr lang="en-US" sz="3500" dirty="0" smtClean="0"/>
              <a:t> </a:t>
            </a:r>
          </a:p>
          <a:p>
            <a:pPr marL="742950" indent="-742950" algn="just" eaLnBrk="1" hangingPunct="1">
              <a:buAutoNum type="alphaLcParenBoth"/>
            </a:pPr>
            <a:r>
              <a:rPr lang="en-US" sz="3000" u="sng" dirty="0" smtClean="0"/>
              <a:t>Student: </a:t>
            </a:r>
          </a:p>
          <a:p>
            <a:pPr algn="just" eaLnBrk="1" hangingPunct="1"/>
            <a:r>
              <a:rPr lang="en-US" sz="3000" dirty="0"/>
              <a:t> </a:t>
            </a:r>
            <a:r>
              <a:rPr lang="en-US" sz="3000" dirty="0" smtClean="0"/>
              <a:t>      1) Enrollment Request &amp; View approval</a:t>
            </a:r>
          </a:p>
          <a:p>
            <a:pPr algn="just" eaLnBrk="1" hangingPunct="1"/>
            <a:r>
              <a:rPr lang="en-US" sz="3000" dirty="0" smtClean="0"/>
              <a:t>        2) Students Forum</a:t>
            </a:r>
          </a:p>
          <a:p>
            <a:pPr algn="just" eaLnBrk="1" hangingPunct="1"/>
            <a:r>
              <a:rPr lang="en-US" sz="3000" dirty="0" smtClean="0"/>
              <a:t>(b) </a:t>
            </a:r>
            <a:r>
              <a:rPr lang="en-US" sz="3000" u="sng" dirty="0" smtClean="0"/>
              <a:t>Dean:  </a:t>
            </a:r>
            <a:endParaRPr lang="en-US" sz="3000" dirty="0" smtClean="0"/>
          </a:p>
          <a:p>
            <a:pPr algn="just" eaLnBrk="1" hangingPunct="1"/>
            <a:r>
              <a:rPr lang="en-US" sz="3000" dirty="0"/>
              <a:t>	</a:t>
            </a:r>
            <a:r>
              <a:rPr lang="en-US" sz="3000" dirty="0" smtClean="0"/>
              <a:t>1) Enrollment Approval</a:t>
            </a:r>
          </a:p>
          <a:p>
            <a:pPr algn="just" eaLnBrk="1" hangingPunct="1"/>
            <a:r>
              <a:rPr lang="en-US" sz="3000" dirty="0"/>
              <a:t>	</a:t>
            </a:r>
            <a:r>
              <a:rPr lang="en-US" sz="3000" dirty="0" smtClean="0"/>
              <a:t>2) Control enrollment &amp; admit card session</a:t>
            </a:r>
          </a:p>
          <a:p>
            <a:pPr algn="just" eaLnBrk="1" hangingPunct="1"/>
            <a:r>
              <a:rPr lang="en-US" sz="3000" dirty="0" smtClean="0"/>
              <a:t>(c) </a:t>
            </a:r>
            <a:r>
              <a:rPr lang="en-US" sz="3000" u="sng" dirty="0" smtClean="0"/>
              <a:t>Account Officer:  </a:t>
            </a:r>
            <a:endParaRPr lang="en-US" sz="3000" dirty="0"/>
          </a:p>
          <a:p>
            <a:pPr algn="just" eaLnBrk="1" hangingPunct="1"/>
            <a:r>
              <a:rPr lang="en-US" sz="3000" dirty="0"/>
              <a:t>	1) Enrollment </a:t>
            </a:r>
            <a:r>
              <a:rPr lang="en-US" sz="3000" dirty="0" smtClean="0"/>
              <a:t>Approval by checking the transaction 	    detail provided by bank API</a:t>
            </a:r>
            <a:endParaRPr lang="en-US" sz="3000" dirty="0"/>
          </a:p>
          <a:p>
            <a:pPr algn="just" eaLnBrk="1" hangingPunct="1"/>
            <a:r>
              <a:rPr lang="en-US" sz="3000" dirty="0" smtClean="0"/>
              <a:t>(d) </a:t>
            </a:r>
            <a:r>
              <a:rPr lang="en-US" sz="3000" u="sng" dirty="0" smtClean="0"/>
              <a:t>Hall Provost:  </a:t>
            </a:r>
            <a:endParaRPr lang="en-US" sz="3000" dirty="0"/>
          </a:p>
          <a:p>
            <a:pPr algn="just" eaLnBrk="1" hangingPunct="1"/>
            <a:r>
              <a:rPr lang="en-US" sz="3000" dirty="0"/>
              <a:t>	1) Enrollment Approval</a:t>
            </a:r>
          </a:p>
          <a:p>
            <a:pPr algn="just" eaLnBrk="1" hangingPunct="1"/>
            <a:r>
              <a:rPr lang="en-US" sz="3000" dirty="0"/>
              <a:t>	2) Control enrollment &amp; admit card </a:t>
            </a:r>
            <a:r>
              <a:rPr lang="en-US" sz="3000" dirty="0" smtClean="0"/>
              <a:t>session</a:t>
            </a:r>
          </a:p>
          <a:p>
            <a:pPr algn="just" eaLnBrk="1" hangingPunct="1"/>
            <a:r>
              <a:rPr lang="en-US" sz="3000" dirty="0" smtClean="0"/>
              <a:t>(e) </a:t>
            </a:r>
            <a:r>
              <a:rPr lang="en-US" sz="3000" u="sng" dirty="0" smtClean="0"/>
              <a:t>Applicant:  </a:t>
            </a:r>
            <a:endParaRPr lang="en-US" sz="3000" dirty="0"/>
          </a:p>
          <a:p>
            <a:pPr algn="just" eaLnBrk="1" hangingPunct="1"/>
            <a:r>
              <a:rPr lang="en-US" sz="3000" dirty="0"/>
              <a:t>	1) </a:t>
            </a:r>
            <a:r>
              <a:rPr lang="en-US" sz="3000" dirty="0" smtClean="0"/>
              <a:t>Providing detail &amp; download admit card</a:t>
            </a:r>
            <a:endParaRPr lang="en-US" sz="3000" dirty="0"/>
          </a:p>
          <a:p>
            <a:pPr algn="just" eaLnBrk="1" hangingPunct="1"/>
            <a:r>
              <a:rPr lang="en-US" sz="3000" dirty="0"/>
              <a:t>	2) </a:t>
            </a:r>
            <a:r>
              <a:rPr lang="en-US" sz="3000" dirty="0" smtClean="0"/>
              <a:t>Faculty &amp; hall Choice (For eligible students)</a:t>
            </a:r>
          </a:p>
          <a:p>
            <a:pPr algn="just" eaLnBrk="1" hangingPunct="1"/>
            <a:r>
              <a:rPr lang="en-US" sz="3000" dirty="0" smtClean="0"/>
              <a:t>(f) </a:t>
            </a:r>
            <a:r>
              <a:rPr lang="en-US" sz="3000" u="sng" dirty="0" smtClean="0"/>
              <a:t>Admission admin:  </a:t>
            </a:r>
            <a:endParaRPr lang="en-US" sz="3000" dirty="0"/>
          </a:p>
          <a:p>
            <a:pPr algn="just" eaLnBrk="1" hangingPunct="1"/>
            <a:r>
              <a:rPr lang="en-US" sz="3000" dirty="0"/>
              <a:t>	</a:t>
            </a:r>
            <a:r>
              <a:rPr lang="en-US" sz="3000" dirty="0" smtClean="0"/>
              <a:t>1)Upload eligible list and admission results. </a:t>
            </a:r>
            <a:endParaRPr lang="en-US" sz="3000" dirty="0"/>
          </a:p>
          <a:p>
            <a:pPr algn="just" eaLnBrk="1" hangingPunct="1"/>
            <a:r>
              <a:rPr lang="en-US" sz="3000" dirty="0"/>
              <a:t>	</a:t>
            </a:r>
            <a:r>
              <a:rPr lang="en-US" sz="3000" dirty="0" smtClean="0"/>
              <a:t>2)Dynamically allocated ‘allocation list’ and registering students with UIS database. 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750" y="23524882"/>
            <a:ext cx="9469440" cy="27699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sz="3600" b="1" u="sng" dirty="0">
                <a:latin typeface="Arial" charset="0"/>
              </a:rPr>
              <a:t>Step 1:</a:t>
            </a:r>
          </a:p>
          <a:p>
            <a:pPr eaLnBrk="1" hangingPunct="1">
              <a:defRPr/>
            </a:pPr>
            <a:r>
              <a:rPr lang="en-US" sz="3200" dirty="0">
                <a:latin typeface="Arial" charset="0"/>
              </a:rPr>
              <a:t>Analysis of:</a:t>
            </a:r>
          </a:p>
          <a:p>
            <a:pPr marL="914400" lvl="1" indent="-457200" eaLnBrk="1" hangingPunct="1">
              <a:buFont typeface="+mj-lt"/>
              <a:buAutoNum type="arabicPeriod"/>
              <a:defRPr/>
            </a:pPr>
            <a:r>
              <a:rPr lang="en-US" sz="2800" dirty="0" smtClean="0">
                <a:latin typeface="Arial" charset="0"/>
              </a:rPr>
              <a:t>Bangladesh University Of Engineering &amp; Technology (BUET) Information System. </a:t>
            </a:r>
            <a:endParaRPr lang="en-US" sz="2800" dirty="0">
              <a:latin typeface="Arial" charset="0"/>
            </a:endParaRPr>
          </a:p>
          <a:p>
            <a:pPr marL="914400" lvl="1" indent="-457200" eaLnBrk="1" hangingPunct="1">
              <a:buFont typeface="+mj-lt"/>
              <a:buAutoNum type="arabicPeriod"/>
              <a:defRPr/>
            </a:pPr>
            <a:r>
              <a:rPr lang="en-US" sz="2800" dirty="0" smtClean="0">
                <a:latin typeface="Arial" charset="0"/>
              </a:rPr>
              <a:t>PSTU semester enrollment and admission system</a:t>
            </a:r>
            <a:endParaRPr lang="en-US" sz="2800" dirty="0">
              <a:latin typeface="Arial" charset="0"/>
            </a:endParaRPr>
          </a:p>
          <a:p>
            <a:pPr marL="457200" indent="-457200" eaLnBrk="1" hangingPunct="1">
              <a:buFont typeface="+mj-lt"/>
              <a:buAutoNum type="arabicPeriod"/>
              <a:defRPr/>
            </a:pPr>
            <a:endParaRPr lang="en-US" dirty="0">
              <a:latin typeface="Arial" charset="0"/>
            </a:endParaRPr>
          </a:p>
        </p:txBody>
      </p:sp>
      <p:sp>
        <p:nvSpPr>
          <p:cNvPr id="3087" name="TextBox 26"/>
          <p:cNvSpPr txBox="1">
            <a:spLocks noChangeArrowheads="1"/>
          </p:cNvSpPr>
          <p:nvPr/>
        </p:nvSpPr>
        <p:spPr bwMode="auto">
          <a:xfrm>
            <a:off x="11063285" y="4654164"/>
            <a:ext cx="5607625" cy="1138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3600" b="1" u="sng" dirty="0"/>
              <a:t>Step 2:</a:t>
            </a:r>
          </a:p>
          <a:p>
            <a:pPr eaLnBrk="1" hangingPunct="1"/>
            <a:r>
              <a:rPr lang="en-US" sz="3200" dirty="0" smtClean="0"/>
              <a:t>Relationship Between Entities</a:t>
            </a:r>
            <a:endParaRPr lang="en-US" sz="3200" dirty="0"/>
          </a:p>
        </p:txBody>
      </p:sp>
      <p:sp>
        <p:nvSpPr>
          <p:cNvPr id="3088" name="TextBox 27"/>
          <p:cNvSpPr txBox="1">
            <a:spLocks noChangeArrowheads="1"/>
          </p:cNvSpPr>
          <p:nvPr/>
        </p:nvSpPr>
        <p:spPr bwMode="auto">
          <a:xfrm>
            <a:off x="11102974" y="11670852"/>
            <a:ext cx="4147289" cy="1138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3600" b="1" u="sng" dirty="0"/>
              <a:t>Step 3:</a:t>
            </a:r>
          </a:p>
          <a:p>
            <a:pPr eaLnBrk="1" hangingPunct="1"/>
            <a:r>
              <a:rPr lang="en-US" sz="3200" dirty="0" smtClean="0"/>
              <a:t>Control Flow Diagram</a:t>
            </a:r>
            <a:endParaRPr lang="en-US" sz="3200" dirty="0"/>
          </a:p>
        </p:txBody>
      </p:sp>
      <p:sp>
        <p:nvSpPr>
          <p:cNvPr id="20" name="TextBox 26"/>
          <p:cNvSpPr txBox="1">
            <a:spLocks noChangeArrowheads="1"/>
          </p:cNvSpPr>
          <p:nvPr/>
        </p:nvSpPr>
        <p:spPr bwMode="auto">
          <a:xfrm>
            <a:off x="154781" y="26643013"/>
            <a:ext cx="9446419" cy="4708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sz="3600" b="1" u="sng" dirty="0">
                <a:latin typeface="Arial" charset="0"/>
              </a:rPr>
              <a:t>Conclusion:</a:t>
            </a:r>
            <a:r>
              <a:rPr lang="en-US" sz="3600" u="sng" dirty="0">
                <a:latin typeface="Arial" charset="0"/>
              </a:rPr>
              <a:t> </a:t>
            </a:r>
          </a:p>
          <a:p>
            <a:pPr eaLnBrk="1" hangingPunct="1">
              <a:defRPr/>
            </a:pPr>
            <a:endParaRPr lang="en-US" sz="3200" u="sng" dirty="0">
              <a:latin typeface="Arial" charset="0"/>
            </a:endParaRPr>
          </a:p>
          <a:p>
            <a:pPr lvl="2" eaLnBrk="1" hangingPunct="1">
              <a:defRPr/>
            </a:pPr>
            <a:r>
              <a:rPr lang="en-US" sz="3200" u="sng" dirty="0">
                <a:latin typeface="Arial" charset="0"/>
              </a:rPr>
              <a:t>What has been done:</a:t>
            </a:r>
          </a:p>
          <a:p>
            <a:pPr marL="1428750" lvl="2" indent="-514350" eaLnBrk="1" hangingPunct="1">
              <a:buFontTx/>
              <a:buAutoNum type="arabicPeriod"/>
              <a:defRPr/>
            </a:pPr>
            <a:r>
              <a:rPr lang="en-US" sz="2800" dirty="0" smtClean="0">
                <a:latin typeface="Arial" charset="0"/>
              </a:rPr>
              <a:t>An ‘approval’ based enrollment system where student’s can get his admit card from home. </a:t>
            </a:r>
            <a:endParaRPr lang="en-US" sz="2800" dirty="0">
              <a:latin typeface="Arial" charset="0"/>
            </a:endParaRPr>
          </a:p>
          <a:p>
            <a:pPr marL="1428750" lvl="2" indent="-514350" eaLnBrk="1" hangingPunct="1">
              <a:buFontTx/>
              <a:buAutoNum type="arabicPeriod"/>
              <a:defRPr/>
            </a:pPr>
            <a:r>
              <a:rPr lang="en-US" sz="2800" dirty="0" smtClean="0">
                <a:latin typeface="Arial" charset="0"/>
              </a:rPr>
              <a:t>A Social sharing module for the website. </a:t>
            </a:r>
            <a:endParaRPr lang="en-US" sz="2800" dirty="0">
              <a:latin typeface="Arial" charset="0"/>
            </a:endParaRPr>
          </a:p>
          <a:p>
            <a:pPr marL="1428750" lvl="2" indent="-514350" eaLnBrk="1" hangingPunct="1">
              <a:buFontTx/>
              <a:buAutoNum type="arabicPeriod"/>
              <a:defRPr/>
            </a:pPr>
            <a:r>
              <a:rPr lang="en-US" sz="2800" dirty="0" smtClean="0">
                <a:latin typeface="Arial" charset="0"/>
              </a:rPr>
              <a:t>The whole admission process is integrated with the UIS core system</a:t>
            </a:r>
            <a:endParaRPr lang="en-US" sz="2800" dirty="0">
              <a:latin typeface="Arial" charset="0"/>
            </a:endParaRPr>
          </a:p>
          <a:p>
            <a:pPr marL="1428750" lvl="2" indent="-514350" eaLnBrk="1" hangingPunct="1">
              <a:buFontTx/>
              <a:buAutoNum type="arabicPeriod"/>
              <a:defRPr/>
            </a:pPr>
            <a:r>
              <a:rPr lang="en-US" sz="2800" dirty="0" smtClean="0">
                <a:latin typeface="Arial" charset="0"/>
              </a:rPr>
              <a:t>Global API for sharing information with security. </a:t>
            </a:r>
            <a:endParaRPr lang="en-US" sz="2800" dirty="0">
              <a:latin typeface="Arial" charset="0"/>
            </a:endParaRPr>
          </a:p>
          <a:p>
            <a:pPr marL="514350" indent="-514350" eaLnBrk="1" hangingPunct="1">
              <a:defRPr/>
            </a:pPr>
            <a:endParaRPr lang="en-US" sz="3200" dirty="0">
              <a:latin typeface="Arial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982200" y="26697037"/>
            <a:ext cx="11582400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 eaLnBrk="1" hangingPunct="1">
              <a:defRPr/>
            </a:pPr>
            <a:r>
              <a:rPr lang="en-US" sz="3200" u="sng" dirty="0">
                <a:latin typeface="Arial" charset="0"/>
              </a:rPr>
              <a:t>What will be done</a:t>
            </a:r>
            <a:r>
              <a:rPr lang="en-US" sz="3200" u="sng" dirty="0" smtClean="0">
                <a:latin typeface="Arial" charset="0"/>
              </a:rPr>
              <a:t>:</a:t>
            </a:r>
            <a:endParaRPr lang="en-US" sz="3200" dirty="0"/>
          </a:p>
          <a:p>
            <a:pPr algn="just"/>
            <a:r>
              <a:rPr lang="en-US" sz="2800" dirty="0" smtClean="0"/>
              <a:t>1. Enrollment </a:t>
            </a:r>
            <a:r>
              <a:rPr lang="en-US" sz="2800" dirty="0"/>
              <a:t>system with need to be specified for all the faculties. </a:t>
            </a:r>
          </a:p>
          <a:p>
            <a:pPr algn="just"/>
            <a:r>
              <a:rPr lang="en-US" sz="2800" dirty="0" smtClean="0"/>
              <a:t>2. Enriching </a:t>
            </a:r>
            <a:r>
              <a:rPr lang="en-US" sz="2800" dirty="0"/>
              <a:t>Dean Office, Account Officer and Hall Provost’s </a:t>
            </a:r>
            <a:r>
              <a:rPr lang="en-US" sz="2800" dirty="0" smtClean="0"/>
              <a:t>functionality</a:t>
            </a:r>
            <a:endParaRPr lang="en-US" sz="2800" dirty="0"/>
          </a:p>
          <a:p>
            <a:pPr algn="just"/>
            <a:r>
              <a:rPr lang="en-US" sz="2800" dirty="0" smtClean="0"/>
              <a:t>3. </a:t>
            </a:r>
            <a:r>
              <a:rPr lang="en-US" sz="2800" dirty="0"/>
              <a:t>Involving Teacher’s functionality in PIS Website. </a:t>
            </a:r>
            <a:endParaRPr lang="en-US" sz="2800" dirty="0" smtClean="0"/>
          </a:p>
          <a:p>
            <a:pPr algn="just"/>
            <a:endParaRPr lang="en-US" sz="2800" dirty="0" smtClean="0"/>
          </a:p>
          <a:p>
            <a:pPr marL="514350" indent="-514350" eaLnBrk="1" hangingPunct="1">
              <a:defRPr/>
            </a:pPr>
            <a:r>
              <a:rPr lang="en-US" sz="3200" u="sng" dirty="0" smtClean="0">
                <a:latin typeface="Arial" charset="0"/>
              </a:rPr>
              <a:t>Application:</a:t>
            </a:r>
            <a:endParaRPr lang="en-US" sz="3200" dirty="0"/>
          </a:p>
          <a:p>
            <a:pPr marL="0" lvl="2" algn="just"/>
            <a:r>
              <a:rPr lang="en-US" sz="2800" dirty="0"/>
              <a:t>1. Lessen the burden </a:t>
            </a:r>
            <a:r>
              <a:rPr lang="en-US" sz="2800" dirty="0" smtClean="0"/>
              <a:t>of Enrollment Process.</a:t>
            </a:r>
            <a:endParaRPr lang="en-US" sz="2800" dirty="0"/>
          </a:p>
          <a:p>
            <a:pPr algn="just"/>
            <a:r>
              <a:rPr lang="en-US" sz="2800" dirty="0"/>
              <a:t>2. </a:t>
            </a:r>
            <a:r>
              <a:rPr lang="en-US" sz="2800" dirty="0" smtClean="0"/>
              <a:t>An organized way to store and sharing information</a:t>
            </a:r>
            <a:endParaRPr lang="en-US" sz="2800" dirty="0"/>
          </a:p>
          <a:p>
            <a:pPr algn="just"/>
            <a:r>
              <a:rPr lang="en-US" sz="2800" dirty="0"/>
              <a:t>3. </a:t>
            </a:r>
            <a:r>
              <a:rPr lang="en-US" sz="2800" dirty="0" smtClean="0"/>
              <a:t>UIS integrated admission module. </a:t>
            </a:r>
            <a:endParaRPr lang="en-US" sz="2800" dirty="0"/>
          </a:p>
          <a:p>
            <a:pPr algn="just"/>
            <a:endParaRPr lang="en-US" sz="2800" dirty="0"/>
          </a:p>
          <a:p>
            <a:pPr marL="514350" indent="-514350" eaLnBrk="1" hangingPunct="1">
              <a:defRPr/>
            </a:pPr>
            <a:endParaRPr lang="en-US" sz="3200" u="sng" dirty="0">
              <a:latin typeface="Arial" charset="0"/>
            </a:endParaRPr>
          </a:p>
          <a:p>
            <a:pPr eaLnBrk="1" hangingPunct="1">
              <a:defRPr/>
            </a:pPr>
            <a:endParaRPr lang="en-US" sz="3200" dirty="0">
              <a:latin typeface="Arial" charset="0"/>
            </a:endParaRPr>
          </a:p>
        </p:txBody>
      </p:sp>
      <p:cxnSp>
        <p:nvCxnSpPr>
          <p:cNvPr id="3093" name="Straight Connector 26"/>
          <p:cNvCxnSpPr>
            <a:cxnSpLocks noChangeShapeType="1"/>
          </p:cNvCxnSpPr>
          <p:nvPr/>
        </p:nvCxnSpPr>
        <p:spPr bwMode="auto">
          <a:xfrm>
            <a:off x="0" y="26441400"/>
            <a:ext cx="21945600" cy="15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94" name="Straight Connector 28"/>
          <p:cNvCxnSpPr>
            <a:cxnSpLocks noChangeShapeType="1"/>
          </p:cNvCxnSpPr>
          <p:nvPr/>
        </p:nvCxnSpPr>
        <p:spPr bwMode="auto">
          <a:xfrm>
            <a:off x="0" y="26593800"/>
            <a:ext cx="21945600" cy="15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3114" y="18285546"/>
            <a:ext cx="10933907" cy="357381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2974" y="22442008"/>
            <a:ext cx="10461626" cy="390890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5371" y="13832972"/>
            <a:ext cx="7761286" cy="3523997"/>
          </a:xfrm>
          <a:prstGeom prst="rect">
            <a:avLst/>
          </a:prstGeom>
        </p:spPr>
      </p:pic>
      <p:sp>
        <p:nvSpPr>
          <p:cNvPr id="29" name="TextBox 27"/>
          <p:cNvSpPr txBox="1">
            <a:spLocks noChangeArrowheads="1"/>
          </p:cNvSpPr>
          <p:nvPr/>
        </p:nvSpPr>
        <p:spPr bwMode="auto">
          <a:xfrm>
            <a:off x="11316493" y="13685424"/>
            <a:ext cx="289964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Student’s Forum: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extBox 27"/>
          <p:cNvSpPr txBox="1">
            <a:spLocks noChangeArrowheads="1"/>
          </p:cNvSpPr>
          <p:nvPr/>
        </p:nvSpPr>
        <p:spPr bwMode="auto">
          <a:xfrm>
            <a:off x="11413331" y="18194193"/>
            <a:ext cx="332007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Enrollment Module: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TextBox 27"/>
          <p:cNvSpPr txBox="1">
            <a:spLocks noChangeArrowheads="1"/>
          </p:cNvSpPr>
          <p:nvPr/>
        </p:nvSpPr>
        <p:spPr bwMode="auto">
          <a:xfrm>
            <a:off x="11413331" y="21859359"/>
            <a:ext cx="318869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Admission Module: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8500" y="6285958"/>
            <a:ext cx="10706100" cy="52340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38943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38943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2146</TotalTime>
  <Words>291</Words>
  <Application>Microsoft Office PowerPoint</Application>
  <PresentationFormat>Custom</PresentationFormat>
  <Paragraphs>64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Helvetica</vt:lpstr>
      <vt:lpstr>Tahoma</vt:lpstr>
      <vt:lpstr>Times New Roman</vt:lpstr>
      <vt:lpstr>Wingdings</vt:lpstr>
      <vt:lpstr>Default Design</vt:lpstr>
      <vt:lpstr>PowerPoint Presentation</vt:lpstr>
    </vt:vector>
  </TitlesOfParts>
  <Company>CSE, BUET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Popel</dc:creator>
  <cp:lastModifiedBy>Microsoft account</cp:lastModifiedBy>
  <cp:revision>120</cp:revision>
  <dcterms:created xsi:type="dcterms:W3CDTF">2008-05-03T03:01:56Z</dcterms:created>
  <dcterms:modified xsi:type="dcterms:W3CDTF">2018-01-17T05:34:55Z</dcterms:modified>
</cp:coreProperties>
</file>