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94" r:id="rId8"/>
    <p:sldId id="261" r:id="rId9"/>
    <p:sldId id="295" r:id="rId10"/>
    <p:sldId id="262" r:id="rId11"/>
    <p:sldId id="296" r:id="rId12"/>
    <p:sldId id="289" r:id="rId13"/>
    <p:sldId id="290" r:id="rId14"/>
    <p:sldId id="297" r:id="rId15"/>
    <p:sldId id="288" r:id="rId16"/>
    <p:sldId id="263" r:id="rId17"/>
    <p:sldId id="293" r:id="rId18"/>
    <p:sldId id="298" r:id="rId19"/>
    <p:sldId id="264" r:id="rId20"/>
    <p:sldId id="265" r:id="rId21"/>
    <p:sldId id="266" r:id="rId22"/>
    <p:sldId id="306" r:id="rId23"/>
    <p:sldId id="307" r:id="rId24"/>
    <p:sldId id="267" r:id="rId25"/>
    <p:sldId id="268" r:id="rId26"/>
    <p:sldId id="304" r:id="rId27"/>
    <p:sldId id="271" r:id="rId28"/>
    <p:sldId id="272" r:id="rId29"/>
    <p:sldId id="303" r:id="rId30"/>
    <p:sldId id="291" r:id="rId31"/>
    <p:sldId id="292" r:id="rId32"/>
    <p:sldId id="305" r:id="rId33"/>
    <p:sldId id="302" r:id="rId34"/>
    <p:sldId id="287" r:id="rId35"/>
    <p:sldId id="273" r:id="rId36"/>
    <p:sldId id="274" r:id="rId37"/>
    <p:sldId id="275" r:id="rId38"/>
    <p:sldId id="277" r:id="rId39"/>
    <p:sldId id="301" r:id="rId40"/>
    <p:sldId id="276" r:id="rId41"/>
    <p:sldId id="278" r:id="rId42"/>
    <p:sldId id="279" r:id="rId43"/>
    <p:sldId id="300" r:id="rId44"/>
    <p:sldId id="280" r:id="rId45"/>
    <p:sldId id="281" r:id="rId46"/>
    <p:sldId id="282" r:id="rId47"/>
    <p:sldId id="299" r:id="rId48"/>
    <p:sldId id="283" r:id="rId49"/>
    <p:sldId id="308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77A2BB"/>
          </a:solidFill>
        </a:fill>
      </a:tcStyle>
    </a:band1H>
    <a:band1V>
      <a:tcStyle>
        <a:tcBdr/>
        <a:fill>
          <a:solidFill>
            <a:srgbClr val="77A2BB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77A2BB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wholeTbl>
    <a:band1H>
      <a:tcStyle>
        <a:tcBdr/>
        <a:fill>
          <a:solidFill>
            <a:srgbClr val="8C8D86"/>
          </a:solidFill>
        </a:fill>
      </a:tcStyle>
    </a:band1H>
    <a:band2H>
      <a:tcStyle>
        <a:tcBdr/>
        <a:fill>
          <a:solidFill>
            <a:srgbClr val="8C8D86"/>
          </a:solidFill>
        </a:fill>
      </a:tcStyle>
    </a:band2H>
    <a:band1V>
      <a:tcStyle>
        <a:tcBdr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band1V>
    <a:band2V>
      <a:tcStyle>
        <a:tcBdr/>
        <a:fill>
          <a:solidFill>
            <a:srgbClr val="8C8D86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C8D8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C8D86"/>
          </a:solidFill>
        </a:fill>
      </a:tcStyle>
    </a:firstRow>
  </a:tblStyle>
  <a:tblStyle styleId="{69C7853C-536D-4A76-A0AE-DD22124D55A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wholeTbl>
    <a:band1H>
      <a:tcStyle>
        <a:tcBdr/>
        <a:fill>
          <a:solidFill>
            <a:srgbClr val="897B61"/>
          </a:solidFill>
        </a:fill>
      </a:tcStyle>
    </a:band1H>
    <a:band2H>
      <a:tcStyle>
        <a:tcBdr/>
        <a:fill>
          <a:solidFill>
            <a:srgbClr val="897B61"/>
          </a:solidFill>
        </a:fill>
      </a:tcStyle>
    </a:band2H>
    <a:band1V>
      <a:tcStyle>
        <a:tcBdr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band1V>
    <a:band2V>
      <a:tcStyle>
        <a:tcBdr/>
        <a:fill>
          <a:solidFill>
            <a:srgbClr val="897B61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97B6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97B6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E9CD-744E-DDAB-179F-8E2CC34596C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788456"/>
            <a:ext cx="8361227" cy="2098227"/>
          </a:xfrm>
        </p:spPr>
        <p:txBody>
          <a:bodyPr anchor="b" anchorCtr="1">
            <a:noAutofit/>
          </a:bodyPr>
          <a:lstStyle>
            <a:lvl1pPr algn="ctr">
              <a:defRPr sz="7200" cap="all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63097-BC28-04A0-CE6E-739C123749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3956279"/>
            <a:ext cx="6831674" cy="1086234"/>
          </a:xfrm>
        </p:spPr>
        <p:txBody>
          <a:bodyPr anchorCtr="1"/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</a:lstStyle>
          <a:p>
            <a:pPr lvl="0"/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D413-3DC0-E916-9A88-022FAFE2C2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2862" y="6453387"/>
            <a:ext cx="1607944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3D811632-7344-4B0A-8169-7DF73777DAE3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EC56-2A2E-DAE8-7D67-18E7F40716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057" y="6453387"/>
            <a:ext cx="7023378" cy="404612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6966-3BA9-824D-CEAC-CBF7D6D3F8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362BB32E-0F1E-4457-BC55-AADCDE8F9A77}" type="slidenum">
              <a:t>‹#›</a:t>
            </a:fld>
            <a:endParaRPr lang="es-E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B7E1D2-07DC-C409-5A84-250AF871CA92}"/>
              </a:ext>
            </a:extLst>
          </p:cNvPr>
          <p:cNvGrpSpPr/>
          <p:nvPr/>
        </p:nvGrpSpPr>
        <p:grpSpPr>
          <a:xfrm>
            <a:off x="752862" y="744467"/>
            <a:ext cx="10674111" cy="5349669"/>
            <a:chOff x="752862" y="744467"/>
            <a:chExt cx="10674111" cy="5349669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191157C7-99BB-B7C9-C83A-6F00338A256E}"/>
                </a:ext>
              </a:extLst>
            </p:cNvPr>
            <p:cNvSpPr/>
            <p:nvPr/>
          </p:nvSpPr>
          <p:spPr>
            <a:xfrm>
              <a:off x="8151958" y="1685650"/>
              <a:ext cx="3275015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0"/>
                <a:gd name="f4" fmla="val 8761"/>
                <a:gd name="f5" fmla="val 9126"/>
                <a:gd name="f6" fmla="val 9127"/>
                <a:gd name="f7" fmla="*/ f0 1 10000"/>
                <a:gd name="f8" fmla="*/ f1 1 10000"/>
                <a:gd name="f9" fmla="+- f3 0 f2"/>
                <a:gd name="f10" fmla="*/ f9 1 10000"/>
                <a:gd name="f11" fmla="*/ f2 1 f10"/>
                <a:gd name="f12" fmla="*/ f3 1 f10"/>
                <a:gd name="f13" fmla="*/ f11 f7 1"/>
                <a:gd name="f14" fmla="*/ f12 f7 1"/>
                <a:gd name="f15" fmla="*/ f12 f8 1"/>
                <a:gd name="f16" fmla="*/ f11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3" t="f16" r="f14" b="f15"/>
              <a:pathLst>
                <a:path w="10000" h="10000">
                  <a:moveTo>
                    <a:pt x="f4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5"/>
                  </a:lnTo>
                  <a:lnTo>
                    <a:pt x="f4" y="f6"/>
                  </a:lnTo>
                  <a:lnTo>
                    <a:pt x="f4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147D04B-322F-8268-E560-5BD65406D5E4}"/>
                </a:ext>
              </a:extLst>
            </p:cNvPr>
            <p:cNvSpPr/>
            <p:nvPr/>
          </p:nvSpPr>
          <p:spPr>
            <a:xfrm flipH="1" flipV="1">
              <a:off x="752862" y="744467"/>
              <a:ext cx="3275664" cy="4408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002"/>
                <a:gd name="f4" fmla="val 10000"/>
                <a:gd name="f5" fmla="val 8763"/>
                <a:gd name="f6" fmla="val 2"/>
                <a:gd name="f7" fmla="+- 0 0 2"/>
                <a:gd name="f8" fmla="val 9698"/>
                <a:gd name="f9" fmla="val 4"/>
                <a:gd name="f10" fmla="val 9427"/>
                <a:gd name="f11" fmla="val 9125"/>
                <a:gd name="f12" fmla="val 9128"/>
                <a:gd name="f13" fmla="*/ f0 1 10002"/>
                <a:gd name="f14" fmla="*/ f1 1 10000"/>
                <a:gd name="f15" fmla="+- f4 0 f2"/>
                <a:gd name="f16" fmla="+- f3 0 f2"/>
                <a:gd name="f17" fmla="*/ f16 1 10002"/>
                <a:gd name="f18" fmla="*/ f15 1 10000"/>
                <a:gd name="f19" fmla="*/ f2 1 f17"/>
                <a:gd name="f20" fmla="*/ f3 1 f17"/>
                <a:gd name="f21" fmla="*/ f2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10002" h="10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6" y="f4"/>
                  </a:lnTo>
                  <a:cubicBezTo>
                    <a:pt x="f7" y="f8"/>
                    <a:pt x="f9" y="f10"/>
                    <a:pt x="f2" y="f11"/>
                  </a:cubicBezTo>
                  <a:lnTo>
                    <a:pt x="f5" y="f12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91B0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753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8C3F-BD52-E9C4-8734-856C4C30CE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21190-F6CC-A272-7EEE-3E4C48DCA0F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2295528"/>
            <a:ext cx="9601200" cy="357187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A527-3B18-4724-3959-B45A1D7EEB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3F82E3-4CFF-4F19-BE8D-F9F2FEE4DBCF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1E7B-F15B-A00F-515A-8848DA9F66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4B94-144E-F55D-87AE-62D05C6D9C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08B48F-6CB0-4C45-95C3-C01ACADC48F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2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E3711-584C-A06B-3FDE-0A8AD2130B5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596563" y="624160"/>
            <a:ext cx="1565763" cy="524324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3144B-B8B0-24D2-85F9-0CDED639DC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371600" y="624160"/>
            <a:ext cx="8179637" cy="524324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E545-1C01-040B-592F-0ADF486AB0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990EB9-FC7F-4374-88ED-D25223CC7FDC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4C48-FC59-7BE0-0EB8-28A4DC0057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E798-54FB-0AFB-5766-85DA4C9F0E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21385D-2EB6-44F1-870F-00FC2CBA28FC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6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F93-927D-FBF0-1151-03E588F45D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5ED3-EF93-7588-77EE-C26D08DF21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6B91-2323-C391-F561-C2A2FF3DF5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B57F68-5240-4D73-8011-60E37FEC43EC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754A-45AD-8ABE-BD1C-4591C5B9F9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D8C7-9ADE-9413-646C-216BC0B8E5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6C562C-B478-4EFC-9306-1D957CC3D888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9971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145D-1824-0869-3472-4A7DB6D90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023" y="1301355"/>
            <a:ext cx="9612968" cy="2852735"/>
          </a:xfr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6783-BE48-2F24-4F01-2C7FFA577B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5023" y="4216325"/>
            <a:ext cx="9612968" cy="114332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EFEDE3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036E-EAC1-A2DA-6050-09E18E875E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38908" y="6453387"/>
            <a:ext cx="1622410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A5E20F9D-6627-4FA4-AAE6-FDB63A9AD175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0F86-3B98-DCD1-3A0F-12F503CC4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584313" y="6453387"/>
            <a:ext cx="7023378" cy="404612"/>
          </a:xfrm>
        </p:spPr>
        <p:txBody>
          <a:bodyPr anchorCtr="1"/>
          <a:lstStyle>
            <a:lvl1pPr algn="ctr">
              <a:defRPr>
                <a:solidFill>
                  <a:srgbClr val="EFEDE3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2A6F2-2985-FDD1-7A51-150D8D94E7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30686" y="6453387"/>
            <a:ext cx="1596295" cy="404612"/>
          </a:xfr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pPr lvl="0"/>
            <a:fld id="{2D18D518-6713-49B9-A0B8-F3F1AD731F8E}" type="slidenum">
              <a:t>‹#›</a:t>
            </a:fld>
            <a:endParaRPr lang="es-ES"/>
          </a:p>
        </p:txBody>
      </p:sp>
      <p:sp>
        <p:nvSpPr>
          <p:cNvPr id="7" name="Freeform 6" title="Crop Mark">
            <a:extLst>
              <a:ext uri="{FF2B5EF4-FFF2-40B4-BE49-F238E27FC236}">
                <a16:creationId xmlns:a16="http://schemas.microsoft.com/office/drawing/2014/main" id="{4DE481C0-A8C9-8DED-61AF-7227DEDFD785}"/>
              </a:ext>
            </a:extLst>
          </p:cNvPr>
          <p:cNvSpPr/>
          <p:nvPr/>
        </p:nvSpPr>
        <p:spPr>
          <a:xfrm>
            <a:off x="8151958" y="1685650"/>
            <a:ext cx="3275015" cy="4408486"/>
          </a:xfrm>
          <a:custGeom>
            <a:avLst/>
            <a:gdLst>
              <a:gd name="f0" fmla="val w"/>
              <a:gd name="f1" fmla="val h"/>
              <a:gd name="f2" fmla="val 0"/>
              <a:gd name="f3" fmla="val 4125"/>
              <a:gd name="f4" fmla="val 5554"/>
              <a:gd name="f5" fmla="val 3614"/>
              <a:gd name="f6" fmla="val 5074"/>
              <a:gd name="f7" fmla="*/ f0 1 4125"/>
              <a:gd name="f8" fmla="*/ f1 1 5554"/>
              <a:gd name="f9" fmla="+- f4 0 f2"/>
              <a:gd name="f10" fmla="+- f3 0 f2"/>
              <a:gd name="f11" fmla="*/ f10 1 4125"/>
              <a:gd name="f12" fmla="*/ f9 1 5554"/>
              <a:gd name="f13" fmla="*/ 0 1 f11"/>
              <a:gd name="f14" fmla="*/ f3 1 f11"/>
              <a:gd name="f15" fmla="*/ 0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125" h="5554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2" y="f6"/>
                </a:lnTo>
                <a:lnTo>
                  <a:pt x="f5" y="f6"/>
                </a:lnTo>
                <a:lnTo>
                  <a:pt x="f5" y="f2"/>
                </a:lnTo>
                <a:close/>
              </a:path>
            </a:pathLst>
          </a:custGeom>
          <a:solidFill>
            <a:srgbClr val="EFEDE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5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63D6-F5D5-AE77-36C1-ED687102AA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D8D3-9521-2D94-0A96-22AD54E5C8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B1BA-DEE4-92A6-A641-45821793E67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25405" y="2286000"/>
            <a:ext cx="4447787" cy="35814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939AD-C4DB-FB6B-AAD2-40642EDA1D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D6695B-A576-48DC-8A61-032048EAE574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CB86-9EC4-D676-F29F-D89C13BD84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90D2-6508-2D9E-AB14-66BEF14A65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99215C-10B8-4561-9ABF-650C5FDCC32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1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CEAD-6DAC-6AC1-266F-5ACC7BD7D40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B920-2055-C780-66DC-9A79D8C98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5A8E-D820-85EE-C08C-B551A800F1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371600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1A22E-2531-6A0E-2C82-4DB055F86E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25012" y="2340864"/>
            <a:ext cx="4443983" cy="823910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DEA77-E914-211A-31CD-D8910512C24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25012" y="3305208"/>
            <a:ext cx="4443983" cy="256219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B0056-DE22-B393-ACB5-1C136DE849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5BE600-B394-44D6-BDF6-C2146D9912EE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2D3FE-F054-C544-BFF7-43E7D37C3C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0CCF2-B01F-78A8-FE01-8430CFCAA4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70E7E2-7D77-47D7-8B4D-FE499A56B085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40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7141-D064-4A45-BC26-ED9BBBC5E4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41104-E12A-A12A-9D0F-E93AB909C2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0136BD-3301-4B51-977C-42E6B63340F3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AB82-A2D3-A8F5-8AB2-A76F876F7E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DA2D-E9D3-E485-CE1B-076F14382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A02E9-614C-4E4E-A0B1-66ED22A56852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2486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43A6-8CDD-4CA2-206A-507DC7F901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0C7A8-AD8B-4F7C-AD9E-02BD5BABE61C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2069E-987F-0032-A404-8231074457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DDD2-2DE0-4A5A-D1D0-F1D021E51C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9F1938-F599-435C-975B-83DCB500EDEB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458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92ADFB73-E631-9D82-82FC-73750125C66F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8F9EB8-750D-183A-8CCE-07F42C3B9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70A0A-5A97-AD21-5E74-E70394FE8C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56023" y="685800"/>
            <a:ext cx="5212080" cy="51752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30F3FE0-931E-F3DD-1805-FA6E00647E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6347"/>
            <a:ext cx="3855723" cy="3011055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2A2D306-1683-DBB7-C5A2-E8BABFBE7E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04A29504-CE78-4825-AF29-415855175C21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2EBB3BA-F5DE-A72F-04BD-A77CA4BE33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99960BD-9C5D-E83F-7427-FE2C41DC5B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32B674CE-8331-47BF-91E0-36E7E8C12643}" type="slidenum">
              <a:t>‹#›</a:t>
            </a:fld>
            <a:endParaRPr lang="es-E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070F710C-33A3-1FF7-36CD-A3C835C2CEF0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85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title="Background Shape">
            <a:extLst>
              <a:ext uri="{FF2B5EF4-FFF2-40B4-BE49-F238E27FC236}">
                <a16:creationId xmlns:a16="http://schemas.microsoft.com/office/drawing/2014/main" id="{11FF18C0-4DB3-D886-B766-3C1B817A9AA6}"/>
              </a:ext>
            </a:extLst>
          </p:cNvPr>
          <p:cNvSpPr/>
          <p:nvPr/>
        </p:nvSpPr>
        <p:spPr>
          <a:xfrm>
            <a:off x="0" y="374"/>
            <a:ext cx="5303520" cy="6857625"/>
          </a:xfrm>
          <a:prstGeom prst="rect">
            <a:avLst/>
          </a:prstGeom>
          <a:solidFill>
            <a:srgbClr val="8C8D8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7AAE10-B9C4-F6B2-0890-5017B2D21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3" y="685800"/>
            <a:ext cx="3855723" cy="2157883"/>
          </a:xfr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B692CA-65A4-AD44-EC9D-8753F7B477B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532120" y="0"/>
            <a:ext cx="665987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1888DA-B363-262F-BFEF-D056F802E8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23903" y="2855963"/>
            <a:ext cx="3855723" cy="3011430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3D8745D-0E63-D632-A72F-2836111296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3903" y="6453387"/>
            <a:ext cx="120457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F07ABEB7-6940-4109-909C-A3CAFFB9BFBD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5EC005C-DA88-7C48-12DC-29A82168363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205944" y="6453387"/>
            <a:ext cx="2373672" cy="404612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33C6AC2-1EC7-DF66-E7CD-3D99090BDE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883136" y="6453387"/>
            <a:ext cx="1596295" cy="404612"/>
          </a:xfrm>
        </p:spPr>
        <p:txBody>
          <a:bodyPr/>
          <a:lstStyle>
            <a:lvl1pPr>
              <a:defRPr/>
            </a:lvl1pPr>
          </a:lstStyle>
          <a:p>
            <a:pPr lvl="0"/>
            <a:fld id="{6A62FB8D-0CB0-4AB5-90FF-983697AF9D47}" type="slidenum">
              <a:t>‹#›</a:t>
            </a:fld>
            <a:endParaRPr lang="es-ES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4D2E740D-7FD5-A8A3-D255-C517E9A3F3F2}"/>
              </a:ext>
            </a:extLst>
          </p:cNvPr>
          <p:cNvSpPr/>
          <p:nvPr/>
        </p:nvSpPr>
        <p:spPr>
          <a:xfrm>
            <a:off x="5303520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2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8ED56-76AA-2D45-D3D3-9B899D60C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C7785-D7AA-54CE-72F1-FF2691B8D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0C21-A5B0-3A64-F742-873D5D2AB0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390646" y="6453387"/>
            <a:ext cx="120457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262F3700-C726-4D7A-91A0-FF9D9214518A}" type="datetime1">
              <a:rPr lang="es-ES"/>
              <a:pPr lvl="0"/>
              <a:t>13/12/2023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75DD-48CC-AE15-0F9E-A9CE347599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893563" y="6453387"/>
            <a:ext cx="6280830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65B-4BB0-352F-2DEF-76B76D47E9C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472735" y="6453387"/>
            <a:ext cx="1596295" cy="404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191B0E"/>
                </a:solidFill>
                <a:uFillTx/>
                <a:latin typeface="Franklin Gothic Book"/>
              </a:defRPr>
            </a:lvl1pPr>
          </a:lstStyle>
          <a:p>
            <a:pPr lvl="0"/>
            <a:fld id="{61B62DAC-49CD-4A7C-9F87-50E3650DEAE7}" type="slidenum">
              <a:t>‹#›</a:t>
            </a:fld>
            <a:endParaRPr lang="es-ES"/>
          </a:p>
        </p:txBody>
      </p:sp>
      <p:sp>
        <p:nvSpPr>
          <p:cNvPr id="7" name="Rectangle 8" title="Side bar">
            <a:extLst>
              <a:ext uri="{FF2B5EF4-FFF2-40B4-BE49-F238E27FC236}">
                <a16:creationId xmlns:a16="http://schemas.microsoft.com/office/drawing/2014/main" id="{483CEB25-B091-288B-5EFC-2B9361EFA5F0}"/>
              </a:ext>
            </a:extLst>
          </p:cNvPr>
          <p:cNvSpPr/>
          <p:nvPr/>
        </p:nvSpPr>
        <p:spPr>
          <a:xfrm>
            <a:off x="478094" y="374"/>
            <a:ext cx="228600" cy="6858000"/>
          </a:xfrm>
          <a:prstGeom prst="rect">
            <a:avLst/>
          </a:prstGeom>
          <a:solidFill>
            <a:srgbClr val="191B0E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</p:titleStyle>
    <p:bodyStyle>
      <a:lvl1pPr marL="384048" marR="0" lvl="0" indent="-384048" algn="l" defTabSz="914400" rtl="0" fontAlgn="auto" hangingPunct="1">
        <a:lnSpc>
          <a:spcPct val="94000"/>
        </a:lnSpc>
        <a:spcBef>
          <a:spcPts val="1000"/>
        </a:spcBef>
        <a:spcAft>
          <a:spcPts val="200"/>
        </a:spcAft>
        <a:buSzPct val="100000"/>
        <a:buFont typeface="Franklin Gothic Book" pitchFamily="34"/>
        <a:buChar char="■"/>
        <a:tabLst/>
        <a:defRPr lang="es-ES" sz="20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1pPr>
      <a:lvl2pPr marL="914400" marR="0" lvl="1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s-ES" sz="20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2pPr>
      <a:lvl3pPr marL="1371600" marR="0" lvl="2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s-ES" sz="18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3pPr>
      <a:lvl4pPr marL="1828800" marR="0" lvl="3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–"/>
        <a:tabLst/>
        <a:defRPr lang="es-ES" sz="1800" b="0" i="1" u="none" strike="noStrike" kern="1200" cap="none" spc="0" baseline="0">
          <a:solidFill>
            <a:srgbClr val="191B0E"/>
          </a:solidFill>
          <a:uFillTx/>
          <a:latin typeface="Franklin Gothic Book"/>
        </a:defRPr>
      </a:lvl4pPr>
      <a:lvl5pPr marL="2286000" marR="0" lvl="4" indent="-384048" algn="l" defTabSz="914400" rtl="0" fontAlgn="auto" hangingPunct="1">
        <a:lnSpc>
          <a:spcPct val="94000"/>
        </a:lnSpc>
        <a:spcBef>
          <a:spcPts val="500"/>
        </a:spcBef>
        <a:spcAft>
          <a:spcPts val="200"/>
        </a:spcAft>
        <a:buSzPct val="100000"/>
        <a:buFont typeface="Franklin Gothic Book" pitchFamily="34"/>
        <a:buChar char="■"/>
        <a:tabLst/>
        <a:defRPr lang="es-ES" sz="1600" b="0" i="0" u="none" strike="noStrike" kern="1200" cap="none" spc="0" baseline="0">
          <a:solidFill>
            <a:srgbClr val="191B0E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4B47E-EED8-BC61-FD40-DAB426ADD3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5128" y="1400175"/>
            <a:ext cx="8361227" cy="3110825"/>
          </a:xfrm>
        </p:spPr>
        <p:txBody>
          <a:bodyPr/>
          <a:lstStyle/>
          <a:p>
            <a:pPr lvl="0"/>
            <a:r>
              <a:rPr lang="es-ES"/>
              <a:t>HEALTH ATTACK ANALYSIS AND PREDICTION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1A06D-99AB-FDC5-7C3B-7D08C4206A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79905" y="4607442"/>
            <a:ext cx="6831674" cy="1086234"/>
          </a:xfrm>
        </p:spPr>
        <p:txBody>
          <a:bodyPr/>
          <a:lstStyle/>
          <a:p>
            <a:pPr lvl="0"/>
            <a:r>
              <a:rPr lang="es-ES" sz="1400" dirty="0"/>
              <a:t>CB.SC.P2CSE23011 -</a:t>
            </a:r>
            <a:r>
              <a:rPr lang="es-ES" sz="1400" dirty="0">
                <a:solidFill>
                  <a:srgbClr val="000000"/>
                </a:solidFill>
              </a:rPr>
              <a:t> Sirajuddin Khan</a:t>
            </a:r>
            <a:endParaRPr lang="es-ES" sz="1400" dirty="0"/>
          </a:p>
          <a:p>
            <a:pPr lvl="0"/>
            <a:r>
              <a:rPr lang="es-ES" sz="1400" dirty="0"/>
              <a:t>CB.SC.P2CSE23020 – </a:t>
            </a:r>
            <a:r>
              <a:rPr lang="es-ES" sz="1400" dirty="0" err="1"/>
              <a:t>Patil</a:t>
            </a:r>
            <a:r>
              <a:rPr lang="es-ES" sz="1400" dirty="0"/>
              <a:t> </a:t>
            </a:r>
            <a:r>
              <a:rPr lang="es-ES" sz="1400" dirty="0" err="1">
                <a:solidFill>
                  <a:srgbClr val="000000"/>
                </a:solidFill>
              </a:rPr>
              <a:t>Sanket</a:t>
            </a:r>
            <a:r>
              <a:rPr lang="es-ES" sz="1400" dirty="0">
                <a:solidFill>
                  <a:srgbClr val="000000"/>
                </a:solidFill>
              </a:rPr>
              <a:t> </a:t>
            </a:r>
            <a:r>
              <a:rPr lang="es-ES" sz="1400" dirty="0" err="1">
                <a:solidFill>
                  <a:srgbClr val="000000"/>
                </a:solidFill>
              </a:rPr>
              <a:t>Shashikant</a:t>
            </a:r>
            <a:endParaRPr lang="es-ES" sz="1400" dirty="0"/>
          </a:p>
          <a:p>
            <a:pPr lvl="0"/>
            <a:r>
              <a:rPr lang="es-ES" sz="1400" dirty="0"/>
              <a:t>CB.SC.P2CSE23014 - </a:t>
            </a:r>
            <a:r>
              <a:rPr lang="es-ES" sz="1400" dirty="0" err="1"/>
              <a:t>J</a:t>
            </a:r>
            <a:r>
              <a:rPr lang="es-ES" sz="1400" dirty="0" err="1">
                <a:solidFill>
                  <a:srgbClr val="000000"/>
                </a:solidFill>
              </a:rPr>
              <a:t>ose</a:t>
            </a:r>
            <a:r>
              <a:rPr lang="es-ES" sz="1400" dirty="0">
                <a:solidFill>
                  <a:srgbClr val="000000"/>
                </a:solidFill>
              </a:rPr>
              <a:t> Ignacio Gil</a:t>
            </a:r>
            <a:endParaRPr 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0D72EF5C-90AF-3980-699F-AA620015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05" y="2992556"/>
            <a:ext cx="3941585" cy="43644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569A70DD-D8D6-FF53-D3E3-4D058C14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28" y="1039087"/>
            <a:ext cx="5641655" cy="4091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3393EE85-D918-F07D-0357-FCA751FBF962}"/>
              </a:ext>
            </a:extLst>
          </p:cNvPr>
          <p:cNvSpPr txBox="1"/>
          <p:nvPr/>
        </p:nvSpPr>
        <p:spPr>
          <a:xfrm>
            <a:off x="7694483" y="562035"/>
            <a:ext cx="3081628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RIDGE REGRESSION WITH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HYPERPARAMETERS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421B5F07-8D1E-15BF-F40C-5E43D3D28333}"/>
              </a:ext>
            </a:extLst>
          </p:cNvPr>
          <p:cNvSpPr txBox="1"/>
          <p:nvPr/>
        </p:nvSpPr>
        <p:spPr>
          <a:xfrm>
            <a:off x="947318" y="5649629"/>
            <a:ext cx="1124467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By introducing the alpha hyperparameter and setting it to 10, the model has achieved a lower MSE, indicating potential regularization effects leading to better generalization and reduced overfitting.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C33B135-15D9-4C32-523C-9E6593E4E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24101"/>
              </p:ext>
            </p:extLst>
          </p:nvPr>
        </p:nvGraphicFramePr>
        <p:xfrm>
          <a:off x="989351" y="915044"/>
          <a:ext cx="10559183" cy="502791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87842">
                  <a:extLst>
                    <a:ext uri="{9D8B030D-6E8A-4147-A177-3AD203B41FA5}">
                      <a16:colId xmlns:a16="http://schemas.microsoft.com/office/drawing/2014/main" val="3279747986"/>
                    </a:ext>
                  </a:extLst>
                </a:gridCol>
                <a:gridCol w="5818430">
                  <a:extLst>
                    <a:ext uri="{9D8B030D-6E8A-4147-A177-3AD203B41FA5}">
                      <a16:colId xmlns:a16="http://schemas.microsoft.com/office/drawing/2014/main" val="168114201"/>
                    </a:ext>
                  </a:extLst>
                </a:gridCol>
                <a:gridCol w="2252911">
                  <a:extLst>
                    <a:ext uri="{9D8B030D-6E8A-4147-A177-3AD203B41FA5}">
                      <a16:colId xmlns:a16="http://schemas.microsoft.com/office/drawing/2014/main" val="717032552"/>
                    </a:ext>
                  </a:extLst>
                </a:gridCol>
              </a:tblGrid>
              <a:tr h="4176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Parameter Name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Purpose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Value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extLst>
                  <a:ext uri="{0D108BD9-81ED-4DB2-BD59-A6C34878D82A}">
                    <a16:rowId xmlns:a16="http://schemas.microsoft.com/office/drawing/2014/main" val="202555695"/>
                  </a:ext>
                </a:extLst>
              </a:tr>
              <a:tr h="785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Test size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To split the dataset into training and testing in a ratio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0.2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extLst>
                  <a:ext uri="{0D108BD9-81ED-4DB2-BD59-A6C34878D82A}">
                    <a16:rowId xmlns:a16="http://schemas.microsoft.com/office/drawing/2014/main" val="970459930"/>
                  </a:ext>
                </a:extLst>
              </a:tr>
              <a:tr h="18874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 dirty="0">
                          <a:effectLst/>
                        </a:rPr>
                        <a:t>Random State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3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extLst>
                  <a:ext uri="{0D108BD9-81ED-4DB2-BD59-A6C34878D82A}">
                    <a16:rowId xmlns:a16="http://schemas.microsoft.com/office/drawing/2014/main" val="3130833131"/>
                  </a:ext>
                </a:extLst>
              </a:tr>
              <a:tr h="11525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Alpha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The regularization parameter controls the amount of shrinkage applied to the coefficients of the model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1.0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extLst>
                  <a:ext uri="{0D108BD9-81ED-4DB2-BD59-A6C34878D82A}">
                    <a16:rowId xmlns:a16="http://schemas.microsoft.com/office/drawing/2014/main" val="691836711"/>
                  </a:ext>
                </a:extLst>
              </a:tr>
              <a:tr h="7851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Grid Search CV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2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300" kern="100" dirty="0">
                          <a:effectLst/>
                        </a:rPr>
                        <a:t>0.001, 0.01, 0.1, 1, 10, 100, 1000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5" marR="128765" marT="0" marB="0"/>
                </a:tc>
                <a:extLst>
                  <a:ext uri="{0D108BD9-81ED-4DB2-BD59-A6C34878D82A}">
                    <a16:rowId xmlns:a16="http://schemas.microsoft.com/office/drawing/2014/main" val="181006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5D7C742F-235E-33C0-2089-B9A9BD22AEF3}"/>
              </a:ext>
            </a:extLst>
          </p:cNvPr>
          <p:cNvSpPr txBox="1"/>
          <p:nvPr/>
        </p:nvSpPr>
        <p:spPr>
          <a:xfrm>
            <a:off x="7694483" y="562035"/>
            <a:ext cx="30816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LOGISTIC REGRESSION</a:t>
            </a:r>
          </a:p>
        </p:txBody>
      </p:sp>
      <p:sp>
        <p:nvSpPr>
          <p:cNvPr id="3" name="CuadroTexto 6">
            <a:extLst>
              <a:ext uri="{FF2B5EF4-FFF2-40B4-BE49-F238E27FC236}">
                <a16:creationId xmlns:a16="http://schemas.microsoft.com/office/drawing/2014/main" id="{92557835-CFA4-232C-3EA6-B9EA54895D75}"/>
              </a:ext>
            </a:extLst>
          </p:cNvPr>
          <p:cNvSpPr txBox="1"/>
          <p:nvPr/>
        </p:nvSpPr>
        <p:spPr>
          <a:xfrm>
            <a:off x="947318" y="5649629"/>
            <a:ext cx="1124467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By introducing the alpha hyperparameter and setting it to 10, the model has achieved a lower MSE, indicating potential regularization effects leading to better generalization and reduced overfitting.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10DA42-7DB7-8FDE-A5C4-DBC9ECBD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18" y="513545"/>
            <a:ext cx="4236387" cy="52321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5" name="Imagen 8">
            <a:extLst>
              <a:ext uri="{FF2B5EF4-FFF2-40B4-BE49-F238E27FC236}">
                <a16:creationId xmlns:a16="http://schemas.microsoft.com/office/drawing/2014/main" id="{79E7C6E5-0AF9-F237-4E58-41029EA7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18" y="1171127"/>
            <a:ext cx="5035993" cy="64633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8E81833A-A3C7-3B31-3C38-9310753E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582" y="1412707"/>
            <a:ext cx="4677430" cy="38105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n 12">
            <a:extLst>
              <a:ext uri="{FF2B5EF4-FFF2-40B4-BE49-F238E27FC236}">
                <a16:creationId xmlns:a16="http://schemas.microsoft.com/office/drawing/2014/main" id="{F6DF2F12-4E1E-FC21-E7E6-EA24F48A2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18" y="1951825"/>
            <a:ext cx="5559204" cy="52321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D97006E-0D8C-9E11-4D47-C95D31349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3331"/>
              </p:ext>
            </p:extLst>
          </p:nvPr>
        </p:nvGraphicFramePr>
        <p:xfrm>
          <a:off x="969290" y="3214291"/>
          <a:ext cx="5559204" cy="158256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73265">
                  <a:extLst>
                    <a:ext uri="{9D8B030D-6E8A-4147-A177-3AD203B41FA5}">
                      <a16:colId xmlns:a16="http://schemas.microsoft.com/office/drawing/2014/main" val="3391366423"/>
                    </a:ext>
                  </a:extLst>
                </a:gridCol>
                <a:gridCol w="3718057">
                  <a:extLst>
                    <a:ext uri="{9D8B030D-6E8A-4147-A177-3AD203B41FA5}">
                      <a16:colId xmlns:a16="http://schemas.microsoft.com/office/drawing/2014/main" val="1698413375"/>
                    </a:ext>
                  </a:extLst>
                </a:gridCol>
                <a:gridCol w="567882">
                  <a:extLst>
                    <a:ext uri="{9D8B030D-6E8A-4147-A177-3AD203B41FA5}">
                      <a16:colId xmlns:a16="http://schemas.microsoft.com/office/drawing/2014/main" val="535284078"/>
                    </a:ext>
                  </a:extLst>
                </a:gridCol>
              </a:tblGrid>
              <a:tr h="257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Parameter Name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Purpose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573319"/>
                  </a:ext>
                </a:extLst>
              </a:tr>
              <a:tr h="2578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Test size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 split the dataset into training and testing in a ratio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305687"/>
                  </a:ext>
                </a:extLst>
              </a:tr>
              <a:tr h="106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Random State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3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813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5">
            <a:extLst>
              <a:ext uri="{FF2B5EF4-FFF2-40B4-BE49-F238E27FC236}">
                <a16:creationId xmlns:a16="http://schemas.microsoft.com/office/drawing/2014/main" id="{F972A180-5AAB-B3F7-60DA-5E7874A583C5}"/>
              </a:ext>
            </a:extLst>
          </p:cNvPr>
          <p:cNvSpPr txBox="1"/>
          <p:nvPr/>
        </p:nvSpPr>
        <p:spPr>
          <a:xfrm>
            <a:off x="4849090" y="319610"/>
            <a:ext cx="592702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LOGISTIC REGRESSION WITH HYPERPARAMETERS</a:t>
            </a:r>
          </a:p>
        </p:txBody>
      </p:sp>
      <p:pic>
        <p:nvPicPr>
          <p:cNvPr id="3" name="Imagen 12">
            <a:extLst>
              <a:ext uri="{FF2B5EF4-FFF2-40B4-BE49-F238E27FC236}">
                <a16:creationId xmlns:a16="http://schemas.microsoft.com/office/drawing/2014/main" id="{FF4B2E7B-6310-575D-1F59-E6F4C713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5" y="1172626"/>
            <a:ext cx="6867262" cy="64633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4" name="Imagen 2">
            <a:extLst>
              <a:ext uri="{FF2B5EF4-FFF2-40B4-BE49-F238E27FC236}">
                <a16:creationId xmlns:a16="http://schemas.microsoft.com/office/drawing/2014/main" id="{707250F1-F3B7-EA0D-647F-7FB531B8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5" y="1889639"/>
            <a:ext cx="10326602" cy="64633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EE7BCAA5-87AA-D935-86EC-A99A8AC3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25" y="2865770"/>
            <a:ext cx="4681005" cy="360501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855FEDE-A731-5191-7EC6-934F811EB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8699"/>
              </p:ext>
            </p:extLst>
          </p:nvPr>
        </p:nvGraphicFramePr>
        <p:xfrm>
          <a:off x="5983426" y="2865770"/>
          <a:ext cx="5725160" cy="36050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202590136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371608568"/>
                    </a:ext>
                  </a:extLst>
                </a:gridCol>
                <a:gridCol w="1499235">
                  <a:extLst>
                    <a:ext uri="{9D8B030D-6E8A-4147-A177-3AD203B41FA5}">
                      <a16:colId xmlns:a16="http://schemas.microsoft.com/office/drawing/2014/main" val="1416691865"/>
                    </a:ext>
                  </a:extLst>
                </a:gridCol>
              </a:tblGrid>
              <a:tr h="291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Parameter Name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Purpose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57437"/>
                  </a:ext>
                </a:extLst>
              </a:tr>
              <a:tr h="5963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Test size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 split the dataset into training and testing in a ratio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7074929"/>
                  </a:ext>
                </a:extLst>
              </a:tr>
              <a:tr h="1511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Random State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919825"/>
                  </a:ext>
                </a:extLst>
              </a:tr>
              <a:tr h="1206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Grid Search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"penalty":["l1","l2"], "solver" : ['newton-cg', '</a:t>
                      </a:r>
                      <a:r>
                        <a:rPr lang="en-IN" sz="1200" kern="100" dirty="0" err="1">
                          <a:effectLst/>
                        </a:rPr>
                        <a:t>lbfgs</a:t>
                      </a:r>
                      <a:r>
                        <a:rPr lang="en-IN" sz="1200" kern="100" dirty="0">
                          <a:effectLst/>
                        </a:rPr>
                        <a:t>', '</a:t>
                      </a:r>
                      <a:r>
                        <a:rPr lang="en-IN" sz="1200" kern="100" dirty="0" err="1">
                          <a:effectLst/>
                        </a:rPr>
                        <a:t>liblinear</a:t>
                      </a:r>
                      <a:r>
                        <a:rPr lang="en-IN" sz="1200" kern="100" dirty="0">
                          <a:effectLst/>
                        </a:rPr>
                        <a:t>', 'sag', 'saga']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3856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3646D768-005E-9F7C-6BF9-90CD7F07B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618745"/>
              </p:ext>
            </p:extLst>
          </p:nvPr>
        </p:nvGraphicFramePr>
        <p:xfrm>
          <a:off x="1609122" y="853328"/>
          <a:ext cx="8973755" cy="5571068"/>
        </p:xfrm>
        <a:graphic>
          <a:graphicData uri="http://schemas.openxmlformats.org/drawingml/2006/table">
            <a:tbl>
              <a:tblPr firstRow="1" firstCol="1" bandRow="1"/>
              <a:tblGrid>
                <a:gridCol w="1677148">
                  <a:extLst>
                    <a:ext uri="{9D8B030D-6E8A-4147-A177-3AD203B41FA5}">
                      <a16:colId xmlns:a16="http://schemas.microsoft.com/office/drawing/2014/main" val="936661011"/>
                    </a:ext>
                  </a:extLst>
                </a:gridCol>
                <a:gridCol w="1377524">
                  <a:extLst>
                    <a:ext uri="{9D8B030D-6E8A-4147-A177-3AD203B41FA5}">
                      <a16:colId xmlns:a16="http://schemas.microsoft.com/office/drawing/2014/main" val="1998232078"/>
                    </a:ext>
                  </a:extLst>
                </a:gridCol>
                <a:gridCol w="1167787">
                  <a:extLst>
                    <a:ext uri="{9D8B030D-6E8A-4147-A177-3AD203B41FA5}">
                      <a16:colId xmlns:a16="http://schemas.microsoft.com/office/drawing/2014/main" val="1513360266"/>
                    </a:ext>
                  </a:extLst>
                </a:gridCol>
                <a:gridCol w="1167787">
                  <a:extLst>
                    <a:ext uri="{9D8B030D-6E8A-4147-A177-3AD203B41FA5}">
                      <a16:colId xmlns:a16="http://schemas.microsoft.com/office/drawing/2014/main" val="2251250024"/>
                    </a:ext>
                  </a:extLst>
                </a:gridCol>
                <a:gridCol w="3583509">
                  <a:extLst>
                    <a:ext uri="{9D8B030D-6E8A-4147-A177-3AD203B41FA5}">
                      <a16:colId xmlns:a16="http://schemas.microsoft.com/office/drawing/2014/main" val="3775895786"/>
                    </a:ext>
                  </a:extLst>
                </a:gridCol>
              </a:tblGrid>
              <a:tr h="1166588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-1 (Test Size)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-2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(Random State)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-3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(Alpha)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-4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(Grid Search CV)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94748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without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615251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with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0.001, 0.01, 0.1, 1, 10, 100, 1000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985752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without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924960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with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"penalty":["l1","l2"], "solver" : ['newton-cg', 'lbfgs', 'liblinear', 'sag', 'saga']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034042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Lasso without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5767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Lasso with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0.001, 0.01, 0.1, 1, 10, 100, 1000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7409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Ridge without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100223"/>
                  </a:ext>
                </a:extLst>
              </a:tr>
              <a:tr h="550560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Ridge with Hyperparameter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0" i="0" u="none" strike="noStrike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0.001, 0.01, 0.1, 1, 10, 100, 1000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99" marR="80899" marT="1123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37365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8349107B-87DA-ADAE-3BAD-94E51ECAE96B}"/>
              </a:ext>
            </a:extLst>
          </p:cNvPr>
          <p:cNvSpPr txBox="1"/>
          <p:nvPr/>
        </p:nvSpPr>
        <p:spPr>
          <a:xfrm>
            <a:off x="914400" y="284813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Comparison of Regression Models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942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B25CE-6288-DB3B-96D9-17BBBB3D2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2686050"/>
            <a:ext cx="7377543" cy="1179365"/>
          </a:xfrm>
        </p:spPr>
        <p:txBody>
          <a:bodyPr/>
          <a:lstStyle/>
          <a:p>
            <a:pPr lvl="0"/>
            <a:r>
              <a:rPr lang="en-GB" sz="8000"/>
              <a:t>CLASSIFIERS</a:t>
            </a:r>
            <a:endParaRPr lang="es-ES" sz="8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CC19705F-80F8-06CB-9681-FAC2481F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18" y="583390"/>
            <a:ext cx="4982364" cy="182784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512E177D-BA6C-2F97-BC84-1F7D39AB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18" y="1690447"/>
            <a:ext cx="4391634" cy="34771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4DF7876A-7071-0379-DB11-B361FB0979CD}"/>
              </a:ext>
            </a:extLst>
          </p:cNvPr>
          <p:cNvSpPr txBox="1"/>
          <p:nvPr/>
        </p:nvSpPr>
        <p:spPr>
          <a:xfrm>
            <a:off x="947318" y="550569"/>
            <a:ext cx="30816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KMEANS WITH KNN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015C7-EF5A-146D-646D-F5119B69D73D}"/>
              </a:ext>
            </a:extLst>
          </p:cNvPr>
          <p:cNvSpPr/>
          <p:nvPr/>
        </p:nvSpPr>
        <p:spPr>
          <a:xfrm>
            <a:off x="4542794" y="2580372"/>
            <a:ext cx="8496924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 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082F84E-B155-6440-D05B-4C2609A8D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62224"/>
              </p:ext>
            </p:extLst>
          </p:nvPr>
        </p:nvGraphicFramePr>
        <p:xfrm>
          <a:off x="5773004" y="2592264"/>
          <a:ext cx="5979286" cy="39134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29166">
                  <a:extLst>
                    <a:ext uri="{9D8B030D-6E8A-4147-A177-3AD203B41FA5}">
                      <a16:colId xmlns:a16="http://schemas.microsoft.com/office/drawing/2014/main" val="1200402226"/>
                    </a:ext>
                  </a:extLst>
                </a:gridCol>
                <a:gridCol w="3342458">
                  <a:extLst>
                    <a:ext uri="{9D8B030D-6E8A-4147-A177-3AD203B41FA5}">
                      <a16:colId xmlns:a16="http://schemas.microsoft.com/office/drawing/2014/main" val="2027297580"/>
                    </a:ext>
                  </a:extLst>
                </a:gridCol>
                <a:gridCol w="1207662">
                  <a:extLst>
                    <a:ext uri="{9D8B030D-6E8A-4147-A177-3AD203B41FA5}">
                      <a16:colId xmlns:a16="http://schemas.microsoft.com/office/drawing/2014/main" val="2969562828"/>
                    </a:ext>
                  </a:extLst>
                </a:gridCol>
              </a:tblGrid>
              <a:tr h="347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Parameter Name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Purpose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506977"/>
                  </a:ext>
                </a:extLst>
              </a:tr>
              <a:tr h="710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Test size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 split the dataset into training and testing in a ratio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2949607"/>
                  </a:ext>
                </a:extLst>
              </a:tr>
              <a:tr h="1799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Random State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42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642001"/>
                  </a:ext>
                </a:extLst>
              </a:tr>
              <a:tr h="3470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No. of Clusters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Number of the centroid which will be formed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3260678"/>
                  </a:ext>
                </a:extLst>
              </a:tr>
              <a:tr h="710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Grid Search CV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 err="1">
                          <a:effectLst/>
                        </a:rPr>
                        <a:t>n_neighbors</a:t>
                      </a:r>
                      <a:r>
                        <a:rPr lang="en-IN" sz="1200" kern="100" dirty="0">
                          <a:effectLst/>
                        </a:rPr>
                        <a:t>: 3, 5, 7, 9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3224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98A27DED-5904-0A9E-510C-4EF86FA4BEFF}"/>
              </a:ext>
            </a:extLst>
          </p:cNvPr>
          <p:cNvSpPr txBox="1"/>
          <p:nvPr/>
        </p:nvSpPr>
        <p:spPr>
          <a:xfrm>
            <a:off x="947318" y="550569"/>
            <a:ext cx="653413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FUZZY C-MEANS WITH KNN USING HYPERPARAMETER</a:t>
            </a:r>
          </a:p>
        </p:txBody>
      </p:sp>
      <p:sp>
        <p:nvSpPr>
          <p:cNvPr id="3" name="CuadroTexto 9">
            <a:extLst>
              <a:ext uri="{FF2B5EF4-FFF2-40B4-BE49-F238E27FC236}">
                <a16:creationId xmlns:a16="http://schemas.microsoft.com/office/drawing/2014/main" id="{67D9F888-6D77-7AA8-5845-BFE02063B118}"/>
              </a:ext>
            </a:extLst>
          </p:cNvPr>
          <p:cNvSpPr txBox="1"/>
          <p:nvPr/>
        </p:nvSpPr>
        <p:spPr>
          <a:xfrm>
            <a:off x="1243483" y="5599538"/>
            <a:ext cx="192507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Accuracy: 86.89%</a:t>
            </a:r>
          </a:p>
        </p:txBody>
      </p:sp>
      <p:pic>
        <p:nvPicPr>
          <p:cNvPr id="4" name="Imagen 2">
            <a:extLst>
              <a:ext uri="{FF2B5EF4-FFF2-40B4-BE49-F238E27FC236}">
                <a16:creationId xmlns:a16="http://schemas.microsoft.com/office/drawing/2014/main" id="{4B9924A2-43CC-AFC5-563E-62075397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447" y="1568177"/>
            <a:ext cx="5171343" cy="37216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9C90EF6-2A5D-FE99-C7C0-5B7A7D82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18" y="1541202"/>
            <a:ext cx="5457825" cy="35909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972536A-FDB6-80EB-46B4-676E645A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2481"/>
              </p:ext>
            </p:extLst>
          </p:nvPr>
        </p:nvGraphicFramePr>
        <p:xfrm>
          <a:off x="781632" y="643466"/>
          <a:ext cx="10628737" cy="557107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28304">
                  <a:extLst>
                    <a:ext uri="{9D8B030D-6E8A-4147-A177-3AD203B41FA5}">
                      <a16:colId xmlns:a16="http://schemas.microsoft.com/office/drawing/2014/main" val="470303273"/>
                    </a:ext>
                  </a:extLst>
                </a:gridCol>
                <a:gridCol w="5840954">
                  <a:extLst>
                    <a:ext uri="{9D8B030D-6E8A-4147-A177-3AD203B41FA5}">
                      <a16:colId xmlns:a16="http://schemas.microsoft.com/office/drawing/2014/main" val="2571282095"/>
                    </a:ext>
                  </a:extLst>
                </a:gridCol>
                <a:gridCol w="2159479">
                  <a:extLst>
                    <a:ext uri="{9D8B030D-6E8A-4147-A177-3AD203B41FA5}">
                      <a16:colId xmlns:a16="http://schemas.microsoft.com/office/drawing/2014/main" val="4047612865"/>
                    </a:ext>
                  </a:extLst>
                </a:gridCol>
              </a:tblGrid>
              <a:tr h="40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Parameter Name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Purpose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Value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1438902782"/>
                  </a:ext>
                </a:extLst>
              </a:tr>
              <a:tr h="752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Test size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To split the dataset into training and testing in a ratio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0.2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341638959"/>
                  </a:ext>
                </a:extLst>
              </a:tr>
              <a:tr h="1808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Random State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5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2378603652"/>
                  </a:ext>
                </a:extLst>
              </a:tr>
              <a:tr h="400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No. of Clusters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Number of the centroid which will be formed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2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3842163739"/>
                  </a:ext>
                </a:extLst>
              </a:tr>
              <a:tr h="145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The fuzziness index or the fuzzifier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controls the degree of fuzziness in the clustering process. The value of "m" determines how much each data point can belong to multiple clusters.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m = 2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777035"/>
                  </a:ext>
                </a:extLst>
              </a:tr>
              <a:tr h="7524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Grid Search CV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 err="1">
                          <a:effectLst/>
                        </a:rPr>
                        <a:t>n_neighbors</a:t>
                      </a:r>
                      <a:r>
                        <a:rPr lang="en-IN" sz="2200" kern="100" dirty="0">
                          <a:effectLst/>
                        </a:rPr>
                        <a:t>: 3, 5, 7, 9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05" marR="123405" marT="0" marB="0"/>
                </a:tc>
                <a:extLst>
                  <a:ext uri="{0D108BD9-81ED-4DB2-BD59-A6C34878D82A}">
                    <a16:rowId xmlns:a16="http://schemas.microsoft.com/office/drawing/2014/main" val="123771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0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2C9364FD-D8DE-7F14-B5F7-7371845F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51"/>
          <a:stretch>
            <a:fillRect/>
          </a:stretch>
        </p:blipFill>
        <p:spPr>
          <a:xfrm>
            <a:off x="788112" y="1325559"/>
            <a:ext cx="5291669" cy="38513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B08387DC-5AA0-FA55-C063-0AA6429B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7" y="1325559"/>
            <a:ext cx="5618887" cy="39753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8811317-77EA-743C-1452-334143FD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75" y="5759705"/>
            <a:ext cx="4299636" cy="54772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8EF884F5-14DE-9C34-E297-75ED8C94FCD2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KMEANS WITH KNN WITH HYPERPARAMETERS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0">
            <a:extLst>
              <a:ext uri="{FF2B5EF4-FFF2-40B4-BE49-F238E27FC236}">
                <a16:creationId xmlns:a16="http://schemas.microsoft.com/office/drawing/2014/main" id="{25B26C95-94A3-C72A-589C-F6951E3A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756" y="5721108"/>
            <a:ext cx="4015715" cy="52321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12">
            <a:extLst>
              <a:ext uri="{FF2B5EF4-FFF2-40B4-BE49-F238E27FC236}">
                <a16:creationId xmlns:a16="http://schemas.microsoft.com/office/drawing/2014/main" id="{845A761D-5312-5155-1EBA-69A30D93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90" y="3285494"/>
            <a:ext cx="4832912" cy="35725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13">
            <a:extLst>
              <a:ext uri="{FF2B5EF4-FFF2-40B4-BE49-F238E27FC236}">
                <a16:creationId xmlns:a16="http://schemas.microsoft.com/office/drawing/2014/main" id="{8F3906B6-35C1-8AB0-B05B-BC1BBEDBE2BD}"/>
              </a:ext>
            </a:extLst>
          </p:cNvPr>
          <p:cNvSpPr txBox="1"/>
          <p:nvPr/>
        </p:nvSpPr>
        <p:spPr>
          <a:xfrm>
            <a:off x="960113" y="416809"/>
            <a:ext cx="30816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LINEAR REGRESSION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24C722-F5E5-2355-8173-20F32C95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73397"/>
              </p:ext>
            </p:extLst>
          </p:nvPr>
        </p:nvGraphicFramePr>
        <p:xfrm>
          <a:off x="1473426" y="1262922"/>
          <a:ext cx="9968459" cy="190000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353908">
                  <a:extLst>
                    <a:ext uri="{9D8B030D-6E8A-4147-A177-3AD203B41FA5}">
                      <a16:colId xmlns:a16="http://schemas.microsoft.com/office/drawing/2014/main" val="4014708521"/>
                    </a:ext>
                  </a:extLst>
                </a:gridCol>
                <a:gridCol w="6712347">
                  <a:extLst>
                    <a:ext uri="{9D8B030D-6E8A-4147-A177-3AD203B41FA5}">
                      <a16:colId xmlns:a16="http://schemas.microsoft.com/office/drawing/2014/main" val="4066362319"/>
                    </a:ext>
                  </a:extLst>
                </a:gridCol>
                <a:gridCol w="902204">
                  <a:extLst>
                    <a:ext uri="{9D8B030D-6E8A-4147-A177-3AD203B41FA5}">
                      <a16:colId xmlns:a16="http://schemas.microsoft.com/office/drawing/2014/main" val="3135812081"/>
                    </a:ext>
                  </a:extLst>
                </a:gridCol>
              </a:tblGrid>
              <a:tr h="2876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Parameter Name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Purpose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Value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92954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Test size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To split the dataset into training and testing in a ratio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0.2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748283"/>
                  </a:ext>
                </a:extLst>
              </a:tr>
              <a:tr h="1160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Random State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3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709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320ECBA7-5E04-5446-EBF1-9B0513A9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49" y="1386687"/>
            <a:ext cx="5477329" cy="40846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B6519510-2482-BE77-B6D6-E8E31D24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511" y="5824938"/>
            <a:ext cx="4424973" cy="6545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2E566C88-CEB6-D6A4-CA6D-B1659E0AC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593" y="1386687"/>
            <a:ext cx="5657027" cy="42912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919718B1-14C2-85C2-A46A-98E6B6B11F02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KMEANS WITH KNN WITH HYPERPARAMETERS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B981A48-6172-5D5F-22F9-5B8FC94419A3}"/>
              </a:ext>
            </a:extLst>
          </p:cNvPr>
          <p:cNvGraphicFramePr>
            <a:graphicFrameLocks noGrp="1"/>
          </p:cNvGraphicFramePr>
          <p:nvPr/>
        </p:nvGraphicFramePr>
        <p:xfrm>
          <a:off x="1350815" y="3545549"/>
          <a:ext cx="9490364" cy="2458281"/>
        </p:xfrm>
        <a:graphic>
          <a:graphicData uri="http://schemas.openxmlformats.org/drawingml/2006/table">
            <a:tbl>
              <a:tblPr>
                <a:effectLst/>
                <a:tableStyleId>{BDBED569-4797-4DF1-A0F4-6AAB3CD982D8}</a:tableStyleId>
              </a:tblPr>
              <a:tblGrid>
                <a:gridCol w="642064">
                  <a:extLst>
                    <a:ext uri="{9D8B030D-6E8A-4147-A177-3AD203B41FA5}">
                      <a16:colId xmlns:a16="http://schemas.microsoft.com/office/drawing/2014/main" val="2559471188"/>
                    </a:ext>
                  </a:extLst>
                </a:gridCol>
                <a:gridCol w="2370490">
                  <a:extLst>
                    <a:ext uri="{9D8B030D-6E8A-4147-A177-3AD203B41FA5}">
                      <a16:colId xmlns:a16="http://schemas.microsoft.com/office/drawing/2014/main" val="220847845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2979469371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1454580628"/>
                    </a:ext>
                  </a:extLst>
                </a:gridCol>
              </a:tblGrid>
              <a:tr h="313511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Value​ without Hyperparams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 with Hyperparams (9 neighbors)</a:t>
                      </a:r>
                      <a:endParaRPr lang="en-US" sz="1500" b="1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105659218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1​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Accuracy​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0.9672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823955463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Precision​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0.97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200206195"/>
                  </a:ext>
                </a:extLst>
              </a:tr>
              <a:tr h="501328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Recall (Sensitivity)​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0.97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84686816"/>
                  </a:ext>
                </a:extLst>
              </a:tr>
              <a:tr h="283326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F1 Score​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0.51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0.93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286535892"/>
                  </a:ext>
                </a:extLst>
              </a:tr>
              <a:tr h="526109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Confusion matrix​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​</a:t>
                      </a:r>
                      <a:r>
                        <a:rPr lang="es-ES" sz="1600"/>
                        <a:t>[[ 13 6] </a:t>
                      </a:r>
                    </a:p>
                    <a:p>
                      <a:pPr lvl="0" algn="l" rtl="0" fontAlgn="auto"/>
                      <a:r>
                        <a:rPr lang="es-ES" sz="1600"/>
                        <a:t>[ 14 18]]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  <a:latin typeface="Calibri" pitchFamily="34"/>
                        </a:rPr>
                        <a:t>[[33 1]</a:t>
                      </a:r>
                    </a:p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  <a:latin typeface="Calibri" pitchFamily="34"/>
                        </a:rPr>
                        <a:t>[1 26]]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7314196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7847A8D-0EEF-3DF1-6843-7B914096088E}"/>
              </a:ext>
            </a:extLst>
          </p:cNvPr>
          <p:cNvSpPr txBox="1"/>
          <p:nvPr/>
        </p:nvSpPr>
        <p:spPr>
          <a:xfrm>
            <a:off x="761996" y="249384"/>
            <a:ext cx="10571021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K-Means with KNN model using hyperparameters, specifically setting n_neighbors to 9, shows a significantly higher accuracy of 96.72% compared to the 51% accuracy without hyperparameters.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confusion matrices for both models depict a considerable improvement in correctly classified instances, especially reducing false positives and false negatives with the tuned hyperparameters.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precision, recall, and F1-score have improved significantly for both classes with the tuned hyperparameters, considering the marked increase in accuracy and the revised confusion matrix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7">
            <a:extLst>
              <a:ext uri="{FF2B5EF4-FFF2-40B4-BE49-F238E27FC236}">
                <a16:creationId xmlns:a16="http://schemas.microsoft.com/office/drawing/2014/main" id="{919718B1-14C2-85C2-A46A-98E6B6B11F02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KMEANS WITH </a:t>
            </a:r>
            <a:r>
              <a:rPr lang="es-ES" sz="2800" dirty="0">
                <a:solidFill>
                  <a:srgbClr val="000000"/>
                </a:solidFill>
                <a:latin typeface="Bahnschrift Condensed" pitchFamily="34"/>
              </a:rPr>
              <a:t>SVM</a:t>
            </a: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 WITH HYPERPARAMETERS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400E27D-919E-5E24-64D4-25D10F4B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41" y="261481"/>
            <a:ext cx="4032352" cy="6335037"/>
          </a:xfrm>
          <a:prstGeom prst="rect">
            <a:avLst/>
          </a:prstGeom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6A8B416E-DF6C-C964-E1EE-923218DE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007" y="1439271"/>
            <a:ext cx="5517617" cy="39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271794A-3C1F-911A-7591-31D3F484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44686"/>
              </p:ext>
            </p:extLst>
          </p:nvPr>
        </p:nvGraphicFramePr>
        <p:xfrm>
          <a:off x="1186689" y="643466"/>
          <a:ext cx="9818623" cy="55710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15992">
                  <a:extLst>
                    <a:ext uri="{9D8B030D-6E8A-4147-A177-3AD203B41FA5}">
                      <a16:colId xmlns:a16="http://schemas.microsoft.com/office/drawing/2014/main" val="3551216713"/>
                    </a:ext>
                  </a:extLst>
                </a:gridCol>
                <a:gridCol w="5545591">
                  <a:extLst>
                    <a:ext uri="{9D8B030D-6E8A-4147-A177-3AD203B41FA5}">
                      <a16:colId xmlns:a16="http://schemas.microsoft.com/office/drawing/2014/main" val="3819429044"/>
                    </a:ext>
                  </a:extLst>
                </a:gridCol>
                <a:gridCol w="1957040">
                  <a:extLst>
                    <a:ext uri="{9D8B030D-6E8A-4147-A177-3AD203B41FA5}">
                      <a16:colId xmlns:a16="http://schemas.microsoft.com/office/drawing/2014/main" val="4026458142"/>
                    </a:ext>
                  </a:extLst>
                </a:gridCol>
              </a:tblGrid>
              <a:tr h="3764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Parameter Name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Purpose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Value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48525232"/>
                  </a:ext>
                </a:extLst>
              </a:tr>
              <a:tr h="70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Test size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To split the dataset into training and testing in a ratio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0.2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184836265"/>
                  </a:ext>
                </a:extLst>
              </a:tr>
              <a:tr h="17013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Random State</a:t>
                      </a:r>
                      <a:endParaRPr lang="es-E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42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1152961427"/>
                  </a:ext>
                </a:extLst>
              </a:tr>
              <a:tr h="1038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Kernel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kernel is a function that computes the dot product of two data points in a transformed feature space.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Linear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4158007755"/>
                  </a:ext>
                </a:extLst>
              </a:tr>
              <a:tr h="1038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Cross-validation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The purpose of cross-validation is to evaluate the model's performance for different combinations of hyperparameters.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5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3777694499"/>
                  </a:ext>
                </a:extLst>
              </a:tr>
              <a:tr h="707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Grid Search CV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0.1, 1, 10</a:t>
                      </a:r>
                      <a:endParaRPr lang="es-ES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68" marR="116068" marT="0" marB="0"/>
                </a:tc>
                <a:extLst>
                  <a:ext uri="{0D108BD9-81ED-4DB2-BD59-A6C34878D82A}">
                    <a16:rowId xmlns:a16="http://schemas.microsoft.com/office/drawing/2014/main" val="24522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0AB91E06-ADEA-38F5-3A52-A6BC8209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18" y="1376062"/>
            <a:ext cx="5639589" cy="4258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F434969B-E1D5-47EE-BE3A-07155867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77" y="5841388"/>
            <a:ext cx="3238951" cy="495367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394FF139-1E80-9F83-DBC3-405870B75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07" y="1347496"/>
            <a:ext cx="5420480" cy="41630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D8031DA4-93DA-8993-59A6-44BB79AECC36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NAIVE BAYES CLASSIFIER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44E4BDFA-E0AE-4F89-E30A-3482E95F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174" y="5943133"/>
            <a:ext cx="3200848" cy="48583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3ED7B34C-DC14-6E86-3792-D6296DFE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64" y="1599130"/>
            <a:ext cx="5496696" cy="42487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0BFD373-FC49-B00B-D5E0-1EF456C55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253" y="1694392"/>
            <a:ext cx="5201372" cy="41534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2668C547-E0BC-C1A0-A90B-74D434F83037}"/>
              </a:ext>
            </a:extLst>
          </p:cNvPr>
          <p:cNvSpPr txBox="1"/>
          <p:nvPr/>
        </p:nvSpPr>
        <p:spPr>
          <a:xfrm>
            <a:off x="925464" y="437814"/>
            <a:ext cx="5291669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NAIVE BAYES CLASSIFIER WITH HYPERPARAMETERS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01957F7-3BDC-9F8D-4BAF-AE276E8F4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38946"/>
              </p:ext>
            </p:extLst>
          </p:nvPr>
        </p:nvGraphicFramePr>
        <p:xfrm>
          <a:off x="989351" y="643466"/>
          <a:ext cx="10517253" cy="557106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475792">
                  <a:extLst>
                    <a:ext uri="{9D8B030D-6E8A-4147-A177-3AD203B41FA5}">
                      <a16:colId xmlns:a16="http://schemas.microsoft.com/office/drawing/2014/main" val="3300854351"/>
                    </a:ext>
                  </a:extLst>
                </a:gridCol>
                <a:gridCol w="5500824">
                  <a:extLst>
                    <a:ext uri="{9D8B030D-6E8A-4147-A177-3AD203B41FA5}">
                      <a16:colId xmlns:a16="http://schemas.microsoft.com/office/drawing/2014/main" val="2971480056"/>
                    </a:ext>
                  </a:extLst>
                </a:gridCol>
                <a:gridCol w="2540637">
                  <a:extLst>
                    <a:ext uri="{9D8B030D-6E8A-4147-A177-3AD203B41FA5}">
                      <a16:colId xmlns:a16="http://schemas.microsoft.com/office/drawing/2014/main" val="3362383764"/>
                    </a:ext>
                  </a:extLst>
                </a:gridCol>
              </a:tblGrid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Parameter Name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Purpose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Value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3366751371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Test size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To split the dataset into training and testing in a ratio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0.2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948058800"/>
                  </a:ext>
                </a:extLst>
              </a:tr>
              <a:tr h="2523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>
                          <a:effectLst/>
                        </a:rPr>
                        <a:t>Random State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42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658691333"/>
                  </a:ext>
                </a:extLst>
              </a:tr>
              <a:tr h="1289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Grid Search CV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 err="1">
                          <a:effectLst/>
                        </a:rPr>
                        <a:t>np.logspace</a:t>
                      </a:r>
                      <a:r>
                        <a:rPr lang="en-IN" sz="2500" kern="100" dirty="0">
                          <a:effectLst/>
                        </a:rPr>
                        <a:t>(0, -9, </a:t>
                      </a:r>
                      <a:r>
                        <a:rPr lang="en-IN" sz="2500" kern="100" dirty="0" err="1">
                          <a:effectLst/>
                        </a:rPr>
                        <a:t>num</a:t>
                      </a:r>
                      <a:r>
                        <a:rPr lang="en-IN" sz="2500" kern="100" dirty="0">
                          <a:effectLst/>
                        </a:rPr>
                        <a:t>=100)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308843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35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29446E-E640-D7AC-75B3-E737D371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14" y="4253642"/>
            <a:ext cx="4648846" cy="232442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93053F2D-8671-86ED-2902-23774FF3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95" y="1290337"/>
            <a:ext cx="5449055" cy="42773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D6FFA864-4D84-5477-E5C9-89F0D303B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14" y="279934"/>
            <a:ext cx="4598627" cy="368560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6">
            <a:extLst>
              <a:ext uri="{FF2B5EF4-FFF2-40B4-BE49-F238E27FC236}">
                <a16:creationId xmlns:a16="http://schemas.microsoft.com/office/drawing/2014/main" id="{0FD81212-9700-4669-C444-28BB843DB47E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DECISION TREE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DF2781D7-4494-3B1D-1714-4B60A73F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72" y="4349736"/>
            <a:ext cx="4639318" cy="231489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1407DFD7-A29F-FEA5-48FA-F8D8EE29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3" y="2196781"/>
            <a:ext cx="5734851" cy="43059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B25691B7-22DD-DE9D-A6A3-EC9243870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137" y="406743"/>
            <a:ext cx="4639318" cy="35800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DACB46DE-055F-75EF-895B-4EAD62902AAE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DECISION TREE WITH HYPERPARAMETERS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715B240-6861-8357-C3C6-F8DFDDEF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78764"/>
              </p:ext>
            </p:extLst>
          </p:nvPr>
        </p:nvGraphicFramePr>
        <p:xfrm>
          <a:off x="731631" y="643466"/>
          <a:ext cx="10728739" cy="55710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43183">
                  <a:extLst>
                    <a:ext uri="{9D8B030D-6E8A-4147-A177-3AD203B41FA5}">
                      <a16:colId xmlns:a16="http://schemas.microsoft.com/office/drawing/2014/main" val="3348530270"/>
                    </a:ext>
                  </a:extLst>
                </a:gridCol>
                <a:gridCol w="5609189">
                  <a:extLst>
                    <a:ext uri="{9D8B030D-6E8A-4147-A177-3AD203B41FA5}">
                      <a16:colId xmlns:a16="http://schemas.microsoft.com/office/drawing/2014/main" val="3912897895"/>
                    </a:ext>
                  </a:extLst>
                </a:gridCol>
                <a:gridCol w="2776367">
                  <a:extLst>
                    <a:ext uri="{9D8B030D-6E8A-4147-A177-3AD203B41FA5}">
                      <a16:colId xmlns:a16="http://schemas.microsoft.com/office/drawing/2014/main" val="233021930"/>
                    </a:ext>
                  </a:extLst>
                </a:gridCol>
              </a:tblGrid>
              <a:tr h="3740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Parameter Name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Purpose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Value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extLst>
                  <a:ext uri="{0D108BD9-81ED-4DB2-BD59-A6C34878D82A}">
                    <a16:rowId xmlns:a16="http://schemas.microsoft.com/office/drawing/2014/main" val="903323589"/>
                  </a:ext>
                </a:extLst>
              </a:tr>
              <a:tr h="698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Test size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To split the dataset into training and testing in a ratio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0.2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extLst>
                  <a:ext uri="{0D108BD9-81ED-4DB2-BD59-A6C34878D82A}">
                    <a16:rowId xmlns:a16="http://schemas.microsoft.com/office/drawing/2014/main" val="3230156477"/>
                  </a:ext>
                </a:extLst>
              </a:tr>
              <a:tr h="1671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Random State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42</a:t>
                      </a:r>
                      <a:endParaRPr lang="es-E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extLst>
                  <a:ext uri="{0D108BD9-81ED-4DB2-BD59-A6C34878D82A}">
                    <a16:rowId xmlns:a16="http://schemas.microsoft.com/office/drawing/2014/main" val="1207228399"/>
                  </a:ext>
                </a:extLst>
              </a:tr>
              <a:tr h="28275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Grid Search CV</a:t>
                      </a:r>
                      <a:endParaRPr lang="es-E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The grid search explores various alpha values using 5-fold cross-validation.</a:t>
                      </a:r>
                      <a:endParaRPr lang="es-E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'criterion': ['</a:t>
                      </a:r>
                      <a:r>
                        <a:rPr lang="en-IN" sz="2000" kern="100" dirty="0" err="1">
                          <a:effectLst/>
                        </a:rPr>
                        <a:t>gini</a:t>
                      </a:r>
                      <a:r>
                        <a:rPr lang="en-IN" sz="2000" kern="100" dirty="0">
                          <a:effectLst/>
                        </a:rPr>
                        <a:t>', 'entropy'],</a:t>
                      </a:r>
                      <a:endParaRPr lang="es-ES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'</a:t>
                      </a:r>
                      <a:r>
                        <a:rPr lang="en-IN" sz="2000" kern="100" dirty="0" err="1">
                          <a:effectLst/>
                        </a:rPr>
                        <a:t>max_depth</a:t>
                      </a:r>
                      <a:r>
                        <a:rPr lang="en-IN" sz="2000" kern="100" dirty="0">
                          <a:effectLst/>
                        </a:rPr>
                        <a:t>': [None, 10, 20, 30, 40, 50],   '</a:t>
                      </a:r>
                      <a:r>
                        <a:rPr lang="en-IN" sz="2000" kern="100" dirty="0" err="1">
                          <a:effectLst/>
                        </a:rPr>
                        <a:t>min_samples_split</a:t>
                      </a:r>
                      <a:r>
                        <a:rPr lang="en-IN" sz="2000" kern="100" dirty="0">
                          <a:effectLst/>
                        </a:rPr>
                        <a:t>': [2, 5, 10],    '</a:t>
                      </a:r>
                      <a:r>
                        <a:rPr lang="en-IN" sz="2000" kern="100" dirty="0" err="1">
                          <a:effectLst/>
                        </a:rPr>
                        <a:t>min_samples_leaf</a:t>
                      </a:r>
                      <a:r>
                        <a:rPr lang="en-IN" sz="2000" kern="100" dirty="0">
                          <a:effectLst/>
                        </a:rPr>
                        <a:t>': [1, 2, 4]</a:t>
                      </a:r>
                      <a:endParaRPr lang="es-E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430" marR="117430" marT="0" marB="0"/>
                </a:tc>
                <a:extLst>
                  <a:ext uri="{0D108BD9-81ED-4DB2-BD59-A6C34878D82A}">
                    <a16:rowId xmlns:a16="http://schemas.microsoft.com/office/drawing/2014/main" val="393295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4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F5720F08-91C3-CC49-5467-882E1C5CC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34" y="396028"/>
            <a:ext cx="5415618" cy="41985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DCD2969C-121A-0DF2-83FE-10497170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34" y="1491121"/>
            <a:ext cx="4112788" cy="494068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0367806E-4E78-AAD2-D452-E5D9C334C0E6}"/>
              </a:ext>
            </a:extLst>
          </p:cNvPr>
          <p:cNvSpPr txBox="1"/>
          <p:nvPr/>
        </p:nvSpPr>
        <p:spPr>
          <a:xfrm>
            <a:off x="1912394" y="391756"/>
            <a:ext cx="3329037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LINEAR REGRESSION WITH HYPERPARAMETER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E334D79C-5E26-A1E4-24E0-1A2EFB11DDC0}"/>
              </a:ext>
            </a:extLst>
          </p:cNvPr>
          <p:cNvSpPr txBox="1"/>
          <p:nvPr/>
        </p:nvSpPr>
        <p:spPr>
          <a:xfrm>
            <a:off x="950473" y="5394274"/>
            <a:ext cx="10784323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MSE of the regularized regression model with an alpha = 10 is slightly lower than the MSE of the simple linear regression.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regularized model performs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slightly better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in terms of reducing the error.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BFF9C3B-C95A-8451-84D5-458996C1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51283"/>
              </p:ext>
            </p:extLst>
          </p:nvPr>
        </p:nvGraphicFramePr>
        <p:xfrm>
          <a:off x="1060411" y="2533338"/>
          <a:ext cx="5035590" cy="27156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3338">
                  <a:extLst>
                    <a:ext uri="{9D8B030D-6E8A-4147-A177-3AD203B41FA5}">
                      <a16:colId xmlns:a16="http://schemas.microsoft.com/office/drawing/2014/main" val="235425463"/>
                    </a:ext>
                  </a:extLst>
                </a:gridCol>
                <a:gridCol w="2563593">
                  <a:extLst>
                    <a:ext uri="{9D8B030D-6E8A-4147-A177-3AD203B41FA5}">
                      <a16:colId xmlns:a16="http://schemas.microsoft.com/office/drawing/2014/main" val="2506888060"/>
                    </a:ext>
                  </a:extLst>
                </a:gridCol>
                <a:gridCol w="1318659">
                  <a:extLst>
                    <a:ext uri="{9D8B030D-6E8A-4147-A177-3AD203B41FA5}">
                      <a16:colId xmlns:a16="http://schemas.microsoft.com/office/drawing/2014/main" val="1676561186"/>
                    </a:ext>
                  </a:extLst>
                </a:gridCol>
              </a:tblGrid>
              <a:tr h="449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Parameter Name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Purpose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72287"/>
                  </a:ext>
                </a:extLst>
              </a:tr>
              <a:tr h="449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Test size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 split the dataset into training and testing in a ratio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494629"/>
                  </a:ext>
                </a:extLst>
              </a:tr>
              <a:tr h="13679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Random State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3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388295"/>
                  </a:ext>
                </a:extLst>
              </a:tr>
              <a:tr h="4492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Grid Search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0.001, 0.01, 0.1, 1, 10, 100, 1000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1977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6413EA9B-B2D1-9DCC-E746-868FD14F1BA4}"/>
              </a:ext>
            </a:extLst>
          </p:cNvPr>
          <p:cNvSpPr txBox="1"/>
          <p:nvPr/>
        </p:nvSpPr>
        <p:spPr>
          <a:xfrm>
            <a:off x="947318" y="550569"/>
            <a:ext cx="564744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BAYESIAN CLASSIFIER</a:t>
            </a:r>
          </a:p>
        </p:txBody>
      </p:sp>
      <p:sp>
        <p:nvSpPr>
          <p:cNvPr id="3" name="CuadroTexto 9">
            <a:extLst>
              <a:ext uri="{FF2B5EF4-FFF2-40B4-BE49-F238E27FC236}">
                <a16:creationId xmlns:a16="http://schemas.microsoft.com/office/drawing/2014/main" id="{04E40FEE-64D0-261A-F17A-3DF1E617E010}"/>
              </a:ext>
            </a:extLst>
          </p:cNvPr>
          <p:cNvSpPr txBox="1"/>
          <p:nvPr/>
        </p:nvSpPr>
        <p:spPr>
          <a:xfrm>
            <a:off x="1243483" y="5599538"/>
            <a:ext cx="27251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Bayesian accuracy: 95.6%</a:t>
            </a:r>
          </a:p>
        </p:txBody>
      </p:sp>
      <p:pic>
        <p:nvPicPr>
          <p:cNvPr id="4" name="Imagen 11">
            <a:extLst>
              <a:ext uri="{FF2B5EF4-FFF2-40B4-BE49-F238E27FC236}">
                <a16:creationId xmlns:a16="http://schemas.microsoft.com/office/drawing/2014/main" id="{7E81FB5A-CF08-7F06-DAEE-F7DF52FA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1" y="1242559"/>
            <a:ext cx="4937833" cy="3952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3">
            <a:extLst>
              <a:ext uri="{FF2B5EF4-FFF2-40B4-BE49-F238E27FC236}">
                <a16:creationId xmlns:a16="http://schemas.microsoft.com/office/drawing/2014/main" id="{05526891-AA47-8667-04BF-CE7384FE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58" y="1242559"/>
            <a:ext cx="4863519" cy="40194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1C0AD681-ABDE-525E-36D0-D774EA597118}"/>
              </a:ext>
            </a:extLst>
          </p:cNvPr>
          <p:cNvSpPr txBox="1"/>
          <p:nvPr/>
        </p:nvSpPr>
        <p:spPr>
          <a:xfrm>
            <a:off x="947318" y="550569"/>
            <a:ext cx="5647444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BAYESIAN CLASSIFIER WITH HYPERPARAMETER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96559571-2834-E4C3-5A18-5898CF01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3" y="1568186"/>
            <a:ext cx="4852519" cy="37216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8">
            <a:extLst>
              <a:ext uri="{FF2B5EF4-FFF2-40B4-BE49-F238E27FC236}">
                <a16:creationId xmlns:a16="http://schemas.microsoft.com/office/drawing/2014/main" id="{03CED53F-E9FD-CD65-630A-23120812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987" y="1568186"/>
            <a:ext cx="4763255" cy="37216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9">
            <a:extLst>
              <a:ext uri="{FF2B5EF4-FFF2-40B4-BE49-F238E27FC236}">
                <a16:creationId xmlns:a16="http://schemas.microsoft.com/office/drawing/2014/main" id="{3E05828C-192B-02BA-37C6-AE67AF95D2F5}"/>
              </a:ext>
            </a:extLst>
          </p:cNvPr>
          <p:cNvSpPr txBox="1"/>
          <p:nvPr/>
        </p:nvSpPr>
        <p:spPr>
          <a:xfrm>
            <a:off x="1243483" y="5599538"/>
            <a:ext cx="286135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Bayesian accuracy: 93.44%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2C3EFB3-8D4E-E24C-DE89-7FFD0CC4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36981"/>
              </p:ext>
            </p:extLst>
          </p:nvPr>
        </p:nvGraphicFramePr>
        <p:xfrm>
          <a:off x="1154243" y="643466"/>
          <a:ext cx="10352362" cy="557106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436976">
                  <a:extLst>
                    <a:ext uri="{9D8B030D-6E8A-4147-A177-3AD203B41FA5}">
                      <a16:colId xmlns:a16="http://schemas.microsoft.com/office/drawing/2014/main" val="2478357584"/>
                    </a:ext>
                  </a:extLst>
                </a:gridCol>
                <a:gridCol w="5414581">
                  <a:extLst>
                    <a:ext uri="{9D8B030D-6E8A-4147-A177-3AD203B41FA5}">
                      <a16:colId xmlns:a16="http://schemas.microsoft.com/office/drawing/2014/main" val="3717336723"/>
                    </a:ext>
                  </a:extLst>
                </a:gridCol>
                <a:gridCol w="2500805">
                  <a:extLst>
                    <a:ext uri="{9D8B030D-6E8A-4147-A177-3AD203B41FA5}">
                      <a16:colId xmlns:a16="http://schemas.microsoft.com/office/drawing/2014/main" val="1846217802"/>
                    </a:ext>
                  </a:extLst>
                </a:gridCol>
              </a:tblGrid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Parameter Name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Purpose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Value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4093261539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Test size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To split the dataset into training and testing in a ratio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0.2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2375320538"/>
                  </a:ext>
                </a:extLst>
              </a:tr>
              <a:tr h="2523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>
                          <a:effectLst/>
                        </a:rPr>
                        <a:t>Random State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42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418097554"/>
                  </a:ext>
                </a:extLst>
              </a:tr>
              <a:tr h="1289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Grid Search CV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The grid search explores various alpha values using 5-fold cross-validation.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 err="1">
                          <a:effectLst/>
                        </a:rPr>
                        <a:t>np.logspace</a:t>
                      </a:r>
                      <a:r>
                        <a:rPr lang="en-IN" sz="2500" kern="100" dirty="0">
                          <a:effectLst/>
                        </a:rPr>
                        <a:t>(0, -9, </a:t>
                      </a:r>
                      <a:r>
                        <a:rPr lang="en-IN" sz="2500" kern="100" dirty="0" err="1">
                          <a:effectLst/>
                        </a:rPr>
                        <a:t>num</a:t>
                      </a:r>
                      <a:r>
                        <a:rPr lang="en-IN" sz="2500" kern="100" dirty="0">
                          <a:effectLst/>
                        </a:rPr>
                        <a:t>=100)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37731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50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D86003A-3433-9000-1883-C1FFF52F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82950"/>
              </p:ext>
            </p:extLst>
          </p:nvPr>
        </p:nvGraphicFramePr>
        <p:xfrm>
          <a:off x="1019331" y="1424066"/>
          <a:ext cx="10529204" cy="41672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91521">
                  <a:extLst>
                    <a:ext uri="{9D8B030D-6E8A-4147-A177-3AD203B41FA5}">
                      <a16:colId xmlns:a16="http://schemas.microsoft.com/office/drawing/2014/main" val="914798464"/>
                    </a:ext>
                  </a:extLst>
                </a:gridCol>
                <a:gridCol w="1959612">
                  <a:extLst>
                    <a:ext uri="{9D8B030D-6E8A-4147-A177-3AD203B41FA5}">
                      <a16:colId xmlns:a16="http://schemas.microsoft.com/office/drawing/2014/main" val="1501113070"/>
                    </a:ext>
                  </a:extLst>
                </a:gridCol>
                <a:gridCol w="1105252">
                  <a:extLst>
                    <a:ext uri="{9D8B030D-6E8A-4147-A177-3AD203B41FA5}">
                      <a16:colId xmlns:a16="http://schemas.microsoft.com/office/drawing/2014/main" val="2480494082"/>
                    </a:ext>
                  </a:extLst>
                </a:gridCol>
                <a:gridCol w="1668173">
                  <a:extLst>
                    <a:ext uri="{9D8B030D-6E8A-4147-A177-3AD203B41FA5}">
                      <a16:colId xmlns:a16="http://schemas.microsoft.com/office/drawing/2014/main" val="1234880309"/>
                    </a:ext>
                  </a:extLst>
                </a:gridCol>
                <a:gridCol w="3017291">
                  <a:extLst>
                    <a:ext uri="{9D8B030D-6E8A-4147-A177-3AD203B41FA5}">
                      <a16:colId xmlns:a16="http://schemas.microsoft.com/office/drawing/2014/main" val="2459054889"/>
                    </a:ext>
                  </a:extLst>
                </a:gridCol>
                <a:gridCol w="1887355">
                  <a:extLst>
                    <a:ext uri="{9D8B030D-6E8A-4147-A177-3AD203B41FA5}">
                      <a16:colId xmlns:a16="http://schemas.microsoft.com/office/drawing/2014/main" val="863349584"/>
                    </a:ext>
                  </a:extLst>
                </a:gridCol>
              </a:tblGrid>
              <a:tr h="35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Sr. No.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Algorithm name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Test Size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Random State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Grid Search CV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Accuracy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2740496242"/>
                  </a:ext>
                </a:extLst>
              </a:tr>
              <a:tr h="35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1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KMeans with KNN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n_neighbors: 3, 5, 7, 9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96.72%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4284950521"/>
                  </a:ext>
                </a:extLst>
              </a:tr>
              <a:tr h="654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 dirty="0">
                          <a:effectLst/>
                        </a:rPr>
                        <a:t>2</a:t>
                      </a:r>
                      <a:endParaRPr lang="es-E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Fuzzy C-Means with KNN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5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n_neighbors: 3, 5, 7, 9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86.89%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255500535"/>
                  </a:ext>
                </a:extLst>
              </a:tr>
              <a:tr h="35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3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KMeans with SVM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0.1, 1, 10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91.80%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443618072"/>
                  </a:ext>
                </a:extLst>
              </a:tr>
              <a:tr h="353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Bayesian Classifier</a:t>
                      </a:r>
                      <a:endParaRPr lang="es-E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np.logspace(0, -9, num=100)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93.44%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1899857577"/>
                  </a:ext>
                </a:extLst>
              </a:tr>
              <a:tr h="654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5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Naïve Bayes Classifier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np.logspace(0, -9, num=100)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90.16%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2207001857"/>
                  </a:ext>
                </a:extLst>
              </a:tr>
              <a:tr h="1444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6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Decision Tree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0.2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42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'criterion': ['gini', 'entropy'],</a:t>
                      </a:r>
                      <a:endParaRPr lang="es-ES" sz="1300" kern="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'max_depth': [None, 10, 20, 30, 40, 50],   'min_samples_split': [2, 5, 10],    'min_samples_leaf': [1, 2, 4]</a:t>
                      </a:r>
                      <a:endParaRPr lang="es-E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 dirty="0">
                          <a:effectLst/>
                        </a:rPr>
                        <a:t>91.80%</a:t>
                      </a:r>
                      <a:endParaRPr lang="es-E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840" marR="83840" marT="0" marB="0"/>
                </a:tc>
                <a:extLst>
                  <a:ext uri="{0D108BD9-81ED-4DB2-BD59-A6C34878D82A}">
                    <a16:rowId xmlns:a16="http://schemas.microsoft.com/office/drawing/2014/main" val="400960390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64926BC0-B829-C8DB-97D4-D3587144755F}"/>
              </a:ext>
            </a:extLst>
          </p:cNvPr>
          <p:cNvSpPr txBox="1"/>
          <p:nvPr/>
        </p:nvSpPr>
        <p:spPr>
          <a:xfrm>
            <a:off x="1214203" y="704538"/>
            <a:ext cx="75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Comparision</a:t>
            </a:r>
            <a:r>
              <a:rPr lang="es-ES" dirty="0"/>
              <a:t> </a:t>
            </a:r>
            <a:r>
              <a:rPr lang="es-ES" dirty="0" err="1"/>
              <a:t>classifier</a:t>
            </a:r>
            <a:r>
              <a:rPr lang="es-ES" dirty="0"/>
              <a:t> table: </a:t>
            </a:r>
          </a:p>
        </p:txBody>
      </p:sp>
    </p:spTree>
    <p:extLst>
      <p:ext uri="{BB962C8B-B14F-4D97-AF65-F5344CB8AC3E}">
        <p14:creationId xmlns:p14="http://schemas.microsoft.com/office/powerpoint/2010/main" val="1359277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6C54D-E7D8-4BCF-5B5C-EC681867A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2686050"/>
            <a:ext cx="7377543" cy="1179365"/>
          </a:xfrm>
        </p:spPr>
        <p:txBody>
          <a:bodyPr/>
          <a:lstStyle/>
          <a:p>
            <a:pPr lvl="0"/>
            <a:r>
              <a:rPr lang="en-GB" sz="8000"/>
              <a:t>DEEP LEARNING</a:t>
            </a:r>
            <a:endParaRPr lang="es-ES" sz="8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6BBF0666-3864-4536-924F-5FE3222CC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477346"/>
              </p:ext>
            </p:extLst>
          </p:nvPr>
        </p:nvGraphicFramePr>
        <p:xfrm>
          <a:off x="1662543" y="4005986"/>
          <a:ext cx="9365676" cy="25985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43771">
                  <a:extLst>
                    <a:ext uri="{9D8B030D-6E8A-4147-A177-3AD203B41FA5}">
                      <a16:colId xmlns:a16="http://schemas.microsoft.com/office/drawing/2014/main" val="3034095015"/>
                    </a:ext>
                  </a:extLst>
                </a:gridCol>
                <a:gridCol w="2911678">
                  <a:extLst>
                    <a:ext uri="{9D8B030D-6E8A-4147-A177-3AD203B41FA5}">
                      <a16:colId xmlns:a16="http://schemas.microsoft.com/office/drawing/2014/main" val="319732605"/>
                    </a:ext>
                  </a:extLst>
                </a:gridCol>
                <a:gridCol w="1400842">
                  <a:extLst>
                    <a:ext uri="{9D8B030D-6E8A-4147-A177-3AD203B41FA5}">
                      <a16:colId xmlns:a16="http://schemas.microsoft.com/office/drawing/2014/main" val="21916786"/>
                    </a:ext>
                  </a:extLst>
                </a:gridCol>
                <a:gridCol w="1327105">
                  <a:extLst>
                    <a:ext uri="{9D8B030D-6E8A-4147-A177-3AD203B41FA5}">
                      <a16:colId xmlns:a16="http://schemas.microsoft.com/office/drawing/2014/main" val="528590915"/>
                    </a:ext>
                  </a:extLst>
                </a:gridCol>
                <a:gridCol w="2882280">
                  <a:extLst>
                    <a:ext uri="{9D8B030D-6E8A-4147-A177-3AD203B41FA5}">
                      <a16:colId xmlns:a16="http://schemas.microsoft.com/office/drawing/2014/main" val="3872320740"/>
                    </a:ext>
                  </a:extLst>
                </a:gridCol>
              </a:tblGrid>
              <a:tr h="36674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Cluster  0</a:t>
                      </a:r>
                      <a:endParaRPr lang="en-US" sz="1500" b="1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Cluster 1</a:t>
                      </a:r>
                      <a:endParaRPr lang="en-US" sz="1500" b="1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tx1"/>
                          </a:solidFill>
                        </a:rPr>
                        <a:t>Cluster 2</a:t>
                      </a:r>
                      <a:endParaRPr lang="en-US" sz="1500" b="1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434292572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1​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Accuracy​</a:t>
                      </a:r>
                      <a:endParaRPr lang="en-US" sz="15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0.5458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0.5833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0.623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620040525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Precision​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0.546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0.623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817362305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Recall (Sensitivity)​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1.00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342594196"/>
                  </a:ext>
                </a:extLst>
              </a:tr>
              <a:tr h="157112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F1 Score​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0.701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0.76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409900756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Confusion matrix​</a:t>
                      </a:r>
                      <a:endParaRPr lang="en-US" sz="1500" b="0" i="0">
                        <a:solidFill>
                          <a:schemeClr val="tx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​</a:t>
                      </a:r>
                      <a:r>
                        <a:rPr lang="es-ES" sz="1600">
                          <a:solidFill>
                            <a:schemeClr val="tx1"/>
                          </a:solidFill>
                        </a:rPr>
                        <a:t>[[0 64] </a:t>
                      </a:r>
                    </a:p>
                    <a:p>
                      <a:pPr lvl="0" algn="l" rtl="0" fontAlgn="auto"/>
                      <a:r>
                        <a:rPr lang="es-ES" sz="1600">
                          <a:solidFill>
                            <a:schemeClr val="tx1"/>
                          </a:solidFill>
                        </a:rPr>
                        <a:t>[0 77]]</a:t>
                      </a:r>
                      <a:endParaRPr lang="en-US" sz="1500" b="0" i="0">
                        <a:solidFill>
                          <a:schemeClr val="tx1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[[35 0]</a:t>
                      </a:r>
                    </a:p>
                    <a:p>
                      <a:pPr lvl="0" algn="l" rtl="0" fontAlgn="auto"/>
                      <a:r>
                        <a:rPr lang="en-US" sz="1500" b="0">
                          <a:solidFill>
                            <a:schemeClr val="tx1"/>
                          </a:solidFill>
                        </a:rPr>
                        <a:t>[25 0]]</a:t>
                      </a:r>
                      <a:endParaRPr lang="en-US" sz="1500" b="0" i="0">
                        <a:solidFill>
                          <a:schemeClr val="tx1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[[0 38]</a:t>
                      </a:r>
                    </a:p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[0 63]]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371497560"/>
                  </a:ext>
                </a:extLst>
              </a:tr>
            </a:tbl>
          </a:graphicData>
        </a:graphic>
      </p:graphicFrame>
      <p:sp>
        <p:nvSpPr>
          <p:cNvPr id="3" name="CuadroTexto 4">
            <a:extLst>
              <a:ext uri="{FF2B5EF4-FFF2-40B4-BE49-F238E27FC236}">
                <a16:creationId xmlns:a16="http://schemas.microsoft.com/office/drawing/2014/main" id="{4CE8E120-C6AE-655F-B248-06BF103C648E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KMEANS WITH CNN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8E692517-EEDF-B5DE-1DD9-DF916F1E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0" y="87142"/>
            <a:ext cx="5443094" cy="38076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821A369-6F78-F9F7-E3B2-4FA4BB8F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77957"/>
              </p:ext>
            </p:extLst>
          </p:nvPr>
        </p:nvGraphicFramePr>
        <p:xfrm>
          <a:off x="5705698" y="340707"/>
          <a:ext cx="6297872" cy="625090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0252">
                  <a:extLst>
                    <a:ext uri="{9D8B030D-6E8A-4147-A177-3AD203B41FA5}">
                      <a16:colId xmlns:a16="http://schemas.microsoft.com/office/drawing/2014/main" val="863811398"/>
                    </a:ext>
                  </a:extLst>
                </a:gridCol>
                <a:gridCol w="2068583">
                  <a:extLst>
                    <a:ext uri="{9D8B030D-6E8A-4147-A177-3AD203B41FA5}">
                      <a16:colId xmlns:a16="http://schemas.microsoft.com/office/drawing/2014/main" val="4168464946"/>
                    </a:ext>
                  </a:extLst>
                </a:gridCol>
                <a:gridCol w="1139250">
                  <a:extLst>
                    <a:ext uri="{9D8B030D-6E8A-4147-A177-3AD203B41FA5}">
                      <a16:colId xmlns:a16="http://schemas.microsoft.com/office/drawing/2014/main" val="3683068496"/>
                    </a:ext>
                  </a:extLst>
                </a:gridCol>
                <a:gridCol w="1079293">
                  <a:extLst>
                    <a:ext uri="{9D8B030D-6E8A-4147-A177-3AD203B41FA5}">
                      <a16:colId xmlns:a16="http://schemas.microsoft.com/office/drawing/2014/main" val="4011835981"/>
                    </a:ext>
                  </a:extLst>
                </a:gridCol>
                <a:gridCol w="1450494">
                  <a:extLst>
                    <a:ext uri="{9D8B030D-6E8A-4147-A177-3AD203B41FA5}">
                      <a16:colId xmlns:a16="http://schemas.microsoft.com/office/drawing/2014/main" val="3790220434"/>
                    </a:ext>
                  </a:extLst>
                </a:gridCol>
              </a:tblGrid>
              <a:tr h="359764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Cluster  0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Cluster 1</a:t>
                      </a:r>
                      <a:endParaRPr lang="en-US" sz="1500" b="1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Cluster 2</a:t>
                      </a:r>
                      <a:endParaRPr lang="en-US" sz="1500" b="1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419491757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Dense units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746789420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1​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CNN Filter size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2477517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CNN Kernel Size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13765821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Accuracy​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0.45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0.5833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0.62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968546502"/>
                  </a:ext>
                </a:extLst>
              </a:tr>
              <a:tr h="293532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Precision​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0.62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18416718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Recall (Sensitivity)​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1.0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423093727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6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F1 Score​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0.00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0.768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856014052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CNN Confusion matrix​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​</a:t>
                      </a:r>
                      <a:r>
                        <a:rPr lang="es-ES" sz="1600" dirty="0"/>
                        <a:t>[[64 0] </a:t>
                      </a:r>
                    </a:p>
                    <a:p>
                      <a:pPr lvl="0" algn="l" rtl="0" fontAlgn="auto"/>
                      <a:r>
                        <a:rPr lang="es-ES" sz="1600" dirty="0"/>
                        <a:t>[ 77 0]]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[[35 0]</a:t>
                      </a:r>
                    </a:p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[25 0]]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[[0 38]</a:t>
                      </a:r>
                    </a:p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[0 63]]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428998050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N neighbors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75454203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KNN Accuracy​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0.765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0.6833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0.7623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561715429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KNN Precision​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0.7619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0.6363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0.842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63156609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11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KNN Recall (Sensitivity)​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0.8311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0.56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0.7619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812359331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KNN F1 Score​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0.796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0.5957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923418655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 dirty="0">
                          <a:solidFill>
                            <a:srgbClr val="000000"/>
                          </a:solidFill>
                        </a:rPr>
                        <a:t>13</a:t>
                      </a: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KNN Confusion matrix​</a:t>
                      </a:r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​</a:t>
                      </a:r>
                      <a:r>
                        <a:rPr lang="es-ES" sz="1600" dirty="0"/>
                        <a:t>[[44 20] </a:t>
                      </a:r>
                    </a:p>
                    <a:p>
                      <a:pPr lvl="0" algn="l" rtl="0" fontAlgn="auto"/>
                      <a:r>
                        <a:rPr lang="es-ES" sz="1600" dirty="0"/>
                        <a:t>[ 13 64]]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[[27 8]</a:t>
                      </a:r>
                    </a:p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[11 14]]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[[29 9]</a:t>
                      </a:r>
                    </a:p>
                    <a:p>
                      <a:pPr lvl="0" algn="l" rtl="0" fontAlgn="auto"/>
                      <a:r>
                        <a:rPr lang="en-US" sz="1500" b="0" dirty="0">
                          <a:solidFill>
                            <a:srgbClr val="000000"/>
                          </a:solidFill>
                        </a:rPr>
                        <a:t>[15 48]]</a:t>
                      </a:r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02701924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lvl="0" algn="l" rtl="0" fontAlgn="auto"/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endParaRPr lang="en-US" sz="15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endParaRPr lang="en-US" sz="1500" b="0" i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endParaRPr lang="en-US" sz="1500" b="0" i="0" dirty="0">
                        <a:solidFill>
                          <a:srgbClr val="000000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4262362917"/>
                  </a:ext>
                </a:extLst>
              </a:tr>
            </a:tbl>
          </a:graphicData>
        </a:graphic>
      </p:graphicFrame>
      <p:sp>
        <p:nvSpPr>
          <p:cNvPr id="3" name="CuadroTexto 4">
            <a:extLst>
              <a:ext uri="{FF2B5EF4-FFF2-40B4-BE49-F238E27FC236}">
                <a16:creationId xmlns:a16="http://schemas.microsoft.com/office/drawing/2014/main" id="{139E8AB7-3460-C792-7E73-94018E0AAE55}"/>
              </a:ext>
            </a:extLst>
          </p:cNvPr>
          <p:cNvSpPr txBox="1"/>
          <p:nvPr/>
        </p:nvSpPr>
        <p:spPr>
          <a:xfrm>
            <a:off x="763734" y="340707"/>
            <a:ext cx="5291669" cy="9541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KMEANS WITH CNN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WITH HYPERPARAMETERS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E508F27A-C0D2-0498-75B5-5CB2A9CB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4" y="1639930"/>
            <a:ext cx="4752639" cy="339563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298F709B-78B1-5770-6311-49CE8A76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5" y="1966344"/>
            <a:ext cx="5430008" cy="218152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58080E6C-153C-0330-069B-DF993DE6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78" y="5026575"/>
            <a:ext cx="3198772" cy="50821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grpSp>
        <p:nvGrpSpPr>
          <p:cNvPr id="4" name="Grupo 10">
            <a:extLst>
              <a:ext uri="{FF2B5EF4-FFF2-40B4-BE49-F238E27FC236}">
                <a16:creationId xmlns:a16="http://schemas.microsoft.com/office/drawing/2014/main" id="{A42BE4DC-BF03-8BD2-403E-6D3E45DDA30E}"/>
              </a:ext>
            </a:extLst>
          </p:cNvPr>
          <p:cNvGrpSpPr/>
          <p:nvPr/>
        </p:nvGrpSpPr>
        <p:grpSpPr>
          <a:xfrm>
            <a:off x="6564130" y="1323200"/>
            <a:ext cx="5087063" cy="4211589"/>
            <a:chOff x="6564130" y="1323200"/>
            <a:chExt cx="5087063" cy="4211589"/>
          </a:xfrm>
        </p:grpSpPr>
        <p:pic>
          <p:nvPicPr>
            <p:cNvPr id="5" name="Imagen 6">
              <a:extLst>
                <a:ext uri="{FF2B5EF4-FFF2-40B4-BE49-F238E27FC236}">
                  <a16:creationId xmlns:a16="http://schemas.microsoft.com/office/drawing/2014/main" id="{13DDA434-838E-704F-BF1A-4BBCCBE6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4130" y="1323200"/>
              <a:ext cx="5087063" cy="3848636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CuadroTexto 7">
              <a:extLst>
                <a:ext uri="{FF2B5EF4-FFF2-40B4-BE49-F238E27FC236}">
                  <a16:creationId xmlns:a16="http://schemas.microsoft.com/office/drawing/2014/main" id="{48CA165C-9CB4-9A46-422F-4A903A7F5073}"/>
                </a:ext>
              </a:extLst>
            </p:cNvPr>
            <p:cNvSpPr txBox="1"/>
            <p:nvPr/>
          </p:nvSpPr>
          <p:spPr>
            <a:xfrm>
              <a:off x="7606143" y="5165381"/>
              <a:ext cx="627095" cy="261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05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Healthy</a:t>
              </a:r>
            </a:p>
          </p:txBody>
        </p:sp>
        <p:sp>
          <p:nvSpPr>
            <p:cNvPr id="7" name="CuadroTexto 8">
              <a:extLst>
                <a:ext uri="{FF2B5EF4-FFF2-40B4-BE49-F238E27FC236}">
                  <a16:creationId xmlns:a16="http://schemas.microsoft.com/office/drawing/2014/main" id="{7798DD04-208D-DDB3-51B5-5441C0710649}"/>
                </a:ext>
              </a:extLst>
            </p:cNvPr>
            <p:cNvSpPr txBox="1"/>
            <p:nvPr/>
          </p:nvSpPr>
          <p:spPr>
            <a:xfrm>
              <a:off x="9275262" y="5165381"/>
              <a:ext cx="1079138" cy="2539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05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Heart attack risk</a:t>
              </a: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endParaRPr>
            </a:p>
          </p:txBody>
        </p:sp>
        <p:sp>
          <p:nvSpPr>
            <p:cNvPr id="8" name="CuadroTexto 9">
              <a:extLst>
                <a:ext uri="{FF2B5EF4-FFF2-40B4-BE49-F238E27FC236}">
                  <a16:creationId xmlns:a16="http://schemas.microsoft.com/office/drawing/2014/main" id="{538DFC94-8E67-669E-FC53-A720ABAB82CA}"/>
                </a:ext>
              </a:extLst>
            </p:cNvPr>
            <p:cNvSpPr txBox="1"/>
            <p:nvPr/>
          </p:nvSpPr>
          <p:spPr>
            <a:xfrm>
              <a:off x="8387800" y="5273180"/>
              <a:ext cx="732891" cy="26160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ES" sz="1100" b="0" i="0" u="none" strike="noStrike" kern="1200" cap="none" spc="0" baseline="0">
                  <a:solidFill>
                    <a:srgbClr val="000000"/>
                  </a:solidFill>
                  <a:uFillTx/>
                  <a:latin typeface="Franklin Gothic Book"/>
                </a:rPr>
                <a:t>Predicted</a:t>
              </a:r>
              <a:endPara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endParaRPr>
            </a:p>
          </p:txBody>
        </p:sp>
      </p:grpSp>
      <p:sp>
        <p:nvSpPr>
          <p:cNvPr id="9" name="CuadroTexto 11">
            <a:extLst>
              <a:ext uri="{FF2B5EF4-FFF2-40B4-BE49-F238E27FC236}">
                <a16:creationId xmlns:a16="http://schemas.microsoft.com/office/drawing/2014/main" id="{D6166C2B-B395-F16F-7904-2F370EF4E532}"/>
              </a:ext>
            </a:extLst>
          </p:cNvPr>
          <p:cNvSpPr txBox="1"/>
          <p:nvPr/>
        </p:nvSpPr>
        <p:spPr>
          <a:xfrm>
            <a:off x="964280" y="564422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ALEXNET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D2A210C3-4DAB-99DB-3EAF-BB7DF6B3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70" y="1836243"/>
            <a:ext cx="5102123" cy="19598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5">
            <a:extLst>
              <a:ext uri="{FF2B5EF4-FFF2-40B4-BE49-F238E27FC236}">
                <a16:creationId xmlns:a16="http://schemas.microsoft.com/office/drawing/2014/main" id="{7397D31F-022E-818E-55B4-2F137024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70" y="4102620"/>
            <a:ext cx="3310822" cy="455983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4" name="Imagen 7">
            <a:extLst>
              <a:ext uri="{FF2B5EF4-FFF2-40B4-BE49-F238E27FC236}">
                <a16:creationId xmlns:a16="http://schemas.microsoft.com/office/drawing/2014/main" id="{24187601-A18B-0501-D123-0DD8DC360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3" y="1271290"/>
            <a:ext cx="5115638" cy="43154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8">
            <a:extLst>
              <a:ext uri="{FF2B5EF4-FFF2-40B4-BE49-F238E27FC236}">
                <a16:creationId xmlns:a16="http://schemas.microsoft.com/office/drawing/2014/main" id="{F02B4468-467D-C964-0641-BC4C94F80CF0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ALEXNET WITH HYPERPARAMETERS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7B628F-0E6E-CC74-0ECC-B90BC73CF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5563"/>
              </p:ext>
            </p:extLst>
          </p:nvPr>
        </p:nvGraphicFramePr>
        <p:xfrm>
          <a:off x="978678" y="643466"/>
          <a:ext cx="10234646" cy="55710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35720">
                  <a:extLst>
                    <a:ext uri="{9D8B030D-6E8A-4147-A177-3AD203B41FA5}">
                      <a16:colId xmlns:a16="http://schemas.microsoft.com/office/drawing/2014/main" val="3436429205"/>
                    </a:ext>
                  </a:extLst>
                </a:gridCol>
                <a:gridCol w="4622263">
                  <a:extLst>
                    <a:ext uri="{9D8B030D-6E8A-4147-A177-3AD203B41FA5}">
                      <a16:colId xmlns:a16="http://schemas.microsoft.com/office/drawing/2014/main" val="3725331570"/>
                    </a:ext>
                  </a:extLst>
                </a:gridCol>
                <a:gridCol w="4476663">
                  <a:extLst>
                    <a:ext uri="{9D8B030D-6E8A-4147-A177-3AD203B41FA5}">
                      <a16:colId xmlns:a16="http://schemas.microsoft.com/office/drawing/2014/main" val="2345961865"/>
                    </a:ext>
                  </a:extLst>
                </a:gridCol>
              </a:tblGrid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 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Parameters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Value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888717175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Epochs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100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178238743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Accuracy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96.35%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202299328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Training Loss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0.0962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3703026569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4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Validation Accuracy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77.55%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344549279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5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Validation Loss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0.8015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3239031832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6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Testing Accuracy</a:t>
                      </a:r>
                      <a:endParaRPr lang="es-E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80.33%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11098698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7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Batch Size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64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801952469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8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Learning Rate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0.001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972523468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9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Dropout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0.5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3427883023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10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Dense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256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1991108277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11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Activation Function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Relu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91597537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12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Loss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sparse_categorical_crossentropy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3185778979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13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Optimizer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Adam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952732703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14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Validation Split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0.2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4178037328"/>
                  </a:ext>
                </a:extLst>
              </a:tr>
              <a:tr h="303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15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Test size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0.2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1630473906"/>
                  </a:ext>
                </a:extLst>
              </a:tr>
              <a:tr h="7099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16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Confusion matrix</a:t>
                      </a:r>
                      <a:endParaRPr lang="es-E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[[24  5]</a:t>
                      </a:r>
                      <a:endParaRPr lang="es-ES" sz="15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[ 7 25]]</a:t>
                      </a:r>
                      <a:endParaRPr lang="es-E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842" marR="91842" marT="0" marB="0"/>
                </a:tc>
                <a:extLst>
                  <a:ext uri="{0D108BD9-81ED-4DB2-BD59-A6C34878D82A}">
                    <a16:rowId xmlns:a16="http://schemas.microsoft.com/office/drawing/2014/main" val="269814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5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A3F9C483-F516-0DDF-CA75-24DDEF87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" y="1192256"/>
            <a:ext cx="5294714" cy="2105031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185AA0DD-759B-A859-419D-D1AB9304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76" y="786973"/>
            <a:ext cx="5294714" cy="44595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BDABF5C8-BE9A-E78D-10B5-0E2C93E1E3A9}"/>
              </a:ext>
            </a:extLst>
          </p:cNvPr>
          <p:cNvSpPr txBox="1"/>
          <p:nvPr/>
        </p:nvSpPr>
        <p:spPr>
          <a:xfrm>
            <a:off x="801279" y="290457"/>
            <a:ext cx="30816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 dirty="0">
                <a:solidFill>
                  <a:srgbClr val="000000"/>
                </a:solidFill>
                <a:uFillTx/>
                <a:latin typeface="Bahnschrift Condensed" pitchFamily="34"/>
              </a:rPr>
              <a:t>LASSO REGRESSION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C532FB-6A0D-0D15-3D1B-0BC7B7A0E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58456"/>
              </p:ext>
            </p:extLst>
          </p:nvPr>
        </p:nvGraphicFramePr>
        <p:xfrm>
          <a:off x="801279" y="3675866"/>
          <a:ext cx="5725160" cy="2560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7385395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200074553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68822229"/>
                    </a:ext>
                  </a:extLst>
                </a:gridCol>
              </a:tblGrid>
              <a:tr h="312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Parameter Name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Purpose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378559"/>
                  </a:ext>
                </a:extLst>
              </a:tr>
              <a:tr h="312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Test size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 split the dataset into training and testing in a ratio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0.2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971810"/>
                  </a:ext>
                </a:extLst>
              </a:tr>
              <a:tr h="1294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Random State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005942"/>
                  </a:ext>
                </a:extLst>
              </a:tr>
              <a:tr h="6400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Alpha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The regularization parameter controls the amount of shrinkage applied to the coefficients of the model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0.01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524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40B7ED3C-8744-2DF5-282A-8E6828F4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00" y="218148"/>
            <a:ext cx="6613498" cy="33208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307BB184-E44F-732A-9570-D1A8CC94C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00" y="3429000"/>
            <a:ext cx="6613498" cy="33723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B966477C-3800-DE2C-EE8F-D518F15FB2E4}"/>
              </a:ext>
            </a:extLst>
          </p:cNvPr>
          <p:cNvSpPr txBox="1"/>
          <p:nvPr/>
        </p:nvSpPr>
        <p:spPr>
          <a:xfrm>
            <a:off x="623456" y="3631292"/>
            <a:ext cx="123354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With hyper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311C0802-14C8-23CC-231B-AF73742FDC52}"/>
              </a:ext>
            </a:extLst>
          </p:cNvPr>
          <p:cNvSpPr txBox="1"/>
          <p:nvPr/>
        </p:nvSpPr>
        <p:spPr>
          <a:xfrm>
            <a:off x="742337" y="507437"/>
            <a:ext cx="995781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Without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hyper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8422BCD-F0EC-2216-1381-1CC871D6C8BD}"/>
              </a:ext>
            </a:extLst>
          </p:cNvPr>
          <p:cNvSpPr txBox="1"/>
          <p:nvPr/>
        </p:nvSpPr>
        <p:spPr>
          <a:xfrm>
            <a:off x="8470489" y="2246305"/>
            <a:ext cx="3195032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K-Means clustering combined with KNN, utilizing the tuned hyperparameter (n_neighbors=9), demonstrates a substantially better performance, yielding higher accuracy and more reliable classification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96B5A744-0DD9-8195-894E-A7AA2281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71" y="471053"/>
            <a:ext cx="4383670" cy="210774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D7BD8E6A-CC3B-B37B-82E1-5203DFC3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58" y="3116595"/>
            <a:ext cx="4553583" cy="35342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C6967401-5844-DB8F-D111-853B9EB3C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5" y="3113733"/>
            <a:ext cx="4722153" cy="35371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uadroTexto 7">
            <a:extLst>
              <a:ext uri="{FF2B5EF4-FFF2-40B4-BE49-F238E27FC236}">
                <a16:creationId xmlns:a16="http://schemas.microsoft.com/office/drawing/2014/main" id="{A53E8DF1-E20D-A65D-6356-5CB1793D15FF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LSTM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316CE6-5723-D36A-3B27-D08791C0EA02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LSTM WITH HYPERPARAMETERS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37B494BC-12B3-C8A5-94D8-69301048A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056" y="550569"/>
            <a:ext cx="3753374" cy="17147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ACE50828-DD94-B8C0-7DF8-095157DF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30" y="2744580"/>
            <a:ext cx="4629799" cy="35628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44A4657F-47AD-2B7E-8A59-6EBFF325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22" y="2744580"/>
            <a:ext cx="4829851" cy="351521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B9E5C2D-FD7E-E29C-1EE0-5C0A382B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30892"/>
              </p:ext>
            </p:extLst>
          </p:nvPr>
        </p:nvGraphicFramePr>
        <p:xfrm>
          <a:off x="974361" y="643466"/>
          <a:ext cx="10557202" cy="557107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44503">
                  <a:extLst>
                    <a:ext uri="{9D8B030D-6E8A-4147-A177-3AD203B41FA5}">
                      <a16:colId xmlns:a16="http://schemas.microsoft.com/office/drawing/2014/main" val="1074109909"/>
                    </a:ext>
                  </a:extLst>
                </a:gridCol>
                <a:gridCol w="6055392">
                  <a:extLst>
                    <a:ext uri="{9D8B030D-6E8A-4147-A177-3AD203B41FA5}">
                      <a16:colId xmlns:a16="http://schemas.microsoft.com/office/drawing/2014/main" val="4207971509"/>
                    </a:ext>
                  </a:extLst>
                </a:gridCol>
                <a:gridCol w="3257307">
                  <a:extLst>
                    <a:ext uri="{9D8B030D-6E8A-4147-A177-3AD203B41FA5}">
                      <a16:colId xmlns:a16="http://schemas.microsoft.com/office/drawing/2014/main" val="1871775222"/>
                    </a:ext>
                  </a:extLst>
                </a:gridCol>
              </a:tblGrid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Sr. No.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Parameters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Value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1797392168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Epochs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2748315304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99.56%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336548705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3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Training 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0.0228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89605508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4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Validation 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98.28%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341327580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5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Validation 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0.0597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257395364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6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Testing 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98.3275%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2720646845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7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Batch Size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32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3468759272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8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binary_crossentropy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78151887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9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Optimizer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adam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1280586270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Activation Function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Sigmoid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1599894593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LSTM Unit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100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269768086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Learning rate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0.001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2525415485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13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Test size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0.2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989113098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14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Precision, recall, f1-score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0.98,0.98,0.98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1269613064"/>
                  </a:ext>
                </a:extLst>
              </a:tr>
              <a:tr h="348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15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>
                          <a:effectLst/>
                        </a:rPr>
                        <a:t>LSTM Units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</a:rPr>
                        <a:t>100</a:t>
                      </a:r>
                      <a:endParaRPr lang="es-ES" sz="1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350" marR="107350" marT="0" marB="0"/>
                </a:tc>
                <a:extLst>
                  <a:ext uri="{0D108BD9-81ED-4DB2-BD59-A6C34878D82A}">
                    <a16:rowId xmlns:a16="http://schemas.microsoft.com/office/drawing/2014/main" val="384857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65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09FDD1-3275-3B49-7885-B593B9071D9E}"/>
              </a:ext>
            </a:extLst>
          </p:cNvPr>
          <p:cNvGraphicFramePr>
            <a:graphicFrameLocks noGrp="1"/>
          </p:cNvGraphicFramePr>
          <p:nvPr/>
        </p:nvGraphicFramePr>
        <p:xfrm>
          <a:off x="1350815" y="1687241"/>
          <a:ext cx="9490364" cy="1896847"/>
        </p:xfrm>
        <a:graphic>
          <a:graphicData uri="http://schemas.openxmlformats.org/drawingml/2006/table">
            <a:tbl>
              <a:tblPr>
                <a:effectLst/>
                <a:tableStyleId>{BDBED569-4797-4DF1-A0F4-6AAB3CD982D8}</a:tableStyleId>
              </a:tblPr>
              <a:tblGrid>
                <a:gridCol w="642064">
                  <a:extLst>
                    <a:ext uri="{9D8B030D-6E8A-4147-A177-3AD203B41FA5}">
                      <a16:colId xmlns:a16="http://schemas.microsoft.com/office/drawing/2014/main" val="2685497737"/>
                    </a:ext>
                  </a:extLst>
                </a:gridCol>
                <a:gridCol w="2370490">
                  <a:extLst>
                    <a:ext uri="{9D8B030D-6E8A-4147-A177-3AD203B41FA5}">
                      <a16:colId xmlns:a16="http://schemas.microsoft.com/office/drawing/2014/main" val="1034801188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2394758965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569057258"/>
                    </a:ext>
                  </a:extLst>
                </a:gridCol>
              </a:tblGrid>
              <a:tr h="313511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Value​ without Hyperparams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 with Hyperparams (9 neighbors)</a:t>
                      </a:r>
                      <a:endParaRPr lang="en-US" sz="1500" b="1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797856580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1​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Accuracy​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646021284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Precision​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364229970"/>
                  </a:ext>
                </a:extLst>
              </a:tr>
              <a:tr h="501328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Recall (Sensitivity)​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4141575102"/>
                  </a:ext>
                </a:extLst>
              </a:tr>
              <a:tr h="283326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F1 Score​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0.97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416281104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0F9F3C9-ABD3-1BB1-CEEA-9F10D503539C}"/>
              </a:ext>
            </a:extLst>
          </p:cNvPr>
          <p:cNvSpPr txBox="1"/>
          <p:nvPr/>
        </p:nvSpPr>
        <p:spPr>
          <a:xfrm>
            <a:off x="1350815" y="3920837"/>
            <a:ext cx="9490356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Adding hyperparameters seems to have further optimized the LSTM model, achieving a perfect accuracy of 100% compared to the 98.28% accuracy without specific hyperparameters.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Both models perform exceedingly well, showing near-perfect classification across both classes, demonstrating their robustness in capturing patterns and making accurate predictions on the given dataset.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54FA68-7258-7459-CDB2-85C1E2E87D8B}"/>
              </a:ext>
            </a:extLst>
          </p:cNvPr>
          <p:cNvSpPr/>
          <p:nvPr/>
        </p:nvSpPr>
        <p:spPr>
          <a:xfrm>
            <a:off x="0" y="0"/>
            <a:ext cx="6837361" cy="0"/>
          </a:xfrm>
          <a:prstGeom prst="rect">
            <a:avLst/>
          </a:prstGeom>
          <a:solidFill>
            <a:srgbClr val="343541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Inter"/>
              </a:rPr>
            </a:b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D806F0-D59B-BF99-3DC9-09EA15C8E31F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GRU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6A842D0-CBA8-9B44-1C57-369AD4A5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023" y="290943"/>
            <a:ext cx="4620554" cy="22047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7EB3F529-2C5E-2D07-E92A-8AC10FA28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86" y="2773155"/>
            <a:ext cx="4906057" cy="35342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8">
            <a:extLst>
              <a:ext uri="{FF2B5EF4-FFF2-40B4-BE49-F238E27FC236}">
                <a16:creationId xmlns:a16="http://schemas.microsoft.com/office/drawing/2014/main" id="{5F98265F-A6CC-CB02-B4C7-334260BC0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02" y="2773155"/>
            <a:ext cx="4915585" cy="35914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5AB1A2-9C44-68F9-A39F-E5AE5E83DC08}"/>
              </a:ext>
            </a:extLst>
          </p:cNvPr>
          <p:cNvSpPr txBox="1"/>
          <p:nvPr/>
        </p:nvSpPr>
        <p:spPr>
          <a:xfrm>
            <a:off x="947318" y="550569"/>
            <a:ext cx="529166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GRU WITH HYPERPARAMETERS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85D35E44-211F-9ECA-624B-9800384C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64" y="550569"/>
            <a:ext cx="4020113" cy="18385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C159C517-6650-5419-A784-A66FDE3C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69" y="2912665"/>
            <a:ext cx="4582168" cy="35818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57F0BFCF-CCA0-3009-EA46-853922B5B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76" y="2941249"/>
            <a:ext cx="4667902" cy="35247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D75248-B643-CDB2-BEDA-DBFDCB546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38646"/>
              </p:ext>
            </p:extLst>
          </p:nvPr>
        </p:nvGraphicFramePr>
        <p:xfrm>
          <a:off x="855481" y="643466"/>
          <a:ext cx="10481040" cy="55710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70694">
                  <a:extLst>
                    <a:ext uri="{9D8B030D-6E8A-4147-A177-3AD203B41FA5}">
                      <a16:colId xmlns:a16="http://schemas.microsoft.com/office/drawing/2014/main" val="1607659471"/>
                    </a:ext>
                  </a:extLst>
                </a:gridCol>
                <a:gridCol w="5979848">
                  <a:extLst>
                    <a:ext uri="{9D8B030D-6E8A-4147-A177-3AD203B41FA5}">
                      <a16:colId xmlns:a16="http://schemas.microsoft.com/office/drawing/2014/main" val="2286599325"/>
                    </a:ext>
                  </a:extLst>
                </a:gridCol>
                <a:gridCol w="3230498">
                  <a:extLst>
                    <a:ext uri="{9D8B030D-6E8A-4147-A177-3AD203B41FA5}">
                      <a16:colId xmlns:a16="http://schemas.microsoft.com/office/drawing/2014/main" val="916317562"/>
                    </a:ext>
                  </a:extLst>
                </a:gridCol>
              </a:tblGrid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Sr. No.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Parameters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Value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410549495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Epochs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20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81904357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100.00%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81674034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3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Training 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0.000134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92005963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4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Validation 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98.28%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412991511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5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Validation 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0.1243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895827401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6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Testing Accuracy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98.2758%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20174734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7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Test 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0.124257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108222124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8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 dirty="0">
                          <a:effectLst/>
                        </a:rPr>
                        <a:t>Batch Size</a:t>
                      </a:r>
                      <a:endParaRPr lang="es-ES" sz="1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32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2311314064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9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Loss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binary_crossentropy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1459354452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Optimizer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adam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175400669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Activation Function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Sigmoid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2316873239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GRU Unit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100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650034990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13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Learning rate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0.001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1695708091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14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Test size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0.2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46964792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15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Gru Units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100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31161079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16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>
                          <a:effectLst/>
                        </a:rPr>
                        <a:t>Precision, recall, f1-score</a:t>
                      </a:r>
                      <a:endParaRPr lang="es-E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100" dirty="0">
                          <a:effectLst/>
                        </a:rPr>
                        <a:t>0.98, 0.98, 0.98</a:t>
                      </a:r>
                      <a:endParaRPr lang="es-ES" sz="1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805" marR="103805" marT="0" marB="0"/>
                </a:tc>
                <a:extLst>
                  <a:ext uri="{0D108BD9-81ED-4DB2-BD59-A6C34878D82A}">
                    <a16:rowId xmlns:a16="http://schemas.microsoft.com/office/drawing/2014/main" val="405567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5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F76DB9-7776-AF68-77BB-825A211A1631}"/>
              </a:ext>
            </a:extLst>
          </p:cNvPr>
          <p:cNvSpPr txBox="1"/>
          <p:nvPr/>
        </p:nvSpPr>
        <p:spPr>
          <a:xfrm>
            <a:off x="1350815" y="3588325"/>
            <a:ext cx="9608122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Incorporating hyperparameters appears to have further optimized the GRU model, achieving a perfect accuracy of 100% compared to the 98.28% accuracy without specific hyperparameters.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Both models demonstrate robustness and accuracy in their predictions, showcasing their proficiency in capturing patterns and making precise predictions on the provided dataset.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00B8FB6-9CA7-1EDF-C1D6-B5A761636199}"/>
              </a:ext>
            </a:extLst>
          </p:cNvPr>
          <p:cNvGraphicFramePr>
            <a:graphicFrameLocks noGrp="1"/>
          </p:cNvGraphicFramePr>
          <p:nvPr/>
        </p:nvGraphicFramePr>
        <p:xfrm>
          <a:off x="1350815" y="1372834"/>
          <a:ext cx="9490364" cy="1896847"/>
        </p:xfrm>
        <a:graphic>
          <a:graphicData uri="http://schemas.openxmlformats.org/drawingml/2006/table">
            <a:tbl>
              <a:tblPr>
                <a:effectLst/>
                <a:tableStyleId>{BDBED569-4797-4DF1-A0F4-6AAB3CD982D8}</a:tableStyleId>
              </a:tblPr>
              <a:tblGrid>
                <a:gridCol w="642064">
                  <a:extLst>
                    <a:ext uri="{9D8B030D-6E8A-4147-A177-3AD203B41FA5}">
                      <a16:colId xmlns:a16="http://schemas.microsoft.com/office/drawing/2014/main" val="3173444141"/>
                    </a:ext>
                  </a:extLst>
                </a:gridCol>
                <a:gridCol w="2370490">
                  <a:extLst>
                    <a:ext uri="{9D8B030D-6E8A-4147-A177-3AD203B41FA5}">
                      <a16:colId xmlns:a16="http://schemas.microsoft.com/office/drawing/2014/main" val="3595349546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4121791169"/>
                    </a:ext>
                  </a:extLst>
                </a:gridCol>
                <a:gridCol w="3238905">
                  <a:extLst>
                    <a:ext uri="{9D8B030D-6E8A-4147-A177-3AD203B41FA5}">
                      <a16:colId xmlns:a16="http://schemas.microsoft.com/office/drawing/2014/main" val="510749899"/>
                    </a:ext>
                  </a:extLst>
                </a:gridCol>
              </a:tblGrid>
              <a:tr h="313511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Value​ without Hyperparams</a:t>
                      </a:r>
                      <a:endParaRPr lang="en-US" sz="1500" b="1" i="0">
                        <a:solidFill>
                          <a:srgbClr val="FFFFFF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rgbClr val="000000"/>
                          </a:solidFill>
                        </a:rPr>
                        <a:t>Value with Hyperparams (9 neighbors)</a:t>
                      </a:r>
                      <a:endParaRPr lang="en-US" sz="1500" b="1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009409462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1​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Accuracy​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133147706"/>
                  </a:ext>
                </a:extLst>
              </a:tr>
              <a:tr h="38982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Precision​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468182034"/>
                  </a:ext>
                </a:extLst>
              </a:tr>
              <a:tr h="501328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Recall (Sensitivity)​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0.98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478884888"/>
                  </a:ext>
                </a:extLst>
              </a:tr>
              <a:tr h="283326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F1 Score​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rgbClr val="000000"/>
                          </a:solidFill>
                        </a:rPr>
                        <a:t>0.97</a:t>
                      </a:r>
                      <a:endParaRPr lang="en-US" sz="1500" b="0" i="0">
                        <a:solidFill>
                          <a:srgbClr val="000000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i="0">
                          <a:solidFill>
                            <a:srgbClr val="000000"/>
                          </a:solidFill>
                        </a:rPr>
                        <a:t>1.00</a:t>
                      </a: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8018851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F2D3FB-011A-B522-3047-C2736ACC68C8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Apretón de manos">
            <a:extLst>
              <a:ext uri="{FF2B5EF4-FFF2-40B4-BE49-F238E27FC236}">
                <a16:creationId xmlns:a16="http://schemas.microsoft.com/office/drawing/2014/main" id="{834A8344-5B5C-4781-5AA3-A0B7E238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Apretón de manos">
            <a:extLst>
              <a:ext uri="{FF2B5EF4-FFF2-40B4-BE49-F238E27FC236}">
                <a16:creationId xmlns:a16="http://schemas.microsoft.com/office/drawing/2014/main" id="{C1663D8D-BA62-4A18-A8A1-9D79DBFF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4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D6F27DBE-6337-5670-474E-D9336B19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65075"/>
              </p:ext>
            </p:extLst>
          </p:nvPr>
        </p:nvGraphicFramePr>
        <p:xfrm>
          <a:off x="2723622" y="1365071"/>
          <a:ext cx="6744760" cy="30546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2731">
                  <a:extLst>
                    <a:ext uri="{9D8B030D-6E8A-4147-A177-3AD203B41FA5}">
                      <a16:colId xmlns:a16="http://schemas.microsoft.com/office/drawing/2014/main" val="501952812"/>
                    </a:ext>
                  </a:extLst>
                </a:gridCol>
                <a:gridCol w="2557540">
                  <a:extLst>
                    <a:ext uri="{9D8B030D-6E8A-4147-A177-3AD203B41FA5}">
                      <a16:colId xmlns:a16="http://schemas.microsoft.com/office/drawing/2014/main" val="1864975090"/>
                    </a:ext>
                  </a:extLst>
                </a:gridCol>
                <a:gridCol w="3494489">
                  <a:extLst>
                    <a:ext uri="{9D8B030D-6E8A-4147-A177-3AD203B41FA5}">
                      <a16:colId xmlns:a16="http://schemas.microsoft.com/office/drawing/2014/main" val="1457309167"/>
                    </a:ext>
                  </a:extLst>
                </a:gridCol>
              </a:tblGrid>
              <a:tr h="366747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S.No​</a:t>
                      </a:r>
                      <a:endParaRPr lang="en-US" sz="1500" b="1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Performance measure​</a:t>
                      </a:r>
                      <a:endParaRPr lang="en-US" sz="1500" b="1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Value​</a:t>
                      </a:r>
                      <a:endParaRPr lang="en-US" sz="1500" b="1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793076373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1​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Accuracy​</a:t>
                      </a:r>
                      <a:endParaRPr lang="en-US" sz="15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0.8709</a:t>
                      </a:r>
                      <a:endParaRPr lang="en-US" sz="15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239011300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2​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Precision​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2912805086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3​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Recall (Sensitivity)​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0.87​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109022728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4​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Area Under the Curve​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99.80​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818010372"/>
                  </a:ext>
                </a:extLst>
              </a:tr>
              <a:tr h="157112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5​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F1 Score​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1558743482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>
                          <a:solidFill>
                            <a:schemeClr val="bg1"/>
                          </a:solidFill>
                        </a:rPr>
                        <a:t>Confusion matrix​</a:t>
                      </a:r>
                      <a:endParaRPr lang="en-US" sz="1500" b="0" i="0">
                        <a:solidFill>
                          <a:schemeClr val="bg1"/>
                        </a:solidFill>
                      </a:endParaRPr>
                    </a:p>
                  </a:txBody>
                  <a:tcPr marL="73755" marR="73755" marT="36877" marB="36877"/>
                </a:tc>
                <a:tc>
                  <a:txBody>
                    <a:bodyPr/>
                    <a:lstStyle/>
                    <a:p>
                      <a:pPr lvl="0" algn="l" rtl="0" fontAlgn="auto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​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[[ 6 3] </a:t>
                      </a:r>
                    </a:p>
                    <a:p>
                      <a:pPr lvl="0" algn="l" rtl="0" fontAlgn="auto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[ 1 21]]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Calibri" pitchFamily="34"/>
                      </a:endParaRPr>
                    </a:p>
                  </a:txBody>
                  <a:tcPr marL="73755" marR="73755" marT="36877" marB="36877"/>
                </a:tc>
                <a:extLst>
                  <a:ext uri="{0D108BD9-81ED-4DB2-BD59-A6C34878D82A}">
                    <a16:rowId xmlns:a16="http://schemas.microsoft.com/office/drawing/2014/main" val="3647616745"/>
                  </a:ext>
                </a:extLst>
              </a:tr>
            </a:tbl>
          </a:graphicData>
        </a:graphic>
      </p:graphicFrame>
      <p:sp>
        <p:nvSpPr>
          <p:cNvPr id="3" name="CuadroTexto 6">
            <a:extLst>
              <a:ext uri="{FF2B5EF4-FFF2-40B4-BE49-F238E27FC236}">
                <a16:creationId xmlns:a16="http://schemas.microsoft.com/office/drawing/2014/main" id="{8C025753-3F02-00CE-2E4F-7CF30AC0D2E1}"/>
              </a:ext>
            </a:extLst>
          </p:cNvPr>
          <p:cNvSpPr txBox="1"/>
          <p:nvPr/>
        </p:nvSpPr>
        <p:spPr>
          <a:xfrm>
            <a:off x="2133596" y="4738256"/>
            <a:ext cx="8589818" cy="12469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lasso regression model shows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good performance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overall, with a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high accuracy rate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. It seems more adept at predicting heart attack than healthy, as evidenced by its higher precision and recall heart attacks. However, there are a few misclassifications, notably in predicting not heart attack where it incorrectly predicted 3 samples as heart attack.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31C81A12-B60C-94F6-4782-9C50DF18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987" y="1077775"/>
            <a:ext cx="3628165" cy="4102729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7A2FB38E-3F13-FBF0-054C-9158F076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05" y="1226192"/>
            <a:ext cx="5503563" cy="42638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DB9FF74C-E5C1-A8D7-40F7-6CB84A8D8745}"/>
              </a:ext>
            </a:extLst>
          </p:cNvPr>
          <p:cNvSpPr txBox="1"/>
          <p:nvPr/>
        </p:nvSpPr>
        <p:spPr>
          <a:xfrm>
            <a:off x="836483" y="390302"/>
            <a:ext cx="577213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LASSO REGRESSION WITH HYPERPARAMETERS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727919A7-D235-7BE9-D7F9-2C506939DCC7}"/>
              </a:ext>
            </a:extLst>
          </p:cNvPr>
          <p:cNvSpPr txBox="1"/>
          <p:nvPr/>
        </p:nvSpPr>
        <p:spPr>
          <a:xfrm>
            <a:off x="1335307" y="5631807"/>
            <a:ext cx="1054661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Lasso regression model with hyperparameters (specifically, with a smaller alpha value) seems to perform better 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in terms of MSE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, potentially indicating improved generalization and feature importance compared to the model without hyperparameters.</a:t>
            </a: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09B1991-53F7-4C8B-704A-96C438DF2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251973"/>
              </p:ext>
            </p:extLst>
          </p:nvPr>
        </p:nvGraphicFramePr>
        <p:xfrm>
          <a:off x="1476040" y="643466"/>
          <a:ext cx="9239921" cy="55710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04731">
                  <a:extLst>
                    <a:ext uri="{9D8B030D-6E8A-4147-A177-3AD203B41FA5}">
                      <a16:colId xmlns:a16="http://schemas.microsoft.com/office/drawing/2014/main" val="1921231666"/>
                    </a:ext>
                  </a:extLst>
                </a:gridCol>
                <a:gridCol w="5156309">
                  <a:extLst>
                    <a:ext uri="{9D8B030D-6E8A-4147-A177-3AD203B41FA5}">
                      <a16:colId xmlns:a16="http://schemas.microsoft.com/office/drawing/2014/main" val="1977223975"/>
                    </a:ext>
                  </a:extLst>
                </a:gridCol>
                <a:gridCol w="1878881">
                  <a:extLst>
                    <a:ext uri="{9D8B030D-6E8A-4147-A177-3AD203B41FA5}">
                      <a16:colId xmlns:a16="http://schemas.microsoft.com/office/drawing/2014/main" val="2439883398"/>
                    </a:ext>
                  </a:extLst>
                </a:gridCol>
              </a:tblGrid>
              <a:tr h="1025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0" kern="100" cap="none" spc="0">
                          <a:solidFill>
                            <a:schemeClr val="bg1"/>
                          </a:solidFill>
                          <a:effectLst/>
                        </a:rPr>
                        <a:t>Parameter Name</a:t>
                      </a:r>
                      <a:endParaRPr lang="es-ES" sz="2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s-ES" sz="2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600" b="0" kern="100" cap="none" spc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s-ES" sz="2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 anchor="ctr"/>
                </a:tc>
                <a:extLst>
                  <a:ext uri="{0D108BD9-81ED-4DB2-BD59-A6C34878D82A}">
                    <a16:rowId xmlns:a16="http://schemas.microsoft.com/office/drawing/2014/main" val="2217641339"/>
                  </a:ext>
                </a:extLst>
              </a:tr>
              <a:tr h="821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Test size</a:t>
                      </a:r>
                      <a:endParaRPr lang="es-ES" sz="1900" b="1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To split the dataset into training and testing in a ratio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extLst>
                  <a:ext uri="{0D108BD9-81ED-4DB2-BD59-A6C34878D82A}">
                    <a16:rowId xmlns:a16="http://schemas.microsoft.com/office/drawing/2014/main" val="1251648537"/>
                  </a:ext>
                </a:extLst>
              </a:tr>
              <a:tr h="1766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Random State</a:t>
                      </a:r>
                      <a:endParaRPr lang="es-ES" sz="1900" b="1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extLst>
                  <a:ext uri="{0D108BD9-81ED-4DB2-BD59-A6C34878D82A}">
                    <a16:rowId xmlns:a16="http://schemas.microsoft.com/office/drawing/2014/main" val="426427590"/>
                  </a:ext>
                </a:extLst>
              </a:tr>
              <a:tr h="1136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Alpha</a:t>
                      </a:r>
                      <a:endParaRPr lang="es-ES" sz="1900" b="1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The regularization parameter controls the amount of shrinkage applied to the coefficients of the model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extLst>
                  <a:ext uri="{0D108BD9-81ED-4DB2-BD59-A6C34878D82A}">
                    <a16:rowId xmlns:a16="http://schemas.microsoft.com/office/drawing/2014/main" val="3810823055"/>
                  </a:ext>
                </a:extLst>
              </a:tr>
              <a:tr h="821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Grid Search</a:t>
                      </a:r>
                      <a:endParaRPr lang="es-ES" sz="1900" b="1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The grid search explores various alpha values using 5-fold cross-validation.</a:t>
                      </a:r>
                      <a:endParaRPr lang="es-E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[0.001, 0.01, 0.1, 1, 10, 100]</a:t>
                      </a:r>
                      <a:endParaRPr lang="es-ES" sz="19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492" marR="110492" marT="147323" marB="0"/>
                </a:tc>
                <a:extLst>
                  <a:ext uri="{0D108BD9-81ED-4DB2-BD59-A6C34878D82A}">
                    <a16:rowId xmlns:a16="http://schemas.microsoft.com/office/drawing/2014/main" val="273941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4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30FA87A5-F093-54DD-AA98-C4A098FF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19" y="1179137"/>
            <a:ext cx="6459275" cy="39443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145FDA86-6179-4357-C3F2-1A59803A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38" y="5313797"/>
            <a:ext cx="5090638" cy="365065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pic>
      <p:sp>
        <p:nvSpPr>
          <p:cNvPr id="4" name="CuadroTexto 5">
            <a:extLst>
              <a:ext uri="{FF2B5EF4-FFF2-40B4-BE49-F238E27FC236}">
                <a16:creationId xmlns:a16="http://schemas.microsoft.com/office/drawing/2014/main" id="{43DB76BC-E5AE-396B-C083-B0FFA2BC2577}"/>
              </a:ext>
            </a:extLst>
          </p:cNvPr>
          <p:cNvSpPr txBox="1"/>
          <p:nvPr/>
        </p:nvSpPr>
        <p:spPr>
          <a:xfrm>
            <a:off x="1335883" y="555013"/>
            <a:ext cx="3081628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2800" b="0" i="0" u="none" strike="noStrike" kern="1200" cap="none" spc="0" baseline="0">
                <a:solidFill>
                  <a:srgbClr val="000000"/>
                </a:solidFill>
                <a:uFillTx/>
                <a:latin typeface="Bahnschrift Condensed" pitchFamily="34"/>
              </a:rPr>
              <a:t>RIDGE REGRESSION </a:t>
            </a:r>
          </a:p>
        </p:txBody>
      </p:sp>
      <p:sp>
        <p:nvSpPr>
          <p:cNvPr id="5" name="CuadroTexto 6">
            <a:extLst>
              <a:ext uri="{FF2B5EF4-FFF2-40B4-BE49-F238E27FC236}">
                <a16:creationId xmlns:a16="http://schemas.microsoft.com/office/drawing/2014/main" id="{BA8589BB-BE47-F174-B14E-CEBF4D32CA4B}"/>
              </a:ext>
            </a:extLst>
          </p:cNvPr>
          <p:cNvSpPr txBox="1"/>
          <p:nvPr/>
        </p:nvSpPr>
        <p:spPr>
          <a:xfrm>
            <a:off x="3249036" y="5840958"/>
            <a:ext cx="7176659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Franklin Gothic Book"/>
              </a:rPr>
              <a:t>The lower MSE value of 0.1415 indicates a good fit of the ridge regression model to this data.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Franklin Gothic Book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F875BF-C4AF-56DE-988C-0A288825151D}"/>
              </a:ext>
            </a:extLst>
          </p:cNvPr>
          <p:cNvSpPr/>
          <p:nvPr/>
        </p:nvSpPr>
        <p:spPr>
          <a:xfrm>
            <a:off x="0" y="0"/>
            <a:ext cx="6837361" cy="0"/>
          </a:xfrm>
          <a:prstGeom prst="rect">
            <a:avLst/>
          </a:prstGeom>
          <a:solidFill>
            <a:srgbClr val="343541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Inter"/>
              </a:rPr>
            </a:br>
            <a:endParaRPr lang="es-E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ED9D17C-5D3D-0448-E837-DCE497329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753963"/>
              </p:ext>
            </p:extLst>
          </p:nvPr>
        </p:nvGraphicFramePr>
        <p:xfrm>
          <a:off x="994175" y="643466"/>
          <a:ext cx="10203651" cy="557106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47344">
                  <a:extLst>
                    <a:ext uri="{9D8B030D-6E8A-4147-A177-3AD203B41FA5}">
                      <a16:colId xmlns:a16="http://schemas.microsoft.com/office/drawing/2014/main" val="1235665350"/>
                    </a:ext>
                  </a:extLst>
                </a:gridCol>
                <a:gridCol w="6360351">
                  <a:extLst>
                    <a:ext uri="{9D8B030D-6E8A-4147-A177-3AD203B41FA5}">
                      <a16:colId xmlns:a16="http://schemas.microsoft.com/office/drawing/2014/main" val="1707512782"/>
                    </a:ext>
                  </a:extLst>
                </a:gridCol>
                <a:gridCol w="1295956">
                  <a:extLst>
                    <a:ext uri="{9D8B030D-6E8A-4147-A177-3AD203B41FA5}">
                      <a16:colId xmlns:a16="http://schemas.microsoft.com/office/drawing/2014/main" val="158952641"/>
                    </a:ext>
                  </a:extLst>
                </a:gridCol>
              </a:tblGrid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Parameter Name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Purpose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Value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1237075656"/>
                  </a:ext>
                </a:extLst>
              </a:tr>
              <a:tr h="878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>
                          <a:effectLst/>
                        </a:rPr>
                        <a:t>Test size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To split the dataset into training and testing in a ratio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0.2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897513039"/>
                  </a:ext>
                </a:extLst>
              </a:tr>
              <a:tr h="2523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Random State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This parameter sets the seed for the random number generator used by the data splitter. By using a fixed seed, the random splitting process becomes deterministic, allowing for result reproducibility.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3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3216833137"/>
                  </a:ext>
                </a:extLst>
              </a:tr>
              <a:tr h="1289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Alpha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>
                          <a:effectLst/>
                        </a:rPr>
                        <a:t>The regularization parameter controls the amount of shrinkage applied to the coefficients of the model</a:t>
                      </a:r>
                      <a:endParaRPr lang="es-ES" sz="2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500" kern="100" dirty="0">
                          <a:effectLst/>
                        </a:rPr>
                        <a:t>1.0</a:t>
                      </a:r>
                      <a:endParaRPr lang="es-ES" sz="2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4114" marR="144114" marT="0" marB="0"/>
                </a:tc>
                <a:extLst>
                  <a:ext uri="{0D108BD9-81ED-4DB2-BD59-A6C34878D82A}">
                    <a16:rowId xmlns:a16="http://schemas.microsoft.com/office/drawing/2014/main" val="2407517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6212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1304</TotalTime>
  <Words>2826</Words>
  <Application>Microsoft Office PowerPoint</Application>
  <PresentationFormat>Widescreen</PresentationFormat>
  <Paragraphs>697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Bahnschrift Condensed</vt:lpstr>
      <vt:lpstr>Calibri</vt:lpstr>
      <vt:lpstr>Calibri Light</vt:lpstr>
      <vt:lpstr>Franklin Gothic Book</vt:lpstr>
      <vt:lpstr>Inter</vt:lpstr>
      <vt:lpstr>Times New Roman</vt:lpstr>
      <vt:lpstr>Recorte</vt:lpstr>
      <vt:lpstr>HEALTH ATTACK ANALYSIS AND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Nachete Gil</dc:creator>
  <cp:lastModifiedBy>Sirajuddin Khan</cp:lastModifiedBy>
  <cp:revision>17</cp:revision>
  <dcterms:created xsi:type="dcterms:W3CDTF">2023-11-29T19:11:43Z</dcterms:created>
  <dcterms:modified xsi:type="dcterms:W3CDTF">2023-12-13T17:00:03Z</dcterms:modified>
</cp:coreProperties>
</file>