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58" r:id="rId12"/>
    <p:sldId id="272" r:id="rId13"/>
    <p:sldId id="277" r:id="rId14"/>
    <p:sldId id="276" r:id="rId15"/>
    <p:sldId id="289" r:id="rId16"/>
    <p:sldId id="278" r:id="rId17"/>
    <p:sldId id="279" r:id="rId18"/>
    <p:sldId id="280" r:id="rId19"/>
    <p:sldId id="282" r:id="rId20"/>
    <p:sldId id="286" r:id="rId21"/>
    <p:sldId id="283" r:id="rId22"/>
    <p:sldId id="284" r:id="rId23"/>
    <p:sldId id="292" r:id="rId24"/>
    <p:sldId id="287" r:id="rId25"/>
    <p:sldId id="285" r:id="rId26"/>
    <p:sldId id="291" r:id="rId27"/>
    <p:sldId id="290" r:id="rId28"/>
    <p:sldId id="281" r:id="rId29"/>
    <p:sldId id="288" r:id="rId3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BAA3E4-1CF1-4F28-BA35-A73254D4900F}">
          <p14:sldIdLst>
            <p14:sldId id="256"/>
            <p14:sldId id="257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58"/>
            <p14:sldId id="272"/>
            <p14:sldId id="277"/>
            <p14:sldId id="276"/>
            <p14:sldId id="289"/>
            <p14:sldId id="278"/>
            <p14:sldId id="279"/>
            <p14:sldId id="280"/>
            <p14:sldId id="282"/>
            <p14:sldId id="286"/>
            <p14:sldId id="283"/>
            <p14:sldId id="284"/>
            <p14:sldId id="292"/>
            <p14:sldId id="287"/>
            <p14:sldId id="285"/>
            <p14:sldId id="291"/>
            <p14:sldId id="290"/>
            <p14:sldId id="281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8" autoAdjust="0"/>
  </p:normalViewPr>
  <p:slideViewPr>
    <p:cSldViewPr snapToGrid="0">
      <p:cViewPr>
        <p:scale>
          <a:sx n="33" d="100"/>
          <a:sy n="33" d="100"/>
        </p:scale>
        <p:origin x="2112" y="9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70A79-940D-485D-B184-808BD79E7E5C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68150A5-9391-49BA-8FBA-18D4D0D17529}" type="pres">
      <dgm:prSet presAssocID="{DE470A79-940D-485D-B184-808BD79E7E5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E7EE4E31-22E9-470E-AEFF-19DBD32EF751}" type="presOf" srcId="{DE470A79-940D-485D-B184-808BD79E7E5C}" destId="{568150A5-9391-49BA-8FBA-18D4D0D17529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64024D-958F-4E7B-8B7E-5207EF1E81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766568-B70B-41D5-8AC3-1B137FE839E2}" type="pres">
      <dgm:prSet presAssocID="{9764024D-958F-4E7B-8B7E-5207EF1E813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758F77E2-C0EC-41BF-8648-B31911C5A676}" type="presOf" srcId="{9764024D-958F-4E7B-8B7E-5207EF1E8138}" destId="{9C766568-B70B-41D5-8AC3-1B137FE839E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64024D-958F-4E7B-8B7E-5207EF1E81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766568-B70B-41D5-8AC3-1B137FE839E2}" type="pres">
      <dgm:prSet presAssocID="{9764024D-958F-4E7B-8B7E-5207EF1E813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8AE65464-461B-4A06-ADA7-878B75055594}" type="presOf" srcId="{9764024D-958F-4E7B-8B7E-5207EF1E8138}" destId="{9C766568-B70B-41D5-8AC3-1B137FE839E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9ACC3-663E-469B-8080-FC58E2CFC134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F0180D9-0865-49D1-AAD9-3CC51A534E16}" type="pres">
      <dgm:prSet presAssocID="{E6D9ACC3-663E-469B-8080-FC58E2CFC13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7747FC9E-B213-472E-83A7-CDE8A0BBEEE8}" type="presOf" srcId="{E6D9ACC3-663E-469B-8080-FC58E2CFC134}" destId="{7F0180D9-0865-49D1-AAD9-3CC51A534E16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4024D-958F-4E7B-8B7E-5207EF1E81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766568-B70B-41D5-8AC3-1B137FE839E2}" type="pres">
      <dgm:prSet presAssocID="{9764024D-958F-4E7B-8B7E-5207EF1E813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17B47917-3C54-4035-AA0F-82A868461563}" type="presOf" srcId="{9764024D-958F-4E7B-8B7E-5207EF1E8138}" destId="{9C766568-B70B-41D5-8AC3-1B137FE839E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64024D-958F-4E7B-8B7E-5207EF1E81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766568-B70B-41D5-8AC3-1B137FE839E2}" type="pres">
      <dgm:prSet presAssocID="{9764024D-958F-4E7B-8B7E-5207EF1E813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7E294FED-0A88-43D5-B72F-3BDAFC40FFA1}" type="presOf" srcId="{9764024D-958F-4E7B-8B7E-5207EF1E8138}" destId="{9C766568-B70B-41D5-8AC3-1B137FE839E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64024D-958F-4E7B-8B7E-5207EF1E81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766568-B70B-41D5-8AC3-1B137FE839E2}" type="pres">
      <dgm:prSet presAssocID="{9764024D-958F-4E7B-8B7E-5207EF1E813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EBAE822D-F368-48A6-A946-8072FE64647C}" type="presOf" srcId="{9764024D-958F-4E7B-8B7E-5207EF1E8138}" destId="{9C766568-B70B-41D5-8AC3-1B137FE839E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64024D-958F-4E7B-8B7E-5207EF1E81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766568-B70B-41D5-8AC3-1B137FE839E2}" type="pres">
      <dgm:prSet presAssocID="{9764024D-958F-4E7B-8B7E-5207EF1E813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FBF43D04-D304-45A6-B391-00BA9712AF0A}" type="presOf" srcId="{9764024D-958F-4E7B-8B7E-5207EF1E8138}" destId="{9C766568-B70B-41D5-8AC3-1B137FE839E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64024D-958F-4E7B-8B7E-5207EF1E81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766568-B70B-41D5-8AC3-1B137FE839E2}" type="pres">
      <dgm:prSet presAssocID="{9764024D-958F-4E7B-8B7E-5207EF1E813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417D4EF8-D2FF-4BD5-A687-051E90EF0664}" type="presOf" srcId="{9764024D-958F-4E7B-8B7E-5207EF1E8138}" destId="{9C766568-B70B-41D5-8AC3-1B137FE839E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64024D-958F-4E7B-8B7E-5207EF1E81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766568-B70B-41D5-8AC3-1B137FE839E2}" type="pres">
      <dgm:prSet presAssocID="{9764024D-958F-4E7B-8B7E-5207EF1E813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522E0452-E4A6-476F-8766-3CCBB1752015}" type="presOf" srcId="{9764024D-958F-4E7B-8B7E-5207EF1E8138}" destId="{9C766568-B70B-41D5-8AC3-1B137FE839E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64024D-958F-4E7B-8B7E-5207EF1E813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C766568-B70B-41D5-8AC3-1B137FE839E2}" type="pres">
      <dgm:prSet presAssocID="{9764024D-958F-4E7B-8B7E-5207EF1E813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9F89575D-04B1-437C-B6B8-337887485958}" type="presOf" srcId="{9764024D-958F-4E7B-8B7E-5207EF1E8138}" destId="{9C766568-B70B-41D5-8AC3-1B137FE839E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E105-3607-40DB-B0C8-F29864BADFF0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9229-10C9-46C8-937B-85C67C415CB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982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823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20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mtClean="0"/>
              <a:t>lewatin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6942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lewatin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3769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lewatin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0823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lewatin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883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lewatin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245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717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968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8929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941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651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3120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29229-10C9-46C8-937B-85C67C415CBA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57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85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09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303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885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37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855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921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250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444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699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501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8334-8D5D-4B58-88D3-12CC8E3F70CE}" type="datetimeFigureOut">
              <a:rPr lang="id-ID" smtClean="0"/>
              <a:t>18/06/2015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7DBB-8C82-4311-A72A-B25C1846E36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84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7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29.emf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28.emf"/><Relationship Id="rId4" Type="http://schemas.openxmlformats.org/officeDocument/2006/relationships/diagramLayout" Target="../diagrams/layout10.xml"/><Relationship Id="rId9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jp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1991488"/>
            <a:ext cx="2590800" cy="2590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" y="6210300"/>
            <a:ext cx="12153900" cy="6477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800" dirty="0" smtClean="0">
                <a:latin typeface="Nyala" panose="02000504070300020003" pitchFamily="2" charset="0"/>
              </a:rPr>
              <a:t>10111260 – Ricky Azhari Pratama</a:t>
            </a:r>
            <a:endParaRPr lang="id-ID" sz="2800" dirty="0">
              <a:latin typeface="Nyala" panose="02000504070300020003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" y="-1"/>
            <a:ext cx="12172950" cy="18478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>
                <a:latin typeface="Nyala" panose="02000504070300020003" pitchFamily="2" charset="0"/>
                <a:ea typeface="Adobe Fangsong Std R" panose="02020400000000000000" pitchFamily="18" charset="-128"/>
                <a:cs typeface="Aharoni" panose="02010803020104030203" pitchFamily="2" charset="-79"/>
              </a:rPr>
              <a:t>PEMBANGUNAN PERANGKAT LUNAK </a:t>
            </a:r>
            <a:r>
              <a:rPr lang="id-ID" sz="3200" b="1" i="1" dirty="0">
                <a:latin typeface="Nyala" panose="02000504070300020003" pitchFamily="2" charset="0"/>
                <a:ea typeface="Adobe Fangsong Std R" panose="02020400000000000000" pitchFamily="18" charset="-128"/>
                <a:cs typeface="Aharoni" panose="02010803020104030203" pitchFamily="2" charset="-79"/>
              </a:rPr>
              <a:t>DATA WAREHOUSE </a:t>
            </a:r>
            <a:r>
              <a:rPr lang="id-ID" sz="3200" b="1" dirty="0">
                <a:latin typeface="Nyala" panose="02000504070300020003" pitchFamily="2" charset="0"/>
                <a:ea typeface="Adobe Fangsong Std R" panose="02020400000000000000" pitchFamily="18" charset="-128"/>
                <a:cs typeface="Aharoni" panose="02010803020104030203" pitchFamily="2" charset="-79"/>
              </a:rPr>
              <a:t>DENGAN KONSEP </a:t>
            </a:r>
            <a:r>
              <a:rPr lang="id-ID" sz="3200" b="1" i="1" dirty="0">
                <a:latin typeface="Nyala" panose="02000504070300020003" pitchFamily="2" charset="0"/>
                <a:ea typeface="Adobe Fangsong Std R" panose="02020400000000000000" pitchFamily="18" charset="-128"/>
                <a:cs typeface="Aharoni" panose="02010803020104030203" pitchFamily="2" charset="-79"/>
              </a:rPr>
              <a:t>FUZZY DIMENSION </a:t>
            </a:r>
            <a:r>
              <a:rPr lang="id-ID" sz="3200" b="1" dirty="0">
                <a:latin typeface="Nyala" panose="02000504070300020003" pitchFamily="2" charset="0"/>
                <a:ea typeface="Adobe Fangsong Std R" panose="02020400000000000000" pitchFamily="18" charset="-128"/>
                <a:cs typeface="Aharoni" panose="02010803020104030203" pitchFamily="2" charset="-79"/>
              </a:rPr>
              <a:t>DI PT SPACEMAN CLOTHING INDONESIA</a:t>
            </a:r>
            <a:endParaRPr lang="id-ID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10" y="2618613"/>
            <a:ext cx="5171840" cy="3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3"/>
          <p:cNvSpPr/>
          <p:nvPr/>
        </p:nvSpPr>
        <p:spPr>
          <a:xfrm>
            <a:off x="1150937" y="3361054"/>
            <a:ext cx="4894263" cy="2433743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2040907" y="3497195"/>
            <a:ext cx="3064493" cy="44826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Defining Classification Elements</a:t>
            </a:r>
            <a:endParaRPr lang="id-ID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0906" y="4064614"/>
            <a:ext cx="3064494" cy="4155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Target Attribute</a:t>
            </a:r>
            <a:endParaRPr lang="id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40906" y="4604722"/>
            <a:ext cx="3064492" cy="4502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Linguistic Term</a:t>
            </a:r>
            <a:endParaRPr lang="id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8205" y="5174983"/>
            <a:ext cx="3064491" cy="4472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Membership Function</a:t>
            </a:r>
            <a:endParaRPr lang="id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6493668" y="3346699"/>
            <a:ext cx="4767263" cy="237059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384812" y="3524306"/>
            <a:ext cx="2984973" cy="44822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Fuzzy DWH Model</a:t>
            </a:r>
            <a:endParaRPr lang="id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53616" y="4089808"/>
            <a:ext cx="2984973" cy="3651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1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FCT</a:t>
            </a:r>
            <a:endParaRPr lang="id-ID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45996" y="4573904"/>
            <a:ext cx="2984973" cy="3651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1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FMT</a:t>
            </a:r>
            <a:endParaRPr lang="id-ID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84811" y="5112329"/>
            <a:ext cx="2984973" cy="3651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1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Relate FCT, FMT &amp; TA</a:t>
            </a:r>
            <a:endParaRPr lang="id-ID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Notched Right Arrow 1"/>
          <p:cNvSpPr/>
          <p:nvPr/>
        </p:nvSpPr>
        <p:spPr>
          <a:xfrm>
            <a:off x="6045200" y="4237839"/>
            <a:ext cx="448468" cy="484632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0" y="20512"/>
            <a:ext cx="7951216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METODE PEMODELAN 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944422"/>
            <a:ext cx="5267789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KONSEP </a:t>
            </a:r>
            <a:r>
              <a:rPr lang="id-ID" sz="66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FUZZY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214313"/>
            <a:ext cx="12153900" cy="55880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4" name="TextBox 3"/>
          <p:cNvSpPr txBox="1"/>
          <p:nvPr/>
        </p:nvSpPr>
        <p:spPr>
          <a:xfrm>
            <a:off x="2244725" y="5011817"/>
            <a:ext cx="6745757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DATA WAREHOUSE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0" y="3465513"/>
            <a:ext cx="4872028" cy="25334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81" y="722224"/>
            <a:ext cx="4281019" cy="3216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0" t="20669" b="18049"/>
          <a:stretch/>
        </p:blipFill>
        <p:spPr>
          <a:xfrm>
            <a:off x="7543800" y="3924299"/>
            <a:ext cx="4362417" cy="2781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97" y="1420427"/>
            <a:ext cx="4743450" cy="1325563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>
                <a:latin typeface="Nyala" panose="02000504070300020003" pitchFamily="2" charset="0"/>
              </a:rPr>
              <a:t>SUBJECT ORIENTED</a:t>
            </a:r>
            <a:endParaRPr lang="id-ID" sz="4000" b="1" dirty="0">
              <a:latin typeface="Nyala" panose="02000504070300020003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480" y="-140452"/>
            <a:ext cx="4123245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Karakteristik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34677" y="1982753"/>
            <a:ext cx="3914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latin typeface="Nyala" panose="02000504070300020003" pitchFamily="2" charset="0"/>
              </a:rPr>
              <a:t>INTEGRATED</a:t>
            </a:r>
            <a:endParaRPr lang="id-ID" sz="4000" b="1" dirty="0">
              <a:latin typeface="Nyala" panose="02000504070300020003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7086" y="2598736"/>
            <a:ext cx="4114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latin typeface="Nyala" panose="02000504070300020003" pitchFamily="2" charset="0"/>
              </a:rPr>
              <a:t>TIME VARIANT</a:t>
            </a:r>
            <a:endParaRPr lang="id-ID" sz="4000" b="1" dirty="0">
              <a:latin typeface="Nyala" panose="02000504070300020003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70162" y="3495095"/>
            <a:ext cx="400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latin typeface="Nyala" panose="02000504070300020003" pitchFamily="2" charset="0"/>
              </a:rPr>
              <a:t>NON - VOLATILE</a:t>
            </a:r>
            <a:endParaRPr lang="id-ID" sz="4000" b="1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773483"/>
              </p:ext>
            </p:extLst>
          </p:nvPr>
        </p:nvGraphicFramePr>
        <p:xfrm>
          <a:off x="6223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-148553"/>
            <a:ext cx="5990743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HOW TO MAKE ?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1884" y="1142832"/>
            <a:ext cx="10108565" cy="5473574"/>
            <a:chOff x="0" y="0"/>
            <a:chExt cx="5358174" cy="2902287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5358174" cy="2902287"/>
              <a:chOff x="0" y="0"/>
              <a:chExt cx="5358174" cy="290228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1541706" cy="2902287"/>
                <a:chOff x="0" y="0"/>
                <a:chExt cx="1541706" cy="290228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1541706" cy="2902287"/>
                  <a:chOff x="0" y="0"/>
                  <a:chExt cx="1541706" cy="2902287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 rot="16200000">
                    <a:off x="-180753" y="1626780"/>
                    <a:ext cx="637540" cy="23368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7200" indent="-457200"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id-ID" sz="90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Internal</a:t>
                    </a:r>
                    <a:endPara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Flowchart: Manual Operation 45"/>
                  <p:cNvSpPr/>
                  <p:nvPr/>
                </p:nvSpPr>
                <p:spPr>
                  <a:xfrm>
                    <a:off x="340242" y="446567"/>
                    <a:ext cx="377657" cy="329609"/>
                  </a:xfrm>
                  <a:prstGeom prst="flowChartManualOperation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7" name="Flowchart: Magnetic Disk 46"/>
                  <p:cNvSpPr/>
                  <p:nvPr/>
                </p:nvSpPr>
                <p:spPr>
                  <a:xfrm>
                    <a:off x="467833" y="978195"/>
                    <a:ext cx="243840" cy="254635"/>
                  </a:xfrm>
                  <a:prstGeom prst="flowChartMagneticDisk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8" name="Flowchart: Magnetic Disk 47"/>
                  <p:cNvSpPr/>
                  <p:nvPr/>
                </p:nvSpPr>
                <p:spPr>
                  <a:xfrm>
                    <a:off x="340242" y="1127051"/>
                    <a:ext cx="243840" cy="254635"/>
                  </a:xfrm>
                  <a:prstGeom prst="flowChartMagneticDisk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9" name="Flowchart: Internal Storage 48"/>
                  <p:cNvSpPr/>
                  <p:nvPr/>
                </p:nvSpPr>
                <p:spPr>
                  <a:xfrm>
                    <a:off x="361507" y="1531088"/>
                    <a:ext cx="318770" cy="276225"/>
                  </a:xfrm>
                  <a:prstGeom prst="flowChartInternalStorag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0" name="Flowchart: Sequential Access Storage 49"/>
                  <p:cNvSpPr/>
                  <p:nvPr/>
                </p:nvSpPr>
                <p:spPr>
                  <a:xfrm>
                    <a:off x="382772" y="2126511"/>
                    <a:ext cx="265430" cy="244475"/>
                  </a:xfrm>
                  <a:prstGeom prst="flowChartMagneticTap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669851" y="2636857"/>
                    <a:ext cx="871855" cy="2654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7200" indent="-457200"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id-ID" sz="90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Data Staging</a:t>
                    </a:r>
                    <a:endPara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Flowchart: Magnetic Disk 51"/>
                  <p:cNvSpPr/>
                  <p:nvPr/>
                </p:nvSpPr>
                <p:spPr>
                  <a:xfrm>
                    <a:off x="797442" y="2147758"/>
                    <a:ext cx="605790" cy="446405"/>
                  </a:xfrm>
                  <a:prstGeom prst="flowChartMagneticDisk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38224" y="0"/>
                    <a:ext cx="796925" cy="2654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7200" indent="-457200"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id-ID" sz="90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Data Source</a:t>
                    </a:r>
                    <a:endPara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 rot="16200000">
                    <a:off x="-207335" y="494414"/>
                    <a:ext cx="627321" cy="212651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7200" indent="-457200"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id-ID" sz="90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External</a:t>
                    </a:r>
                    <a:endPara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 rot="16200000">
                    <a:off x="-239232" y="1047306"/>
                    <a:ext cx="722630" cy="24384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7200" indent="-457200"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id-ID" sz="90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production</a:t>
                    </a:r>
                    <a:endPara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 rot="16200000">
                    <a:off x="-175437" y="2184990"/>
                    <a:ext cx="627321" cy="23391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7200" indent="-457200"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id-ID" sz="90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Archived</a:t>
                    </a:r>
                    <a:endPara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 rot="16200000">
                    <a:off x="563526" y="988827"/>
                    <a:ext cx="1180214" cy="223283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7200" indent="-457200"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id-ID" sz="1000" b="1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Data Acquisition</a:t>
                    </a:r>
                    <a:endPara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829340" y="1446028"/>
                  <a:ext cx="191386" cy="6698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626781" y="42530"/>
                <a:ext cx="2083435" cy="2009140"/>
                <a:chOff x="0" y="0"/>
                <a:chExt cx="2083435" cy="200914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0" y="0"/>
                  <a:ext cx="2083435" cy="2009140"/>
                  <a:chOff x="0" y="0"/>
                  <a:chExt cx="2083435" cy="200914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0" y="0"/>
                    <a:ext cx="2083435" cy="2009140"/>
                    <a:chOff x="0" y="0"/>
                    <a:chExt cx="2083731" cy="2009553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0" y="0"/>
                      <a:ext cx="1435100" cy="1147814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48856" y="308343"/>
                      <a:ext cx="1105535" cy="79705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4" name="Flowchart: Magnetic Disk 33"/>
                    <p:cNvSpPr/>
                    <p:nvPr/>
                  </p:nvSpPr>
                  <p:spPr>
                    <a:xfrm>
                      <a:off x="404037" y="329653"/>
                      <a:ext cx="574040" cy="297180"/>
                    </a:xfrm>
                    <a:prstGeom prst="flowChartMagneticDisk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446028" y="308344"/>
                      <a:ext cx="637540" cy="83947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6" name="Flowchart: Magnetic Disk 35"/>
                    <p:cNvSpPr/>
                    <p:nvPr/>
                  </p:nvSpPr>
                  <p:spPr>
                    <a:xfrm>
                      <a:off x="1573619" y="350874"/>
                      <a:ext cx="297180" cy="488566"/>
                    </a:xfrm>
                    <a:prstGeom prst="flowChartMagneticDisk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978196" y="1148316"/>
                      <a:ext cx="1105535" cy="861237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8" name="Flowchart: Magnetic Disk 37"/>
                    <p:cNvSpPr/>
                    <p:nvPr/>
                  </p:nvSpPr>
                  <p:spPr>
                    <a:xfrm>
                      <a:off x="1201479" y="1190846"/>
                      <a:ext cx="243840" cy="254635"/>
                    </a:xfrm>
                    <a:prstGeom prst="flowChartMagneticDisk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39" name="Flowchart: Magnetic Disk 38"/>
                    <p:cNvSpPr/>
                    <p:nvPr/>
                  </p:nvSpPr>
                  <p:spPr>
                    <a:xfrm>
                      <a:off x="1446028" y="1233376"/>
                      <a:ext cx="243840" cy="254635"/>
                    </a:xfrm>
                    <a:prstGeom prst="flowChartMagneticDisk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0754" y="637971"/>
                      <a:ext cx="988828" cy="435610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warehouse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31358" y="1552353"/>
                      <a:ext cx="998855" cy="435610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Marts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477926" y="850604"/>
                      <a:ext cx="563245" cy="276225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9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MDDB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340242" y="42530"/>
                    <a:ext cx="701675" cy="21209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57200" indent="-457200"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id-ID" sz="900" i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Meta data</a:t>
                    </a:r>
                    <a:endPara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0" y="1318438"/>
                  <a:ext cx="945692" cy="25433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57200" indent="-457200" algn="ctr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id-ID" sz="1000" b="1" i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 Storage</a:t>
                  </a:r>
                  <a:endParaRPr lang="id-ID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3859618" y="31898"/>
                <a:ext cx="1498556" cy="2158335"/>
                <a:chOff x="0" y="0"/>
                <a:chExt cx="1498556" cy="215833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839972" y="1329070"/>
                  <a:ext cx="488950" cy="22288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57200" indent="-457200" algn="ctr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id-ID" sz="900" i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OLAP</a:t>
                  </a:r>
                  <a:endParaRPr lang="id-ID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0" y="0"/>
                  <a:ext cx="1317315" cy="26581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57200" indent="-457200" algn="ctr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id-ID" sz="1000" b="1" i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Information Delivery</a:t>
                  </a:r>
                  <a:endParaRPr lang="id-ID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00" y="478465"/>
                  <a:ext cx="339725" cy="248285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768" y="1052623"/>
                  <a:ext cx="339725" cy="248285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00" y="1658679"/>
                  <a:ext cx="339725" cy="248285"/>
                </a:xfrm>
                <a:prstGeom prst="rect">
                  <a:avLst/>
                </a:prstGeom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701749" y="776177"/>
                  <a:ext cx="775970" cy="23368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57200" indent="-457200" algn="ctr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id-ID" sz="900" i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 mining</a:t>
                  </a:r>
                  <a:endParaRPr lang="id-ID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4791" y="1913860"/>
                  <a:ext cx="913765" cy="244475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57200" indent="-457200" algn="ctr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id-ID" sz="900" i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Report / Query</a:t>
                  </a:r>
                  <a:endParaRPr lang="id-ID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0" name="Straight Arrow Connector 9"/>
            <p:cNvCxnSpPr/>
            <p:nvPr/>
          </p:nvCxnSpPr>
          <p:spPr>
            <a:xfrm flipV="1">
              <a:off x="1509823" y="1839433"/>
              <a:ext cx="531628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80883" y="680484"/>
              <a:ext cx="701749" cy="321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59618" y="978195"/>
              <a:ext cx="648586" cy="148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806486" y="1232619"/>
              <a:ext cx="637887" cy="3821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10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773483"/>
              </p:ext>
            </p:extLst>
          </p:nvPr>
        </p:nvGraphicFramePr>
        <p:xfrm>
          <a:off x="6223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-47743"/>
            <a:ext cx="4431021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KEBUTUHAN</a:t>
            </a:r>
            <a:endParaRPr lang="id-ID" sz="6600" b="1" dirty="0">
              <a:solidFill>
                <a:srgbClr val="C00000"/>
              </a:solidFill>
              <a:latin typeface="Nyala" panose="02000504070300020003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27849"/>
            <a:ext cx="7931980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INFORMASI STRATEGIS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11312"/>
              </p:ext>
            </p:extLst>
          </p:nvPr>
        </p:nvGraphicFramePr>
        <p:xfrm>
          <a:off x="1567709" y="2209800"/>
          <a:ext cx="8401558" cy="3808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4718"/>
                <a:gridCol w="4966840"/>
              </a:tblGrid>
              <a:tr h="13861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Kebutuhan Informasi Strategis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292" marR="1002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Informasi kepopuleran produk yang dipesan oleh konsumen per bulan dalam periode per tahun.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292" marR="100292" marT="0" marB="0"/>
                </a:tc>
              </a:tr>
              <a:tr h="5551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Tabel Fakta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292" marR="1002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Fact_pop_produk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292" marR="100292" marT="0" marB="0"/>
                </a:tc>
              </a:tr>
              <a:tr h="1176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300" dirty="0">
                          <a:effectLst/>
                        </a:rPr>
                        <a:t>Tabel Dimensi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292" marR="100292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300" dirty="0">
                          <a:effectLst/>
                        </a:rPr>
                        <a:t>Dim_waktu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300" dirty="0">
                          <a:effectLst/>
                        </a:rPr>
                        <a:t>Dim_produk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292" marR="100292" marT="0" marB="0"/>
                </a:tc>
              </a:tr>
              <a:tr h="5551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300">
                          <a:effectLst/>
                        </a:rPr>
                        <a:t>Model Meta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292" marR="1002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300" i="1" dirty="0">
                          <a:effectLst/>
                        </a:rPr>
                        <a:t>Fuzzy</a:t>
                      </a:r>
                      <a:r>
                        <a:rPr lang="id-ID" sz="2300" dirty="0">
                          <a:effectLst/>
                        </a:rPr>
                        <a:t> data </a:t>
                      </a:r>
                      <a:r>
                        <a:rPr lang="id-ID" sz="2300" i="1" dirty="0">
                          <a:effectLst/>
                        </a:rPr>
                        <a:t>warehouse</a:t>
                      </a:r>
                      <a:endParaRPr lang="id-ID" sz="23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292" marR="100292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16973"/>
              </p:ext>
            </p:extLst>
          </p:nvPr>
        </p:nvGraphicFramePr>
        <p:xfrm>
          <a:off x="1366836" y="2137549"/>
          <a:ext cx="8716963" cy="3991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6860"/>
                <a:gridCol w="5640103"/>
              </a:tblGrid>
              <a:tr h="11867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Kebutuhan Informasi Strategis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Informasi jumlah pemesanan produk yang dilakukan oleh konsumen dalam periode per tahun.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</a:tr>
              <a:tr h="63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Tabel Fakta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Fact_pemesanan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</a:tr>
              <a:tr h="1528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Tabel Dimensi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Dim_waktu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Dim_konsumen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Dim_produk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</a:tr>
              <a:tr h="63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Model Meta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Classical data warehouse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173" marR="96173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97663"/>
              </p:ext>
            </p:extLst>
          </p:nvPr>
        </p:nvGraphicFramePr>
        <p:xfrm>
          <a:off x="1435780" y="2155803"/>
          <a:ext cx="8710840" cy="4330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4698"/>
                <a:gridCol w="5636142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Kebutuhan Informasi Strategis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Informasi persentase pelunasan pembayaran terhadap pesanan yang dilakukan oleh konsumen dalam periode per tahun.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Tabel Fakta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Fact_pembayaran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Tabel Dimensi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Dim_waktu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Dim_konsumen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Model Meta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i="1" dirty="0">
                          <a:effectLst/>
                        </a:rPr>
                        <a:t>Fuzzy</a:t>
                      </a:r>
                      <a:r>
                        <a:rPr lang="id-ID" sz="2400" dirty="0">
                          <a:effectLst/>
                        </a:rPr>
                        <a:t> data </a:t>
                      </a:r>
                      <a:r>
                        <a:rPr lang="id-ID" sz="2400" i="1" dirty="0">
                          <a:effectLst/>
                        </a:rPr>
                        <a:t>warehouse</a:t>
                      </a:r>
                      <a:endParaRPr lang="id-ID" sz="24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09419"/>
              </p:ext>
            </p:extLst>
          </p:nvPr>
        </p:nvGraphicFramePr>
        <p:xfrm>
          <a:off x="1445986" y="2120900"/>
          <a:ext cx="8723086" cy="4330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9021"/>
                <a:gridCol w="5644065"/>
              </a:tblGrid>
              <a:tr h="11535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Kebutuhan Informasi Strategis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Informasi biaya pengiriman produk ke konsumen pada jasa yang digunakan dalam periode per bulan dan per tahun.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Tabel Fakta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Fact_pengiriman_produk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Tabel Dimensi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Dim_waktu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Dim_produk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Dim_jasa_kirim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Model Meta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i="1" dirty="0">
                          <a:effectLst/>
                        </a:rPr>
                        <a:t>Classical</a:t>
                      </a:r>
                      <a:r>
                        <a:rPr lang="id-ID" sz="2400" dirty="0">
                          <a:effectLst/>
                        </a:rPr>
                        <a:t> data </a:t>
                      </a:r>
                      <a:r>
                        <a:rPr lang="id-ID" sz="2400" i="1" dirty="0">
                          <a:effectLst/>
                        </a:rPr>
                        <a:t>warehouse</a:t>
                      </a:r>
                      <a:endParaRPr lang="id-ID" sz="24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90915"/>
              </p:ext>
            </p:extLst>
          </p:nvPr>
        </p:nvGraphicFramePr>
        <p:xfrm>
          <a:off x="1402524" y="1920240"/>
          <a:ext cx="8677647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2981"/>
                <a:gridCol w="5614666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Kebutuhan Informasi Strategis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Informasi pengeluaran kredit yang digunakan untuk belanja bahan  dan alat pembuatan produk dalam periode per bulan per tahun.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Tabel Fakta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Fact_belanja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Tabel Dimensi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Dim_waktu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Dim_produk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Dim_kredit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Model Meta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i="1" dirty="0">
                          <a:effectLst/>
                        </a:rPr>
                        <a:t>Classical</a:t>
                      </a:r>
                      <a:r>
                        <a:rPr lang="id-ID" sz="2400" dirty="0">
                          <a:effectLst/>
                        </a:rPr>
                        <a:t> data </a:t>
                      </a:r>
                      <a:r>
                        <a:rPr lang="id-ID" sz="2400" i="1" dirty="0">
                          <a:effectLst/>
                        </a:rPr>
                        <a:t>warehouse</a:t>
                      </a:r>
                      <a:endParaRPr lang="id-ID" sz="24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50780"/>
              </p:ext>
            </p:extLst>
          </p:nvPr>
        </p:nvGraphicFramePr>
        <p:xfrm>
          <a:off x="1344921" y="1835845"/>
          <a:ext cx="8648618" cy="4126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2735"/>
                <a:gridCol w="5595883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Kebutuhan Informasi Strategis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Informasi kepopuleran desain yang digunakan pada produk dalam periode per tahun.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Tabel Fakta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Fact_pop_design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Tabel Dimensi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Dim_waktu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Dim_produk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Dim_design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Meta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Fuzzy</a:t>
                      </a:r>
                      <a:r>
                        <a:rPr lang="id-ID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id-ID" sz="2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warehouse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24961"/>
              </p:ext>
            </p:extLst>
          </p:nvPr>
        </p:nvGraphicFramePr>
        <p:xfrm>
          <a:off x="1346280" y="1835845"/>
          <a:ext cx="8677647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2981"/>
                <a:gridCol w="5614666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Kebutuhan Informasi Strategis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Informasi jumlah size yang digunakan pada produk dalam periode per bulan dan per tahun.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Tabel Fakta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Fact_size_produk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Tabel Dimensi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Dim_waktu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Dim_produk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400" dirty="0">
                          <a:effectLst/>
                        </a:rPr>
                        <a:t>Dim_size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Model Meta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i="1" dirty="0">
                          <a:effectLst/>
                        </a:rPr>
                        <a:t>Classical</a:t>
                      </a:r>
                      <a:r>
                        <a:rPr lang="id-ID" sz="2400" dirty="0">
                          <a:effectLst/>
                        </a:rPr>
                        <a:t> data </a:t>
                      </a:r>
                      <a:r>
                        <a:rPr lang="id-ID" sz="2400" i="1" dirty="0">
                          <a:effectLst/>
                        </a:rPr>
                        <a:t>warehouse</a:t>
                      </a:r>
                      <a:endParaRPr lang="id-ID" sz="24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37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" y="3033713"/>
            <a:ext cx="4047067" cy="3508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1" r="24170"/>
          <a:stretch/>
        </p:blipFill>
        <p:spPr>
          <a:xfrm>
            <a:off x="7659159" y="1033637"/>
            <a:ext cx="3352801" cy="2856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341019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SKEMA DATA </a:t>
            </a:r>
            <a:r>
              <a:rPr lang="id-ID" sz="66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WAREHOUSE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0" y="5119569"/>
            <a:ext cx="6129866" cy="1325563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>
                <a:latin typeface="Nyala" panose="02000504070300020003" pitchFamily="2" charset="0"/>
              </a:rPr>
              <a:t>CONSTELLATIONS SCHEMA</a:t>
            </a:r>
            <a:endParaRPr lang="id-ID" sz="4000" b="1" dirty="0">
              <a:latin typeface="Nyala" panose="02000504070300020003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15709" y="3696494"/>
            <a:ext cx="4743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latin typeface="Nyala" panose="02000504070300020003" pitchFamily="2" charset="0"/>
              </a:rPr>
              <a:t>SNOWFLAKE SCHEMA</a:t>
            </a:r>
            <a:endParaRPr lang="id-ID" sz="4000" b="1" dirty="0">
              <a:latin typeface="Nyala" panose="02000504070300020003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68109" y="1860550"/>
            <a:ext cx="4743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b="1" smtClean="0">
                <a:latin typeface="Nyala" panose="02000504070300020003" pitchFamily="2" charset="0"/>
              </a:rPr>
              <a:t>STAR SCHEMA</a:t>
            </a:r>
            <a:endParaRPr lang="id-ID" sz="4000" b="1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0" y="0"/>
            <a:ext cx="3302000" cy="685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0" y="-4128"/>
            <a:ext cx="5142755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DATA SOURCE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pic>
        <p:nvPicPr>
          <p:cNvPr id="8" name="Picture 7" descr="D:\MK\VIII\Skripsi\gambar\laporan\skema diagram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" y="1215072"/>
            <a:ext cx="8611553" cy="54143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085336" y="2380376"/>
            <a:ext cx="2637260" cy="144655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Nyala" panose="02000504070300020003" pitchFamily="2" charset="0"/>
              </a:rPr>
              <a:t>OLTP</a:t>
            </a:r>
          </a:p>
          <a:p>
            <a:r>
              <a:rPr lang="id-ID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Nyala" panose="02000504070300020003" pitchFamily="2" charset="0"/>
              </a:rPr>
              <a:t>DATABASE</a:t>
            </a:r>
            <a:endParaRPr lang="id-ID" sz="4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1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773483"/>
              </p:ext>
            </p:extLst>
          </p:nvPr>
        </p:nvGraphicFramePr>
        <p:xfrm>
          <a:off x="6223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335"/>
            <a:ext cx="12192000" cy="52431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0" y="0"/>
            <a:ext cx="5416868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DATA STAGING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773483"/>
              </p:ext>
            </p:extLst>
          </p:nvPr>
        </p:nvGraphicFramePr>
        <p:xfrm>
          <a:off x="6223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7037504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DATA DESTINATION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pic>
        <p:nvPicPr>
          <p:cNvPr id="8" name="Picture 7" descr="D:\MK\VIII\Skripsi\gambar\laporan\skema diagram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" r="72855" b="77406"/>
          <a:stretch/>
        </p:blipFill>
        <p:spPr bwMode="auto">
          <a:xfrm>
            <a:off x="156210" y="1567974"/>
            <a:ext cx="5711190" cy="47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8" r="72960" b="31989"/>
          <a:stretch/>
        </p:blipFill>
        <p:spPr bwMode="auto">
          <a:xfrm>
            <a:off x="7764463" y="2286556"/>
            <a:ext cx="3934128" cy="2357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Notched Right Arrow 9"/>
          <p:cNvSpPr/>
          <p:nvPr/>
        </p:nvSpPr>
        <p:spPr>
          <a:xfrm>
            <a:off x="6400006" y="3028510"/>
            <a:ext cx="831850" cy="908252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497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8" y="1971675"/>
            <a:ext cx="3333750" cy="3333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73" y="0"/>
            <a:ext cx="7552067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MASALAH INFORMASI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7177314" y="1624013"/>
            <a:ext cx="2006600" cy="18415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Nyala" panose="02000504070300020003" pitchFamily="2" charset="0"/>
              </a:rPr>
              <a:t>Informasi kurang efisien</a:t>
            </a:r>
            <a:endParaRPr lang="id-ID" sz="2000" b="1" dirty="0">
              <a:latin typeface="Nyala" panose="02000504070300020003" pitchFamily="2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7107464" y="4275137"/>
            <a:ext cx="2146300" cy="206057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Nyala" panose="02000504070300020003" pitchFamily="2" charset="0"/>
              </a:rPr>
              <a:t>Informasi ambigu</a:t>
            </a:r>
            <a:endParaRPr lang="id-ID" sz="2000" dirty="0">
              <a:latin typeface="Nyala" panose="02000504070300020003" pitchFamily="2" charset="0"/>
            </a:endParaRPr>
          </a:p>
        </p:txBody>
      </p:sp>
      <p:sp>
        <p:nvSpPr>
          <p:cNvPr id="15" name="Notched Right Arrow 14"/>
          <p:cNvSpPr/>
          <p:nvPr/>
        </p:nvSpPr>
        <p:spPr>
          <a:xfrm rot="20052767">
            <a:off x="5100298" y="2421544"/>
            <a:ext cx="831850" cy="908252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Notched Right Arrow 15"/>
          <p:cNvSpPr/>
          <p:nvPr/>
        </p:nvSpPr>
        <p:spPr>
          <a:xfrm rot="1324863">
            <a:off x="4944159" y="3638550"/>
            <a:ext cx="831850" cy="908252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2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990" y="3157763"/>
            <a:ext cx="4935781" cy="32845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37" y="-509589"/>
            <a:ext cx="8222114" cy="293052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4792608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Flowchart: Connector 6"/>
          <p:cNvSpPr/>
          <p:nvPr/>
        </p:nvSpPr>
        <p:spPr>
          <a:xfrm>
            <a:off x="3263804" y="2388504"/>
            <a:ext cx="2006600" cy="18415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Design data kurang efisien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4079608" y="4230004"/>
            <a:ext cx="2146300" cy="206057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Informasi tidak dapat menampilkan dari berbagai aspek</a:t>
            </a:r>
            <a:endParaRPr lang="id-ID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536593" y="2420936"/>
            <a:ext cx="1256393" cy="3623970"/>
          </a:xfrm>
          <a:prstGeom prst="rect">
            <a:avLst/>
          </a:prstGeom>
          <a:effectLst>
            <a:reflection blurRad="6350" stA="44000"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9900" b="1" dirty="0" smtClean="0">
                <a:solidFill>
                  <a:srgbClr val="C00000"/>
                </a:solidFill>
                <a:latin typeface="Nyala" panose="02000504070300020003" pitchFamily="2" charset="0"/>
              </a:rPr>
              <a:t>}</a:t>
            </a:r>
            <a:endParaRPr lang="id-ID" sz="19900" b="1" dirty="0">
              <a:solidFill>
                <a:srgbClr val="C00000"/>
              </a:solidFill>
              <a:latin typeface="Nyala" panose="02000504070300020003" pitchFamily="2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8264749" y="3359602"/>
            <a:ext cx="2006600" cy="18415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Solusi</a:t>
            </a:r>
          </a:p>
          <a:p>
            <a:pPr algn="ctr"/>
            <a:r>
              <a:rPr lang="id-ID" dirty="0" smtClean="0"/>
              <a:t>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85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560388"/>
            <a:ext cx="58102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4902304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MODEL META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57" y="1107996"/>
            <a:ext cx="9541193" cy="5531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6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773483"/>
              </p:ext>
            </p:extLst>
          </p:nvPr>
        </p:nvGraphicFramePr>
        <p:xfrm>
          <a:off x="6223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0" t="18715" r="37918" b="20950"/>
          <a:stretch/>
        </p:blipFill>
        <p:spPr bwMode="auto">
          <a:xfrm>
            <a:off x="419100" y="2438400"/>
            <a:ext cx="4047418" cy="363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190750" y="2438400"/>
            <a:ext cx="3848100" cy="2647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0"/>
            <a:ext cx="9959778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ELEMEN PENGKLASIFIKASIAN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8168" y="1884402"/>
            <a:ext cx="2392001" cy="58477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C00000"/>
                </a:solidFill>
                <a:latin typeface="Nyala" panose="02000504070300020003" pitchFamily="2" charset="0"/>
              </a:rPr>
              <a:t>Target Atribut</a:t>
            </a:r>
            <a:endParaRPr lang="id-ID" sz="3200" b="1" dirty="0">
              <a:solidFill>
                <a:srgbClr val="C00000"/>
              </a:solidFill>
              <a:latin typeface="Nyala" panose="02000504070300020003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1279" y="3177600"/>
            <a:ext cx="2799371" cy="2308324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3200" b="1" dirty="0">
                <a:solidFill>
                  <a:srgbClr val="C00000"/>
                </a:solidFill>
                <a:latin typeface="Nyala" panose="02000504070300020003" pitchFamily="2" charset="0"/>
              </a:rPr>
              <a:t>Kurang Populer</a:t>
            </a:r>
          </a:p>
          <a:p>
            <a:pPr>
              <a:lnSpc>
                <a:spcPct val="150000"/>
              </a:lnSpc>
            </a:pPr>
            <a:r>
              <a:rPr lang="id-ID" sz="3200" b="1" dirty="0" smtClean="0">
                <a:solidFill>
                  <a:srgbClr val="C00000"/>
                </a:solidFill>
                <a:latin typeface="Nyala" panose="02000504070300020003" pitchFamily="2" charset="0"/>
              </a:rPr>
              <a:t>Populer</a:t>
            </a:r>
            <a:endParaRPr lang="id-ID" sz="3200" b="1" dirty="0" smtClean="0">
              <a:solidFill>
                <a:srgbClr val="C00000"/>
              </a:solidFill>
              <a:latin typeface="Nyala" panose="02000504070300020003" pitchFamily="2" charset="0"/>
            </a:endParaRPr>
          </a:p>
          <a:p>
            <a:pPr>
              <a:lnSpc>
                <a:spcPct val="150000"/>
              </a:lnSpc>
            </a:pPr>
            <a:r>
              <a:rPr lang="id-ID" sz="3200" b="1" dirty="0" smtClean="0">
                <a:solidFill>
                  <a:srgbClr val="C00000"/>
                </a:solidFill>
                <a:latin typeface="Nyala" panose="02000504070300020003" pitchFamily="2" charset="0"/>
              </a:rPr>
              <a:t>Sangat </a:t>
            </a:r>
            <a:r>
              <a:rPr lang="id-ID" sz="3200" b="1" dirty="0" smtClean="0">
                <a:solidFill>
                  <a:srgbClr val="C00000"/>
                </a:solidFill>
                <a:latin typeface="Nyala" panose="02000504070300020003" pitchFamily="2" charset="0"/>
              </a:rPr>
              <a:t>Populer</a:t>
            </a:r>
            <a:endParaRPr lang="id-ID" sz="3200" b="1" dirty="0">
              <a:solidFill>
                <a:srgbClr val="C00000"/>
              </a:solidFill>
              <a:latin typeface="Nyala" panose="02000504070300020003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48550" y="2469177"/>
            <a:ext cx="0" cy="7084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8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773483"/>
              </p:ext>
            </p:extLst>
          </p:nvPr>
        </p:nvGraphicFramePr>
        <p:xfrm>
          <a:off x="6223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0"/>
            <a:ext cx="6680034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FUNGSI HIMPUNAN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46529" y="2160013"/>
                <a:ext cx="11258550" cy="2006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1" i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0=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rendah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&amp;0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𝑡𝑖𝑛𝑔𝑔𝑖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𝑡𝑖𝑛𝑔𝑔𝑖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&amp;1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𝑟𝑒𝑛𝑑𝑎h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𝑡𝑖𝑛𝑔𝑔𝑖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f>
                                <m:f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𝑟𝑒𝑛𝑑𝑎h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𝑡𝑖𝑛𝑔𝑔𝑖</m:t>
                                      </m:r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𝑟𝑒𝑛𝑑𝑎h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id-ID" b="1" i="1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b="1" i="0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id-ID" b="1" i="1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𝑟𝑒𝑛𝑑𝑎h</m:t>
                                          </m:r>
                                        </m:sub>
                                      </m:sSub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𝑟𝑒𝑛𝑑𝑎h</m:t>
                                      </m:r>
                                    </m:sub>
                                  </m:sSub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𝑡𝑖𝑛𝑔𝑔𝑖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29" y="2160013"/>
                <a:ext cx="11258550" cy="20060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6529" y="4630057"/>
            <a:ext cx="476068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d-ID" sz="3200" b="1" dirty="0">
                <a:ln/>
                <a:solidFill>
                  <a:schemeClr val="accent3"/>
                </a:solidFill>
              </a:rPr>
              <a:t>a</a:t>
            </a:r>
            <a:r>
              <a:rPr lang="id-ID" sz="3200" b="1" dirty="0" smtClean="0">
                <a:ln/>
                <a:solidFill>
                  <a:schemeClr val="accent3"/>
                </a:solidFill>
              </a:rPr>
              <a:t> =  Kurang Populer</a:t>
            </a:r>
          </a:p>
          <a:p>
            <a:r>
              <a:rPr lang="id-ID" sz="3200" b="1" dirty="0">
                <a:ln/>
                <a:solidFill>
                  <a:schemeClr val="accent3"/>
                </a:solidFill>
              </a:rPr>
              <a:t>b</a:t>
            </a:r>
            <a:r>
              <a:rPr lang="id-ID" sz="3200" b="1" dirty="0" smtClean="0">
                <a:ln/>
                <a:solidFill>
                  <a:schemeClr val="accent3"/>
                </a:solidFill>
              </a:rPr>
              <a:t> = Populer</a:t>
            </a:r>
          </a:p>
          <a:p>
            <a:r>
              <a:rPr lang="id-ID" sz="3200" b="1" dirty="0">
                <a:ln/>
                <a:solidFill>
                  <a:schemeClr val="accent3"/>
                </a:solidFill>
              </a:rPr>
              <a:t>c</a:t>
            </a:r>
            <a:r>
              <a:rPr lang="id-ID" sz="3200" b="1" dirty="0" smtClean="0">
                <a:ln/>
                <a:solidFill>
                  <a:schemeClr val="accent3"/>
                </a:solidFill>
              </a:rPr>
              <a:t> = Sangat Populer</a:t>
            </a:r>
            <a:endParaRPr lang="id-ID" sz="3200" b="1" dirty="0">
              <a:ln/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-120196" y="2177217"/>
                <a:ext cx="12192000" cy="2011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1" i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𝑡𝑖𝑛𝑔𝑔𝑖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𝑡𝑖𝑛𝑔𝑔𝑖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&amp;1</m:t>
                              </m:r>
                            </m:e>
                            <m:e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𝑟𝑒𝑛𝑑𝑎h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𝑡𝑖𝑛𝑔𝑔𝑖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f>
                                <m:f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sSub>
                                        <m:sSubPr>
                                          <m:ctrlPr>
                                            <a:rPr lang="id-ID" b="1" i="1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b="1" i="0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id-ID" b="1" i="1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𝑟𝑒𝑛𝑑𝑎h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𝑡𝑖𝑛𝑔𝑔𝑖</m:t>
                                      </m:r>
                                    </m:sub>
                                  </m:sSub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𝑟𝑒𝑛𝑑𝑎h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𝑡𝑖𝑛𝑔𝑔𝑖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𝑟𝑒𝑛𝑑𝑎h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id-ID" b="1" i="1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b="1" i="0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id-ID" b="1" i="1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𝑟𝑒𝑛𝑑𝑎h</m:t>
                                          </m:r>
                                        </m:sub>
                                      </m:sSub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𝑟𝑒𝑛𝑑𝑎h</m:t>
                                      </m:r>
                                    </m:sub>
                                  </m:sSub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𝑡𝑖𝑛𝑔𝑔𝑖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0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196" y="2177217"/>
                <a:ext cx="12192000" cy="20111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-120196" y="2479331"/>
                <a:ext cx="12192000" cy="1367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1" i="0">
                          <a:ln w="12700">
                            <a:solidFill>
                              <a:schemeClr val="accent3">
                                <a:lumMod val="50000"/>
                              </a:schemeClr>
                            </a:solidFill>
                            <a:prstDash val="solid"/>
                          </a:ln>
                          <a:pattFill prst="narHorz">
                            <a:fgClr>
                              <a:schemeClr val="accent3"/>
                            </a:fgClr>
                            <a:bgClr>
                              <a:schemeClr val="accent3">
                                <a:lumMod val="40000"/>
                                <a:lumOff val="60000"/>
                              </a:schemeClr>
                            </a:bgClr>
                          </a:pattFill>
                          <a:effectLst>
                            <a:innerShdw blurRad="177800">
                              <a:schemeClr val="accent3">
                                <a:lumMod val="50000"/>
                              </a:schemeClr>
                            </a:inn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d-ID" b="1" i="1">
                              <a:ln w="1270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prstDash val="solid"/>
                              </a:ln>
                              <a:pattFill prst="narHorz">
                                <a:fgClr>
                                  <a:schemeClr val="accent3"/>
                                </a:fgClr>
                                <a:bgClr>
                                  <a:schemeClr val="accent3">
                                    <a:lumMod val="40000"/>
                                    <a:lumOff val="60000"/>
                                  </a:schemeClr>
                                </a:bgClr>
                              </a:pattFill>
                              <a:effectLst>
                                <a:innerShdw blurRad="177800">
                                  <a:schemeClr val="accent3">
                                    <a:lumMod val="50000"/>
                                  </a:schemeClr>
                                </a:inn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𝑡𝑖𝑛𝑔𝑔𝑖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&amp;1</m:t>
                              </m:r>
                            </m:e>
                            <m:e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b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𝑟𝑒𝑛𝑑𝑎h</m:t>
                                  </m:r>
                                </m:sub>
                              </m:sSub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&amp;0</m:t>
                              </m:r>
                            </m:e>
                            <m:e>
                              <m:r>
                                <a:rPr lang="id-ID" b="1" i="1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sSub>
                                        <m:sSubPr>
                                          <m:ctrlPr>
                                            <a:rPr lang="id-ID" b="1" i="1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d-ID" b="1" i="0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b>
                                          <m:r>
                                            <a:rPr lang="id-ID" b="1" i="1">
                                              <a:ln w="12700">
                                                <a:solidFill>
                                                  <a:schemeClr val="accent3">
                                                    <a:lumMod val="50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pattFill prst="narHorz">
                                                <a:fgClr>
                                                  <a:schemeClr val="accent3"/>
                                                </a:fgClr>
                                                <a:bgClr>
                                                  <a:schemeClr val="accent3">
                                                    <a:lumMod val="40000"/>
                                                    <a:lumOff val="60000"/>
                                                  </a:schemeClr>
                                                </a:bgClr>
                                              </a:pattFill>
                                              <a:effectLst>
                                                <a:innerShdw blurRad="177800">
                                                  <a:schemeClr val="accent3">
                                                    <a:lumMod val="50000"/>
                                                  </a:schemeClr>
                                                </a:inn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𝑟𝑒𝑛𝑑𝑎h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𝑡𝑖𝑛𝑔𝑔𝑖</m:t>
                                      </m:r>
                                    </m:sub>
                                  </m:sSub>
                                  <m:r>
                                    <a:rPr lang="id-ID" b="1" i="0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d-ID" b="1" i="1">
                                      <a:ln w="1270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prstDash val="solid"/>
                                      </a:ln>
                                      <a:pattFill prst="narHorz">
                                        <a:fgClr>
                                          <a:schemeClr val="accent3"/>
                                        </a:fgClr>
                                        <a:bgClr>
                                          <a:schemeClr val="accent3">
                                            <a:lumMod val="40000"/>
                                            <a:lumOff val="60000"/>
                                          </a:schemeClr>
                                        </a:bgClr>
                                      </a:pattFill>
                                      <a:effectLst>
                                        <a:innerShdw blurRad="177800">
                                          <a:schemeClr val="accent3">
                                            <a:lumMod val="50000"/>
                                          </a:schemeClr>
                                        </a:inn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0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ln w="1270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prstDash val="solid"/>
                                          </a:ln>
                                          <a:pattFill prst="narHorz">
                                            <a:fgClr>
                                              <a:schemeClr val="accent3"/>
                                            </a:fgClr>
                                            <a:bgClr>
                                              <a:schemeClr val="accent3">
                                                <a:lumMod val="40000"/>
                                                <a:lumOff val="60000"/>
                                              </a:schemeClr>
                                            </a:bgClr>
                                          </a:pattFill>
                                          <a:effectLst>
                                            <a:innerShdw blurRad="177800">
                                              <a:schemeClr val="accent3">
                                                <a:lumMod val="50000"/>
                                              </a:schemeClr>
                                            </a:inn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𝑟𝑒𝑛𝑑𝑎h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d-ID" b="1" i="0">
                                  <a:ln w="1270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prstDash val="solid"/>
                                  </a:ln>
                                  <a:pattFill prst="narHorz">
                                    <a:fgClr>
                                      <a:schemeClr val="accent3"/>
                                    </a:fgClr>
                                    <a:bgClr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bgClr>
                                  </a:pattFill>
                                  <a:effectLst>
                                    <a:innerShdw blurRad="177800">
                                      <a:schemeClr val="accent3">
                                        <a:lumMod val="50000"/>
                                      </a:schemeClr>
                                    </a:innerShdw>
                                  </a:effectLst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196" y="2479331"/>
                <a:ext cx="12192000" cy="13674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107215" y="4572000"/>
            <a:ext cx="6809922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d-ID" sz="3200" b="1" dirty="0" smtClean="0">
                <a:ln/>
                <a:solidFill>
                  <a:schemeClr val="accent3"/>
                </a:solidFill>
              </a:rPr>
              <a:t>x =  Target Atribut</a:t>
            </a:r>
          </a:p>
          <a:p>
            <a:r>
              <a:rPr lang="id-ID" sz="3200" b="1" dirty="0">
                <a:ln/>
                <a:solidFill>
                  <a:schemeClr val="accent3"/>
                </a:solidFill>
              </a:rPr>
              <a:t>P</a:t>
            </a:r>
            <a:r>
              <a:rPr lang="id-ID" sz="3200" b="1" dirty="0" smtClean="0">
                <a:ln/>
                <a:solidFill>
                  <a:schemeClr val="accent3"/>
                </a:solidFill>
              </a:rPr>
              <a:t> = Pemeteaan kurva menaik</a:t>
            </a:r>
          </a:p>
          <a:p>
            <a:r>
              <a:rPr lang="id-ID" sz="3200" b="1" dirty="0" smtClean="0">
                <a:ln/>
                <a:solidFill>
                  <a:schemeClr val="accent3"/>
                </a:solidFill>
              </a:rPr>
              <a:t>R = Pemetaan kurva menurun</a:t>
            </a:r>
          </a:p>
          <a:p>
            <a:r>
              <a:rPr lang="id-ID" sz="3200" b="1" dirty="0" smtClean="0">
                <a:ln/>
                <a:solidFill>
                  <a:schemeClr val="accent3"/>
                </a:solidFill>
              </a:rPr>
              <a:t>µ = Derajat Keanggotaan</a:t>
            </a:r>
            <a:endParaRPr lang="id-ID" sz="32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8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9072" y="-13909"/>
            <a:ext cx="8908208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KURVA PEMETAAN </a:t>
            </a:r>
            <a:r>
              <a:rPr lang="id-ID" sz="66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FUZZY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38792" y="1553754"/>
            <a:ext cx="8056324" cy="5195389"/>
            <a:chOff x="0" y="0"/>
            <a:chExt cx="4591050" cy="2472836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1647825" y="95250"/>
              <a:ext cx="638175" cy="18286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0" y="0"/>
              <a:ext cx="4591050" cy="2472836"/>
              <a:chOff x="0" y="0"/>
              <a:chExt cx="4591050" cy="247283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143375" y="1943100"/>
                <a:ext cx="365760" cy="2385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0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∞</a:t>
                </a:r>
                <a:endParaRPr lang="id-ID" sz="1200" b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28600" y="1952625"/>
                <a:ext cx="278296" cy="2385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0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id-ID" sz="1200" b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2286000" y="85725"/>
                <a:ext cx="6191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81000" y="95250"/>
                <a:ext cx="657225" cy="17900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876300" y="1933575"/>
                <a:ext cx="365760" cy="2385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0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16</a:t>
                </a:r>
                <a:endParaRPr lang="id-ID" sz="1200" b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275" y="1943100"/>
                <a:ext cx="365760" cy="2385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0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</a:t>
                </a:r>
                <a:endParaRPr lang="id-ID" sz="1200" b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095500" y="1943100"/>
                <a:ext cx="365760" cy="2385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0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36</a:t>
                </a:r>
                <a:endParaRPr lang="id-ID" sz="1200" b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14625" y="1933575"/>
                <a:ext cx="365760" cy="2385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0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44</a:t>
                </a:r>
                <a:endParaRPr lang="id-ID" sz="1200" b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381375" y="1933575"/>
                <a:ext cx="365760" cy="2385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0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</a:t>
                </a:r>
                <a:endParaRPr lang="id-ID" sz="1200" b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76275" y="2181225"/>
                <a:ext cx="3562350" cy="2916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0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 pemesanan produk dalam periode tertentu</a:t>
                </a:r>
                <a:endParaRPr lang="id-ID" sz="1200" b="1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0" y="9525"/>
                <a:ext cx="228600" cy="218107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2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µ</a:t>
                </a: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2905125" y="95250"/>
                <a:ext cx="666749" cy="18186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19175" y="95250"/>
                <a:ext cx="6286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628775" y="95250"/>
                <a:ext cx="676275" cy="1828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05125" y="95250"/>
                <a:ext cx="666750" cy="18286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571875" y="104775"/>
                <a:ext cx="921600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361950" y="0"/>
                <a:ext cx="0" cy="1914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361950" y="1914525"/>
                <a:ext cx="422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1114425" y="781050"/>
                <a:ext cx="247650" cy="3333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200" b="1" dirty="0" smtClean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id-ID" sz="12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419350" y="828675"/>
                <a:ext cx="247650" cy="3333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2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819525" y="885825"/>
                <a:ext cx="247650" cy="3333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200" b="1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8285682" y="1552853"/>
            <a:ext cx="4760686" cy="18158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d-ID" sz="2800" b="1" dirty="0">
                <a:ln/>
                <a:solidFill>
                  <a:schemeClr val="accent3"/>
                </a:solidFill>
              </a:rPr>
              <a:t>a</a:t>
            </a:r>
            <a:r>
              <a:rPr lang="id-ID" sz="2800" b="1" dirty="0" smtClean="0">
                <a:ln/>
                <a:solidFill>
                  <a:schemeClr val="accent3"/>
                </a:solidFill>
              </a:rPr>
              <a:t> =  Kurang Populer</a:t>
            </a:r>
          </a:p>
          <a:p>
            <a:r>
              <a:rPr lang="id-ID" sz="2800" b="1" dirty="0">
                <a:ln/>
                <a:solidFill>
                  <a:schemeClr val="accent3"/>
                </a:solidFill>
              </a:rPr>
              <a:t>b</a:t>
            </a:r>
            <a:r>
              <a:rPr lang="id-ID" sz="2800" b="1" dirty="0" smtClean="0">
                <a:ln/>
                <a:solidFill>
                  <a:schemeClr val="accent3"/>
                </a:solidFill>
              </a:rPr>
              <a:t> = Populer</a:t>
            </a:r>
          </a:p>
          <a:p>
            <a:r>
              <a:rPr lang="id-ID" sz="2800" b="1" dirty="0">
                <a:ln/>
                <a:solidFill>
                  <a:schemeClr val="accent3"/>
                </a:solidFill>
              </a:rPr>
              <a:t>c</a:t>
            </a:r>
            <a:r>
              <a:rPr lang="id-ID" sz="2800" b="1" dirty="0" smtClean="0">
                <a:ln/>
                <a:solidFill>
                  <a:schemeClr val="accent3"/>
                </a:solidFill>
              </a:rPr>
              <a:t> = Sangat Populer</a:t>
            </a:r>
          </a:p>
          <a:p>
            <a:r>
              <a:rPr lang="id-ID" sz="2800" b="1" dirty="0">
                <a:ln/>
                <a:solidFill>
                  <a:schemeClr val="accent3"/>
                </a:solidFill>
              </a:rPr>
              <a:t>µ = Derajat </a:t>
            </a:r>
            <a:r>
              <a:rPr lang="id-ID" sz="2800" b="1" dirty="0" smtClean="0">
                <a:ln/>
                <a:solidFill>
                  <a:schemeClr val="accent3"/>
                </a:solidFill>
              </a:rPr>
              <a:t>Keanggotaan</a:t>
            </a:r>
            <a:endParaRPr lang="id-ID" sz="2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773483"/>
              </p:ext>
            </p:extLst>
          </p:nvPr>
        </p:nvGraphicFramePr>
        <p:xfrm>
          <a:off x="6223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Pentagon 4"/>
          <p:cNvSpPr/>
          <p:nvPr/>
        </p:nvSpPr>
        <p:spPr>
          <a:xfrm>
            <a:off x="1169265" y="99866"/>
            <a:ext cx="10184537" cy="13242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83966" tIns="228600" rIns="426720" bIns="228600" numCol="1" spcCol="1270" anchor="ctr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6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Soling Problem</a:t>
            </a:r>
            <a:endParaRPr lang="id-ID" sz="6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1133176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SAMPEL DATA </a:t>
            </a:r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JUMLAH PRODUK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21321"/>
              </p:ext>
            </p:extLst>
          </p:nvPr>
        </p:nvGraphicFramePr>
        <p:xfrm>
          <a:off x="2150509" y="3024774"/>
          <a:ext cx="7890981" cy="2893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26"/>
                <a:gridCol w="3944955"/>
              </a:tblGrid>
              <a:tr h="578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 dirty="0">
                          <a:effectLst/>
                        </a:rPr>
                        <a:t>Produk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 dirty="0">
                          <a:effectLst/>
                        </a:rPr>
                        <a:t>Jumlah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</a:tr>
              <a:tr h="5786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 dirty="0">
                          <a:effectLst/>
                        </a:rPr>
                        <a:t>Polo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 dirty="0">
                          <a:effectLst/>
                        </a:rPr>
                        <a:t>25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</a:tr>
              <a:tr h="5786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 dirty="0">
                          <a:effectLst/>
                        </a:rPr>
                        <a:t>T-shirt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 dirty="0">
                          <a:effectLst/>
                        </a:rPr>
                        <a:t>52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</a:tr>
              <a:tr h="5786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 dirty="0">
                          <a:effectLst/>
                        </a:rPr>
                        <a:t>Kemeja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>
                          <a:effectLst/>
                        </a:rPr>
                        <a:t>24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</a:tr>
              <a:tr h="5786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 dirty="0">
                          <a:effectLst/>
                        </a:rPr>
                        <a:t>Jacket Jumper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400" dirty="0">
                          <a:effectLst/>
                        </a:rPr>
                        <a:t>12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045" marR="1470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8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773483"/>
              </p:ext>
            </p:extLst>
          </p:nvPr>
        </p:nvGraphicFramePr>
        <p:xfrm>
          <a:off x="6223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Pentagon 4"/>
          <p:cNvSpPr/>
          <p:nvPr/>
        </p:nvSpPr>
        <p:spPr>
          <a:xfrm>
            <a:off x="1169265" y="99866"/>
            <a:ext cx="10184537" cy="13242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83966" tIns="228600" rIns="426720" bIns="228600" numCol="1" spcCol="1270" anchor="ctr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6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Soling Problem</a:t>
            </a:r>
            <a:endParaRPr lang="id-ID" sz="6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1755141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PEMETAAN FUNGSI SAMPEL DATA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1379" y="1253139"/>
            <a:ext cx="6866857" cy="48798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1379" y="1253139"/>
            <a:ext cx="6706537" cy="5446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886" y="1328338"/>
            <a:ext cx="6895842" cy="4900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3190" y="1326298"/>
            <a:ext cx="7003233" cy="47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4773483"/>
              </p:ext>
            </p:extLst>
          </p:nvPr>
        </p:nvGraphicFramePr>
        <p:xfrm>
          <a:off x="6223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Pentagon 4"/>
          <p:cNvSpPr/>
          <p:nvPr/>
        </p:nvSpPr>
        <p:spPr>
          <a:xfrm>
            <a:off x="1169265" y="99866"/>
            <a:ext cx="10184537" cy="13242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83966" tIns="228600" rIns="426720" bIns="228600" numCol="1" spcCol="1270" anchor="ctr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d-ID" sz="6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Soling Problem</a:t>
            </a:r>
            <a:endParaRPr lang="id-ID" sz="6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7492757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SAMPEL DATA FAKTA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97422"/>
              </p:ext>
            </p:extLst>
          </p:nvPr>
        </p:nvGraphicFramePr>
        <p:xfrm>
          <a:off x="1676201" y="2378182"/>
          <a:ext cx="9391848" cy="3794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5008"/>
                <a:gridCol w="1379948"/>
                <a:gridCol w="1884776"/>
                <a:gridCol w="1886058"/>
                <a:gridCol w="1886058"/>
              </a:tblGrid>
              <a:tr h="14514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 dirty="0">
                          <a:effectLst/>
                        </a:rPr>
                        <a:t>Produk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Jumlah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 dirty="0">
                          <a:effectLst/>
                        </a:rPr>
                        <a:t>Kurang Populer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Cukup Populer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Sangat Populer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</a:tr>
              <a:tr h="585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Polo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25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0.69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0.31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0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</a:tr>
              <a:tr h="585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T-shirt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52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0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0.5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0.5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</a:tr>
              <a:tr h="585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Kemeja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24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0.75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0.25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0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</a:tr>
              <a:tr h="585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>
                          <a:effectLst/>
                        </a:rPr>
                        <a:t>Jacket Jumper</a:t>
                      </a:r>
                      <a:endParaRPr lang="id-ID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 dirty="0">
                          <a:effectLst/>
                        </a:rPr>
                        <a:t>12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 dirty="0">
                          <a:effectLst/>
                        </a:rPr>
                        <a:t>0.75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 dirty="0">
                          <a:effectLst/>
                        </a:rPr>
                        <a:t>0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id-ID" sz="2300" dirty="0">
                          <a:effectLst/>
                        </a:rPr>
                        <a:t>0</a:t>
                      </a:r>
                      <a:endParaRPr lang="id-ID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42" marR="130242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" y="870136"/>
            <a:ext cx="8255786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KEPOPULERAN PRODUK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992853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OLAP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7996"/>
            <a:ext cx="12192001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45" y="877207"/>
            <a:ext cx="8923493" cy="51766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50724" y="3465513"/>
            <a:ext cx="2645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i="1" dirty="0" smtClean="0">
                <a:solidFill>
                  <a:srgbClr val="C00000"/>
                </a:solidFill>
                <a:latin typeface="Nyala" panose="02000504070300020003" pitchFamily="2" charset="0"/>
              </a:rPr>
              <a:t>MODERN TECHNOLOGY</a:t>
            </a:r>
            <a:endParaRPr lang="id-ID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2838286" y="3865623"/>
            <a:ext cx="3932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i="1" dirty="0" smtClean="0">
                <a:solidFill>
                  <a:srgbClr val="C00000"/>
                </a:solidFill>
                <a:latin typeface="Nyala" panose="02000504070300020003" pitchFamily="2" charset="0"/>
              </a:rPr>
              <a:t>REPAIRING THE FUTURE...ONE APP AT A TIME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41490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37" y="-509589"/>
            <a:ext cx="8222114" cy="29305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3" y="2178825"/>
            <a:ext cx="5595854" cy="4203053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69593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Flowchart: Connector 6"/>
          <p:cNvSpPr/>
          <p:nvPr/>
        </p:nvSpPr>
        <p:spPr>
          <a:xfrm>
            <a:off x="5183414" y="2110562"/>
            <a:ext cx="2006600" cy="18415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Informasi kurang efisien</a:t>
            </a:r>
            <a:endParaRPr lang="id-ID" dirty="0"/>
          </a:p>
        </p:txBody>
      </p:sp>
      <p:sp>
        <p:nvSpPr>
          <p:cNvPr id="10" name="Flowchart: Connector 9"/>
          <p:cNvSpPr/>
          <p:nvPr/>
        </p:nvSpPr>
        <p:spPr>
          <a:xfrm>
            <a:off x="5183414" y="4389565"/>
            <a:ext cx="2146300" cy="206057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Informasi ambigu</a:t>
            </a:r>
            <a:endParaRPr lang="id-ID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778504" y="1850535"/>
            <a:ext cx="1456729" cy="4203053"/>
          </a:xfrm>
          <a:prstGeom prst="rect">
            <a:avLst/>
          </a:prstGeom>
          <a:effectLst>
            <a:reflection blurRad="6350" stA="44000" endPos="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9900" b="1" dirty="0" smtClean="0">
                <a:solidFill>
                  <a:srgbClr val="C00000"/>
                </a:solidFill>
                <a:latin typeface="Nyala" panose="02000504070300020003" pitchFamily="2" charset="0"/>
              </a:rPr>
              <a:t>}</a:t>
            </a:r>
            <a:endParaRPr lang="id-ID" sz="19900" b="1" dirty="0">
              <a:solidFill>
                <a:srgbClr val="C00000"/>
              </a:solidFill>
              <a:latin typeface="Nyala" panose="02000504070300020003" pitchFamily="2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9457327" y="3030537"/>
            <a:ext cx="2006600" cy="18415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Solusi</a:t>
            </a:r>
          </a:p>
          <a:p>
            <a:pPr algn="ctr"/>
            <a:r>
              <a:rPr lang="id-ID" dirty="0" smtClean="0"/>
              <a:t>Logika Fuzzy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27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02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0220" y="0"/>
            <a:ext cx="7221849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RUMUSAN MASALAH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0220" y="2644170"/>
            <a:ext cx="6489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latin typeface="Nyala" panose="02000504070300020003" pitchFamily="2" charset="0"/>
              </a:rPr>
              <a:t>Bagaimana membangun perangkat lunak </a:t>
            </a:r>
          </a:p>
          <a:p>
            <a:r>
              <a:rPr lang="id-ID" sz="3200" b="1" dirty="0" smtClean="0">
                <a:latin typeface="Nyala" panose="02000504070300020003" pitchFamily="2" charset="0"/>
              </a:rPr>
              <a:t>data </a:t>
            </a:r>
            <a:r>
              <a:rPr lang="id-ID" sz="3200" b="1" i="1" dirty="0" smtClean="0">
                <a:latin typeface="Nyala" panose="02000504070300020003" pitchFamily="2" charset="0"/>
              </a:rPr>
              <a:t>warehouse</a:t>
            </a:r>
            <a:r>
              <a:rPr lang="id-ID" sz="3200" b="1" dirty="0" smtClean="0">
                <a:latin typeface="Nyala" panose="02000504070300020003" pitchFamily="2" charset="0"/>
              </a:rPr>
              <a:t> menggunakan</a:t>
            </a:r>
          </a:p>
          <a:p>
            <a:r>
              <a:rPr lang="id-ID" sz="3200" b="1" dirty="0" smtClean="0">
                <a:latin typeface="Nyala" panose="02000504070300020003" pitchFamily="2" charset="0"/>
              </a:rPr>
              <a:t>Konsep </a:t>
            </a:r>
            <a:r>
              <a:rPr lang="id-ID" sz="3200" b="1" i="1" dirty="0" smtClean="0">
                <a:latin typeface="Nyala" panose="02000504070300020003" pitchFamily="2" charset="0"/>
              </a:rPr>
              <a:t>fuzzy</a:t>
            </a:r>
            <a:r>
              <a:rPr lang="id-ID" sz="3200" b="1" dirty="0" smtClean="0">
                <a:latin typeface="Nyala" panose="02000504070300020003" pitchFamily="2" charset="0"/>
              </a:rPr>
              <a:t> </a:t>
            </a:r>
            <a:r>
              <a:rPr lang="id-ID" sz="3200" b="1" i="1" dirty="0" smtClean="0">
                <a:latin typeface="Nyala" panose="02000504070300020003" pitchFamily="2" charset="0"/>
              </a:rPr>
              <a:t>dimension ?</a:t>
            </a:r>
            <a:endParaRPr lang="id-ID" sz="3200" b="1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37" y="3200400"/>
            <a:ext cx="48768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10" y="2911450"/>
            <a:ext cx="4110990" cy="3946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504" y="898159"/>
            <a:ext cx="3799157" cy="2855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42453"/>
            <a:ext cx="6790642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MAKSUD &amp; TUJUAN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1075" y="1787421"/>
            <a:ext cx="8430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>
                <a:latin typeface="Nyala" panose="02000504070300020003" pitchFamily="2" charset="0"/>
              </a:rPr>
              <a:t>Membangun perangkat lunak data </a:t>
            </a:r>
            <a:r>
              <a:rPr lang="id-ID" sz="3200" b="1" i="1" dirty="0" smtClean="0">
                <a:latin typeface="Nyala" panose="02000504070300020003" pitchFamily="2" charset="0"/>
              </a:rPr>
              <a:t>warehouse</a:t>
            </a:r>
            <a:r>
              <a:rPr lang="id-ID" sz="3200" b="1" dirty="0" smtClean="0">
                <a:latin typeface="Nyala" panose="02000504070300020003" pitchFamily="2" charset="0"/>
              </a:rPr>
              <a:t> menggunakan konsep </a:t>
            </a:r>
            <a:r>
              <a:rPr lang="id-ID" sz="3200" b="1" i="1" dirty="0" smtClean="0">
                <a:latin typeface="Nyala" panose="02000504070300020003" pitchFamily="2" charset="0"/>
              </a:rPr>
              <a:t>fuzzy</a:t>
            </a:r>
            <a:r>
              <a:rPr lang="id-ID" sz="3200" b="1" dirty="0" smtClean="0">
                <a:latin typeface="Nyala" panose="02000504070300020003" pitchFamily="2" charset="0"/>
              </a:rPr>
              <a:t> </a:t>
            </a:r>
            <a:r>
              <a:rPr lang="id-ID" sz="3200" b="1" i="1" dirty="0" smtClean="0">
                <a:latin typeface="Nyala" panose="02000504070300020003" pitchFamily="2" charset="0"/>
              </a:rPr>
              <a:t>dimension </a:t>
            </a:r>
            <a:endParaRPr lang="id-ID" sz="3200" b="1" dirty="0">
              <a:latin typeface="Nyala" panose="02000504070300020003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91" y="3753901"/>
            <a:ext cx="4825360" cy="2234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3200" b="1" dirty="0" smtClean="0">
                <a:latin typeface="Nyala" panose="02000504070300020003" pitchFamily="2" charset="0"/>
              </a:rPr>
              <a:t>Mengoptimalkan desain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3200" b="1" dirty="0" smtClean="0">
                <a:latin typeface="Nyala" panose="02000504070300020003" pitchFamily="2" charset="0"/>
              </a:rPr>
              <a:t>Model multidimensional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3200" b="1" dirty="0" smtClean="0">
                <a:latin typeface="Nyala" panose="02000504070300020003" pitchFamily="2" charset="0"/>
              </a:rPr>
              <a:t>Logika </a:t>
            </a:r>
            <a:r>
              <a:rPr lang="id-ID" sz="3200" b="1" i="1" dirty="0" smtClean="0">
                <a:latin typeface="Nyala" panose="02000504070300020003" pitchFamily="2" charset="0"/>
              </a:rPr>
              <a:t>fuzzy</a:t>
            </a:r>
            <a:endParaRPr lang="id-ID" sz="3200" b="1" dirty="0"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9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3806" y="2310607"/>
            <a:ext cx="2552700" cy="3848100"/>
            <a:chOff x="2543117" y="2235201"/>
            <a:chExt cx="2552700" cy="3848100"/>
          </a:xfrm>
        </p:grpSpPr>
        <p:sp>
          <p:nvSpPr>
            <p:cNvPr id="40" name="Flowchart: Alternate Process 39"/>
            <p:cNvSpPr/>
            <p:nvPr/>
          </p:nvSpPr>
          <p:spPr>
            <a:xfrm>
              <a:off x="2543117" y="2235201"/>
              <a:ext cx="2552700" cy="3848100"/>
            </a:xfrm>
            <a:prstGeom prst="flowChartAlternate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3238623" y="2427287"/>
              <a:ext cx="1079254" cy="1039813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3238623" y="3613943"/>
              <a:ext cx="1079254" cy="1039813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3238623" y="4810521"/>
              <a:ext cx="1079254" cy="1039813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44" name="Flowchart: Connector 43"/>
          <p:cNvSpPr/>
          <p:nvPr/>
        </p:nvSpPr>
        <p:spPr>
          <a:xfrm>
            <a:off x="4487405" y="2301607"/>
            <a:ext cx="1883513" cy="18415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DBMS SQL SERVER 2014</a:t>
            </a:r>
            <a:endParaRPr lang="id-ID" dirty="0"/>
          </a:p>
        </p:txBody>
      </p:sp>
      <p:sp>
        <p:nvSpPr>
          <p:cNvPr id="45" name="Flowchart: Connector 44"/>
          <p:cNvSpPr/>
          <p:nvPr/>
        </p:nvSpPr>
        <p:spPr>
          <a:xfrm>
            <a:off x="6292574" y="4163676"/>
            <a:ext cx="1883513" cy="184150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Data Spaceman</a:t>
            </a:r>
            <a:endParaRPr lang="id-ID" dirty="0"/>
          </a:p>
        </p:txBody>
      </p:sp>
      <p:sp>
        <p:nvSpPr>
          <p:cNvPr id="46" name="Flowchart: Connector 45"/>
          <p:cNvSpPr/>
          <p:nvPr/>
        </p:nvSpPr>
        <p:spPr>
          <a:xfrm>
            <a:off x="7638507" y="2107405"/>
            <a:ext cx="1883513" cy="184150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Analisis DW OLAP</a:t>
            </a:r>
            <a:endParaRPr lang="id-ID" dirty="0"/>
          </a:p>
        </p:txBody>
      </p:sp>
      <p:sp>
        <p:nvSpPr>
          <p:cNvPr id="47" name="Flowchart: Connector 46"/>
          <p:cNvSpPr/>
          <p:nvPr/>
        </p:nvSpPr>
        <p:spPr>
          <a:xfrm>
            <a:off x="9670271" y="3965177"/>
            <a:ext cx="1883513" cy="18415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OOAD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-88900"/>
            <a:ext cx="6941324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BATASAN MASALAH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entagon 33"/>
          <p:cNvSpPr/>
          <p:nvPr/>
        </p:nvSpPr>
        <p:spPr>
          <a:xfrm>
            <a:off x="10082622" y="4744242"/>
            <a:ext cx="305978" cy="3937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1092200" y="4744242"/>
            <a:ext cx="8990422" cy="3937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Flowchart: Alternate Process 29"/>
          <p:cNvSpPr/>
          <p:nvPr/>
        </p:nvSpPr>
        <p:spPr>
          <a:xfrm>
            <a:off x="1854200" y="2209800"/>
            <a:ext cx="8369300" cy="1041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METODE KOMPARATIF</a:t>
            </a:r>
            <a:endParaRPr lang="id-ID" sz="2400" b="1" dirty="0"/>
          </a:p>
        </p:txBody>
      </p:sp>
      <p:sp>
        <p:nvSpPr>
          <p:cNvPr id="41" name="Flowchart: Connector 40"/>
          <p:cNvSpPr/>
          <p:nvPr/>
        </p:nvSpPr>
        <p:spPr>
          <a:xfrm>
            <a:off x="2074726" y="3976686"/>
            <a:ext cx="2001974" cy="1928813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Wawancara</a:t>
            </a:r>
            <a:endParaRPr lang="id-ID" dirty="0"/>
          </a:p>
        </p:txBody>
      </p:sp>
      <p:sp>
        <p:nvSpPr>
          <p:cNvPr id="42" name="Flowchart: Connector 41"/>
          <p:cNvSpPr/>
          <p:nvPr/>
        </p:nvSpPr>
        <p:spPr>
          <a:xfrm>
            <a:off x="4076700" y="3976687"/>
            <a:ext cx="2001974" cy="1928813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Kuesioner</a:t>
            </a:r>
            <a:endParaRPr lang="id-ID" dirty="0"/>
          </a:p>
        </p:txBody>
      </p:sp>
      <p:sp>
        <p:nvSpPr>
          <p:cNvPr id="43" name="Flowchart: Connector 42"/>
          <p:cNvSpPr/>
          <p:nvPr/>
        </p:nvSpPr>
        <p:spPr>
          <a:xfrm>
            <a:off x="6078674" y="3976687"/>
            <a:ext cx="2001974" cy="1928813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Observasi</a:t>
            </a:r>
            <a:endParaRPr lang="id-ID" dirty="0"/>
          </a:p>
        </p:txBody>
      </p:sp>
      <p:sp>
        <p:nvSpPr>
          <p:cNvPr id="44" name="Flowchart: Connector 43"/>
          <p:cNvSpPr/>
          <p:nvPr/>
        </p:nvSpPr>
        <p:spPr>
          <a:xfrm>
            <a:off x="8080648" y="3976686"/>
            <a:ext cx="2001974" cy="1928813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Dokumen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7604967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METODE PENELITIAN 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allAtOnce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-219946" y="702191"/>
            <a:ext cx="7122463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 PERANGKAT LUNAK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315" y="-167457"/>
            <a:ext cx="8755923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METODE PEMBANGUNAN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3536" y="1958889"/>
            <a:ext cx="10258964" cy="4657149"/>
            <a:chOff x="701136" y="2174790"/>
            <a:chExt cx="7645402" cy="3784602"/>
          </a:xfrm>
        </p:grpSpPr>
        <p:grpSp>
          <p:nvGrpSpPr>
            <p:cNvPr id="19" name="Group 18"/>
            <p:cNvGrpSpPr/>
            <p:nvPr/>
          </p:nvGrpSpPr>
          <p:grpSpPr>
            <a:xfrm>
              <a:off x="701136" y="2174790"/>
              <a:ext cx="7645402" cy="3784602"/>
              <a:chOff x="0" y="1"/>
              <a:chExt cx="4608252" cy="249468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1"/>
                <a:ext cx="1114425" cy="4890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Requirements </a:t>
                </a:r>
                <a:r>
                  <a:rPr lang="id-ID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</a:t>
                </a:r>
                <a:endParaRPr lang="id-ID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34872" y="533485"/>
                <a:ext cx="1114425" cy="49537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System and software design</a:t>
                </a:r>
                <a:endParaRPr lang="id-ID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94681" y="1058118"/>
                <a:ext cx="1114425" cy="511445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Implementation and unit testing</a:t>
                </a:r>
                <a:endParaRPr lang="id-ID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15904" y="1591602"/>
                <a:ext cx="1114425" cy="4661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Integration and System Testing</a:t>
                </a:r>
                <a:endParaRPr lang="id-ID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493827" y="2081240"/>
                <a:ext cx="1114425" cy="413446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Operation and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Maintenance</a:t>
                </a:r>
                <a:endParaRPr lang="id-ID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1114425" y="203864"/>
                <a:ext cx="32186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433661" y="203811"/>
                <a:ext cx="1" cy="334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047164" y="725019"/>
                <a:ext cx="3143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361063" y="725019"/>
                <a:ext cx="0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906973" y="1266184"/>
                <a:ext cx="3143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207224" y="1259360"/>
                <a:ext cx="0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828197" y="1767385"/>
                <a:ext cx="3143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142096" y="1767385"/>
                <a:ext cx="0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800637" y="2960203"/>
              <a:ext cx="5696994" cy="2831944"/>
              <a:chOff x="0" y="0"/>
              <a:chExt cx="3082290" cy="207454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9525" y="2057400"/>
                <a:ext cx="30727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0" y="0"/>
                <a:ext cx="0" cy="2047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1038225" y="619125"/>
                <a:ext cx="0" cy="1432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1962150" y="1247775"/>
                <a:ext cx="0" cy="826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2809875" y="1800225"/>
                <a:ext cx="0" cy="2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9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entagon 40"/>
          <p:cNvSpPr/>
          <p:nvPr/>
        </p:nvSpPr>
        <p:spPr>
          <a:xfrm>
            <a:off x="11170806" y="4744242"/>
            <a:ext cx="305978" cy="3937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355600" y="4744242"/>
            <a:ext cx="10807700" cy="3937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lowchart: Connector 33"/>
          <p:cNvSpPr/>
          <p:nvPr/>
        </p:nvSpPr>
        <p:spPr>
          <a:xfrm>
            <a:off x="885006" y="3976686"/>
            <a:ext cx="2116274" cy="2038936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Business Requirements definition</a:t>
            </a:r>
            <a:endParaRPr lang="id-ID" dirty="0"/>
          </a:p>
        </p:txBody>
      </p:sp>
      <p:sp>
        <p:nvSpPr>
          <p:cNvPr id="37" name="Flowchart: Connector 36"/>
          <p:cNvSpPr/>
          <p:nvPr/>
        </p:nvSpPr>
        <p:spPr>
          <a:xfrm>
            <a:off x="3001345" y="3976684"/>
            <a:ext cx="2001974" cy="1928813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Dimensional Modeling</a:t>
            </a:r>
            <a:endParaRPr lang="id-ID" dirty="0"/>
          </a:p>
        </p:txBody>
      </p:sp>
      <p:sp>
        <p:nvSpPr>
          <p:cNvPr id="38" name="Flowchart: Connector 37"/>
          <p:cNvSpPr/>
          <p:nvPr/>
        </p:nvSpPr>
        <p:spPr>
          <a:xfrm>
            <a:off x="5003254" y="3976684"/>
            <a:ext cx="2001974" cy="1928813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Physical Design</a:t>
            </a:r>
            <a:endParaRPr lang="id-ID" dirty="0"/>
          </a:p>
        </p:txBody>
      </p:sp>
      <p:sp>
        <p:nvSpPr>
          <p:cNvPr id="39" name="Flowchart: Connector 38"/>
          <p:cNvSpPr/>
          <p:nvPr/>
        </p:nvSpPr>
        <p:spPr>
          <a:xfrm>
            <a:off x="6997657" y="3976684"/>
            <a:ext cx="2001974" cy="1928813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ETL Design  &amp; Development</a:t>
            </a:r>
            <a:endParaRPr lang="id-ID" dirty="0"/>
          </a:p>
        </p:txBody>
      </p:sp>
      <p:sp>
        <p:nvSpPr>
          <p:cNvPr id="42" name="Flowchart: Connector 41"/>
          <p:cNvSpPr/>
          <p:nvPr/>
        </p:nvSpPr>
        <p:spPr>
          <a:xfrm>
            <a:off x="9007137" y="4031747"/>
            <a:ext cx="2001974" cy="1928813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Deployment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-4757" y="105888"/>
            <a:ext cx="9004388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METODE PEMBANGUNAN 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933289"/>
            <a:ext cx="6745757" cy="110799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889000" prst="coolSlant"/>
            <a:bevelB w="152400" h="50800" prst="softRound"/>
          </a:sp3d>
        </p:spPr>
        <p:txBody>
          <a:bodyPr wrap="none" rtlCol="0">
            <a:spAutoFit/>
          </a:bodyPr>
          <a:lstStyle/>
          <a:p>
            <a:r>
              <a:rPr lang="id-ID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DATA </a:t>
            </a:r>
            <a:r>
              <a:rPr lang="id-ID" sz="66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Nyala" panose="02000504070300020003" pitchFamily="2" charset="0"/>
              </a:rPr>
              <a:t>WAREHOUSE</a:t>
            </a:r>
            <a:endParaRPr lang="id-ID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39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617</Words>
  <Application>Microsoft Office PowerPoint</Application>
  <PresentationFormat>Widescreen</PresentationFormat>
  <Paragraphs>261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Adobe Fangsong Std R</vt:lpstr>
      <vt:lpstr>Aharoni</vt:lpstr>
      <vt:lpstr>Arial</vt:lpstr>
      <vt:lpstr>Calibri</vt:lpstr>
      <vt:lpstr>Calibri Light</vt:lpstr>
      <vt:lpstr>Cambria Math</vt:lpstr>
      <vt:lpstr>Nyala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ORIENTED</vt:lpstr>
      <vt:lpstr>PowerPoint Presentation</vt:lpstr>
      <vt:lpstr>PowerPoint Presentation</vt:lpstr>
      <vt:lpstr>CONSTELLATIONS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</dc:creator>
  <cp:lastModifiedBy>kari</cp:lastModifiedBy>
  <cp:revision>70</cp:revision>
  <dcterms:created xsi:type="dcterms:W3CDTF">2015-05-24T16:18:57Z</dcterms:created>
  <dcterms:modified xsi:type="dcterms:W3CDTF">2015-06-18T16:20:35Z</dcterms:modified>
</cp:coreProperties>
</file>