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4"/>
  </p:notesMasterIdLst>
  <p:sldIdLst>
    <p:sldId id="256" r:id="rId5"/>
    <p:sldId id="257" r:id="rId6"/>
    <p:sldId id="281" r:id="rId7"/>
    <p:sldId id="277" r:id="rId8"/>
    <p:sldId id="272" r:id="rId9"/>
    <p:sldId id="275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503" autoAdjust="0"/>
  </p:normalViewPr>
  <p:slideViewPr>
    <p:cSldViewPr snapToGrid="0">
      <p:cViewPr>
        <p:scale>
          <a:sx n="100" d="100"/>
          <a:sy n="100" d="100"/>
        </p:scale>
        <p:origin x="58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E723E-2C82-4077-97E6-A863FFC241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DE86706-CDE7-4218-9570-B21A68BDC3B9}" type="pres">
      <dgm:prSet presAssocID="{E32E723E-2C82-4077-97E6-A863FFC2417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5B9AC5F-ED8F-42DB-8E39-4A9223604826}" type="presOf" srcId="{E32E723E-2C82-4077-97E6-A863FFC24179}" destId="{FDE86706-CDE7-4218-9570-B21A68BDC3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E723E-2C82-4077-97E6-A863FFC241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DE86706-CDE7-4218-9570-B21A68BDC3B9}" type="pres">
      <dgm:prSet presAssocID="{E32E723E-2C82-4077-97E6-A863FFC2417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5B9AC5F-ED8F-42DB-8E39-4A9223604826}" type="presOf" srcId="{E32E723E-2C82-4077-97E6-A863FFC24179}" destId="{FDE86706-CDE7-4218-9570-B21A68BDC3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2D43F47-14B5-49EC-9979-C15DC7CB6C8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542B12-F4ED-4220-8E91-A4C402CDD53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21B8F4A-36E1-469B-A623-D31237B81287}" type="datetime1">
              <a:rPr lang="it-IT"/>
              <a:pPr lvl="0"/>
              <a:t>14/12/2021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87C0128B-E2D6-45B3-8188-5CB0C85AD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701783DA-94FA-4072-8C84-709F3F25C4D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81AA3F-F480-44D8-88A7-C1CDC3391FC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090953-9E47-4FBD-8491-0C235E3EC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7F49AA0-3855-49AD-BF65-066AA24E5D3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12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7F49AA0-3855-49AD-BF65-066AA24E5D3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69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B1DF8-B3F7-4FB9-A639-7BDBD6A302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4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AE1DB-4AAC-4DC4-9A57-F0577E401F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6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DCFDFB-D436-431E-B409-79C5647E58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E0391-EF3B-4ED3-A53B-095F1244E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49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987FF-F858-4137-B745-6E4CAE3E3C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2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75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56E21-A68A-4AAA-A4FF-CFFE93F9AB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44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B8C8D-4A8E-4224-B434-64353DE7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8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9B9FB-F14A-4ABB-80B6-324A52C0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68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2DCE0D-D237-474D-B1E1-AA56EE7736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40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it-IT"/>
              <a:t>09/10/2021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5F8650-ADFE-4DC1-9144-B983E9565D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84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/>
              <a:t>09/10/2021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1B1D6F-2DAD-4522-82F5-439250C265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041BD-B251-477D-B76C-BC178AC9B6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3" y="2047085"/>
            <a:ext cx="9144000" cy="1744775"/>
          </a:xfrm>
        </p:spPr>
        <p:txBody>
          <a:bodyPr/>
          <a:lstStyle/>
          <a:p>
            <a:pPr lvl="0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Corso di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Reti di Calcolatori 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1A225C-6103-4388-8BAF-CE2B0B34A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3" y="3932971"/>
            <a:ext cx="9144000" cy="946111"/>
          </a:xfrm>
        </p:spPr>
        <p:txBody>
          <a:bodyPr/>
          <a:lstStyle/>
          <a:p>
            <a:pPr lvl="0"/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Esercitazione 9</a:t>
            </a:r>
          </a:p>
          <a:p>
            <a:pPr lvl="0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Servizio di Gestione delle Votazione FattoreX</a:t>
            </a:r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AAAD3D70-8C25-4C3B-B0E3-A697B317435B}"/>
              </a:ext>
            </a:extLst>
          </p:cNvPr>
          <p:cNvSpPr txBox="1"/>
          <p:nvPr/>
        </p:nvSpPr>
        <p:spPr>
          <a:xfrm>
            <a:off x="3227713" y="825876"/>
            <a:ext cx="5736570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ALMA MATER STUDIORIM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UNIVERSITÀ DI BOLOGNA</a:t>
            </a:r>
            <a:b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0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CORSO DI INGEGNERIA INFORMATICA (9254)</a:t>
            </a:r>
          </a:p>
        </p:txBody>
      </p:sp>
      <p:sp>
        <p:nvSpPr>
          <p:cNvPr id="6" name="CasellaDiTesto 6">
            <a:extLst>
              <a:ext uri="{FF2B5EF4-FFF2-40B4-BE49-F238E27FC236}">
                <a16:creationId xmlns:a16="http://schemas.microsoft.com/office/drawing/2014/main" id="{226867DE-47E2-4A4D-8C74-DE658304AF50}"/>
              </a:ext>
            </a:extLst>
          </p:cNvPr>
          <p:cNvSpPr txBox="1"/>
          <p:nvPr/>
        </p:nvSpPr>
        <p:spPr>
          <a:xfrm>
            <a:off x="4672913" y="5209163"/>
            <a:ext cx="28461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Capo Gruppo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Zakaria Traka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164287AC-0A9A-4EB8-80A2-8818EF849C2F}"/>
              </a:ext>
            </a:extLst>
          </p:cNvPr>
          <p:cNvSpPr txBox="1"/>
          <p:nvPr/>
        </p:nvSpPr>
        <p:spPr>
          <a:xfrm>
            <a:off x="2048386" y="5578498"/>
            <a:ext cx="80952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Albanese Giusi		Hu Stefano Jin Cheng		Roveri Riccardo</a:t>
            </a:r>
          </a:p>
        </p:txBody>
      </p:sp>
      <p:sp>
        <p:nvSpPr>
          <p:cNvPr id="8" name="Segnaposto piè di pagina 8">
            <a:extLst>
              <a:ext uri="{FF2B5EF4-FFF2-40B4-BE49-F238E27FC236}">
                <a16:creationId xmlns:a16="http://schemas.microsoft.com/office/drawing/2014/main" id="{4D91C721-F094-4869-BD50-DCDA4FA5FC23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E1CD12B-4A03-4CC5-9EC6-01BF2821330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pic>
        <p:nvPicPr>
          <p:cNvPr id="1026" name="Picture 2" descr="Università di Bologna - Wikipedia">
            <a:extLst>
              <a:ext uri="{FF2B5EF4-FFF2-40B4-BE49-F238E27FC236}">
                <a16:creationId xmlns:a16="http://schemas.microsoft.com/office/drawing/2014/main" id="{F5807740-248D-4523-9C00-02FE0AA0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5" y="282503"/>
            <a:ext cx="2703785" cy="26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4F7AE23E-ECB1-4332-B801-4E4E785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5188D3B-7EBC-4893-9015-3D170755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B1DF8-B3F7-4FB9-A639-7BDBD6A302AB}" type="slidenum">
              <a:rPr lang="it-IT" sz="1600" b="1" smtClean="0">
                <a:solidFill>
                  <a:schemeClr val="tx1"/>
                </a:solidFill>
              </a:rPr>
              <a:t>1</a:t>
            </a:fld>
            <a:endParaRPr lang="it-IT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CC75AB47-3247-46A7-8F02-D1C8C023D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76180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C91A8F-FF88-42D1-9784-58E1733862D7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FE24D-DA15-4A27-8442-3EC0007AED8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9E758E2-5506-46B8-89E4-8E54EC5D1DD0}"/>
              </a:ext>
            </a:extLst>
          </p:cNvPr>
          <p:cNvSpPr/>
          <p:nvPr/>
        </p:nvSpPr>
        <p:spPr>
          <a:xfrm>
            <a:off x="1991738" y="227734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Obiettivo dell’esercitazione</a:t>
            </a:r>
          </a:p>
          <a:p>
            <a:pPr algn="ctr"/>
            <a:endParaRPr lang="it-IT" dirty="0"/>
          </a:p>
        </p:txBody>
      </p:sp>
      <p:sp>
        <p:nvSpPr>
          <p:cNvPr id="2049" name="Segnaposto piè di pagina 2048">
            <a:extLst>
              <a:ext uri="{FF2B5EF4-FFF2-40B4-BE49-F238E27FC236}">
                <a16:creationId xmlns:a16="http://schemas.microsoft.com/office/drawing/2014/main" id="{09A1B3E8-42A4-4F0B-8DBA-FECBC4B4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 dirty="0"/>
              <a:t>Anno Accademico 2021/2022</a:t>
            </a:r>
          </a:p>
        </p:txBody>
      </p:sp>
      <p:sp>
        <p:nvSpPr>
          <p:cNvPr id="2051" name="Segnaposto numero diapositiva 2050">
            <a:extLst>
              <a:ext uri="{FF2B5EF4-FFF2-40B4-BE49-F238E27FC236}">
                <a16:creationId xmlns:a16="http://schemas.microsoft.com/office/drawing/2014/main" id="{A825C71D-FFC3-4B31-BBFD-5FF9DBD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E0391-EF3B-4ED3-A53B-095F1244E132}" type="slidenum">
              <a:rPr lang="it-IT" sz="1600" b="1" smtClean="0">
                <a:solidFill>
                  <a:schemeClr val="tx1"/>
                </a:solidFill>
              </a:rPr>
              <a:t>2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DCEFDE0-D9AB-4EBF-A317-18295B26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" y="2241139"/>
            <a:ext cx="10981267" cy="340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Utilizzando RPC sviluppare un’applicazione C/S che consenta di effettuare le operazioni remote su una competizioni di giudici : </a:t>
            </a:r>
          </a:p>
          <a:p>
            <a:r>
              <a:rPr lang="it-IT" dirty="0"/>
              <a:t>Restituire una </a:t>
            </a:r>
            <a:r>
              <a:rPr lang="it-IT" b="1" dirty="0"/>
              <a:t>lista di giudici</a:t>
            </a:r>
            <a:r>
              <a:rPr lang="it-IT" dirty="0"/>
              <a:t> in ordine di punteggio</a:t>
            </a:r>
          </a:p>
          <a:p>
            <a:r>
              <a:rPr lang="it-IT" dirty="0"/>
              <a:t>Effettuare una </a:t>
            </a:r>
            <a:r>
              <a:rPr lang="it-IT" b="1" dirty="0"/>
              <a:t>votazione</a:t>
            </a:r>
            <a:r>
              <a:rPr lang="it-IT" dirty="0"/>
              <a:t> su un singolo candidato aggiungendo o sottraendo un voto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CC75AB47-3247-46A7-8F02-D1C8C023DADE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C91A8F-FF88-42D1-9784-58E1733862D7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FE24D-DA15-4A27-8442-3EC0007AED8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Anno Accademico 2021/2022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9E758E2-5506-46B8-89E4-8E54EC5D1DD0}"/>
              </a:ext>
            </a:extLst>
          </p:cNvPr>
          <p:cNvSpPr/>
          <p:nvPr/>
        </p:nvSpPr>
        <p:spPr>
          <a:xfrm>
            <a:off x="1991738" y="227734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Specifiche</a:t>
            </a:r>
          </a:p>
          <a:p>
            <a:pPr algn="ctr"/>
            <a:endParaRPr lang="it-IT" dirty="0"/>
          </a:p>
        </p:txBody>
      </p:sp>
      <p:sp>
        <p:nvSpPr>
          <p:cNvPr id="2049" name="Segnaposto piè di pagina 2048">
            <a:extLst>
              <a:ext uri="{FF2B5EF4-FFF2-40B4-BE49-F238E27FC236}">
                <a16:creationId xmlns:a16="http://schemas.microsoft.com/office/drawing/2014/main" id="{09A1B3E8-42A4-4F0B-8DBA-FECBC4B4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 dirty="0"/>
              <a:t>Anno Accademico 2021/2022</a:t>
            </a:r>
          </a:p>
        </p:txBody>
      </p:sp>
      <p:sp>
        <p:nvSpPr>
          <p:cNvPr id="2051" name="Segnaposto numero diapositiva 2050">
            <a:extLst>
              <a:ext uri="{FF2B5EF4-FFF2-40B4-BE49-F238E27FC236}">
                <a16:creationId xmlns:a16="http://schemas.microsoft.com/office/drawing/2014/main" id="{A825C71D-FFC3-4B31-BBFD-5FF9DBD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E0391-EF3B-4ED3-A53B-095F1244E132}" type="slidenum">
              <a:rPr lang="it-IT" sz="1600" b="1" smtClean="0">
                <a:solidFill>
                  <a:schemeClr val="tx1"/>
                </a:solidFill>
              </a:rPr>
              <a:t>3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7D06FA-3624-46B3-BE29-2467F3E96B76}"/>
              </a:ext>
            </a:extLst>
          </p:cNvPr>
          <p:cNvSpPr txBox="1"/>
          <p:nvPr/>
        </p:nvSpPr>
        <p:spPr>
          <a:xfrm>
            <a:off x="838200" y="1563595"/>
            <a:ext cx="1028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</a:t>
            </a:r>
            <a:r>
              <a:rPr lang="it-IT" sz="2800" b="1" dirty="0"/>
              <a:t>Client</a:t>
            </a:r>
            <a:r>
              <a:rPr lang="it-IT" sz="2800" dirty="0"/>
              <a:t>, che è un </a:t>
            </a:r>
            <a:r>
              <a:rPr lang="it-IT" sz="2800" b="1" dirty="0"/>
              <a:t>filtro</a:t>
            </a:r>
            <a:r>
              <a:rPr lang="it-IT" sz="2800" dirty="0"/>
              <a:t> e interagisce con l’utente, realizza l’interazione proponendo ciclicamente all’utente i servizi che utilizzano le </a:t>
            </a:r>
            <a:r>
              <a:rPr lang="it-IT" sz="2800" b="1" dirty="0"/>
              <a:t>due procedure remote </a:t>
            </a:r>
            <a:r>
              <a:rPr lang="it-IT" sz="2800" dirty="0"/>
              <a:t>e, dopo aver richiesto all’utente gli input necessari, invoca il servizio e stampa a video gli esiti delle chiamate, fino alla fine del file di input da tastiera</a:t>
            </a:r>
            <a:r>
              <a:rPr lang="it-IT" sz="2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D9C51F-9C44-442B-BB01-183236EAD634}"/>
              </a:ext>
            </a:extLst>
          </p:cNvPr>
          <p:cNvSpPr txBox="1"/>
          <p:nvPr/>
        </p:nvSpPr>
        <p:spPr>
          <a:xfrm>
            <a:off x="838200" y="4082786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</a:t>
            </a:r>
            <a:r>
              <a:rPr lang="it-IT" sz="2800" b="1" dirty="0"/>
              <a:t>Server</a:t>
            </a:r>
            <a:r>
              <a:rPr lang="it-IT" sz="2800" dirty="0"/>
              <a:t> implementa le procedure invocabili in remoto restituendo l’esito delle operazioni come indicato sopra usando le </a:t>
            </a:r>
            <a:r>
              <a:rPr lang="it-IT" sz="2800" b="1" dirty="0"/>
              <a:t>RPC di SUN </a:t>
            </a:r>
            <a:r>
              <a:rPr lang="it-IT" sz="2800" dirty="0"/>
              <a:t>a default.</a:t>
            </a:r>
          </a:p>
        </p:txBody>
      </p:sp>
    </p:spTree>
    <p:extLst>
      <p:ext uri="{BB962C8B-B14F-4D97-AF65-F5344CB8AC3E}">
        <p14:creationId xmlns:p14="http://schemas.microsoft.com/office/powerpoint/2010/main" val="39299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D48DB0-6DEE-419F-95E2-912012A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579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particolare, si sviluppino le seguenti procedure:</a:t>
            </a:r>
          </a:p>
          <a:p>
            <a:pPr marL="0" indent="0">
              <a:buNone/>
            </a:pPr>
            <a:r>
              <a:rPr lang="it-IT" dirty="0"/>
              <a:t>La procedura </a:t>
            </a:r>
            <a:r>
              <a:rPr lang="it-IT" b="1" dirty="0"/>
              <a:t>classifica_giudici </a:t>
            </a:r>
            <a:r>
              <a:rPr lang="it-IT" dirty="0"/>
              <a:t>che non richiede alcun parametro d’ingresso e restituisce una struttura dati che contiene una lista di giudici </a:t>
            </a:r>
            <a:r>
              <a:rPr lang="it-IT" b="1" dirty="0"/>
              <a:t>ordinati secondo il punteggio totale dei rispettivi candidati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La procedura </a:t>
            </a:r>
            <a:r>
              <a:rPr lang="it-IT" b="1" dirty="0"/>
              <a:t>esprimi_voto </a:t>
            </a:r>
            <a:r>
              <a:rPr lang="it-IT" dirty="0"/>
              <a:t>che richiede come parametri d’ingresso il nome del concorrente e il tipo di operazione (aggiunta/sottrazione di un voto). In caso di successo, restituisce un intero positivo,-1 altrimenti.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C80F5B-1975-4C12-AEFA-F3E17D09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061F4B-3E01-4AD6-AE56-0526CEAE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E0391-EF3B-4ED3-A53B-095F1244E132}" type="slidenum">
              <a:rPr lang="it-IT" smtClean="0"/>
              <a:t>4</a:t>
            </a:fld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B163714-02FB-45CA-8559-ED2E6CD30B22}"/>
              </a:ext>
            </a:extLst>
          </p:cNvPr>
          <p:cNvSpPr/>
          <p:nvPr/>
        </p:nvSpPr>
        <p:spPr>
          <a:xfrm>
            <a:off x="1991738" y="612886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Procedure Remote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7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F7118-1819-48B1-9753-0D1F8A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7CA35-00E0-49A7-A6DB-C83C1C7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5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067E94-E919-4814-94E4-B8BBD1756327}"/>
              </a:ext>
            </a:extLst>
          </p:cNvPr>
          <p:cNvSpPr/>
          <p:nvPr/>
        </p:nvSpPr>
        <p:spPr>
          <a:xfrm>
            <a:off x="1991738" y="227734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Procedure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A47373-2511-4DDF-8287-742B172D5F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1324" y="1163732"/>
            <a:ext cx="4229690" cy="30198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76D64-3320-40B6-BFF3-A76F8436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80" y="1163732"/>
            <a:ext cx="3322797" cy="41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2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F7118-1819-48B1-9753-0D1F8A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8579" y="6356350"/>
            <a:ext cx="4114800" cy="365125"/>
          </a:xfrm>
        </p:spPr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7CA35-00E0-49A7-A6DB-C83C1C7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6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067E94-E919-4814-94E4-B8BBD1756327}"/>
              </a:ext>
            </a:extLst>
          </p:cNvPr>
          <p:cNvSpPr/>
          <p:nvPr/>
        </p:nvSpPr>
        <p:spPr>
          <a:xfrm>
            <a:off x="1991738" y="227734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Server: classifica_giudici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6E8F9-8516-4F5E-ACB1-16FD8420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2" y="1236060"/>
            <a:ext cx="5086735" cy="3632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9C8E5-9AF3-43D8-AEA7-F21FE544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48" y="2622443"/>
            <a:ext cx="4792683" cy="3733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73E52D-F873-4D55-94E3-0BC01F35923E}"/>
              </a:ext>
            </a:extLst>
          </p:cNvPr>
          <p:cNvSpPr txBox="1"/>
          <p:nvPr/>
        </p:nvSpPr>
        <p:spPr>
          <a:xfrm>
            <a:off x="5592877" y="1124611"/>
            <a:ext cx="6277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Riempio</a:t>
            </a:r>
            <a:r>
              <a:rPr lang="en-GB" sz="2800" dirty="0"/>
              <a:t> un array di </a:t>
            </a:r>
            <a:r>
              <a:rPr lang="en-GB" sz="2800" dirty="0" err="1"/>
              <a:t>Giudici</a:t>
            </a:r>
            <a:r>
              <a:rPr lang="en-GB" sz="2800" dirty="0"/>
              <a:t> senza </a:t>
            </a:r>
            <a:r>
              <a:rPr lang="en-GB" sz="2800" dirty="0" err="1"/>
              <a:t>ordine</a:t>
            </a:r>
            <a:r>
              <a:rPr lang="it-IT" sz="2800" dirty="0"/>
              <a:t> </a:t>
            </a:r>
          </a:p>
          <a:p>
            <a:r>
              <a:rPr lang="it-IT" sz="2800" dirty="0"/>
              <a:t>prendendo contenuto da tabella precedentemente creata e riempita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A746E-7620-48F0-BE9F-D4BD2E579CD0}"/>
              </a:ext>
            </a:extLst>
          </p:cNvPr>
          <p:cNvSpPr txBox="1"/>
          <p:nvPr/>
        </p:nvSpPr>
        <p:spPr>
          <a:xfrm>
            <a:off x="1138170" y="4868502"/>
            <a:ext cx="4397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Riempio</a:t>
            </a:r>
            <a:r>
              <a:rPr lang="en-GB" sz="2800" dirty="0"/>
              <a:t> </a:t>
            </a:r>
            <a:r>
              <a:rPr lang="en-GB" sz="2800" dirty="0" err="1"/>
              <a:t>ordinatamente</a:t>
            </a:r>
            <a:r>
              <a:rPr lang="en-GB" sz="2800" dirty="0"/>
              <a:t> il </a:t>
            </a:r>
            <a:r>
              <a:rPr lang="en-GB" sz="2800" dirty="0" err="1"/>
              <a:t>risultato</a:t>
            </a:r>
            <a:r>
              <a:rPr lang="en-GB" sz="2800" dirty="0"/>
              <a:t> </a:t>
            </a:r>
            <a:r>
              <a:rPr lang="en-GB" sz="2800" dirty="0" err="1"/>
              <a:t>basandomi</a:t>
            </a:r>
            <a:r>
              <a:rPr lang="en-GB" sz="2800" dirty="0"/>
              <a:t> </a:t>
            </a:r>
            <a:r>
              <a:rPr lang="en-GB" sz="2800" dirty="0" err="1"/>
              <a:t>sul</a:t>
            </a:r>
            <a:r>
              <a:rPr lang="en-GB" sz="2800" dirty="0"/>
              <a:t> </a:t>
            </a:r>
            <a:r>
              <a:rPr lang="en-GB" sz="2800" dirty="0" err="1"/>
              <a:t>contenuto</a:t>
            </a:r>
            <a:endParaRPr lang="en-GB" sz="2800" dirty="0"/>
          </a:p>
          <a:p>
            <a:r>
              <a:rPr lang="en-GB" sz="2800" dirty="0" err="1"/>
              <a:t>della</a:t>
            </a:r>
            <a:r>
              <a:rPr lang="en-GB" sz="2800" dirty="0"/>
              <a:t> </a:t>
            </a:r>
            <a:r>
              <a:rPr lang="en-GB" sz="2800" dirty="0" err="1"/>
              <a:t>listaGiudici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2511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F7118-1819-48B1-9753-0D1F8A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7CA35-00E0-49A7-A6DB-C83C1C7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7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067E94-E919-4814-94E4-B8BBD1756327}"/>
              </a:ext>
            </a:extLst>
          </p:cNvPr>
          <p:cNvSpPr/>
          <p:nvPr/>
        </p:nvSpPr>
        <p:spPr>
          <a:xfrm>
            <a:off x="1704868" y="297903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Server: esprimi_voto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6796B-5E48-4A60-8388-C2D7641A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3" y="1295239"/>
            <a:ext cx="4623353" cy="3397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8B1D4-2B6E-43A4-A955-3AD2D012DC5E}"/>
              </a:ext>
            </a:extLst>
          </p:cNvPr>
          <p:cNvSpPr txBox="1"/>
          <p:nvPr/>
        </p:nvSpPr>
        <p:spPr>
          <a:xfrm>
            <a:off x="5199207" y="2018153"/>
            <a:ext cx="7068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 base ai </a:t>
            </a:r>
            <a:r>
              <a:rPr lang="en-GB" sz="2800" dirty="0" err="1"/>
              <a:t>parametri</a:t>
            </a:r>
            <a:r>
              <a:rPr lang="en-GB" sz="2800" dirty="0"/>
              <a:t> </a:t>
            </a:r>
            <a:r>
              <a:rPr lang="en-GB" sz="2800" dirty="0" err="1"/>
              <a:t>ricevuti</a:t>
            </a:r>
            <a:r>
              <a:rPr lang="en-GB" sz="2800" dirty="0"/>
              <a:t> </a:t>
            </a:r>
            <a:r>
              <a:rPr lang="en-GB" sz="2800" dirty="0" err="1"/>
              <a:t>vado</a:t>
            </a:r>
            <a:r>
              <a:rPr lang="en-GB" sz="2800" dirty="0"/>
              <a:t> a </a:t>
            </a:r>
            <a:r>
              <a:rPr lang="en-GB" sz="2800" dirty="0" err="1"/>
              <a:t>modificare</a:t>
            </a:r>
            <a:r>
              <a:rPr lang="en-GB" sz="2800" dirty="0"/>
              <a:t> il </a:t>
            </a:r>
            <a:r>
              <a:rPr lang="en-GB" sz="2800" dirty="0" err="1"/>
              <a:t>punteggio</a:t>
            </a:r>
            <a:r>
              <a:rPr lang="en-GB" sz="2800" dirty="0"/>
              <a:t> del </a:t>
            </a:r>
          </a:p>
          <a:p>
            <a:r>
              <a:rPr lang="en-GB" sz="2800" dirty="0" err="1"/>
              <a:t>Candidato</a:t>
            </a:r>
            <a:r>
              <a:rPr lang="en-GB" sz="2800" dirty="0"/>
              <a:t> </a:t>
            </a:r>
            <a:r>
              <a:rPr lang="en-GB" sz="2800" dirty="0" err="1"/>
              <a:t>richiesto</a:t>
            </a:r>
            <a:r>
              <a:rPr lang="en-GB" sz="2800" dirty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4107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F7118-1819-48B1-9753-0D1F8A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7CA35-00E0-49A7-A6DB-C83C1C7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067E94-E919-4814-94E4-B8BBD1756327}"/>
              </a:ext>
            </a:extLst>
          </p:cNvPr>
          <p:cNvSpPr/>
          <p:nvPr/>
        </p:nvSpPr>
        <p:spPr>
          <a:xfrm>
            <a:off x="1704868" y="297903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273F6-B034-41D3-9946-4AA6862E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" y="1101378"/>
            <a:ext cx="4897848" cy="1848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EFA05-F291-4FB6-A126-BF22995D3D57}"/>
              </a:ext>
            </a:extLst>
          </p:cNvPr>
          <p:cNvSpPr txBox="1"/>
          <p:nvPr/>
        </p:nvSpPr>
        <p:spPr>
          <a:xfrm>
            <a:off x="252671" y="2950315"/>
            <a:ext cx="552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Creazione</a:t>
            </a:r>
            <a:r>
              <a:rPr lang="en-GB" dirty="0"/>
              <a:t> </a:t>
            </a:r>
            <a:r>
              <a:rPr lang="en-GB" dirty="0" err="1"/>
              <a:t>collegamento</a:t>
            </a:r>
            <a:r>
              <a:rPr lang="en-GB" dirty="0"/>
              <a:t> server</a:t>
            </a:r>
          </a:p>
          <a:p>
            <a:r>
              <a:rPr lang="en-GB" dirty="0"/>
              <a:t>-</a:t>
            </a:r>
            <a:r>
              <a:rPr lang="en-GB" dirty="0" err="1"/>
              <a:t>Richiesta</a:t>
            </a:r>
            <a:r>
              <a:rPr lang="en-GB" dirty="0"/>
              <a:t> al </a:t>
            </a:r>
            <a:r>
              <a:rPr lang="en-GB" dirty="0" err="1"/>
              <a:t>cliente</a:t>
            </a:r>
            <a:r>
              <a:rPr lang="en-GB" dirty="0"/>
              <a:t> del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voluto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3EAB5D-C823-4091-9D14-AD776C11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4" y="3596646"/>
            <a:ext cx="6563551" cy="2441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CB369-8F52-48E3-AC31-55CC1BC17F77}"/>
              </a:ext>
            </a:extLst>
          </p:cNvPr>
          <p:cNvSpPr txBox="1"/>
          <p:nvPr/>
        </p:nvSpPr>
        <p:spPr>
          <a:xfrm>
            <a:off x="168694" y="5986235"/>
            <a:ext cx="374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Richiesta</a:t>
            </a:r>
            <a:r>
              <a:rPr lang="en-GB" dirty="0"/>
              <a:t> al server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classifica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giudici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a video</a:t>
            </a:r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630178-F932-4411-A40A-79C5560A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389" y="1758491"/>
            <a:ext cx="4541917" cy="49629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4CA0C1-3379-44DC-9835-0A1A7ADBE088}"/>
              </a:ext>
            </a:extLst>
          </p:cNvPr>
          <p:cNvSpPr txBox="1"/>
          <p:nvPr/>
        </p:nvSpPr>
        <p:spPr>
          <a:xfrm>
            <a:off x="7297355" y="1119844"/>
            <a:ext cx="472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Richiesta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dall’utente</a:t>
            </a:r>
            <a:r>
              <a:rPr lang="en-GB" dirty="0"/>
              <a:t> e </a:t>
            </a:r>
            <a:r>
              <a:rPr lang="en-GB" dirty="0" err="1"/>
              <a:t>servizio</a:t>
            </a:r>
            <a:r>
              <a:rPr lang="en-GB" dirty="0"/>
              <a:t> al server +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esito</a:t>
            </a:r>
            <a:endParaRPr lang="it-IT" dirty="0"/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060303F4-D31B-4EE5-92BE-D9EBF7ACBED1}"/>
              </a:ext>
            </a:extLst>
          </p:cNvPr>
          <p:cNvSpPr/>
          <p:nvPr/>
        </p:nvSpPr>
        <p:spPr>
          <a:xfrm>
            <a:off x="539456" y="1344397"/>
            <a:ext cx="3499144" cy="14912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59B7FF29-33DF-4FAA-8165-1779FF3869FB}"/>
              </a:ext>
            </a:extLst>
          </p:cNvPr>
          <p:cNvSpPr/>
          <p:nvPr/>
        </p:nvSpPr>
        <p:spPr>
          <a:xfrm>
            <a:off x="539456" y="2632125"/>
            <a:ext cx="733084" cy="14912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257ED5ED-CED0-42EC-816B-31672C623A00}"/>
              </a:ext>
            </a:extLst>
          </p:cNvPr>
          <p:cNvSpPr/>
          <p:nvPr/>
        </p:nvSpPr>
        <p:spPr>
          <a:xfrm>
            <a:off x="286794" y="3883109"/>
            <a:ext cx="2464026" cy="10215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A0E113C8-4EB0-48AD-92D6-B22AA8BE0081}"/>
              </a:ext>
            </a:extLst>
          </p:cNvPr>
          <p:cNvSpPr/>
          <p:nvPr/>
        </p:nvSpPr>
        <p:spPr>
          <a:xfrm>
            <a:off x="7651375" y="4239982"/>
            <a:ext cx="2648051" cy="21009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7110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F7118-1819-48B1-9753-0D1F8A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it-IT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7CA35-00E0-49A7-A6DB-C83C1C7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49ABE-8E60-4191-B3EB-87D46EE78242}" type="slidenum">
              <a:rPr lang="it-IT" smtClean="0"/>
              <a:t>9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067E94-E919-4814-94E4-B8BBD1756327}"/>
              </a:ext>
            </a:extLst>
          </p:cNvPr>
          <p:cNvSpPr/>
          <p:nvPr/>
        </p:nvSpPr>
        <p:spPr>
          <a:xfrm>
            <a:off x="1704868" y="297903"/>
            <a:ext cx="8208524" cy="748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Esecuzione e conclusioni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5030E-3928-4391-9D2C-70AD416D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1" y="1237130"/>
            <a:ext cx="6153977" cy="399848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B584B-91B9-4D85-8836-4A9B519C04C5}"/>
              </a:ext>
            </a:extLst>
          </p:cNvPr>
          <p:cNvSpPr/>
          <p:nvPr/>
        </p:nvSpPr>
        <p:spPr>
          <a:xfrm>
            <a:off x="636494" y="2250141"/>
            <a:ext cx="2330824" cy="1972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855DEE-4739-4CB8-BF84-F696BFCE33BA}"/>
              </a:ext>
            </a:extLst>
          </p:cNvPr>
          <p:cNvSpPr/>
          <p:nvPr/>
        </p:nvSpPr>
        <p:spPr>
          <a:xfrm>
            <a:off x="636494" y="4500282"/>
            <a:ext cx="2330824" cy="1972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it-I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CBC36-58F9-47C0-9E8E-677009E8063F}"/>
              </a:ext>
            </a:extLst>
          </p:cNvPr>
          <p:cNvSpPr txBox="1"/>
          <p:nvPr/>
        </p:nvSpPr>
        <p:spPr>
          <a:xfrm>
            <a:off x="6813176" y="1398494"/>
            <a:ext cx="444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Incrementato</a:t>
            </a:r>
            <a:r>
              <a:rPr lang="en-GB" dirty="0"/>
              <a:t> il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voti</a:t>
            </a:r>
            <a:r>
              <a:rPr lang="en-GB" dirty="0"/>
              <a:t> </a:t>
            </a:r>
            <a:r>
              <a:rPr lang="en-GB" dirty="0" err="1"/>
              <a:t>totali</a:t>
            </a:r>
            <a:r>
              <a:rPr lang="en-GB" dirty="0"/>
              <a:t> di </a:t>
            </a:r>
          </a:p>
          <a:p>
            <a:r>
              <a:rPr lang="en-GB" dirty="0" err="1"/>
              <a:t>SteveGiudice</a:t>
            </a:r>
            <a:r>
              <a:rPr lang="en-GB" dirty="0"/>
              <a:t> </a:t>
            </a:r>
            <a:r>
              <a:rPr lang="en-GB" dirty="0" err="1"/>
              <a:t>perchè</a:t>
            </a:r>
            <a:r>
              <a:rPr lang="en-GB" dirty="0"/>
              <a:t> </a:t>
            </a:r>
            <a:r>
              <a:rPr lang="en-GB" dirty="0" err="1"/>
              <a:t>SteveGiudice</a:t>
            </a:r>
            <a:r>
              <a:rPr lang="en-GB" dirty="0"/>
              <a:t> ha </a:t>
            </a:r>
            <a:r>
              <a:rPr lang="en-GB" dirty="0" err="1"/>
              <a:t>tra</a:t>
            </a:r>
            <a:r>
              <a:rPr lang="en-GB" dirty="0"/>
              <a:t> I </a:t>
            </a:r>
            <a:r>
              <a:rPr lang="en-GB" dirty="0" err="1"/>
              <a:t>suoi</a:t>
            </a:r>
            <a:r>
              <a:rPr lang="en-GB" dirty="0"/>
              <a:t> </a:t>
            </a:r>
            <a:r>
              <a:rPr lang="en-GB" dirty="0" err="1"/>
              <a:t>candidati</a:t>
            </a:r>
            <a:r>
              <a:rPr lang="en-GB" dirty="0"/>
              <a:t> Zak a cui è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assegnato</a:t>
            </a:r>
            <a:r>
              <a:rPr lang="en-GB" dirty="0"/>
              <a:t> un </a:t>
            </a:r>
            <a:r>
              <a:rPr lang="en-GB" dirty="0" err="1"/>
              <a:t>voto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235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just">
          <a:defRPr sz="2800" dirty="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B3C0F4B6B2D4889BDE0741DC98BCB" ma:contentTypeVersion="9" ma:contentTypeDescription="Create a new document." ma:contentTypeScope="" ma:versionID="77b4751a0b17f3bf72f0d44c3f8bb4a1">
  <xsd:schema xmlns:xsd="http://www.w3.org/2001/XMLSchema" xmlns:xs="http://www.w3.org/2001/XMLSchema" xmlns:p="http://schemas.microsoft.com/office/2006/metadata/properties" xmlns:ns3="02a4dcef-b086-45ca-9309-fa93b2250166" targetNamespace="http://schemas.microsoft.com/office/2006/metadata/properties" ma:root="true" ma:fieldsID="545e7930ece5499b39f43a0901a2d3f8" ns3:_="">
    <xsd:import namespace="02a4dcef-b086-45ca-9309-fa93b22501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4dcef-b086-45ca-9309-fa93b2250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42502-37F5-4A4F-9BE1-FC71802F68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FB3F4-8808-457A-B405-8679D327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4dcef-b086-45ca-9309-fa93b22501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8C8752-912A-4E92-B511-58D57DDE0A40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2a4dcef-b086-45ca-9309-fa93b22501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2501</TotalTime>
  <Words>417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Corso di Reti di Calcolatori 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Reti di Calcolatori T</dc:title>
  <dc:creator>Zakaria Traka</dc:creator>
  <cp:lastModifiedBy>Stefano Jin Cheng Hu - stefanojin.hu@studio.unibo.it</cp:lastModifiedBy>
  <cp:revision>61</cp:revision>
  <dcterms:created xsi:type="dcterms:W3CDTF">2021-10-08T08:09:12Z</dcterms:created>
  <dcterms:modified xsi:type="dcterms:W3CDTF">2021-12-14T10:11:31Z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0x010100FBCB3C0F4B6B2D4889BDE0741DC98BCB</vt:lpwstr>
  </property>
</Properties>
</file>