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handoutMasterIdLst>
    <p:handoutMasterId r:id="rId13"/>
  </p:handoutMasterIdLst>
  <p:sldIdLst>
    <p:sldId id="256" r:id="rId2"/>
    <p:sldId id="292" r:id="rId3"/>
    <p:sldId id="297" r:id="rId4"/>
    <p:sldId id="296" r:id="rId5"/>
    <p:sldId id="298" r:id="rId6"/>
    <p:sldId id="299" r:id="rId7"/>
    <p:sldId id="295" r:id="rId8"/>
    <p:sldId id="294" r:id="rId9"/>
    <p:sldId id="300" r:id="rId10"/>
    <p:sldId id="29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564DBB7-92CB-4A28-BC91-53CA29B523CA}">
          <p14:sldIdLst>
            <p14:sldId id="256"/>
            <p14:sldId id="292"/>
          </p14:sldIdLst>
        </p14:section>
        <p14:section name="1. Extraction" id="{0AC8FE06-C619-4B92-8092-925A4C104AB9}">
          <p14:sldIdLst>
            <p14:sldId id="297"/>
          </p14:sldIdLst>
        </p14:section>
        <p14:section name="2. EDA" id="{F55F10C4-0EC9-4EE1-A8B4-C9888418D059}">
          <p14:sldIdLst>
            <p14:sldId id="296"/>
            <p14:sldId id="298"/>
            <p14:sldId id="299"/>
          </p14:sldIdLst>
        </p14:section>
        <p14:section name="3. Model Building" id="{7D062F1B-5AA6-4E60-9773-6EF0388AA914}">
          <p14:sldIdLst>
            <p14:sldId id="295"/>
          </p14:sldIdLst>
        </p14:section>
        <p14:section name="4. Model Evaluation" id="{18DE3524-9E30-4B52-BCD1-45302682A1ED}">
          <p14:sldIdLst>
            <p14:sldId id="294"/>
          </p14:sldIdLst>
        </p14:section>
        <p14:section name="5. Next Week Volume" id="{B9157CA8-B276-4390-8B82-260D32D98048}">
          <p14:sldIdLst>
            <p14:sldId id="300"/>
            <p14:sldId id="29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 id="3" name="Samantha Robertson" initials="SR"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3B1D"/>
    <a:srgbClr val="D83B01"/>
    <a:srgbClr val="D7D7D7"/>
    <a:srgbClr val="C8C8C8"/>
    <a:srgbClr val="DD462F"/>
    <a:srgbClr val="0078D7"/>
    <a:srgbClr val="9BC9EF"/>
    <a:srgbClr val="898E8C"/>
    <a:srgbClr val="DFCCBE"/>
    <a:srgbClr val="D247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E3FDE45-AF77-4B5C-9715-49D594BDF05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314" autoAdjust="0"/>
  </p:normalViewPr>
  <p:slideViewPr>
    <p:cSldViewPr snapToGrid="0">
      <p:cViewPr varScale="1">
        <p:scale>
          <a:sx n="114" d="100"/>
          <a:sy n="114" d="100"/>
        </p:scale>
        <p:origin x="414" y="1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8" d="100"/>
          <a:sy n="58" d="100"/>
        </p:scale>
        <p:origin x="123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47517643435213663"/>
          <c:y val="8.683984895557971E-2"/>
        </c:manualLayout>
      </c:layout>
      <c:overlay val="0"/>
      <c:spPr>
        <a:noFill/>
        <a:ln>
          <a:noFill/>
        </a:ln>
        <a:effectLst/>
      </c:spPr>
      <c:txPr>
        <a:bodyPr rot="0" spcFirstLastPara="1" vertOverflow="ellipsis" vert="horz" wrap="square" anchor="ctr" anchorCtr="1"/>
        <a:lstStyle/>
        <a:p>
          <a:pPr>
            <a:defRPr sz="105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MAE</c:v>
                </c:pt>
              </c:strCache>
            </c:strRef>
          </c:tx>
          <c:spPr>
            <a:solidFill>
              <a:schemeClr val="accent1"/>
            </a:solidFill>
            <a:ln>
              <a:noFill/>
            </a:ln>
            <a:effectLst/>
          </c:spPr>
          <c:invertIfNegative val="0"/>
          <c:cat>
            <c:strRef>
              <c:f>Sheet1!$A$2:$A$5</c:f>
              <c:strCache>
                <c:ptCount val="4"/>
                <c:pt idx="0">
                  <c:v>Neural Network</c:v>
                </c:pt>
                <c:pt idx="1">
                  <c:v>XGBoost</c:v>
                </c:pt>
                <c:pt idx="2">
                  <c:v>Auto ARIMA</c:v>
                </c:pt>
                <c:pt idx="3">
                  <c:v>Prophet</c:v>
                </c:pt>
              </c:strCache>
            </c:strRef>
          </c:cat>
          <c:val>
            <c:numRef>
              <c:f>Sheet1!$B$2:$B$5</c:f>
              <c:numCache>
                <c:formatCode>General</c:formatCode>
                <c:ptCount val="4"/>
                <c:pt idx="0">
                  <c:v>0.61870000000000003</c:v>
                </c:pt>
                <c:pt idx="1">
                  <c:v>3.8800000000000001E-2</c:v>
                </c:pt>
                <c:pt idx="2">
                  <c:v>2.9000000000000001E-2</c:v>
                </c:pt>
                <c:pt idx="3">
                  <c:v>2.8299999999999999E-2</c:v>
                </c:pt>
              </c:numCache>
            </c:numRef>
          </c:val>
          <c:extLst>
            <c:ext xmlns:c16="http://schemas.microsoft.com/office/drawing/2014/chart" uri="{C3380CC4-5D6E-409C-BE32-E72D297353CC}">
              <c16:uniqueId val="{00000000-16F5-48D1-AFC5-8F65A8BCD491}"/>
            </c:ext>
          </c:extLst>
        </c:ser>
        <c:dLbls>
          <c:showLegendKey val="0"/>
          <c:showVal val="0"/>
          <c:showCatName val="0"/>
          <c:showSerName val="0"/>
          <c:showPercent val="0"/>
          <c:showBubbleSize val="0"/>
        </c:dLbls>
        <c:gapWidth val="219"/>
        <c:axId val="346363864"/>
        <c:axId val="346365504"/>
      </c:barChart>
      <c:catAx>
        <c:axId val="3463638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46365504"/>
        <c:crosses val="autoZero"/>
        <c:auto val="1"/>
        <c:lblAlgn val="ctr"/>
        <c:lblOffset val="100"/>
        <c:noMultiLvlLbl val="0"/>
      </c:catAx>
      <c:valAx>
        <c:axId val="34636550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463638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7/8/2022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7/8/2022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4" descr="Office desk with laptop in the center surrounded by paper, pen, pencils, and other office items"/>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 name="Rectangle 5"/>
          <p:cNvSpPr/>
          <p:nvPr userDrawn="1"/>
        </p:nvSpPr>
        <p:spPr bwMode="auto">
          <a:xfrm>
            <a:off x="2718924" y="3394610"/>
            <a:ext cx="9473076" cy="2023285"/>
          </a:xfrm>
          <a:prstGeom prst="rect">
            <a:avLst/>
          </a:prstGeom>
          <a:solidFill>
            <a:schemeClr val="accent2">
              <a:lumMod val="75000"/>
            </a:schemeClr>
          </a:solidFill>
          <a:ln>
            <a:noFill/>
          </a:ln>
        </p:spPr>
        <p:txBody>
          <a:bodyPr lIns="91425" tIns="91425" rIns="91425" bIns="91425" anchor="ctr" anchorCtr="0">
            <a:noAutofit/>
          </a:bodyPr>
          <a:lstStyle/>
          <a:p>
            <a:pPr lvl="0">
              <a:spcBef>
                <a:spcPts val="0"/>
              </a:spcBef>
              <a:buNone/>
            </a:pPr>
            <a:endParaRPr lang="en-US">
              <a:solidFill>
                <a:schemeClr val="tx1"/>
              </a:solidFill>
            </a:endParaRPr>
          </a:p>
        </p:txBody>
      </p:sp>
      <p:sp>
        <p:nvSpPr>
          <p:cNvPr id="8" name="Title 1"/>
          <p:cNvSpPr>
            <a:spLocks noGrp="1"/>
          </p:cNvSpPr>
          <p:nvPr>
            <p:ph type="title"/>
          </p:nvPr>
        </p:nvSpPr>
        <p:spPr>
          <a:xfrm>
            <a:off x="4539632" y="3850504"/>
            <a:ext cx="7611908" cy="1111495"/>
          </a:xfrm>
          <a:noFill/>
        </p:spPr>
        <p:txBody>
          <a:bodyPr>
            <a:normAutofit/>
          </a:bodyPr>
          <a:lstStyle>
            <a:lvl1pPr algn="l">
              <a:defRPr sz="4400">
                <a:solidFill>
                  <a:schemeClr val="bg1"/>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BD31A3-BB3E-4313-83C9-61296DA7E415}" type="datetimeFigureOut">
              <a:rPr lang="en-US" smtClean="0"/>
              <a:t>7/8/2022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3873754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192256" y="365125"/>
            <a:ext cx="64008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752600" y="365125"/>
            <a:ext cx="916305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BD31A3-BB3E-4313-83C9-61296DA7E415}" type="datetimeFigureOut">
              <a:rPr lang="en-US" smtClean="0"/>
              <a:t>7/8/2022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555736" y="6356352"/>
            <a:ext cx="3276600" cy="365125"/>
          </a:xfrm>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4207076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Rectangle 7"/>
          <p:cNvSpPr/>
          <p:nvPr userDrawn="1"/>
        </p:nvSpPr>
        <p:spPr>
          <a:xfrm>
            <a:off x="1" y="0"/>
            <a:ext cx="1440382"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9" name="Rectangle 8"/>
          <p:cNvSpPr/>
          <p:nvPr userDrawn="1"/>
        </p:nvSpPr>
        <p:spPr>
          <a:xfrm>
            <a:off x="0" y="0"/>
            <a:ext cx="1440382"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3"/>
          </p:nvPr>
        </p:nvSpPr>
        <p:spPr>
          <a:xfrm>
            <a:off x="1752600" y="1444752"/>
            <a:ext cx="10076688" cy="43891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8BEEBAAA-29B5-4AF5-BC5F-7E580C29002D}" type="datetimeFigureOut">
              <a:rPr lang="en-US" smtClean="0"/>
              <a:pPr/>
              <a:t>7/8/2022</a:t>
            </a:fld>
            <a:endParaRPr lang="en-US" dirty="0"/>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2600" y="1709738"/>
            <a:ext cx="10079736" cy="2852737"/>
          </a:xfrm>
        </p:spPr>
        <p:txBody>
          <a:bodyPr anchor="b">
            <a:normAutofit/>
          </a:bodyPr>
          <a:lstStyle>
            <a:lvl1pPr>
              <a:defRPr sz="4400"/>
            </a:lvl1pPr>
          </a:lstStyle>
          <a:p>
            <a:r>
              <a:rPr lang="en-US"/>
              <a:t>Click to edit Master title style</a:t>
            </a:r>
            <a:endParaRPr lang="en-US" dirty="0"/>
          </a:p>
        </p:txBody>
      </p:sp>
      <p:sp>
        <p:nvSpPr>
          <p:cNvPr id="3" name="Text Placeholder 2"/>
          <p:cNvSpPr>
            <a:spLocks noGrp="1"/>
          </p:cNvSpPr>
          <p:nvPr>
            <p:ph type="body" idx="1"/>
          </p:nvPr>
        </p:nvSpPr>
        <p:spPr>
          <a:xfrm>
            <a:off x="1752600" y="4589463"/>
            <a:ext cx="10079736"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BD31A3-BB3E-4313-83C9-61296DA7E415}" type="datetimeFigureOut">
              <a:rPr lang="en-US" smtClean="0"/>
              <a:t>7/8/2022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555736" y="6356352"/>
            <a:ext cx="3276600" cy="365125"/>
          </a:xfrm>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2109384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752600" y="1501775"/>
            <a:ext cx="47434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086600" y="1501775"/>
            <a:ext cx="47434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6BD31A3-BB3E-4313-83C9-61296DA7E415}" type="datetimeFigureOut">
              <a:rPr lang="en-US" smtClean="0"/>
              <a:t>7/8/2022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3519516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52600" y="1414463"/>
            <a:ext cx="47021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752600" y="2238375"/>
            <a:ext cx="470217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107004" y="1414463"/>
            <a:ext cx="47253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07004" y="2238375"/>
            <a:ext cx="472533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6BD31A3-BB3E-4313-83C9-61296DA7E415}" type="datetimeFigureOut">
              <a:rPr lang="en-US" smtClean="0"/>
              <a:t>7/8/2022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555736" y="6356352"/>
            <a:ext cx="3276600" cy="365125"/>
          </a:xfrm>
        </p:spPr>
        <p:txBody>
          <a:bodyPr/>
          <a:lstStyle/>
          <a:p>
            <a:fld id="{44E4EFAB-AE02-4809-8285-EDC44B9E34E2}" type="slidenum">
              <a:rPr lang="en-US" smtClean="0"/>
              <a:t>‹#›</a:t>
            </a:fld>
            <a:endParaRPr lang="en-US"/>
          </a:p>
        </p:txBody>
      </p:sp>
      <p:sp>
        <p:nvSpPr>
          <p:cNvPr id="10" name="Title 9"/>
          <p:cNvSpPr>
            <a:spLocks noGrp="1"/>
          </p:cNvSpPr>
          <p:nvPr>
            <p:ph type="title"/>
          </p:nvPr>
        </p:nvSpPr>
        <p:spPr>
          <a:xfrm>
            <a:off x="521208" y="448056"/>
            <a:ext cx="11311128" cy="640080"/>
          </a:xfrm>
        </p:spPr>
        <p:txBody>
          <a:bodyPr/>
          <a:lstStyle/>
          <a:p>
            <a:r>
              <a:rPr lang="en-US"/>
              <a:t>Click to edit Master title style</a:t>
            </a:r>
          </a:p>
        </p:txBody>
      </p:sp>
    </p:spTree>
    <p:extLst>
      <p:ext uri="{BB962C8B-B14F-4D97-AF65-F5344CB8AC3E}">
        <p14:creationId xmlns:p14="http://schemas.microsoft.com/office/powerpoint/2010/main" val="1328740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8BEEBAAA-29B5-4AF5-BC5F-7E580C29002D}" type="datetimeFigureOut">
              <a:rPr lang="en-US" smtClean="0"/>
              <a:pPr/>
              <a:t>7/8/2022</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Add a footer</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35744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BD31A3-BB3E-4313-83C9-61296DA7E415}" type="datetimeFigureOut">
              <a:rPr lang="en-US" smtClean="0"/>
              <a:t>7/8/2022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1930043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71650" y="457200"/>
            <a:ext cx="3943350"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6210300" y="987425"/>
            <a:ext cx="562203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71650" y="2171700"/>
            <a:ext cx="3943350" cy="3697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BD31A3-BB3E-4313-83C9-61296DA7E415}" type="datetimeFigureOut">
              <a:rPr lang="en-US" smtClean="0"/>
              <a:t>7/8/2022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555736" y="6356352"/>
            <a:ext cx="3276600" cy="365125"/>
          </a:xfrm>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2709979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73936" y="457200"/>
            <a:ext cx="3941064" cy="1600200"/>
          </a:xfrm>
        </p:spPr>
        <p:txBody>
          <a:bodyPr anchor="b"/>
          <a:lstStyle>
            <a:lvl1pPr>
              <a:defRPr sz="320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6208776" y="987425"/>
            <a:ext cx="562356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73936" y="2176272"/>
            <a:ext cx="3941064" cy="369417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BD31A3-BB3E-4313-83C9-61296DA7E415}" type="datetimeFigureOut">
              <a:rPr lang="en-US" smtClean="0"/>
              <a:t>7/8/2022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692984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1440382"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2" name="Title Placeholder 1"/>
          <p:cNvSpPr>
            <a:spLocks noGrp="1"/>
          </p:cNvSpPr>
          <p:nvPr>
            <p:ph type="title"/>
          </p:nvPr>
        </p:nvSpPr>
        <p:spPr>
          <a:xfrm>
            <a:off x="521208" y="448056"/>
            <a:ext cx="11311128" cy="640080"/>
          </a:xfrm>
          <a:prstGeom prst="rect">
            <a:avLst/>
          </a:prstGeom>
          <a:solidFill>
            <a:schemeClr val="accent2">
              <a:lumMod val="75000"/>
            </a:schemeClr>
          </a:solidFill>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755648" y="1447800"/>
            <a:ext cx="10076688" cy="43860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755648" y="6356352"/>
            <a:ext cx="3276600" cy="365125"/>
          </a:xfrm>
          <a:prstGeom prst="rect">
            <a:avLst/>
          </a:prstGeom>
        </p:spPr>
        <p:txBody>
          <a:bodyPr vert="horz" lIns="91440" tIns="45720" rIns="91440" bIns="45720" rtlCol="0" anchor="ctr"/>
          <a:lstStyle>
            <a:lvl1pPr algn="l">
              <a:defRPr sz="1100">
                <a:solidFill>
                  <a:schemeClr val="tx1"/>
                </a:solidFill>
              </a:defRPr>
            </a:lvl1pPr>
          </a:lstStyle>
          <a:p>
            <a:fld id="{8BEEBAAA-29B5-4AF5-BC5F-7E580C29002D}" type="datetimeFigureOut">
              <a:rPr lang="en-US" smtClean="0"/>
              <a:pPr/>
              <a:t>7/8/2022</a:t>
            </a:fld>
            <a:endParaRPr lang="en-US" dirty="0"/>
          </a:p>
        </p:txBody>
      </p:sp>
      <p:sp>
        <p:nvSpPr>
          <p:cNvPr id="5" name="Footer Placeholder 4"/>
          <p:cNvSpPr>
            <a:spLocks noGrp="1"/>
          </p:cNvSpPr>
          <p:nvPr>
            <p:ph type="ftr" sz="quarter" idx="3"/>
          </p:nvPr>
        </p:nvSpPr>
        <p:spPr>
          <a:xfrm>
            <a:off x="5346192" y="6356352"/>
            <a:ext cx="2895600" cy="365125"/>
          </a:xfrm>
          <a:prstGeom prst="rect">
            <a:avLst/>
          </a:prstGeom>
        </p:spPr>
        <p:txBody>
          <a:bodyPr vert="horz" lIns="91440" tIns="45720" rIns="91440" bIns="45720" rtlCol="0" anchor="ctr"/>
          <a:lstStyle>
            <a:lvl1pPr algn="ctr">
              <a:defRPr sz="110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8555736" y="6356352"/>
            <a:ext cx="3276600" cy="365125"/>
          </a:xfrm>
          <a:prstGeom prst="rect">
            <a:avLst/>
          </a:prstGeom>
        </p:spPr>
        <p:txBody>
          <a:bodyPr vert="horz" lIns="91440" tIns="45720" rIns="91440" bIns="45720" rtlCol="0" anchor="ctr"/>
          <a:lstStyle>
            <a:lvl1pPr algn="r">
              <a:defRPr sz="1100">
                <a:solidFill>
                  <a:schemeClr val="tx1"/>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6" r:id="rId3"/>
    <p:sldLayoutId id="2147483677" r:id="rId4"/>
    <p:sldLayoutId id="2147483678" r:id="rId5"/>
    <p:sldLayoutId id="2147483672"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1pPr>
      <a:lvl2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2pPr>
      <a:lvl3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3pPr>
      <a:lvl4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4pPr>
      <a:lvl5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5pPr>
      <a:lvl6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6pPr>
      <a:lvl7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7pPr>
      <a:lvl8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ct val="30000"/>
        </a:spcBef>
        <a:buClr>
          <a:schemeClr val="tx1">
            <a:lumMod val="75000"/>
            <a:lumOff val="25000"/>
          </a:schemeClr>
        </a:buClr>
        <a:buFont typeface="Arial" panose="020B0604020202020204" pitchFamily="34" charset="0"/>
        <a:buNone/>
        <a:defRPr sz="1800" kern="1200" baseline="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sgx.com/research-education/derivatives#Historical%20Dat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2827090" y="3850504"/>
            <a:ext cx="9324450" cy="1111495"/>
          </a:xfrm>
        </p:spPr>
        <p:txBody>
          <a:bodyPr>
            <a:normAutofit fontScale="90000"/>
          </a:bodyPr>
          <a:lstStyle/>
          <a:p>
            <a:r>
              <a:rPr lang="en-US" sz="4800" dirty="0">
                <a:solidFill>
                  <a:schemeClr val="bg1"/>
                </a:solidFill>
              </a:rPr>
              <a:t>Prediction of Daily Average Traded Volume</a:t>
            </a: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B27A7-E531-B19F-B6C3-058698C102A1}"/>
              </a:ext>
            </a:extLst>
          </p:cNvPr>
          <p:cNvSpPr>
            <a:spLocks noGrp="1"/>
          </p:cNvSpPr>
          <p:nvPr>
            <p:ph type="title"/>
          </p:nvPr>
        </p:nvSpPr>
        <p:spPr>
          <a:xfrm>
            <a:off x="1752598" y="3319272"/>
            <a:ext cx="10076689" cy="640080"/>
          </a:xfrm>
        </p:spPr>
        <p:txBody>
          <a:bodyPr/>
          <a:lstStyle/>
          <a:p>
            <a:pPr algn="ctr"/>
            <a:r>
              <a:rPr lang="en-SG" dirty="0"/>
              <a:t>Thank you.</a:t>
            </a:r>
          </a:p>
        </p:txBody>
      </p:sp>
    </p:spTree>
    <p:extLst>
      <p:ext uri="{BB962C8B-B14F-4D97-AF65-F5344CB8AC3E}">
        <p14:creationId xmlns:p14="http://schemas.microsoft.com/office/powerpoint/2010/main" val="1402348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0A55D-6BC0-A954-A76A-1A8FD21673B7}"/>
              </a:ext>
            </a:extLst>
          </p:cNvPr>
          <p:cNvSpPr>
            <a:spLocks noGrp="1"/>
          </p:cNvSpPr>
          <p:nvPr>
            <p:ph type="title"/>
          </p:nvPr>
        </p:nvSpPr>
        <p:spPr/>
        <p:txBody>
          <a:bodyPr/>
          <a:lstStyle/>
          <a:p>
            <a:r>
              <a:rPr lang="en-SG" dirty="0"/>
              <a:t>Content</a:t>
            </a:r>
          </a:p>
        </p:txBody>
      </p:sp>
      <p:grpSp>
        <p:nvGrpSpPr>
          <p:cNvPr id="4" name="Group 3" descr="Step number 3">
            <a:extLst>
              <a:ext uri="{FF2B5EF4-FFF2-40B4-BE49-F238E27FC236}">
                <a16:creationId xmlns:a16="http://schemas.microsoft.com/office/drawing/2014/main" id="{75A0F232-BF35-805F-7FA1-8130D0DB56FF}"/>
              </a:ext>
            </a:extLst>
          </p:cNvPr>
          <p:cNvGrpSpPr/>
          <p:nvPr/>
        </p:nvGrpSpPr>
        <p:grpSpPr bwMode="gray">
          <a:xfrm>
            <a:off x="1578478" y="1503060"/>
            <a:ext cx="380382" cy="296049"/>
            <a:chOff x="6741828" y="1435344"/>
            <a:chExt cx="380382" cy="296049"/>
          </a:xfrm>
        </p:grpSpPr>
        <p:sp>
          <p:nvSpPr>
            <p:cNvPr id="5" name="Rectangle 4" descr="Step number 3">
              <a:extLst>
                <a:ext uri="{FF2B5EF4-FFF2-40B4-BE49-F238E27FC236}">
                  <a16:creationId xmlns:a16="http://schemas.microsoft.com/office/drawing/2014/main" id="{D740A218-6921-C645-ABF9-877CABF8B2C6}"/>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descr="Small square with numeral 3 inside ">
              <a:extLst>
                <a:ext uri="{FF2B5EF4-FFF2-40B4-BE49-F238E27FC236}">
                  <a16:creationId xmlns:a16="http://schemas.microsoft.com/office/drawing/2014/main" id="{2C486EB8-D981-68E9-A55F-B6ECD1434F34}"/>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7" name="Text Placeholder 6">
            <a:extLst>
              <a:ext uri="{FF2B5EF4-FFF2-40B4-BE49-F238E27FC236}">
                <a16:creationId xmlns:a16="http://schemas.microsoft.com/office/drawing/2014/main" id="{14109D03-35A0-A63C-764A-9A74D7E2103C}"/>
              </a:ext>
            </a:extLst>
          </p:cNvPr>
          <p:cNvSpPr txBox="1">
            <a:spLocks/>
          </p:cNvSpPr>
          <p:nvPr/>
        </p:nvSpPr>
        <p:spPr>
          <a:xfrm>
            <a:off x="1987639" y="1481594"/>
            <a:ext cx="4108361" cy="374256"/>
          </a:xfrm>
          <a:prstGeom prst="rect">
            <a:avLst/>
          </a:prstGeom>
        </p:spPr>
        <p:txBody>
          <a:bodyPr vert="horz" lIns="91440" tIns="45720" rIns="91440" bIns="45720" rtlCol="0" anchor="t" anchorCtr="0"/>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7"/>
            <a:r>
              <a:rPr lang="en-SG" sz="1800" dirty="0"/>
              <a:t>Extraction</a:t>
            </a:r>
          </a:p>
        </p:txBody>
      </p:sp>
      <p:grpSp>
        <p:nvGrpSpPr>
          <p:cNvPr id="8" name="Group 7" descr="Step number 4">
            <a:extLst>
              <a:ext uri="{FF2B5EF4-FFF2-40B4-BE49-F238E27FC236}">
                <a16:creationId xmlns:a16="http://schemas.microsoft.com/office/drawing/2014/main" id="{F9C09C6A-116D-214A-533E-77A99516C4EC}"/>
              </a:ext>
            </a:extLst>
          </p:cNvPr>
          <p:cNvGrpSpPr/>
          <p:nvPr/>
        </p:nvGrpSpPr>
        <p:grpSpPr bwMode="gray">
          <a:xfrm>
            <a:off x="1578478" y="1917166"/>
            <a:ext cx="380382" cy="296049"/>
            <a:chOff x="6741828" y="1435344"/>
            <a:chExt cx="380382" cy="296049"/>
          </a:xfrm>
        </p:grpSpPr>
        <p:sp>
          <p:nvSpPr>
            <p:cNvPr id="9" name="Rectangle 8" descr="Step number 4">
              <a:extLst>
                <a:ext uri="{FF2B5EF4-FFF2-40B4-BE49-F238E27FC236}">
                  <a16:creationId xmlns:a16="http://schemas.microsoft.com/office/drawing/2014/main" id="{CBC1D992-44F6-271E-FB84-BBB66FB3C1E5}"/>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descr="Small square with numeral 4 inside">
              <a:extLst>
                <a:ext uri="{FF2B5EF4-FFF2-40B4-BE49-F238E27FC236}">
                  <a16:creationId xmlns:a16="http://schemas.microsoft.com/office/drawing/2014/main" id="{65773F4D-7FBD-9DC8-D093-884A01BB1C5C}"/>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11" name="Text Placeholder 9">
            <a:extLst>
              <a:ext uri="{FF2B5EF4-FFF2-40B4-BE49-F238E27FC236}">
                <a16:creationId xmlns:a16="http://schemas.microsoft.com/office/drawing/2014/main" id="{D6A72A26-F25F-60A9-DEFC-93BD1868799D}"/>
              </a:ext>
            </a:extLst>
          </p:cNvPr>
          <p:cNvSpPr txBox="1">
            <a:spLocks/>
          </p:cNvSpPr>
          <p:nvPr/>
        </p:nvSpPr>
        <p:spPr>
          <a:xfrm>
            <a:off x="1987639" y="1897760"/>
            <a:ext cx="4105656" cy="374255"/>
          </a:xfrm>
          <a:prstGeom prst="rect">
            <a:avLst/>
          </a:prstGeom>
        </p:spPr>
        <p:txBody>
          <a:bodyPr vert="horz" lIns="91440" tIns="45720" rIns="91440" bIns="45720" rtlCol="0" anchor="t" anchorCtr="0"/>
          <a:lstStyle>
            <a:defPPr>
              <a:defRPr lang="en-US"/>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SG" sz="1800" dirty="0"/>
              <a:t>Exploratory Data Analysis</a:t>
            </a:r>
          </a:p>
        </p:txBody>
      </p:sp>
      <p:grpSp>
        <p:nvGrpSpPr>
          <p:cNvPr id="12" name="Group 11" descr="Step number 5">
            <a:extLst>
              <a:ext uri="{FF2B5EF4-FFF2-40B4-BE49-F238E27FC236}">
                <a16:creationId xmlns:a16="http://schemas.microsoft.com/office/drawing/2014/main" id="{40F6B3E0-DD0A-37B1-BDD5-2A43C71C4C67}"/>
              </a:ext>
            </a:extLst>
          </p:cNvPr>
          <p:cNvGrpSpPr/>
          <p:nvPr/>
        </p:nvGrpSpPr>
        <p:grpSpPr bwMode="gray">
          <a:xfrm>
            <a:off x="1578479" y="2331272"/>
            <a:ext cx="380382" cy="296049"/>
            <a:chOff x="6741828" y="1435344"/>
            <a:chExt cx="380382" cy="296049"/>
          </a:xfrm>
        </p:grpSpPr>
        <p:sp>
          <p:nvSpPr>
            <p:cNvPr id="13" name="Rectangle 12" descr="Step number 5">
              <a:extLst>
                <a:ext uri="{FF2B5EF4-FFF2-40B4-BE49-F238E27FC236}">
                  <a16:creationId xmlns:a16="http://schemas.microsoft.com/office/drawing/2014/main" id="{20646327-0991-C97F-7A5F-71281EB9C1D8}"/>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descr="Small square with numeral 5 inside">
              <a:extLst>
                <a:ext uri="{FF2B5EF4-FFF2-40B4-BE49-F238E27FC236}">
                  <a16:creationId xmlns:a16="http://schemas.microsoft.com/office/drawing/2014/main" id="{58A5C2FB-259D-DD01-66A5-37A42C4F9B2D}"/>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3</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15" name="Text Placeholder 13">
            <a:extLst>
              <a:ext uri="{FF2B5EF4-FFF2-40B4-BE49-F238E27FC236}">
                <a16:creationId xmlns:a16="http://schemas.microsoft.com/office/drawing/2014/main" id="{D58ECA08-C661-5381-78C8-E92FA9CD27C9}"/>
              </a:ext>
            </a:extLst>
          </p:cNvPr>
          <p:cNvSpPr txBox="1">
            <a:spLocks/>
          </p:cNvSpPr>
          <p:nvPr/>
        </p:nvSpPr>
        <p:spPr>
          <a:xfrm>
            <a:off x="1987639" y="2313925"/>
            <a:ext cx="4105656" cy="374255"/>
          </a:xfrm>
          <a:prstGeom prst="rect">
            <a:avLst/>
          </a:prstGeom>
        </p:spPr>
        <p:txBody>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SG" sz="1800" dirty="0"/>
              <a:t>Model Building</a:t>
            </a:r>
          </a:p>
        </p:txBody>
      </p:sp>
      <p:grpSp>
        <p:nvGrpSpPr>
          <p:cNvPr id="16" name="Group 15" descr="Step number 5">
            <a:extLst>
              <a:ext uri="{FF2B5EF4-FFF2-40B4-BE49-F238E27FC236}">
                <a16:creationId xmlns:a16="http://schemas.microsoft.com/office/drawing/2014/main" id="{E991721A-8ABB-1654-8663-F6430AD09C2A}"/>
              </a:ext>
            </a:extLst>
          </p:cNvPr>
          <p:cNvGrpSpPr/>
          <p:nvPr/>
        </p:nvGrpSpPr>
        <p:grpSpPr bwMode="gray">
          <a:xfrm>
            <a:off x="1578479" y="2745378"/>
            <a:ext cx="380382" cy="296049"/>
            <a:chOff x="6741828" y="1435344"/>
            <a:chExt cx="380382" cy="296049"/>
          </a:xfrm>
        </p:grpSpPr>
        <p:sp>
          <p:nvSpPr>
            <p:cNvPr id="17" name="Rectangle 16" descr="Step number 5">
              <a:extLst>
                <a:ext uri="{FF2B5EF4-FFF2-40B4-BE49-F238E27FC236}">
                  <a16:creationId xmlns:a16="http://schemas.microsoft.com/office/drawing/2014/main" id="{6C132E4D-25FC-DC1B-60CF-F208C984B0B8}"/>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descr="Small square with numeral 5 inside">
              <a:extLst>
                <a:ext uri="{FF2B5EF4-FFF2-40B4-BE49-F238E27FC236}">
                  <a16:creationId xmlns:a16="http://schemas.microsoft.com/office/drawing/2014/main" id="{652D8A67-6029-A845-9AFF-94ED4C3E060E}"/>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4</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19" name="Text Placeholder 13">
            <a:extLst>
              <a:ext uri="{FF2B5EF4-FFF2-40B4-BE49-F238E27FC236}">
                <a16:creationId xmlns:a16="http://schemas.microsoft.com/office/drawing/2014/main" id="{7E6CA148-F2DD-7554-5480-491AD25CF722}"/>
              </a:ext>
            </a:extLst>
          </p:cNvPr>
          <p:cNvSpPr txBox="1">
            <a:spLocks/>
          </p:cNvSpPr>
          <p:nvPr/>
        </p:nvSpPr>
        <p:spPr>
          <a:xfrm>
            <a:off x="1987639" y="2730090"/>
            <a:ext cx="4105656" cy="374255"/>
          </a:xfrm>
          <a:prstGeom prst="rect">
            <a:avLst/>
          </a:prstGeom>
        </p:spPr>
        <p:txBody>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SG" sz="1800" dirty="0"/>
              <a:t>Model Evaluation</a:t>
            </a:r>
          </a:p>
        </p:txBody>
      </p:sp>
      <p:grpSp>
        <p:nvGrpSpPr>
          <p:cNvPr id="20" name="Group 19" descr="Step number 5">
            <a:extLst>
              <a:ext uri="{FF2B5EF4-FFF2-40B4-BE49-F238E27FC236}">
                <a16:creationId xmlns:a16="http://schemas.microsoft.com/office/drawing/2014/main" id="{90DD6733-6BFE-D884-ED07-2E0756EC08AB}"/>
              </a:ext>
            </a:extLst>
          </p:cNvPr>
          <p:cNvGrpSpPr/>
          <p:nvPr/>
        </p:nvGrpSpPr>
        <p:grpSpPr bwMode="gray">
          <a:xfrm>
            <a:off x="1577126" y="3159482"/>
            <a:ext cx="380382" cy="296049"/>
            <a:chOff x="6741828" y="1435344"/>
            <a:chExt cx="380382" cy="296049"/>
          </a:xfrm>
        </p:grpSpPr>
        <p:sp>
          <p:nvSpPr>
            <p:cNvPr id="21" name="Rectangle 20" descr="Step number 5">
              <a:extLst>
                <a:ext uri="{FF2B5EF4-FFF2-40B4-BE49-F238E27FC236}">
                  <a16:creationId xmlns:a16="http://schemas.microsoft.com/office/drawing/2014/main" id="{469BF10C-5FE5-BF7A-075B-42BCE330B9D1}"/>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descr="Small square with numeral 5 inside">
              <a:extLst>
                <a:ext uri="{FF2B5EF4-FFF2-40B4-BE49-F238E27FC236}">
                  <a16:creationId xmlns:a16="http://schemas.microsoft.com/office/drawing/2014/main" id="{038DFF70-C39C-25D6-4A08-238E6F17EA23}"/>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5</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23" name="Text Placeholder 13">
            <a:extLst>
              <a:ext uri="{FF2B5EF4-FFF2-40B4-BE49-F238E27FC236}">
                <a16:creationId xmlns:a16="http://schemas.microsoft.com/office/drawing/2014/main" id="{18BB6272-6BB9-E453-8BB1-5ED1958AA9DF}"/>
              </a:ext>
            </a:extLst>
          </p:cNvPr>
          <p:cNvSpPr txBox="1">
            <a:spLocks/>
          </p:cNvSpPr>
          <p:nvPr/>
        </p:nvSpPr>
        <p:spPr>
          <a:xfrm>
            <a:off x="1987639" y="3146256"/>
            <a:ext cx="4105656" cy="607400"/>
          </a:xfrm>
          <a:prstGeom prst="rect">
            <a:avLst/>
          </a:prstGeom>
        </p:spPr>
        <p:txBody>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SG" sz="1800" dirty="0"/>
              <a:t>Prediction of Next Week Daily Average Traded Volume</a:t>
            </a:r>
          </a:p>
        </p:txBody>
      </p:sp>
    </p:spTree>
    <p:extLst>
      <p:ext uri="{BB962C8B-B14F-4D97-AF65-F5344CB8AC3E}">
        <p14:creationId xmlns:p14="http://schemas.microsoft.com/office/powerpoint/2010/main" val="2393762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08AEE-9502-D277-A477-F09966D8327D}"/>
              </a:ext>
            </a:extLst>
          </p:cNvPr>
          <p:cNvSpPr>
            <a:spLocks noGrp="1"/>
          </p:cNvSpPr>
          <p:nvPr>
            <p:ph type="title"/>
          </p:nvPr>
        </p:nvSpPr>
        <p:spPr/>
        <p:txBody>
          <a:bodyPr>
            <a:normAutofit/>
          </a:bodyPr>
          <a:lstStyle/>
          <a:p>
            <a:r>
              <a:rPr lang="en-SG" dirty="0"/>
              <a:t>1. </a:t>
            </a:r>
            <a:r>
              <a:rPr lang="en-SG" sz="2800" dirty="0"/>
              <a:t>Extraction</a:t>
            </a:r>
            <a:endParaRPr lang="en-SG" dirty="0"/>
          </a:p>
        </p:txBody>
      </p:sp>
      <p:grpSp>
        <p:nvGrpSpPr>
          <p:cNvPr id="4" name="Group 3" descr="Step number 1">
            <a:extLst>
              <a:ext uri="{FF2B5EF4-FFF2-40B4-BE49-F238E27FC236}">
                <a16:creationId xmlns:a16="http://schemas.microsoft.com/office/drawing/2014/main" id="{D7C03868-47EE-D8DF-D210-EA35A1A325FF}"/>
              </a:ext>
            </a:extLst>
          </p:cNvPr>
          <p:cNvGrpSpPr/>
          <p:nvPr/>
        </p:nvGrpSpPr>
        <p:grpSpPr bwMode="gray">
          <a:xfrm>
            <a:off x="1526235" y="1313343"/>
            <a:ext cx="380382" cy="296049"/>
            <a:chOff x="6741828" y="1435344"/>
            <a:chExt cx="380382" cy="296049"/>
          </a:xfrm>
        </p:grpSpPr>
        <p:sp>
          <p:nvSpPr>
            <p:cNvPr id="5" name="Rectangle 4" descr="Step number 1">
              <a:extLst>
                <a:ext uri="{FF2B5EF4-FFF2-40B4-BE49-F238E27FC236}">
                  <a16:creationId xmlns:a16="http://schemas.microsoft.com/office/drawing/2014/main" id="{1F6207B6-1DA7-5B07-3DC2-87E21BFB1026}"/>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descr="Small square with numeral 1 inside ">
              <a:extLst>
                <a:ext uri="{FF2B5EF4-FFF2-40B4-BE49-F238E27FC236}">
                  <a16:creationId xmlns:a16="http://schemas.microsoft.com/office/drawing/2014/main" id="{899CAF84-6C12-0221-E45C-CE7C376B3D6E}"/>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7" name="Text Placeholder 7">
            <a:extLst>
              <a:ext uri="{FF2B5EF4-FFF2-40B4-BE49-F238E27FC236}">
                <a16:creationId xmlns:a16="http://schemas.microsoft.com/office/drawing/2014/main" id="{52BBA41A-CFE8-370D-E393-BE881D324EED}"/>
              </a:ext>
            </a:extLst>
          </p:cNvPr>
          <p:cNvSpPr txBox="1">
            <a:spLocks/>
          </p:cNvSpPr>
          <p:nvPr/>
        </p:nvSpPr>
        <p:spPr>
          <a:xfrm>
            <a:off x="1991155" y="1322186"/>
            <a:ext cx="3679803" cy="1788690"/>
          </a:xfrm>
          <a:prstGeom prst="rect">
            <a:avLst/>
          </a:prstGeom>
        </p:spPr>
        <p:txBody>
          <a:bodyPr vert="horz" lIns="91440" tIns="45720" rIns="91440" bIns="45720" rtlCol="0" anchor="t" anchorCtr="0">
            <a:normAutofit/>
          </a:bodyPr>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8000"/>
              </a:lnSpc>
            </a:pPr>
            <a:r>
              <a:rPr lang="en-US" sz="1600" dirty="0">
                <a:solidFill>
                  <a:schemeClr val="tx1">
                    <a:lumMod val="75000"/>
                    <a:lumOff val="25000"/>
                  </a:schemeClr>
                </a:solidFill>
              </a:rPr>
              <a:t>Load dataset from file. Each row consists of transaction volume of 1 security. We want to predict the daily average traded volume. Hence, we need to take the total volume of all securities in 1 day.</a:t>
            </a:r>
          </a:p>
        </p:txBody>
      </p:sp>
      <p:grpSp>
        <p:nvGrpSpPr>
          <p:cNvPr id="8" name="Group 7" descr="Step number 2">
            <a:extLst>
              <a:ext uri="{FF2B5EF4-FFF2-40B4-BE49-F238E27FC236}">
                <a16:creationId xmlns:a16="http://schemas.microsoft.com/office/drawing/2014/main" id="{7133413E-9BE2-DC0A-EA8A-53AF7D016A5D}"/>
              </a:ext>
            </a:extLst>
          </p:cNvPr>
          <p:cNvGrpSpPr/>
          <p:nvPr/>
        </p:nvGrpSpPr>
        <p:grpSpPr bwMode="gray">
          <a:xfrm>
            <a:off x="1538941" y="3738282"/>
            <a:ext cx="380382" cy="296049"/>
            <a:chOff x="6741828" y="1435344"/>
            <a:chExt cx="380382" cy="296049"/>
          </a:xfrm>
        </p:grpSpPr>
        <p:sp>
          <p:nvSpPr>
            <p:cNvPr id="9" name="Rectangle 8" descr="Step number 2">
              <a:extLst>
                <a:ext uri="{FF2B5EF4-FFF2-40B4-BE49-F238E27FC236}">
                  <a16:creationId xmlns:a16="http://schemas.microsoft.com/office/drawing/2014/main" id="{5CA1F024-F33C-82B8-034F-DA332C48B443}"/>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descr="Small square with numeral 2 inside ">
              <a:extLst>
                <a:ext uri="{FF2B5EF4-FFF2-40B4-BE49-F238E27FC236}">
                  <a16:creationId xmlns:a16="http://schemas.microsoft.com/office/drawing/2014/main" id="{FF22418A-28C2-BA19-7317-5DAA2AB6D75B}"/>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11" name="Text Placeholder 8">
            <a:extLst>
              <a:ext uri="{FF2B5EF4-FFF2-40B4-BE49-F238E27FC236}">
                <a16:creationId xmlns:a16="http://schemas.microsoft.com/office/drawing/2014/main" id="{0BF5CE7E-0F24-CE5D-6348-B53DA158E945}"/>
              </a:ext>
            </a:extLst>
          </p:cNvPr>
          <p:cNvSpPr txBox="1">
            <a:spLocks/>
          </p:cNvSpPr>
          <p:nvPr/>
        </p:nvSpPr>
        <p:spPr>
          <a:xfrm>
            <a:off x="1991155" y="3747125"/>
            <a:ext cx="3679803" cy="1529550"/>
          </a:xfrm>
          <a:prstGeom prst="rect">
            <a:avLst/>
          </a:prstGeom>
        </p:spPr>
        <p:txBody>
          <a:bodyPr vert="horz" lIns="91440" tIns="45720" rIns="91440" bIns="45720" rtlCol="0" anchor="t" anchorCtr="0">
            <a:noAutofit/>
          </a:bodyPr>
          <a:lstStyle>
            <a:defPPr>
              <a:defRPr lang="en-US"/>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8000"/>
              </a:lnSpc>
            </a:pPr>
            <a:r>
              <a:rPr lang="en-US" sz="1600" dirty="0">
                <a:solidFill>
                  <a:schemeClr val="tx1">
                    <a:lumMod val="75000"/>
                    <a:lumOff val="25000"/>
                  </a:schemeClr>
                </a:solidFill>
              </a:rPr>
              <a:t>We set the index of the table into date for time-series analysis later explained in next slides.</a:t>
            </a:r>
          </a:p>
          <a:p>
            <a:pPr algn="l">
              <a:lnSpc>
                <a:spcPct val="108000"/>
              </a:lnSpc>
            </a:pPr>
            <a:r>
              <a:rPr lang="en-US" sz="1600" dirty="0">
                <a:solidFill>
                  <a:schemeClr val="tx1">
                    <a:lumMod val="75000"/>
                    <a:lumOff val="25000"/>
                  </a:schemeClr>
                </a:solidFill>
              </a:rPr>
              <a:t>The dataset starts from 28</a:t>
            </a:r>
            <a:r>
              <a:rPr lang="en-US" sz="1600" baseline="30000" dirty="0">
                <a:solidFill>
                  <a:schemeClr val="tx1">
                    <a:lumMod val="75000"/>
                    <a:lumOff val="25000"/>
                  </a:schemeClr>
                </a:solidFill>
              </a:rPr>
              <a:t>th</a:t>
            </a:r>
            <a:r>
              <a:rPr lang="en-US" sz="1600" dirty="0">
                <a:solidFill>
                  <a:schemeClr val="tx1">
                    <a:lumMod val="75000"/>
                    <a:lumOff val="25000"/>
                  </a:schemeClr>
                </a:solidFill>
              </a:rPr>
              <a:t> Mar 2022 to 17</a:t>
            </a:r>
            <a:r>
              <a:rPr lang="en-US" sz="1600" baseline="30000" dirty="0">
                <a:solidFill>
                  <a:schemeClr val="tx1">
                    <a:lumMod val="75000"/>
                    <a:lumOff val="25000"/>
                  </a:schemeClr>
                </a:solidFill>
              </a:rPr>
              <a:t>th</a:t>
            </a:r>
            <a:r>
              <a:rPr lang="en-US" sz="1600" dirty="0">
                <a:solidFill>
                  <a:schemeClr val="tx1">
                    <a:lumMod val="75000"/>
                    <a:lumOff val="25000"/>
                  </a:schemeClr>
                </a:solidFill>
              </a:rPr>
              <a:t> Jun 2022, almost </a:t>
            </a:r>
            <a:r>
              <a:rPr lang="en-US" sz="1600">
                <a:solidFill>
                  <a:schemeClr val="tx1">
                    <a:lumMod val="75000"/>
                    <a:lumOff val="25000"/>
                  </a:schemeClr>
                </a:solidFill>
              </a:rPr>
              <a:t>3 months.</a:t>
            </a:r>
            <a:endParaRPr lang="en-US" sz="1600" dirty="0">
              <a:solidFill>
                <a:schemeClr val="tx1">
                  <a:lumMod val="75000"/>
                  <a:lumOff val="25000"/>
                </a:schemeClr>
              </a:solidFill>
            </a:endParaRPr>
          </a:p>
        </p:txBody>
      </p:sp>
      <p:pic>
        <p:nvPicPr>
          <p:cNvPr id="13" name="Picture 12">
            <a:extLst>
              <a:ext uri="{FF2B5EF4-FFF2-40B4-BE49-F238E27FC236}">
                <a16:creationId xmlns:a16="http://schemas.microsoft.com/office/drawing/2014/main" id="{A4BF0578-219A-A646-FD7E-233D605F995A}"/>
              </a:ext>
            </a:extLst>
          </p:cNvPr>
          <p:cNvPicPr>
            <a:picLocks noChangeAspect="1"/>
          </p:cNvPicPr>
          <p:nvPr/>
        </p:nvPicPr>
        <p:blipFill>
          <a:blip r:embed="rId2"/>
          <a:stretch>
            <a:fillRect/>
          </a:stretch>
        </p:blipFill>
        <p:spPr>
          <a:xfrm>
            <a:off x="6521044" y="1313343"/>
            <a:ext cx="4737821" cy="1200248"/>
          </a:xfrm>
          <a:prstGeom prst="rect">
            <a:avLst/>
          </a:prstGeom>
        </p:spPr>
      </p:pic>
      <p:pic>
        <p:nvPicPr>
          <p:cNvPr id="15" name="Picture 14">
            <a:extLst>
              <a:ext uri="{FF2B5EF4-FFF2-40B4-BE49-F238E27FC236}">
                <a16:creationId xmlns:a16="http://schemas.microsoft.com/office/drawing/2014/main" id="{EDD85407-EA73-D1CB-927B-4F3E0EE73B50}"/>
              </a:ext>
            </a:extLst>
          </p:cNvPr>
          <p:cNvPicPr>
            <a:picLocks noChangeAspect="1"/>
          </p:cNvPicPr>
          <p:nvPr/>
        </p:nvPicPr>
        <p:blipFill>
          <a:blip r:embed="rId3"/>
          <a:stretch>
            <a:fillRect/>
          </a:stretch>
        </p:blipFill>
        <p:spPr>
          <a:xfrm>
            <a:off x="6421105" y="3738282"/>
            <a:ext cx="5272294" cy="1200248"/>
          </a:xfrm>
          <a:prstGeom prst="rect">
            <a:avLst/>
          </a:prstGeom>
        </p:spPr>
      </p:pic>
      <p:grpSp>
        <p:nvGrpSpPr>
          <p:cNvPr id="16" name="Group 15" descr="Step number 2">
            <a:extLst>
              <a:ext uri="{FF2B5EF4-FFF2-40B4-BE49-F238E27FC236}">
                <a16:creationId xmlns:a16="http://schemas.microsoft.com/office/drawing/2014/main" id="{703B8653-DCBC-4CAF-F64C-F4013F75CB0B}"/>
              </a:ext>
            </a:extLst>
          </p:cNvPr>
          <p:cNvGrpSpPr/>
          <p:nvPr/>
        </p:nvGrpSpPr>
        <p:grpSpPr bwMode="gray">
          <a:xfrm>
            <a:off x="1538941" y="5657752"/>
            <a:ext cx="380382" cy="296049"/>
            <a:chOff x="6741828" y="1435344"/>
            <a:chExt cx="380382" cy="296049"/>
          </a:xfrm>
        </p:grpSpPr>
        <p:sp>
          <p:nvSpPr>
            <p:cNvPr id="17" name="Rectangle 16" descr="Step number 2">
              <a:extLst>
                <a:ext uri="{FF2B5EF4-FFF2-40B4-BE49-F238E27FC236}">
                  <a16:creationId xmlns:a16="http://schemas.microsoft.com/office/drawing/2014/main" id="{93C17F6E-E3F9-4623-3FE8-2766C9C30E23}"/>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descr="Small square with numeral 2 inside ">
              <a:extLst>
                <a:ext uri="{FF2B5EF4-FFF2-40B4-BE49-F238E27FC236}">
                  <a16:creationId xmlns:a16="http://schemas.microsoft.com/office/drawing/2014/main" id="{99EEE01D-1FAD-04AE-A0EF-7EFCC93BDD4D}"/>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3</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19" name="Text Placeholder 8">
            <a:extLst>
              <a:ext uri="{FF2B5EF4-FFF2-40B4-BE49-F238E27FC236}">
                <a16:creationId xmlns:a16="http://schemas.microsoft.com/office/drawing/2014/main" id="{93944451-851C-B0D1-5CAB-8B01F519929A}"/>
              </a:ext>
            </a:extLst>
          </p:cNvPr>
          <p:cNvSpPr txBox="1">
            <a:spLocks/>
          </p:cNvSpPr>
          <p:nvPr/>
        </p:nvSpPr>
        <p:spPr>
          <a:xfrm>
            <a:off x="1991155" y="5666595"/>
            <a:ext cx="3679803" cy="667093"/>
          </a:xfrm>
          <a:prstGeom prst="rect">
            <a:avLst/>
          </a:prstGeom>
        </p:spPr>
        <p:txBody>
          <a:bodyPr vert="horz" lIns="91440" tIns="45720" rIns="91440" bIns="45720" rtlCol="0" anchor="t" anchorCtr="0">
            <a:noAutofit/>
          </a:bodyPr>
          <a:lstStyle>
            <a:defPPr>
              <a:defRPr lang="en-US"/>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8000"/>
              </a:lnSpc>
            </a:pPr>
            <a:r>
              <a:rPr lang="en-US" sz="1600" dirty="0">
                <a:solidFill>
                  <a:schemeClr val="tx1">
                    <a:lumMod val="75000"/>
                    <a:lumOff val="25000"/>
                  </a:schemeClr>
                </a:solidFill>
              </a:rPr>
              <a:t>For analysis and prediction, we will use column “VOLUME”</a:t>
            </a:r>
          </a:p>
        </p:txBody>
      </p:sp>
      <p:sp>
        <p:nvSpPr>
          <p:cNvPr id="20" name="Rectangle 19">
            <a:extLst>
              <a:ext uri="{FF2B5EF4-FFF2-40B4-BE49-F238E27FC236}">
                <a16:creationId xmlns:a16="http://schemas.microsoft.com/office/drawing/2014/main" id="{2DE9D713-2609-7763-0BD1-B154D0F40DEC}"/>
              </a:ext>
            </a:extLst>
          </p:cNvPr>
          <p:cNvSpPr/>
          <p:nvPr/>
        </p:nvSpPr>
        <p:spPr>
          <a:xfrm>
            <a:off x="10897299" y="3665989"/>
            <a:ext cx="453006" cy="12002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Rectangle 20">
            <a:extLst>
              <a:ext uri="{FF2B5EF4-FFF2-40B4-BE49-F238E27FC236}">
                <a16:creationId xmlns:a16="http://schemas.microsoft.com/office/drawing/2014/main" id="{2F5E7DC3-73D2-DC60-076B-A2B334453F40}"/>
              </a:ext>
            </a:extLst>
          </p:cNvPr>
          <p:cNvSpPr/>
          <p:nvPr/>
        </p:nvSpPr>
        <p:spPr>
          <a:xfrm>
            <a:off x="6421105" y="4118993"/>
            <a:ext cx="453006" cy="74724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2" name="Group 21" descr="Step number 2">
            <a:extLst>
              <a:ext uri="{FF2B5EF4-FFF2-40B4-BE49-F238E27FC236}">
                <a16:creationId xmlns:a16="http://schemas.microsoft.com/office/drawing/2014/main" id="{37EB6E24-09C5-5F42-5F18-8861FD4ADCC7}"/>
              </a:ext>
            </a:extLst>
          </p:cNvPr>
          <p:cNvGrpSpPr/>
          <p:nvPr/>
        </p:nvGrpSpPr>
        <p:grpSpPr bwMode="gray">
          <a:xfrm>
            <a:off x="6040723" y="3999128"/>
            <a:ext cx="380382" cy="296049"/>
            <a:chOff x="6741828" y="1435344"/>
            <a:chExt cx="380382" cy="296049"/>
          </a:xfrm>
        </p:grpSpPr>
        <p:sp>
          <p:nvSpPr>
            <p:cNvPr id="23" name="Rectangle 22" descr="Step number 2">
              <a:extLst>
                <a:ext uri="{FF2B5EF4-FFF2-40B4-BE49-F238E27FC236}">
                  <a16:creationId xmlns:a16="http://schemas.microsoft.com/office/drawing/2014/main" id="{71709427-2C80-7DCB-E6EA-80179D428B4C}"/>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descr="Small square with numeral 2 inside ">
              <a:extLst>
                <a:ext uri="{FF2B5EF4-FFF2-40B4-BE49-F238E27FC236}">
                  <a16:creationId xmlns:a16="http://schemas.microsoft.com/office/drawing/2014/main" id="{0BF8B97E-46FF-789A-756C-36EFDDD575A9}"/>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grpSp>
        <p:nvGrpSpPr>
          <p:cNvPr id="25" name="Group 24" descr="Step number 2">
            <a:extLst>
              <a:ext uri="{FF2B5EF4-FFF2-40B4-BE49-F238E27FC236}">
                <a16:creationId xmlns:a16="http://schemas.microsoft.com/office/drawing/2014/main" id="{3CB54C01-D06A-BCE4-0762-7BCEB74743BF}"/>
              </a:ext>
            </a:extLst>
          </p:cNvPr>
          <p:cNvGrpSpPr/>
          <p:nvPr/>
        </p:nvGrpSpPr>
        <p:grpSpPr bwMode="gray">
          <a:xfrm>
            <a:off x="10740579" y="3333793"/>
            <a:ext cx="380382" cy="296049"/>
            <a:chOff x="6741828" y="1435344"/>
            <a:chExt cx="380382" cy="296049"/>
          </a:xfrm>
        </p:grpSpPr>
        <p:sp>
          <p:nvSpPr>
            <p:cNvPr id="26" name="Rectangle 25" descr="Step number 2">
              <a:extLst>
                <a:ext uri="{FF2B5EF4-FFF2-40B4-BE49-F238E27FC236}">
                  <a16:creationId xmlns:a16="http://schemas.microsoft.com/office/drawing/2014/main" id="{4F883363-EC73-79E1-6C59-6574DD104729}"/>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descr="Small square with numeral 2 inside ">
              <a:extLst>
                <a:ext uri="{FF2B5EF4-FFF2-40B4-BE49-F238E27FC236}">
                  <a16:creationId xmlns:a16="http://schemas.microsoft.com/office/drawing/2014/main" id="{A2C24275-6F13-54C2-4A91-F1D2FE0866F1}"/>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3</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grpSp>
        <p:nvGrpSpPr>
          <p:cNvPr id="28" name="Group 27" descr="Step number 1">
            <a:extLst>
              <a:ext uri="{FF2B5EF4-FFF2-40B4-BE49-F238E27FC236}">
                <a16:creationId xmlns:a16="http://schemas.microsoft.com/office/drawing/2014/main" id="{31972136-B61C-1757-1523-38B6FFFDAA2F}"/>
              </a:ext>
            </a:extLst>
          </p:cNvPr>
          <p:cNvGrpSpPr/>
          <p:nvPr/>
        </p:nvGrpSpPr>
        <p:grpSpPr bwMode="gray">
          <a:xfrm>
            <a:off x="6217100" y="1254827"/>
            <a:ext cx="380382" cy="296049"/>
            <a:chOff x="6741828" y="1435344"/>
            <a:chExt cx="380382" cy="296049"/>
          </a:xfrm>
        </p:grpSpPr>
        <p:sp>
          <p:nvSpPr>
            <p:cNvPr id="29" name="Rectangle 28" descr="Step number 1">
              <a:extLst>
                <a:ext uri="{FF2B5EF4-FFF2-40B4-BE49-F238E27FC236}">
                  <a16:creationId xmlns:a16="http://schemas.microsoft.com/office/drawing/2014/main" id="{45E5AB3F-3318-AAD5-5E64-631E1BC13012}"/>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descr="Small square with numeral 1 inside ">
              <a:extLst>
                <a:ext uri="{FF2B5EF4-FFF2-40B4-BE49-F238E27FC236}">
                  <a16:creationId xmlns:a16="http://schemas.microsoft.com/office/drawing/2014/main" id="{0D3C19CE-E268-9F8C-2F7A-9C913C5CC395}"/>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Tree>
    <p:extLst>
      <p:ext uri="{BB962C8B-B14F-4D97-AF65-F5344CB8AC3E}">
        <p14:creationId xmlns:p14="http://schemas.microsoft.com/office/powerpoint/2010/main" val="2591664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339B1-1E39-3045-98FF-2F9D697DB906}"/>
              </a:ext>
            </a:extLst>
          </p:cNvPr>
          <p:cNvSpPr>
            <a:spLocks noGrp="1"/>
          </p:cNvSpPr>
          <p:nvPr>
            <p:ph type="title"/>
          </p:nvPr>
        </p:nvSpPr>
        <p:spPr/>
        <p:txBody>
          <a:bodyPr>
            <a:normAutofit/>
          </a:bodyPr>
          <a:lstStyle/>
          <a:p>
            <a:r>
              <a:rPr lang="en-SG" sz="2800" dirty="0"/>
              <a:t>2. Exploratory Data Analysis</a:t>
            </a:r>
            <a:endParaRPr lang="en-SG" dirty="0"/>
          </a:p>
        </p:txBody>
      </p:sp>
      <p:grpSp>
        <p:nvGrpSpPr>
          <p:cNvPr id="4" name="Group 3" descr="Step number 1">
            <a:extLst>
              <a:ext uri="{FF2B5EF4-FFF2-40B4-BE49-F238E27FC236}">
                <a16:creationId xmlns:a16="http://schemas.microsoft.com/office/drawing/2014/main" id="{76760A47-B851-0F55-3D70-32737D805869}"/>
              </a:ext>
            </a:extLst>
          </p:cNvPr>
          <p:cNvGrpSpPr/>
          <p:nvPr/>
        </p:nvGrpSpPr>
        <p:grpSpPr bwMode="gray">
          <a:xfrm>
            <a:off x="1626903" y="1321732"/>
            <a:ext cx="380382" cy="296049"/>
            <a:chOff x="6741828" y="1435344"/>
            <a:chExt cx="380382" cy="296049"/>
          </a:xfrm>
        </p:grpSpPr>
        <p:sp>
          <p:nvSpPr>
            <p:cNvPr id="5" name="Rectangle 4" descr="Step number 1">
              <a:extLst>
                <a:ext uri="{FF2B5EF4-FFF2-40B4-BE49-F238E27FC236}">
                  <a16:creationId xmlns:a16="http://schemas.microsoft.com/office/drawing/2014/main" id="{3E33C717-C7D1-E7B6-8CF0-33244B4F9803}"/>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descr="Small square with numeral 1 inside ">
              <a:extLst>
                <a:ext uri="{FF2B5EF4-FFF2-40B4-BE49-F238E27FC236}">
                  <a16:creationId xmlns:a16="http://schemas.microsoft.com/office/drawing/2014/main" id="{EFCCF1A4-A56B-78B4-54E5-A16331530C91}"/>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7" name="Text Placeholder 7">
            <a:extLst>
              <a:ext uri="{FF2B5EF4-FFF2-40B4-BE49-F238E27FC236}">
                <a16:creationId xmlns:a16="http://schemas.microsoft.com/office/drawing/2014/main" id="{30F07E4A-E08D-DA36-BD3A-1C023C66A53F}"/>
              </a:ext>
            </a:extLst>
          </p:cNvPr>
          <p:cNvSpPr txBox="1">
            <a:spLocks/>
          </p:cNvSpPr>
          <p:nvPr/>
        </p:nvSpPr>
        <p:spPr>
          <a:xfrm>
            <a:off x="2091823" y="1330574"/>
            <a:ext cx="4425696" cy="1530071"/>
          </a:xfrm>
          <a:prstGeom prst="rect">
            <a:avLst/>
          </a:prstGeom>
        </p:spPr>
        <p:txBody>
          <a:bodyPr vert="horz" lIns="91440" tIns="45720" rIns="91440" bIns="45720" rtlCol="0" anchor="t" anchorCtr="0">
            <a:normAutofit/>
          </a:bodyPr>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8000"/>
              </a:lnSpc>
            </a:pPr>
            <a:r>
              <a:rPr lang="en-US" b="1" dirty="0">
                <a:solidFill>
                  <a:schemeClr val="tx1">
                    <a:lumMod val="75000"/>
                    <a:lumOff val="25000"/>
                  </a:schemeClr>
                </a:solidFill>
              </a:rPr>
              <a:t>Check the data histogram.</a:t>
            </a:r>
          </a:p>
          <a:p>
            <a:pPr>
              <a:lnSpc>
                <a:spcPct val="108000"/>
              </a:lnSpc>
            </a:pPr>
            <a:r>
              <a:rPr lang="en-US" dirty="0">
                <a:solidFill>
                  <a:schemeClr val="tx1">
                    <a:lumMod val="75000"/>
                    <a:lumOff val="25000"/>
                  </a:schemeClr>
                </a:solidFill>
              </a:rPr>
              <a:t>From graph below, the distribution is right-skewed. We need to make it closer to normal distribution to make it easier for Machine Learning (ML) models to predict. We can take the natural logarithm of VOLUME.</a:t>
            </a:r>
          </a:p>
        </p:txBody>
      </p:sp>
      <p:grpSp>
        <p:nvGrpSpPr>
          <p:cNvPr id="19" name="Group 18" descr="Step number 2">
            <a:extLst>
              <a:ext uri="{FF2B5EF4-FFF2-40B4-BE49-F238E27FC236}">
                <a16:creationId xmlns:a16="http://schemas.microsoft.com/office/drawing/2014/main" id="{48897A23-44EE-3E0B-750D-9D6E180CDB3A}"/>
              </a:ext>
            </a:extLst>
          </p:cNvPr>
          <p:cNvGrpSpPr/>
          <p:nvPr/>
        </p:nvGrpSpPr>
        <p:grpSpPr bwMode="gray">
          <a:xfrm>
            <a:off x="6798978" y="1321732"/>
            <a:ext cx="380382" cy="296049"/>
            <a:chOff x="6741828" y="1435344"/>
            <a:chExt cx="380382" cy="296049"/>
          </a:xfrm>
        </p:grpSpPr>
        <p:sp>
          <p:nvSpPr>
            <p:cNvPr id="20" name="Rectangle 19" descr="Step number 2">
              <a:extLst>
                <a:ext uri="{FF2B5EF4-FFF2-40B4-BE49-F238E27FC236}">
                  <a16:creationId xmlns:a16="http://schemas.microsoft.com/office/drawing/2014/main" id="{6F1A6881-E302-0376-60C0-BD66AAD02CF7}"/>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descr="Small square with numeral 2 inside ">
              <a:extLst>
                <a:ext uri="{FF2B5EF4-FFF2-40B4-BE49-F238E27FC236}">
                  <a16:creationId xmlns:a16="http://schemas.microsoft.com/office/drawing/2014/main" id="{4236BB72-5CF6-EF67-46C6-6C335E42C069}"/>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22" name="Text Placeholder 8">
            <a:extLst>
              <a:ext uri="{FF2B5EF4-FFF2-40B4-BE49-F238E27FC236}">
                <a16:creationId xmlns:a16="http://schemas.microsoft.com/office/drawing/2014/main" id="{F1AAFF80-3383-7CF1-729E-65DEE33E28B3}"/>
              </a:ext>
            </a:extLst>
          </p:cNvPr>
          <p:cNvSpPr txBox="1">
            <a:spLocks/>
          </p:cNvSpPr>
          <p:nvPr/>
        </p:nvSpPr>
        <p:spPr>
          <a:xfrm>
            <a:off x="7251192" y="1330575"/>
            <a:ext cx="4579364" cy="1906111"/>
          </a:xfrm>
          <a:prstGeom prst="rect">
            <a:avLst/>
          </a:prstGeom>
        </p:spPr>
        <p:txBody>
          <a:bodyPr vert="horz" lIns="91440" tIns="45720" rIns="91440" bIns="45720" rtlCol="0" anchor="t" anchorCtr="0">
            <a:noAutofit/>
          </a:bodyPr>
          <a:lstStyle>
            <a:defPPr>
              <a:defRPr lang="en-US"/>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8000"/>
              </a:lnSpc>
            </a:pPr>
            <a:r>
              <a:rPr lang="en-US" b="1" dirty="0">
                <a:solidFill>
                  <a:schemeClr val="tx1">
                    <a:lumMod val="75000"/>
                    <a:lumOff val="25000"/>
                  </a:schemeClr>
                </a:solidFill>
              </a:rPr>
              <a:t>Check seasonality</a:t>
            </a:r>
          </a:p>
          <a:p>
            <a:pPr algn="l">
              <a:lnSpc>
                <a:spcPct val="108000"/>
              </a:lnSpc>
            </a:pPr>
            <a:r>
              <a:rPr lang="en-US" dirty="0">
                <a:solidFill>
                  <a:schemeClr val="tx1">
                    <a:lumMod val="75000"/>
                    <a:lumOff val="25000"/>
                  </a:schemeClr>
                </a:solidFill>
              </a:rPr>
              <a:t>In the third graph below, we can see </a:t>
            </a:r>
            <a:r>
              <a:rPr lang="en-US" b="1" dirty="0">
                <a:solidFill>
                  <a:schemeClr val="tx1">
                    <a:lumMod val="75000"/>
                    <a:lumOff val="25000"/>
                  </a:schemeClr>
                </a:solidFill>
              </a:rPr>
              <a:t>seasonality</a:t>
            </a:r>
            <a:r>
              <a:rPr lang="en-US" dirty="0">
                <a:solidFill>
                  <a:schemeClr val="tx1">
                    <a:lumMod val="75000"/>
                    <a:lumOff val="25000"/>
                  </a:schemeClr>
                </a:solidFill>
              </a:rPr>
              <a:t> every 5 data points (working day) which </a:t>
            </a:r>
            <a:r>
              <a:rPr lang="en-US" b="1" dirty="0">
                <a:solidFill>
                  <a:schemeClr val="tx1">
                    <a:lumMod val="75000"/>
                    <a:lumOff val="25000"/>
                  </a:schemeClr>
                </a:solidFill>
              </a:rPr>
              <a:t>corresponds to 1 working week</a:t>
            </a:r>
            <a:r>
              <a:rPr lang="en-US" dirty="0">
                <a:solidFill>
                  <a:schemeClr val="tx1">
                    <a:lumMod val="75000"/>
                    <a:lumOff val="25000"/>
                  </a:schemeClr>
                </a:solidFill>
              </a:rPr>
              <a:t>. We will reduce the effect by calculating the daily average traded volume with </a:t>
            </a:r>
            <a:r>
              <a:rPr lang="en-US" b="1" dirty="0">
                <a:solidFill>
                  <a:schemeClr val="tx1">
                    <a:lumMod val="75000"/>
                    <a:lumOff val="25000"/>
                  </a:schemeClr>
                </a:solidFill>
              </a:rPr>
              <a:t>simple moving average of 5 days.</a:t>
            </a:r>
          </a:p>
          <a:p>
            <a:pPr algn="l">
              <a:lnSpc>
                <a:spcPct val="108000"/>
              </a:lnSpc>
            </a:pPr>
            <a:endParaRPr lang="en-US" dirty="0">
              <a:solidFill>
                <a:schemeClr val="tx1">
                  <a:lumMod val="75000"/>
                  <a:lumOff val="25000"/>
                </a:schemeClr>
              </a:solidFill>
            </a:endParaRPr>
          </a:p>
        </p:txBody>
      </p:sp>
      <p:pic>
        <p:nvPicPr>
          <p:cNvPr id="1026" name="Picture 2">
            <a:extLst>
              <a:ext uri="{FF2B5EF4-FFF2-40B4-BE49-F238E27FC236}">
                <a16:creationId xmlns:a16="http://schemas.microsoft.com/office/drawing/2014/main" id="{345B3021-1DEF-34A3-4790-8A84C4C727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1328" y="2631326"/>
            <a:ext cx="2987943" cy="2046859"/>
          </a:xfrm>
          <a:prstGeom prst="rect">
            <a:avLst/>
          </a:prstGeom>
          <a:noFill/>
          <a:extLst>
            <a:ext uri="{909E8E84-426E-40DD-AFC4-6F175D3DCCD1}">
              <a14:hiddenFill xmlns:a14="http://schemas.microsoft.com/office/drawing/2010/main">
                <a:solidFill>
                  <a:srgbClr val="FFFFFF"/>
                </a:solidFill>
              </a14:hiddenFill>
            </a:ext>
          </a:extLst>
        </p:spPr>
      </p:pic>
      <p:sp>
        <p:nvSpPr>
          <p:cNvPr id="29" name="Text Placeholder 7">
            <a:extLst>
              <a:ext uri="{FF2B5EF4-FFF2-40B4-BE49-F238E27FC236}">
                <a16:creationId xmlns:a16="http://schemas.microsoft.com/office/drawing/2014/main" id="{57872928-AD97-4665-DD41-2813C35CF8D0}"/>
              </a:ext>
            </a:extLst>
          </p:cNvPr>
          <p:cNvSpPr txBox="1">
            <a:spLocks/>
          </p:cNvSpPr>
          <p:nvPr/>
        </p:nvSpPr>
        <p:spPr>
          <a:xfrm>
            <a:off x="3215139" y="2792562"/>
            <a:ext cx="2065172" cy="336607"/>
          </a:xfrm>
          <a:prstGeom prst="rect">
            <a:avLst/>
          </a:prstGeom>
        </p:spPr>
        <p:txBody>
          <a:bodyPr vert="horz" lIns="91440" tIns="45720" rIns="91440" bIns="45720" rtlCol="0" anchor="t" anchorCtr="0">
            <a:normAutofit fontScale="85000" lnSpcReduction="20000"/>
          </a:bodyPr>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8000"/>
              </a:lnSpc>
            </a:pPr>
            <a:r>
              <a:rPr lang="en-US" sz="1100" b="1" dirty="0">
                <a:solidFill>
                  <a:schemeClr val="tx1">
                    <a:lumMod val="75000"/>
                    <a:lumOff val="25000"/>
                  </a:schemeClr>
                </a:solidFill>
              </a:rPr>
              <a:t>Before</a:t>
            </a:r>
          </a:p>
          <a:p>
            <a:pPr>
              <a:lnSpc>
                <a:spcPct val="108000"/>
              </a:lnSpc>
            </a:pPr>
            <a:r>
              <a:rPr lang="en-US" sz="1100" b="1" dirty="0">
                <a:solidFill>
                  <a:schemeClr val="tx1">
                    <a:lumMod val="75000"/>
                    <a:lumOff val="25000"/>
                  </a:schemeClr>
                </a:solidFill>
              </a:rPr>
              <a:t>Skewness (should be 0): 1.788</a:t>
            </a:r>
          </a:p>
        </p:txBody>
      </p:sp>
      <p:pic>
        <p:nvPicPr>
          <p:cNvPr id="1028" name="Picture 4">
            <a:extLst>
              <a:ext uri="{FF2B5EF4-FFF2-40B4-BE49-F238E27FC236}">
                <a16:creationId xmlns:a16="http://schemas.microsoft.com/office/drawing/2014/main" id="{10A312CD-766B-BAE0-A4C4-FA2C6C4143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9025" y="4712718"/>
            <a:ext cx="2928723" cy="1973705"/>
          </a:xfrm>
          <a:prstGeom prst="rect">
            <a:avLst/>
          </a:prstGeom>
          <a:noFill/>
          <a:extLst>
            <a:ext uri="{909E8E84-426E-40DD-AFC4-6F175D3DCCD1}">
              <a14:hiddenFill xmlns:a14="http://schemas.microsoft.com/office/drawing/2010/main">
                <a:solidFill>
                  <a:srgbClr val="FFFFFF"/>
                </a:solidFill>
              </a14:hiddenFill>
            </a:ext>
          </a:extLst>
        </p:spPr>
      </p:pic>
      <p:sp>
        <p:nvSpPr>
          <p:cNvPr id="32" name="Text Placeholder 7">
            <a:extLst>
              <a:ext uri="{FF2B5EF4-FFF2-40B4-BE49-F238E27FC236}">
                <a16:creationId xmlns:a16="http://schemas.microsoft.com/office/drawing/2014/main" id="{687DC5B1-828C-5809-9887-1AD1A2A2AD24}"/>
              </a:ext>
            </a:extLst>
          </p:cNvPr>
          <p:cNvSpPr txBox="1">
            <a:spLocks/>
          </p:cNvSpPr>
          <p:nvPr/>
        </p:nvSpPr>
        <p:spPr>
          <a:xfrm>
            <a:off x="4030828" y="5081660"/>
            <a:ext cx="2065172" cy="336607"/>
          </a:xfrm>
          <a:prstGeom prst="rect">
            <a:avLst/>
          </a:prstGeom>
        </p:spPr>
        <p:txBody>
          <a:bodyPr vert="horz" lIns="91440" tIns="45720" rIns="91440" bIns="45720" rtlCol="0" anchor="t" anchorCtr="0">
            <a:normAutofit fontScale="92500" lnSpcReduction="20000"/>
          </a:bodyPr>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8000"/>
              </a:lnSpc>
            </a:pPr>
            <a:r>
              <a:rPr lang="en-US" sz="1000" b="1" dirty="0">
                <a:solidFill>
                  <a:schemeClr val="tx1">
                    <a:lumMod val="75000"/>
                    <a:lumOff val="25000"/>
                  </a:schemeClr>
                </a:solidFill>
              </a:rPr>
              <a:t>After</a:t>
            </a:r>
          </a:p>
          <a:p>
            <a:pPr>
              <a:lnSpc>
                <a:spcPct val="108000"/>
              </a:lnSpc>
            </a:pPr>
            <a:r>
              <a:rPr lang="en-US" sz="1000" b="1" dirty="0">
                <a:solidFill>
                  <a:schemeClr val="tx1">
                    <a:lumMod val="75000"/>
                    <a:lumOff val="25000"/>
                  </a:schemeClr>
                </a:solidFill>
              </a:rPr>
              <a:t>Skewness: 0.238</a:t>
            </a:r>
          </a:p>
        </p:txBody>
      </p:sp>
      <p:grpSp>
        <p:nvGrpSpPr>
          <p:cNvPr id="34" name="Group 33" descr="Step number 1">
            <a:extLst>
              <a:ext uri="{FF2B5EF4-FFF2-40B4-BE49-F238E27FC236}">
                <a16:creationId xmlns:a16="http://schemas.microsoft.com/office/drawing/2014/main" id="{F9C1D876-F644-FDF2-B37E-9CC9189BAC98}"/>
              </a:ext>
            </a:extLst>
          </p:cNvPr>
          <p:cNvGrpSpPr/>
          <p:nvPr/>
        </p:nvGrpSpPr>
        <p:grpSpPr bwMode="gray">
          <a:xfrm>
            <a:off x="1968304" y="4435849"/>
            <a:ext cx="380382" cy="296049"/>
            <a:chOff x="6741828" y="1435344"/>
            <a:chExt cx="380382" cy="296049"/>
          </a:xfrm>
        </p:grpSpPr>
        <p:sp>
          <p:nvSpPr>
            <p:cNvPr id="35" name="Rectangle 34" descr="Step number 1">
              <a:extLst>
                <a:ext uri="{FF2B5EF4-FFF2-40B4-BE49-F238E27FC236}">
                  <a16:creationId xmlns:a16="http://schemas.microsoft.com/office/drawing/2014/main" id="{0D5307F2-3B69-6333-DD98-54987DC693CB}"/>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descr="Small square with numeral 1 inside ">
              <a:extLst>
                <a:ext uri="{FF2B5EF4-FFF2-40B4-BE49-F238E27FC236}">
                  <a16:creationId xmlns:a16="http://schemas.microsoft.com/office/drawing/2014/main" id="{E71763C9-80BE-4A1F-ADB7-BDA8B2DE099B}"/>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pic>
        <p:nvPicPr>
          <p:cNvPr id="40" name="Picture 6">
            <a:extLst>
              <a:ext uri="{FF2B5EF4-FFF2-40B4-BE49-F238E27FC236}">
                <a16:creationId xmlns:a16="http://schemas.microsoft.com/office/drawing/2014/main" id="{49DF9F8E-9942-0A28-2894-95E2A215D0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8776" y="3129169"/>
            <a:ext cx="6540146" cy="3450831"/>
          </a:xfrm>
          <a:prstGeom prst="rect">
            <a:avLst/>
          </a:prstGeom>
          <a:noFill/>
          <a:extLst>
            <a:ext uri="{909E8E84-426E-40DD-AFC4-6F175D3DCCD1}">
              <a14:hiddenFill xmlns:a14="http://schemas.microsoft.com/office/drawing/2010/main">
                <a:solidFill>
                  <a:srgbClr val="FFFFFF"/>
                </a:solidFill>
              </a14:hiddenFill>
            </a:ext>
          </a:extLst>
        </p:spPr>
      </p:pic>
      <p:grpSp>
        <p:nvGrpSpPr>
          <p:cNvPr id="41" name="Group 40" descr="Step number 2">
            <a:extLst>
              <a:ext uri="{FF2B5EF4-FFF2-40B4-BE49-F238E27FC236}">
                <a16:creationId xmlns:a16="http://schemas.microsoft.com/office/drawing/2014/main" id="{AEBA7A56-2A8B-AB9E-13B1-C4D11CBC792B}"/>
              </a:ext>
            </a:extLst>
          </p:cNvPr>
          <p:cNvGrpSpPr/>
          <p:nvPr/>
        </p:nvGrpSpPr>
        <p:grpSpPr bwMode="gray">
          <a:xfrm>
            <a:off x="5446628" y="4850176"/>
            <a:ext cx="380382" cy="296049"/>
            <a:chOff x="6741828" y="1435344"/>
            <a:chExt cx="380382" cy="296049"/>
          </a:xfrm>
        </p:grpSpPr>
        <p:sp>
          <p:nvSpPr>
            <p:cNvPr id="42" name="Rectangle 41" descr="Step number 2">
              <a:extLst>
                <a:ext uri="{FF2B5EF4-FFF2-40B4-BE49-F238E27FC236}">
                  <a16:creationId xmlns:a16="http://schemas.microsoft.com/office/drawing/2014/main" id="{D7017A0F-6ADD-3BDB-19DC-B03065C3F390}"/>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descr="Small square with numeral 2 inside ">
              <a:extLst>
                <a:ext uri="{FF2B5EF4-FFF2-40B4-BE49-F238E27FC236}">
                  <a16:creationId xmlns:a16="http://schemas.microsoft.com/office/drawing/2014/main" id="{908FD901-170A-91F3-BC08-8F2D1711E50E}"/>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grpSp>
        <p:nvGrpSpPr>
          <p:cNvPr id="44" name="Group 43" descr="Step number 1">
            <a:extLst>
              <a:ext uri="{FF2B5EF4-FFF2-40B4-BE49-F238E27FC236}">
                <a16:creationId xmlns:a16="http://schemas.microsoft.com/office/drawing/2014/main" id="{74D35776-281B-FC8C-C9C1-8E3A5A0094AE}"/>
              </a:ext>
            </a:extLst>
          </p:cNvPr>
          <p:cNvGrpSpPr/>
          <p:nvPr/>
        </p:nvGrpSpPr>
        <p:grpSpPr bwMode="gray">
          <a:xfrm>
            <a:off x="5411470" y="3913119"/>
            <a:ext cx="380382" cy="296049"/>
            <a:chOff x="6741828" y="1435344"/>
            <a:chExt cx="380382" cy="296049"/>
          </a:xfrm>
        </p:grpSpPr>
        <p:sp>
          <p:nvSpPr>
            <p:cNvPr id="45" name="Rectangle 44" descr="Step number 1">
              <a:extLst>
                <a:ext uri="{FF2B5EF4-FFF2-40B4-BE49-F238E27FC236}">
                  <a16:creationId xmlns:a16="http://schemas.microsoft.com/office/drawing/2014/main" id="{181C1558-AEF3-42A2-C4C5-B16355B3EE36}"/>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descr="Small square with numeral 1 inside ">
              <a:extLst>
                <a:ext uri="{FF2B5EF4-FFF2-40B4-BE49-F238E27FC236}">
                  <a16:creationId xmlns:a16="http://schemas.microsoft.com/office/drawing/2014/main" id="{37F0EF35-DFA2-0624-60F6-7763B972AB2D}"/>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3</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Tree>
    <p:extLst>
      <p:ext uri="{BB962C8B-B14F-4D97-AF65-F5344CB8AC3E}">
        <p14:creationId xmlns:p14="http://schemas.microsoft.com/office/powerpoint/2010/main" val="3576090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339B1-1E39-3045-98FF-2F9D697DB906}"/>
              </a:ext>
            </a:extLst>
          </p:cNvPr>
          <p:cNvSpPr>
            <a:spLocks noGrp="1"/>
          </p:cNvSpPr>
          <p:nvPr>
            <p:ph type="title"/>
          </p:nvPr>
        </p:nvSpPr>
        <p:spPr/>
        <p:txBody>
          <a:bodyPr>
            <a:normAutofit/>
          </a:bodyPr>
          <a:lstStyle/>
          <a:p>
            <a:r>
              <a:rPr lang="en-SG" sz="2800" dirty="0"/>
              <a:t>2. Exploratory Data Analysis</a:t>
            </a:r>
            <a:endParaRPr lang="en-SG" dirty="0"/>
          </a:p>
        </p:txBody>
      </p:sp>
      <p:grpSp>
        <p:nvGrpSpPr>
          <p:cNvPr id="4" name="Group 3" descr="Step number 1">
            <a:extLst>
              <a:ext uri="{FF2B5EF4-FFF2-40B4-BE49-F238E27FC236}">
                <a16:creationId xmlns:a16="http://schemas.microsoft.com/office/drawing/2014/main" id="{76760A47-B851-0F55-3D70-32737D805869}"/>
              </a:ext>
            </a:extLst>
          </p:cNvPr>
          <p:cNvGrpSpPr/>
          <p:nvPr/>
        </p:nvGrpSpPr>
        <p:grpSpPr bwMode="gray">
          <a:xfrm>
            <a:off x="1626903" y="1321732"/>
            <a:ext cx="380382" cy="296049"/>
            <a:chOff x="6741828" y="1435344"/>
            <a:chExt cx="380382" cy="296049"/>
          </a:xfrm>
        </p:grpSpPr>
        <p:sp>
          <p:nvSpPr>
            <p:cNvPr id="5" name="Rectangle 4" descr="Step number 1">
              <a:extLst>
                <a:ext uri="{FF2B5EF4-FFF2-40B4-BE49-F238E27FC236}">
                  <a16:creationId xmlns:a16="http://schemas.microsoft.com/office/drawing/2014/main" id="{3E33C717-C7D1-E7B6-8CF0-33244B4F9803}"/>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descr="Small square with numeral 1 inside ">
              <a:extLst>
                <a:ext uri="{FF2B5EF4-FFF2-40B4-BE49-F238E27FC236}">
                  <a16:creationId xmlns:a16="http://schemas.microsoft.com/office/drawing/2014/main" id="{EFCCF1A4-A56B-78B4-54E5-A16331530C91}"/>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3</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7" name="Text Placeholder 7">
            <a:extLst>
              <a:ext uri="{FF2B5EF4-FFF2-40B4-BE49-F238E27FC236}">
                <a16:creationId xmlns:a16="http://schemas.microsoft.com/office/drawing/2014/main" id="{30F07E4A-E08D-DA36-BD3A-1C023C66A53F}"/>
              </a:ext>
            </a:extLst>
          </p:cNvPr>
          <p:cNvSpPr txBox="1">
            <a:spLocks/>
          </p:cNvSpPr>
          <p:nvPr/>
        </p:nvSpPr>
        <p:spPr>
          <a:xfrm>
            <a:off x="2091823" y="1330574"/>
            <a:ext cx="4425696" cy="1769489"/>
          </a:xfrm>
          <a:prstGeom prst="rect">
            <a:avLst/>
          </a:prstGeom>
        </p:spPr>
        <p:txBody>
          <a:bodyPr vert="horz" lIns="91440" tIns="45720" rIns="91440" bIns="45720" rtlCol="0" anchor="t" anchorCtr="0">
            <a:normAutofit/>
          </a:bodyPr>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8000"/>
              </a:lnSpc>
            </a:pPr>
            <a:r>
              <a:rPr lang="en-US" sz="1400" b="1" dirty="0">
                <a:solidFill>
                  <a:schemeClr val="tx1">
                    <a:lumMod val="75000"/>
                    <a:lumOff val="25000"/>
                  </a:schemeClr>
                </a:solidFill>
              </a:rPr>
              <a:t>Check stationarity</a:t>
            </a:r>
          </a:p>
          <a:p>
            <a:pPr algn="l">
              <a:lnSpc>
                <a:spcPct val="108000"/>
              </a:lnSpc>
            </a:pPr>
            <a:r>
              <a:rPr lang="en-US" sz="1400" dirty="0">
                <a:solidFill>
                  <a:schemeClr val="tx1">
                    <a:lumMod val="75000"/>
                    <a:lumOff val="25000"/>
                  </a:schemeClr>
                </a:solidFill>
              </a:rPr>
              <a:t>From the previous graph, we suspect the data is non-stationary. We can test it further with ADF test.</a:t>
            </a:r>
          </a:p>
          <a:p>
            <a:pPr algn="l">
              <a:lnSpc>
                <a:spcPct val="108000"/>
              </a:lnSpc>
            </a:pPr>
            <a:endParaRPr lang="en-US" sz="1400" dirty="0">
              <a:solidFill>
                <a:schemeClr val="tx1">
                  <a:lumMod val="75000"/>
                  <a:lumOff val="25000"/>
                </a:schemeClr>
              </a:solidFill>
            </a:endParaRPr>
          </a:p>
          <a:p>
            <a:pPr algn="l">
              <a:lnSpc>
                <a:spcPct val="108000"/>
              </a:lnSpc>
            </a:pPr>
            <a:r>
              <a:rPr lang="en-US" sz="1400" dirty="0">
                <a:solidFill>
                  <a:schemeClr val="tx1">
                    <a:lumMod val="75000"/>
                    <a:lumOff val="25000"/>
                  </a:schemeClr>
                </a:solidFill>
              </a:rPr>
              <a:t>If the p-value is less than 0.05, the data is stationary. Otherwise, the data is non-stationary and need transformation.</a:t>
            </a:r>
            <a:endParaRPr lang="en-US" sz="1400" b="1" dirty="0">
              <a:solidFill>
                <a:schemeClr val="tx1">
                  <a:lumMod val="75000"/>
                  <a:lumOff val="25000"/>
                </a:schemeClr>
              </a:solidFill>
            </a:endParaRPr>
          </a:p>
          <a:p>
            <a:pPr algn="l">
              <a:lnSpc>
                <a:spcPct val="108000"/>
              </a:lnSpc>
            </a:pPr>
            <a:endParaRPr lang="en-US" sz="1400" dirty="0">
              <a:solidFill>
                <a:schemeClr val="tx1">
                  <a:lumMod val="75000"/>
                  <a:lumOff val="25000"/>
                </a:schemeClr>
              </a:solidFill>
            </a:endParaRPr>
          </a:p>
        </p:txBody>
      </p:sp>
      <p:sp>
        <p:nvSpPr>
          <p:cNvPr id="22" name="Text Placeholder 8">
            <a:extLst>
              <a:ext uri="{FF2B5EF4-FFF2-40B4-BE49-F238E27FC236}">
                <a16:creationId xmlns:a16="http://schemas.microsoft.com/office/drawing/2014/main" id="{F1AAFF80-3383-7CF1-729E-65DEE33E28B3}"/>
              </a:ext>
            </a:extLst>
          </p:cNvPr>
          <p:cNvSpPr txBox="1">
            <a:spLocks/>
          </p:cNvSpPr>
          <p:nvPr/>
        </p:nvSpPr>
        <p:spPr>
          <a:xfrm>
            <a:off x="7150797" y="1368025"/>
            <a:ext cx="4579364" cy="1006059"/>
          </a:xfrm>
          <a:prstGeom prst="rect">
            <a:avLst/>
          </a:prstGeom>
        </p:spPr>
        <p:txBody>
          <a:bodyPr vert="horz" lIns="91440" tIns="45720" rIns="91440" bIns="45720" rtlCol="0" anchor="t" anchorCtr="0">
            <a:noAutofit/>
          </a:bodyPr>
          <a:lstStyle>
            <a:defPPr>
              <a:defRPr lang="en-US"/>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8000"/>
              </a:lnSpc>
            </a:pPr>
            <a:r>
              <a:rPr lang="en-US" sz="1400" dirty="0">
                <a:solidFill>
                  <a:schemeClr val="tx1">
                    <a:lumMod val="75000"/>
                    <a:lumOff val="25000"/>
                  </a:schemeClr>
                </a:solidFill>
              </a:rPr>
              <a:t>Because the data is non-stationary, we will transform it by taking the first order difference and redo ADF test to check if the data becomes stationary.</a:t>
            </a:r>
          </a:p>
        </p:txBody>
      </p:sp>
      <p:pic>
        <p:nvPicPr>
          <p:cNvPr id="2052" name="Picture 4">
            <a:extLst>
              <a:ext uri="{FF2B5EF4-FFF2-40B4-BE49-F238E27FC236}">
                <a16:creationId xmlns:a16="http://schemas.microsoft.com/office/drawing/2014/main" id="{2AD12865-1A16-EA85-6EF6-98F7188746C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78743" y="3610658"/>
            <a:ext cx="4554277" cy="2259456"/>
          </a:xfrm>
          <a:prstGeom prst="rect">
            <a:avLst/>
          </a:prstGeom>
          <a:noFill/>
          <a:extLst>
            <a:ext uri="{909E8E84-426E-40DD-AFC4-6F175D3DCCD1}">
              <a14:hiddenFill xmlns:a14="http://schemas.microsoft.com/office/drawing/2010/main">
                <a:solidFill>
                  <a:srgbClr val="FFFFFF"/>
                </a:solidFill>
              </a14:hiddenFill>
            </a:ext>
          </a:extLst>
        </p:spPr>
      </p:pic>
      <p:sp>
        <p:nvSpPr>
          <p:cNvPr id="38" name="Text Placeholder 7">
            <a:extLst>
              <a:ext uri="{FF2B5EF4-FFF2-40B4-BE49-F238E27FC236}">
                <a16:creationId xmlns:a16="http://schemas.microsoft.com/office/drawing/2014/main" id="{4D0E7E08-D2BF-FB77-5706-1392D3FA64BE}"/>
              </a:ext>
            </a:extLst>
          </p:cNvPr>
          <p:cNvSpPr txBox="1">
            <a:spLocks/>
          </p:cNvSpPr>
          <p:nvPr/>
        </p:nvSpPr>
        <p:spPr>
          <a:xfrm>
            <a:off x="2091823" y="3245437"/>
            <a:ext cx="2052338" cy="391790"/>
          </a:xfrm>
          <a:prstGeom prst="rect">
            <a:avLst/>
          </a:prstGeom>
        </p:spPr>
        <p:txBody>
          <a:bodyPr vert="horz" lIns="91440" tIns="45720" rIns="91440" bIns="45720" rtlCol="0" anchor="t" anchorCtr="0">
            <a:normAutofit fontScale="77500" lnSpcReduction="20000"/>
          </a:bodyPr>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8000"/>
              </a:lnSpc>
            </a:pPr>
            <a:r>
              <a:rPr lang="en-US" sz="1400" b="1" dirty="0">
                <a:solidFill>
                  <a:schemeClr val="tx1">
                    <a:lumMod val="75000"/>
                    <a:lumOff val="25000"/>
                  </a:schemeClr>
                </a:solidFill>
              </a:rPr>
              <a:t>Before</a:t>
            </a:r>
          </a:p>
          <a:p>
            <a:pPr algn="l">
              <a:lnSpc>
                <a:spcPct val="108000"/>
              </a:lnSpc>
            </a:pPr>
            <a:r>
              <a:rPr lang="en-US" sz="1400" b="1" dirty="0">
                <a:solidFill>
                  <a:schemeClr val="tx1">
                    <a:lumMod val="75000"/>
                    <a:lumOff val="25000"/>
                  </a:schemeClr>
                </a:solidFill>
              </a:rPr>
              <a:t>ADF test p-value: 0.12</a:t>
            </a:r>
          </a:p>
        </p:txBody>
      </p:sp>
      <p:pic>
        <p:nvPicPr>
          <p:cNvPr id="2057" name="Picture 9">
            <a:extLst>
              <a:ext uri="{FF2B5EF4-FFF2-40B4-BE49-F238E27FC236}">
                <a16:creationId xmlns:a16="http://schemas.microsoft.com/office/drawing/2014/main" id="{A548D108-3ADB-D7A5-0A3F-BF90A074FCB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50797" y="2816737"/>
            <a:ext cx="4478969" cy="2262493"/>
          </a:xfrm>
          <a:prstGeom prst="rect">
            <a:avLst/>
          </a:prstGeom>
          <a:noFill/>
          <a:extLst>
            <a:ext uri="{909E8E84-426E-40DD-AFC4-6F175D3DCCD1}">
              <a14:hiddenFill xmlns:a14="http://schemas.microsoft.com/office/drawing/2010/main">
                <a:solidFill>
                  <a:srgbClr val="FFFFFF"/>
                </a:solidFill>
              </a14:hiddenFill>
            </a:ext>
          </a:extLst>
        </p:spPr>
      </p:pic>
      <p:sp>
        <p:nvSpPr>
          <p:cNvPr id="42" name="Text Placeholder 7">
            <a:extLst>
              <a:ext uri="{FF2B5EF4-FFF2-40B4-BE49-F238E27FC236}">
                <a16:creationId xmlns:a16="http://schemas.microsoft.com/office/drawing/2014/main" id="{93B5C38F-F59A-CD64-7016-D50CF79764D6}"/>
              </a:ext>
            </a:extLst>
          </p:cNvPr>
          <p:cNvSpPr txBox="1">
            <a:spLocks/>
          </p:cNvSpPr>
          <p:nvPr/>
        </p:nvSpPr>
        <p:spPr>
          <a:xfrm>
            <a:off x="7621839" y="2523181"/>
            <a:ext cx="2052338" cy="391790"/>
          </a:xfrm>
          <a:prstGeom prst="rect">
            <a:avLst/>
          </a:prstGeom>
        </p:spPr>
        <p:txBody>
          <a:bodyPr vert="horz" lIns="91440" tIns="45720" rIns="91440" bIns="45720" rtlCol="0" anchor="t" anchorCtr="0">
            <a:normAutofit fontScale="77500" lnSpcReduction="20000"/>
          </a:bodyPr>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8000"/>
              </a:lnSpc>
            </a:pPr>
            <a:r>
              <a:rPr lang="en-US" sz="1400" b="1" dirty="0">
                <a:solidFill>
                  <a:schemeClr val="tx1">
                    <a:lumMod val="75000"/>
                    <a:lumOff val="25000"/>
                  </a:schemeClr>
                </a:solidFill>
              </a:rPr>
              <a:t>After</a:t>
            </a:r>
          </a:p>
          <a:p>
            <a:pPr algn="l">
              <a:lnSpc>
                <a:spcPct val="108000"/>
              </a:lnSpc>
            </a:pPr>
            <a:r>
              <a:rPr lang="en-US" sz="1400" b="1" dirty="0">
                <a:solidFill>
                  <a:schemeClr val="tx1">
                    <a:lumMod val="75000"/>
                    <a:lumOff val="25000"/>
                  </a:schemeClr>
                </a:solidFill>
              </a:rPr>
              <a:t>ADF test p-value: 0.0000</a:t>
            </a:r>
          </a:p>
        </p:txBody>
      </p:sp>
      <p:sp>
        <p:nvSpPr>
          <p:cNvPr id="43" name="Text Placeholder 8">
            <a:extLst>
              <a:ext uri="{FF2B5EF4-FFF2-40B4-BE49-F238E27FC236}">
                <a16:creationId xmlns:a16="http://schemas.microsoft.com/office/drawing/2014/main" id="{DE048C01-6219-6775-E33D-62FB7255AEF1}"/>
              </a:ext>
            </a:extLst>
          </p:cNvPr>
          <p:cNvSpPr txBox="1">
            <a:spLocks/>
          </p:cNvSpPr>
          <p:nvPr/>
        </p:nvSpPr>
        <p:spPr>
          <a:xfrm>
            <a:off x="7150797" y="5524929"/>
            <a:ext cx="4579364" cy="1006059"/>
          </a:xfrm>
          <a:prstGeom prst="rect">
            <a:avLst/>
          </a:prstGeom>
        </p:spPr>
        <p:txBody>
          <a:bodyPr vert="horz" lIns="91440" tIns="45720" rIns="91440" bIns="45720" rtlCol="0" anchor="t" anchorCtr="0">
            <a:noAutofit/>
          </a:bodyPr>
          <a:lstStyle>
            <a:defPPr>
              <a:defRPr lang="en-US"/>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8000"/>
              </a:lnSpc>
            </a:pPr>
            <a:r>
              <a:rPr lang="en-US" sz="1400" dirty="0">
                <a:solidFill>
                  <a:schemeClr val="tx1">
                    <a:lumMod val="75000"/>
                    <a:lumOff val="25000"/>
                  </a:schemeClr>
                </a:solidFill>
              </a:rPr>
              <a:t>After calculating the first order difference, the data becomes stationary now.</a:t>
            </a:r>
          </a:p>
        </p:txBody>
      </p:sp>
    </p:spTree>
    <p:extLst>
      <p:ext uri="{BB962C8B-B14F-4D97-AF65-F5344CB8AC3E}">
        <p14:creationId xmlns:p14="http://schemas.microsoft.com/office/powerpoint/2010/main" val="4128775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A3F3B-57D5-9AFE-EAB8-9F3EF50586DB}"/>
              </a:ext>
            </a:extLst>
          </p:cNvPr>
          <p:cNvSpPr>
            <a:spLocks noGrp="1"/>
          </p:cNvSpPr>
          <p:nvPr>
            <p:ph type="title"/>
          </p:nvPr>
        </p:nvSpPr>
        <p:spPr/>
        <p:txBody>
          <a:bodyPr/>
          <a:lstStyle/>
          <a:p>
            <a:r>
              <a:rPr lang="en-SG" dirty="0"/>
              <a:t>2. Exploratory Data Analysis - Conclusion</a:t>
            </a:r>
          </a:p>
        </p:txBody>
      </p:sp>
      <p:grpSp>
        <p:nvGrpSpPr>
          <p:cNvPr id="4" name="Group 3" descr="Step number 3">
            <a:extLst>
              <a:ext uri="{FF2B5EF4-FFF2-40B4-BE49-F238E27FC236}">
                <a16:creationId xmlns:a16="http://schemas.microsoft.com/office/drawing/2014/main" id="{E82E09ED-A0E5-506F-D9BD-705580739F09}"/>
              </a:ext>
            </a:extLst>
          </p:cNvPr>
          <p:cNvGrpSpPr/>
          <p:nvPr/>
        </p:nvGrpSpPr>
        <p:grpSpPr bwMode="gray">
          <a:xfrm>
            <a:off x="1577125" y="1949248"/>
            <a:ext cx="380382" cy="296049"/>
            <a:chOff x="6741828" y="1435344"/>
            <a:chExt cx="380382" cy="296049"/>
          </a:xfrm>
        </p:grpSpPr>
        <p:sp>
          <p:nvSpPr>
            <p:cNvPr id="5" name="Rectangle 4" descr="Step number 3">
              <a:extLst>
                <a:ext uri="{FF2B5EF4-FFF2-40B4-BE49-F238E27FC236}">
                  <a16:creationId xmlns:a16="http://schemas.microsoft.com/office/drawing/2014/main" id="{75686DD5-4650-3BF9-26B4-F60692CCCF7E}"/>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descr="Small square with numeral 3 inside ">
              <a:extLst>
                <a:ext uri="{FF2B5EF4-FFF2-40B4-BE49-F238E27FC236}">
                  <a16:creationId xmlns:a16="http://schemas.microsoft.com/office/drawing/2014/main" id="{24F0EC9C-1499-D305-8283-0653BA2C166B}"/>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7" name="Text Placeholder 6">
            <a:extLst>
              <a:ext uri="{FF2B5EF4-FFF2-40B4-BE49-F238E27FC236}">
                <a16:creationId xmlns:a16="http://schemas.microsoft.com/office/drawing/2014/main" id="{C65C3FBD-D395-8060-7886-D096BAAA2810}"/>
              </a:ext>
            </a:extLst>
          </p:cNvPr>
          <p:cNvSpPr txBox="1">
            <a:spLocks/>
          </p:cNvSpPr>
          <p:nvPr/>
        </p:nvSpPr>
        <p:spPr>
          <a:xfrm>
            <a:off x="1987639" y="1946381"/>
            <a:ext cx="4108361" cy="377369"/>
          </a:xfrm>
          <a:prstGeom prst="rect">
            <a:avLst/>
          </a:prstGeom>
        </p:spPr>
        <p:txBody>
          <a:bodyPr vert="horz" lIns="91440" tIns="45720" rIns="91440" bIns="45720" rtlCol="0" anchor="t" anchorCtr="0"/>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8000"/>
              </a:lnSpc>
              <a:spcAft>
                <a:spcPts val="800"/>
              </a:spcAft>
            </a:pPr>
            <a:r>
              <a:rPr lang="en-US" sz="1400" dirty="0">
                <a:solidFill>
                  <a:schemeClr val="tx1">
                    <a:lumMod val="75000"/>
                    <a:lumOff val="25000"/>
                  </a:schemeClr>
                </a:solidFill>
              </a:rPr>
              <a:t>Take natural logarithm to reduce skewness.</a:t>
            </a:r>
            <a:endParaRPr lang="en-US" sz="1400" i="1" dirty="0">
              <a:solidFill>
                <a:schemeClr val="tx1">
                  <a:lumMod val="75000"/>
                  <a:lumOff val="25000"/>
                </a:schemeClr>
              </a:solidFill>
            </a:endParaRPr>
          </a:p>
        </p:txBody>
      </p:sp>
      <p:grpSp>
        <p:nvGrpSpPr>
          <p:cNvPr id="8" name="Group 7" descr="Step number 4">
            <a:extLst>
              <a:ext uri="{FF2B5EF4-FFF2-40B4-BE49-F238E27FC236}">
                <a16:creationId xmlns:a16="http://schemas.microsoft.com/office/drawing/2014/main" id="{A2401ED9-92A2-6B16-E40C-67166D95326F}"/>
              </a:ext>
            </a:extLst>
          </p:cNvPr>
          <p:cNvGrpSpPr/>
          <p:nvPr/>
        </p:nvGrpSpPr>
        <p:grpSpPr bwMode="gray">
          <a:xfrm>
            <a:off x="1577125" y="2928175"/>
            <a:ext cx="380382" cy="296049"/>
            <a:chOff x="6741828" y="1435344"/>
            <a:chExt cx="380382" cy="296049"/>
          </a:xfrm>
        </p:grpSpPr>
        <p:sp>
          <p:nvSpPr>
            <p:cNvPr id="9" name="Rectangle 8" descr="Step number 4">
              <a:extLst>
                <a:ext uri="{FF2B5EF4-FFF2-40B4-BE49-F238E27FC236}">
                  <a16:creationId xmlns:a16="http://schemas.microsoft.com/office/drawing/2014/main" id="{BEFF29DF-EC6D-1DC9-52EE-D94173D6A4FB}"/>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descr="Small square with numeral 4 inside">
              <a:extLst>
                <a:ext uri="{FF2B5EF4-FFF2-40B4-BE49-F238E27FC236}">
                  <a16:creationId xmlns:a16="http://schemas.microsoft.com/office/drawing/2014/main" id="{D079DB85-6B78-7144-28DA-8AF258F04D03}"/>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11" name="Text Placeholder 9">
            <a:extLst>
              <a:ext uri="{FF2B5EF4-FFF2-40B4-BE49-F238E27FC236}">
                <a16:creationId xmlns:a16="http://schemas.microsoft.com/office/drawing/2014/main" id="{ED9581BB-EE86-28E8-E8F7-D171D1323F52}"/>
              </a:ext>
            </a:extLst>
          </p:cNvPr>
          <p:cNvSpPr txBox="1">
            <a:spLocks/>
          </p:cNvSpPr>
          <p:nvPr/>
        </p:nvSpPr>
        <p:spPr>
          <a:xfrm>
            <a:off x="1987639" y="2871787"/>
            <a:ext cx="4105656" cy="788160"/>
          </a:xfrm>
          <a:prstGeom prst="rect">
            <a:avLst/>
          </a:prstGeom>
        </p:spPr>
        <p:txBody>
          <a:bodyPr vert="horz" lIns="91440" tIns="45720" rIns="91440" bIns="45720" rtlCol="0" anchor="t" anchorCtr="0"/>
          <a:lstStyle>
            <a:defPPr>
              <a:defRPr lang="en-US"/>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8000"/>
              </a:lnSpc>
            </a:pPr>
            <a:r>
              <a:rPr lang="en-US" sz="1400" dirty="0">
                <a:solidFill>
                  <a:schemeClr val="tx1">
                    <a:lumMod val="75000"/>
                    <a:lumOff val="25000"/>
                  </a:schemeClr>
                </a:solidFill>
              </a:rPr>
              <a:t>Calculate the daily average traded volume with </a:t>
            </a:r>
            <a:r>
              <a:rPr lang="en-US" sz="1400" b="1" dirty="0">
                <a:solidFill>
                  <a:schemeClr val="tx1">
                    <a:lumMod val="75000"/>
                    <a:lumOff val="25000"/>
                  </a:schemeClr>
                </a:solidFill>
              </a:rPr>
              <a:t>simple moving average of 5 days </a:t>
            </a:r>
            <a:r>
              <a:rPr lang="en-US" sz="1400" dirty="0">
                <a:solidFill>
                  <a:schemeClr val="tx1">
                    <a:lumMod val="75000"/>
                    <a:lumOff val="25000"/>
                  </a:schemeClr>
                </a:solidFill>
              </a:rPr>
              <a:t>to remove seasonality.</a:t>
            </a:r>
            <a:endParaRPr lang="en-US" sz="1400" b="1" dirty="0">
              <a:solidFill>
                <a:schemeClr val="tx1">
                  <a:lumMod val="75000"/>
                  <a:lumOff val="25000"/>
                </a:schemeClr>
              </a:solidFill>
            </a:endParaRPr>
          </a:p>
        </p:txBody>
      </p:sp>
      <p:grpSp>
        <p:nvGrpSpPr>
          <p:cNvPr id="15" name="Group 14" descr="Step number 6">
            <a:extLst>
              <a:ext uri="{FF2B5EF4-FFF2-40B4-BE49-F238E27FC236}">
                <a16:creationId xmlns:a16="http://schemas.microsoft.com/office/drawing/2014/main" id="{A2359785-369B-FB7B-2F04-116C2E9301CF}"/>
              </a:ext>
            </a:extLst>
          </p:cNvPr>
          <p:cNvGrpSpPr/>
          <p:nvPr/>
        </p:nvGrpSpPr>
        <p:grpSpPr bwMode="gray">
          <a:xfrm>
            <a:off x="6417967" y="1949248"/>
            <a:ext cx="380382" cy="296049"/>
            <a:chOff x="6741828" y="1435344"/>
            <a:chExt cx="380382" cy="296049"/>
          </a:xfrm>
        </p:grpSpPr>
        <p:sp>
          <p:nvSpPr>
            <p:cNvPr id="16" name="Rectangle 15" descr="Step number 6">
              <a:extLst>
                <a:ext uri="{FF2B5EF4-FFF2-40B4-BE49-F238E27FC236}">
                  <a16:creationId xmlns:a16="http://schemas.microsoft.com/office/drawing/2014/main" id="{C4DA39CF-9960-2817-EE20-F75F4E681790}"/>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descr="Small square with numeral 6 inside">
              <a:extLst>
                <a:ext uri="{FF2B5EF4-FFF2-40B4-BE49-F238E27FC236}">
                  <a16:creationId xmlns:a16="http://schemas.microsoft.com/office/drawing/2014/main" id="{4AC51E37-0AFD-0F1F-7E66-75CEEB1DD37B}"/>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3</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18" name="Text Placeholder 2">
            <a:extLst>
              <a:ext uri="{FF2B5EF4-FFF2-40B4-BE49-F238E27FC236}">
                <a16:creationId xmlns:a16="http://schemas.microsoft.com/office/drawing/2014/main" id="{19FB597F-D00B-7316-DD90-D8D4A80DCFD6}"/>
              </a:ext>
            </a:extLst>
          </p:cNvPr>
          <p:cNvSpPr txBox="1">
            <a:spLocks/>
          </p:cNvSpPr>
          <p:nvPr/>
        </p:nvSpPr>
        <p:spPr>
          <a:xfrm>
            <a:off x="6854606" y="1932773"/>
            <a:ext cx="4915558" cy="1132515"/>
          </a:xfrm>
          <a:prstGeom prst="rect">
            <a:avLst/>
          </a:prstGeom>
        </p:spPr>
        <p:txBody>
          <a:bodyPr vert="horz" lIns="91440" tIns="45720" rIns="91440" bIns="45720" rtlCol="0" anchor="t" anchorCtr="0"/>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8000"/>
              </a:lnSpc>
              <a:spcAft>
                <a:spcPts val="800"/>
              </a:spcAft>
            </a:pPr>
            <a:r>
              <a:rPr lang="en-US" sz="1400" dirty="0">
                <a:solidFill>
                  <a:schemeClr val="tx1">
                    <a:lumMod val="75000"/>
                    <a:lumOff val="25000"/>
                  </a:schemeClr>
                </a:solidFill>
              </a:rPr>
              <a:t>Calculate the first order difference to make the data stationary. </a:t>
            </a:r>
            <a:endParaRPr lang="en-US" sz="1400" dirty="0"/>
          </a:p>
        </p:txBody>
      </p:sp>
      <p:sp>
        <p:nvSpPr>
          <p:cNvPr id="23" name="Content Placeholder 1">
            <a:extLst>
              <a:ext uri="{FF2B5EF4-FFF2-40B4-BE49-F238E27FC236}">
                <a16:creationId xmlns:a16="http://schemas.microsoft.com/office/drawing/2014/main" id="{2AA563E4-303C-D339-726A-CC7789BA7FF4}"/>
              </a:ext>
            </a:extLst>
          </p:cNvPr>
          <p:cNvSpPr txBox="1">
            <a:spLocks/>
          </p:cNvSpPr>
          <p:nvPr/>
        </p:nvSpPr>
        <p:spPr>
          <a:xfrm>
            <a:off x="1755648" y="1294726"/>
            <a:ext cx="10074908" cy="573811"/>
          </a:xfrm>
          <a:prstGeom prst="rect">
            <a:avLst/>
          </a:prstGeom>
        </p:spPr>
        <p:txBody>
          <a:bodyPr vert="horz" lIns="91440" tIns="45720" rIns="91440" bIns="45720" rtlCol="0">
            <a:noAutofit/>
          </a:bodyPr>
          <a:lstStyle>
            <a:lvl1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1pPr>
            <a:lvl2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2pPr>
            <a:lvl3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3pPr>
            <a:lvl4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4pPr>
            <a:lvl5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5pPr>
            <a:lvl6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6pPr>
            <a:lvl7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7pPr>
            <a:lvl8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ct val="30000"/>
              </a:spcBef>
              <a:buClr>
                <a:schemeClr val="tx1">
                  <a:lumMod val="75000"/>
                  <a:lumOff val="25000"/>
                </a:schemeClr>
              </a:buClr>
              <a:buFont typeface="Arial" panose="020B0604020202020204" pitchFamily="34" charset="0"/>
              <a:buNone/>
              <a:defRPr sz="1800" kern="1200" baseline="0">
                <a:solidFill>
                  <a:schemeClr val="tx1">
                    <a:lumMod val="75000"/>
                    <a:lumOff val="25000"/>
                  </a:schemeClr>
                </a:solidFill>
                <a:latin typeface="+mn-lt"/>
                <a:ea typeface="+mn-ea"/>
                <a:cs typeface="+mn-cs"/>
              </a:defRPr>
            </a:lvl9pPr>
          </a:lstStyle>
          <a:p>
            <a:r>
              <a:rPr lang="en-US" dirty="0"/>
              <a:t>There are 3 data transformations we will do before model exploration.</a:t>
            </a:r>
          </a:p>
        </p:txBody>
      </p:sp>
    </p:spTree>
    <p:extLst>
      <p:ext uri="{BB962C8B-B14F-4D97-AF65-F5344CB8AC3E}">
        <p14:creationId xmlns:p14="http://schemas.microsoft.com/office/powerpoint/2010/main" val="760768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534B1-DD2C-4748-155F-5980E53CC8DE}"/>
              </a:ext>
            </a:extLst>
          </p:cNvPr>
          <p:cNvSpPr>
            <a:spLocks noGrp="1"/>
          </p:cNvSpPr>
          <p:nvPr>
            <p:ph type="title"/>
          </p:nvPr>
        </p:nvSpPr>
        <p:spPr/>
        <p:txBody>
          <a:bodyPr/>
          <a:lstStyle/>
          <a:p>
            <a:r>
              <a:rPr lang="en-SG" dirty="0"/>
              <a:t>3. Model Building</a:t>
            </a:r>
          </a:p>
        </p:txBody>
      </p:sp>
      <p:grpSp>
        <p:nvGrpSpPr>
          <p:cNvPr id="4" name="Group 3" descr="Step number 3">
            <a:extLst>
              <a:ext uri="{FF2B5EF4-FFF2-40B4-BE49-F238E27FC236}">
                <a16:creationId xmlns:a16="http://schemas.microsoft.com/office/drawing/2014/main" id="{C848CAF1-B67D-70E4-14E1-7F918493E8FB}"/>
              </a:ext>
            </a:extLst>
          </p:cNvPr>
          <p:cNvGrpSpPr/>
          <p:nvPr/>
        </p:nvGrpSpPr>
        <p:grpSpPr bwMode="gray">
          <a:xfrm>
            <a:off x="1577125" y="1781468"/>
            <a:ext cx="380382" cy="296049"/>
            <a:chOff x="6741828" y="1435344"/>
            <a:chExt cx="380382" cy="296049"/>
          </a:xfrm>
        </p:grpSpPr>
        <p:sp>
          <p:nvSpPr>
            <p:cNvPr id="5" name="Rectangle 4" descr="Step number 3">
              <a:extLst>
                <a:ext uri="{FF2B5EF4-FFF2-40B4-BE49-F238E27FC236}">
                  <a16:creationId xmlns:a16="http://schemas.microsoft.com/office/drawing/2014/main" id="{B5523201-7BC7-70FD-E6EE-55689A467A3C}"/>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descr="Small square with numeral 3 inside ">
              <a:extLst>
                <a:ext uri="{FF2B5EF4-FFF2-40B4-BE49-F238E27FC236}">
                  <a16:creationId xmlns:a16="http://schemas.microsoft.com/office/drawing/2014/main" id="{B5AFD55D-429B-2DDA-351F-4BD3912CA269}"/>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7" name="Text Placeholder 6">
            <a:extLst>
              <a:ext uri="{FF2B5EF4-FFF2-40B4-BE49-F238E27FC236}">
                <a16:creationId xmlns:a16="http://schemas.microsoft.com/office/drawing/2014/main" id="{528819D9-0A07-7C50-2F87-B93AB2FAA763}"/>
              </a:ext>
            </a:extLst>
          </p:cNvPr>
          <p:cNvSpPr txBox="1">
            <a:spLocks/>
          </p:cNvSpPr>
          <p:nvPr/>
        </p:nvSpPr>
        <p:spPr>
          <a:xfrm>
            <a:off x="1987639" y="1778600"/>
            <a:ext cx="4108361" cy="1445221"/>
          </a:xfrm>
          <a:prstGeom prst="rect">
            <a:avLst/>
          </a:prstGeom>
        </p:spPr>
        <p:txBody>
          <a:bodyPr vert="horz" lIns="91440" tIns="45720" rIns="91440" bIns="45720" rtlCol="0" anchor="t" anchorCtr="0"/>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8000"/>
              </a:lnSpc>
              <a:spcAft>
                <a:spcPts val="800"/>
              </a:spcAft>
            </a:pPr>
            <a:r>
              <a:rPr lang="en-US" sz="1400" b="1" dirty="0">
                <a:solidFill>
                  <a:schemeClr val="tx1">
                    <a:lumMod val="75000"/>
                    <a:lumOff val="25000"/>
                  </a:schemeClr>
                </a:solidFill>
              </a:rPr>
              <a:t>Auto ARIMA</a:t>
            </a:r>
          </a:p>
          <a:p>
            <a:pPr>
              <a:lnSpc>
                <a:spcPct val="108000"/>
              </a:lnSpc>
              <a:spcAft>
                <a:spcPts val="800"/>
              </a:spcAft>
            </a:pPr>
            <a:r>
              <a:rPr lang="en-US" sz="1400" dirty="0">
                <a:solidFill>
                  <a:schemeClr val="tx1">
                    <a:lumMod val="75000"/>
                    <a:lumOff val="25000"/>
                  </a:schemeClr>
                </a:solidFill>
              </a:rPr>
              <a:t>The model considers trend, seasonality, and residual. The model will find the optimum parameters that minimizes Akaike Information Criterion (AIC) or prediction error.</a:t>
            </a:r>
          </a:p>
        </p:txBody>
      </p:sp>
      <p:grpSp>
        <p:nvGrpSpPr>
          <p:cNvPr id="8" name="Group 7" descr="Step number 4">
            <a:extLst>
              <a:ext uri="{FF2B5EF4-FFF2-40B4-BE49-F238E27FC236}">
                <a16:creationId xmlns:a16="http://schemas.microsoft.com/office/drawing/2014/main" id="{5AA59DD9-4915-6269-7628-6D304DF3B977}"/>
              </a:ext>
            </a:extLst>
          </p:cNvPr>
          <p:cNvGrpSpPr/>
          <p:nvPr/>
        </p:nvGrpSpPr>
        <p:grpSpPr bwMode="gray">
          <a:xfrm>
            <a:off x="1577125" y="3263735"/>
            <a:ext cx="380382" cy="296049"/>
            <a:chOff x="6741828" y="1435344"/>
            <a:chExt cx="380382" cy="296049"/>
          </a:xfrm>
        </p:grpSpPr>
        <p:sp>
          <p:nvSpPr>
            <p:cNvPr id="9" name="Rectangle 8" descr="Step number 4">
              <a:extLst>
                <a:ext uri="{FF2B5EF4-FFF2-40B4-BE49-F238E27FC236}">
                  <a16:creationId xmlns:a16="http://schemas.microsoft.com/office/drawing/2014/main" id="{C3F17C44-790C-10CE-8997-F2010789F08C}"/>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descr="Small square with numeral 4 inside">
              <a:extLst>
                <a:ext uri="{FF2B5EF4-FFF2-40B4-BE49-F238E27FC236}">
                  <a16:creationId xmlns:a16="http://schemas.microsoft.com/office/drawing/2014/main" id="{EA75F1A0-8D0F-6AF9-C999-4C9ACB8915B2}"/>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11" name="Text Placeholder 9">
            <a:extLst>
              <a:ext uri="{FF2B5EF4-FFF2-40B4-BE49-F238E27FC236}">
                <a16:creationId xmlns:a16="http://schemas.microsoft.com/office/drawing/2014/main" id="{A61FA173-59EB-5395-726E-FE2353B72E71}"/>
              </a:ext>
            </a:extLst>
          </p:cNvPr>
          <p:cNvSpPr txBox="1">
            <a:spLocks/>
          </p:cNvSpPr>
          <p:nvPr/>
        </p:nvSpPr>
        <p:spPr>
          <a:xfrm>
            <a:off x="1987639" y="3207347"/>
            <a:ext cx="4105656" cy="1075025"/>
          </a:xfrm>
          <a:prstGeom prst="rect">
            <a:avLst/>
          </a:prstGeom>
        </p:spPr>
        <p:txBody>
          <a:bodyPr vert="horz" lIns="91440" tIns="45720" rIns="91440" bIns="45720" rtlCol="0" anchor="t" anchorCtr="0"/>
          <a:lstStyle>
            <a:defPPr>
              <a:defRPr lang="en-US"/>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8000"/>
              </a:lnSpc>
            </a:pPr>
            <a:r>
              <a:rPr lang="en-US" sz="1400" b="1" dirty="0">
                <a:solidFill>
                  <a:schemeClr val="tx1">
                    <a:lumMod val="75000"/>
                    <a:lumOff val="25000"/>
                  </a:schemeClr>
                </a:solidFill>
              </a:rPr>
              <a:t>Facebook Prophet</a:t>
            </a:r>
          </a:p>
          <a:p>
            <a:pPr algn="l">
              <a:lnSpc>
                <a:spcPct val="108000"/>
              </a:lnSpc>
            </a:pPr>
            <a:r>
              <a:rPr lang="en-US" sz="1400" dirty="0">
                <a:solidFill>
                  <a:schemeClr val="tx1">
                    <a:lumMod val="75000"/>
                    <a:lumOff val="25000"/>
                  </a:schemeClr>
                </a:solidFill>
              </a:rPr>
              <a:t>We will give timestamp and VOLUME data for training. The model considers trend, seasonality, holidays, and residual.</a:t>
            </a:r>
          </a:p>
        </p:txBody>
      </p:sp>
      <p:grpSp>
        <p:nvGrpSpPr>
          <p:cNvPr id="12" name="Group 11" descr="Step number 6">
            <a:extLst>
              <a:ext uri="{FF2B5EF4-FFF2-40B4-BE49-F238E27FC236}">
                <a16:creationId xmlns:a16="http://schemas.microsoft.com/office/drawing/2014/main" id="{92138279-B878-4D72-7088-D61B363A447B}"/>
              </a:ext>
            </a:extLst>
          </p:cNvPr>
          <p:cNvGrpSpPr/>
          <p:nvPr/>
        </p:nvGrpSpPr>
        <p:grpSpPr bwMode="gray">
          <a:xfrm>
            <a:off x="6417967" y="1781468"/>
            <a:ext cx="380382" cy="296049"/>
            <a:chOff x="6741828" y="1435344"/>
            <a:chExt cx="380382" cy="296049"/>
          </a:xfrm>
        </p:grpSpPr>
        <p:sp>
          <p:nvSpPr>
            <p:cNvPr id="13" name="Rectangle 12" descr="Step number 6">
              <a:extLst>
                <a:ext uri="{FF2B5EF4-FFF2-40B4-BE49-F238E27FC236}">
                  <a16:creationId xmlns:a16="http://schemas.microsoft.com/office/drawing/2014/main" id="{51A2EA50-D5CE-9E51-108B-E629FB15EAAA}"/>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descr="Small square with numeral 6 inside">
              <a:extLst>
                <a:ext uri="{FF2B5EF4-FFF2-40B4-BE49-F238E27FC236}">
                  <a16:creationId xmlns:a16="http://schemas.microsoft.com/office/drawing/2014/main" id="{E7EC25BB-A57B-994E-97F1-7A75E57BEA66}"/>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3</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15" name="Text Placeholder 2">
            <a:extLst>
              <a:ext uri="{FF2B5EF4-FFF2-40B4-BE49-F238E27FC236}">
                <a16:creationId xmlns:a16="http://schemas.microsoft.com/office/drawing/2014/main" id="{BEF92A2D-5909-3BCC-EBBF-7309090D1011}"/>
              </a:ext>
            </a:extLst>
          </p:cNvPr>
          <p:cNvSpPr txBox="1">
            <a:spLocks/>
          </p:cNvSpPr>
          <p:nvPr/>
        </p:nvSpPr>
        <p:spPr>
          <a:xfrm>
            <a:off x="6854606" y="1764993"/>
            <a:ext cx="4915558" cy="1163045"/>
          </a:xfrm>
          <a:prstGeom prst="rect">
            <a:avLst/>
          </a:prstGeom>
        </p:spPr>
        <p:txBody>
          <a:bodyPr vert="horz" lIns="91440" tIns="45720" rIns="91440" bIns="45720" rtlCol="0" anchor="t" anchorCtr="0"/>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8000"/>
              </a:lnSpc>
              <a:spcAft>
                <a:spcPts val="800"/>
              </a:spcAft>
            </a:pPr>
            <a:r>
              <a:rPr lang="en-US" sz="1400" b="1" dirty="0" err="1">
                <a:solidFill>
                  <a:schemeClr val="tx1">
                    <a:lumMod val="75000"/>
                    <a:lumOff val="25000"/>
                  </a:schemeClr>
                </a:solidFill>
              </a:rPr>
              <a:t>XGBoost</a:t>
            </a:r>
            <a:endParaRPr lang="en-US" sz="1400" b="1" dirty="0">
              <a:solidFill>
                <a:schemeClr val="tx1">
                  <a:lumMod val="75000"/>
                  <a:lumOff val="25000"/>
                </a:schemeClr>
              </a:solidFill>
            </a:endParaRPr>
          </a:p>
          <a:p>
            <a:pPr>
              <a:lnSpc>
                <a:spcPct val="108000"/>
              </a:lnSpc>
              <a:spcAft>
                <a:spcPts val="800"/>
              </a:spcAft>
            </a:pPr>
            <a:r>
              <a:rPr lang="en-US" sz="1400" dirty="0">
                <a:solidFill>
                  <a:schemeClr val="tx1">
                    <a:lumMod val="75000"/>
                    <a:lumOff val="25000"/>
                  </a:schemeClr>
                </a:solidFill>
              </a:rPr>
              <a:t>We will add more features in our original dataset. Will be explained below.</a:t>
            </a:r>
            <a:endParaRPr lang="en-US" sz="1400" dirty="0"/>
          </a:p>
        </p:txBody>
      </p:sp>
      <p:sp>
        <p:nvSpPr>
          <p:cNvPr id="16" name="Content Placeholder 1">
            <a:extLst>
              <a:ext uri="{FF2B5EF4-FFF2-40B4-BE49-F238E27FC236}">
                <a16:creationId xmlns:a16="http://schemas.microsoft.com/office/drawing/2014/main" id="{1DB4D9AF-46F8-BE0A-FA04-1558C6E2DA93}"/>
              </a:ext>
            </a:extLst>
          </p:cNvPr>
          <p:cNvSpPr txBox="1">
            <a:spLocks/>
          </p:cNvSpPr>
          <p:nvPr/>
        </p:nvSpPr>
        <p:spPr>
          <a:xfrm>
            <a:off x="1755648" y="1294726"/>
            <a:ext cx="10074908" cy="573811"/>
          </a:xfrm>
          <a:prstGeom prst="rect">
            <a:avLst/>
          </a:prstGeom>
        </p:spPr>
        <p:txBody>
          <a:bodyPr vert="horz" lIns="91440" tIns="45720" rIns="91440" bIns="45720" rtlCol="0">
            <a:noAutofit/>
          </a:bodyPr>
          <a:lstStyle>
            <a:lvl1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1pPr>
            <a:lvl2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2pPr>
            <a:lvl3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3pPr>
            <a:lvl4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4pPr>
            <a:lvl5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5pPr>
            <a:lvl6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6pPr>
            <a:lvl7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7pPr>
            <a:lvl8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ct val="30000"/>
              </a:spcBef>
              <a:buClr>
                <a:schemeClr val="tx1">
                  <a:lumMod val="75000"/>
                  <a:lumOff val="25000"/>
                </a:schemeClr>
              </a:buClr>
              <a:buFont typeface="Arial" panose="020B0604020202020204" pitchFamily="34" charset="0"/>
              <a:buNone/>
              <a:defRPr sz="1800" kern="1200" baseline="0">
                <a:solidFill>
                  <a:schemeClr val="tx1">
                    <a:lumMod val="75000"/>
                    <a:lumOff val="25000"/>
                  </a:schemeClr>
                </a:solidFill>
                <a:latin typeface="+mn-lt"/>
                <a:ea typeface="+mn-ea"/>
                <a:cs typeface="+mn-cs"/>
              </a:defRPr>
            </a:lvl9pPr>
          </a:lstStyle>
          <a:p>
            <a:r>
              <a:rPr lang="en-US" dirty="0"/>
              <a:t>For this presentation, we will use 4 models to predict future daily average traded volume.</a:t>
            </a:r>
          </a:p>
        </p:txBody>
      </p:sp>
      <p:grpSp>
        <p:nvGrpSpPr>
          <p:cNvPr id="17" name="Group 16" descr="Step number 6">
            <a:extLst>
              <a:ext uri="{FF2B5EF4-FFF2-40B4-BE49-F238E27FC236}">
                <a16:creationId xmlns:a16="http://schemas.microsoft.com/office/drawing/2014/main" id="{1E45D972-2779-9EF6-1CDA-B79CA7326CF8}"/>
              </a:ext>
            </a:extLst>
          </p:cNvPr>
          <p:cNvGrpSpPr/>
          <p:nvPr/>
        </p:nvGrpSpPr>
        <p:grpSpPr bwMode="gray">
          <a:xfrm>
            <a:off x="6415138" y="3223822"/>
            <a:ext cx="380382" cy="296049"/>
            <a:chOff x="6741828" y="1435344"/>
            <a:chExt cx="380382" cy="296049"/>
          </a:xfrm>
        </p:grpSpPr>
        <p:sp>
          <p:nvSpPr>
            <p:cNvPr id="18" name="Rectangle 17" descr="Step number 6">
              <a:extLst>
                <a:ext uri="{FF2B5EF4-FFF2-40B4-BE49-F238E27FC236}">
                  <a16:creationId xmlns:a16="http://schemas.microsoft.com/office/drawing/2014/main" id="{5CC07967-F2AA-3B00-AC9B-EB45D1568D7D}"/>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descr="Small square with numeral 6 inside">
              <a:extLst>
                <a:ext uri="{FF2B5EF4-FFF2-40B4-BE49-F238E27FC236}">
                  <a16:creationId xmlns:a16="http://schemas.microsoft.com/office/drawing/2014/main" id="{050CAEF4-2047-421C-F667-20C89E10E0DB}"/>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4</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20" name="Text Placeholder 2">
            <a:extLst>
              <a:ext uri="{FF2B5EF4-FFF2-40B4-BE49-F238E27FC236}">
                <a16:creationId xmlns:a16="http://schemas.microsoft.com/office/drawing/2014/main" id="{DED05992-E845-A8F4-2380-680F57571056}"/>
              </a:ext>
            </a:extLst>
          </p:cNvPr>
          <p:cNvSpPr txBox="1">
            <a:spLocks/>
          </p:cNvSpPr>
          <p:nvPr/>
        </p:nvSpPr>
        <p:spPr>
          <a:xfrm>
            <a:off x="6851777" y="3207347"/>
            <a:ext cx="4915558" cy="940729"/>
          </a:xfrm>
          <a:prstGeom prst="rect">
            <a:avLst/>
          </a:prstGeom>
        </p:spPr>
        <p:txBody>
          <a:bodyPr vert="horz" lIns="91440" tIns="45720" rIns="91440" bIns="45720" rtlCol="0" anchor="t" anchorCtr="0"/>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8000"/>
              </a:lnSpc>
              <a:spcAft>
                <a:spcPts val="800"/>
              </a:spcAft>
            </a:pPr>
            <a:r>
              <a:rPr lang="en-US" sz="1400" b="1" dirty="0">
                <a:solidFill>
                  <a:schemeClr val="tx1">
                    <a:lumMod val="75000"/>
                    <a:lumOff val="25000"/>
                  </a:schemeClr>
                </a:solidFill>
              </a:rPr>
              <a:t>Neural Network (NN)</a:t>
            </a:r>
          </a:p>
          <a:p>
            <a:pPr>
              <a:lnSpc>
                <a:spcPct val="108000"/>
              </a:lnSpc>
              <a:spcAft>
                <a:spcPts val="800"/>
              </a:spcAft>
            </a:pPr>
            <a:r>
              <a:rPr lang="en-US" sz="1400" dirty="0">
                <a:solidFill>
                  <a:schemeClr val="tx1">
                    <a:lumMod val="75000"/>
                    <a:lumOff val="25000"/>
                  </a:schemeClr>
                </a:solidFill>
              </a:rPr>
              <a:t>Use the same dataset as </a:t>
            </a:r>
            <a:r>
              <a:rPr lang="en-US" sz="1400" dirty="0" err="1">
                <a:solidFill>
                  <a:schemeClr val="tx1">
                    <a:lumMod val="75000"/>
                    <a:lumOff val="25000"/>
                  </a:schemeClr>
                </a:solidFill>
              </a:rPr>
              <a:t>XGBoost</a:t>
            </a:r>
            <a:r>
              <a:rPr lang="en-US" sz="1400" dirty="0">
                <a:solidFill>
                  <a:schemeClr val="tx1">
                    <a:lumMod val="75000"/>
                    <a:lumOff val="25000"/>
                  </a:schemeClr>
                </a:solidFill>
              </a:rPr>
              <a:t>. The NN model will consist of 4 dense layers.</a:t>
            </a:r>
            <a:endParaRPr lang="en-US" sz="1400" dirty="0"/>
          </a:p>
        </p:txBody>
      </p:sp>
      <p:sp>
        <p:nvSpPr>
          <p:cNvPr id="21" name="Content Placeholder 1">
            <a:extLst>
              <a:ext uri="{FF2B5EF4-FFF2-40B4-BE49-F238E27FC236}">
                <a16:creationId xmlns:a16="http://schemas.microsoft.com/office/drawing/2014/main" id="{02FDEF21-2247-2F2F-340A-F7C317FF7453}"/>
              </a:ext>
            </a:extLst>
          </p:cNvPr>
          <p:cNvSpPr txBox="1">
            <a:spLocks/>
          </p:cNvSpPr>
          <p:nvPr/>
        </p:nvSpPr>
        <p:spPr>
          <a:xfrm>
            <a:off x="1577125" y="4535107"/>
            <a:ext cx="10074908" cy="1598373"/>
          </a:xfrm>
          <a:prstGeom prst="rect">
            <a:avLst/>
          </a:prstGeom>
        </p:spPr>
        <p:txBody>
          <a:bodyPr vert="horz" lIns="91440" tIns="45720" rIns="91440" bIns="45720" rtlCol="0">
            <a:noAutofit/>
          </a:bodyPr>
          <a:lstStyle>
            <a:lvl1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1pPr>
            <a:lvl2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2pPr>
            <a:lvl3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3pPr>
            <a:lvl4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4pPr>
            <a:lvl5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5pPr>
            <a:lvl6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6pPr>
            <a:lvl7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7pPr>
            <a:lvl8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ct val="30000"/>
              </a:spcBef>
              <a:buClr>
                <a:schemeClr val="tx1">
                  <a:lumMod val="75000"/>
                  <a:lumOff val="25000"/>
                </a:schemeClr>
              </a:buClr>
              <a:buFont typeface="Arial" panose="020B0604020202020204" pitchFamily="34" charset="0"/>
              <a:buNone/>
              <a:defRPr sz="1800" kern="1200" baseline="0">
                <a:solidFill>
                  <a:schemeClr val="tx1">
                    <a:lumMod val="75000"/>
                    <a:lumOff val="25000"/>
                  </a:schemeClr>
                </a:solidFill>
                <a:latin typeface="+mn-lt"/>
                <a:ea typeface="+mn-ea"/>
                <a:cs typeface="+mn-cs"/>
              </a:defRPr>
            </a:lvl9pPr>
          </a:lstStyle>
          <a:p>
            <a:r>
              <a:rPr lang="en-US" dirty="0"/>
              <a:t>For </a:t>
            </a:r>
            <a:r>
              <a:rPr lang="en-US" dirty="0" err="1"/>
              <a:t>XGBoost</a:t>
            </a:r>
            <a:r>
              <a:rPr lang="en-US" dirty="0"/>
              <a:t> and NN, we will add more features to the original one by taking the (1) day, (2) month, (3) quarter, (4) day of week, (5) day of year, (6) week of year, (7) year, and (8-12) the previous 5 values from the date. In total, we will use 12 features to predict today’s volume.</a:t>
            </a:r>
          </a:p>
          <a:p>
            <a:r>
              <a:rPr lang="en-US" dirty="0"/>
              <a:t>After training each model, we will calculate the Mean Absolute Error (MAE) of the model’s predicted values on test data and compare them to decide the best performing model.</a:t>
            </a:r>
          </a:p>
        </p:txBody>
      </p:sp>
    </p:spTree>
    <p:extLst>
      <p:ext uri="{BB962C8B-B14F-4D97-AF65-F5344CB8AC3E}">
        <p14:creationId xmlns:p14="http://schemas.microsoft.com/office/powerpoint/2010/main" val="1239643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EF3FC-A37F-EA9B-4666-29A4F89DE389}"/>
              </a:ext>
            </a:extLst>
          </p:cNvPr>
          <p:cNvSpPr>
            <a:spLocks noGrp="1"/>
          </p:cNvSpPr>
          <p:nvPr>
            <p:ph type="title"/>
          </p:nvPr>
        </p:nvSpPr>
        <p:spPr/>
        <p:txBody>
          <a:bodyPr/>
          <a:lstStyle/>
          <a:p>
            <a:r>
              <a:rPr lang="en-SG" dirty="0"/>
              <a:t>4. Model Evaluation</a:t>
            </a:r>
          </a:p>
        </p:txBody>
      </p:sp>
      <p:graphicFrame>
        <p:nvGraphicFramePr>
          <p:cNvPr id="6" name="Content Placeholder 5">
            <a:extLst>
              <a:ext uri="{FF2B5EF4-FFF2-40B4-BE49-F238E27FC236}">
                <a16:creationId xmlns:a16="http://schemas.microsoft.com/office/drawing/2014/main" id="{5321264F-A31B-BA93-0433-C4B2E00D5C06}"/>
              </a:ext>
            </a:extLst>
          </p:cNvPr>
          <p:cNvGraphicFramePr>
            <a:graphicFrameLocks noGrp="1"/>
          </p:cNvGraphicFramePr>
          <p:nvPr>
            <p:ph sz="quarter" idx="13"/>
            <p:extLst>
              <p:ext uri="{D42A27DB-BD31-4B8C-83A1-F6EECF244321}">
                <p14:modId xmlns:p14="http://schemas.microsoft.com/office/powerpoint/2010/main" val="4233693218"/>
              </p:ext>
            </p:extLst>
          </p:nvPr>
        </p:nvGraphicFramePr>
        <p:xfrm>
          <a:off x="1817094" y="2617590"/>
          <a:ext cx="4480420" cy="2525085"/>
        </p:xfrm>
        <a:graphic>
          <a:graphicData uri="http://schemas.openxmlformats.org/drawingml/2006/chart">
            <c:chart xmlns:c="http://schemas.openxmlformats.org/drawingml/2006/chart" xmlns:r="http://schemas.openxmlformats.org/officeDocument/2006/relationships" r:id="rId2"/>
          </a:graphicData>
        </a:graphic>
      </p:graphicFrame>
      <p:grpSp>
        <p:nvGrpSpPr>
          <p:cNvPr id="7" name="Group 6" descr="Step number 1">
            <a:extLst>
              <a:ext uri="{FF2B5EF4-FFF2-40B4-BE49-F238E27FC236}">
                <a16:creationId xmlns:a16="http://schemas.microsoft.com/office/drawing/2014/main" id="{D7CFA600-8186-C56C-CE05-C45031DA7141}"/>
              </a:ext>
            </a:extLst>
          </p:cNvPr>
          <p:cNvGrpSpPr/>
          <p:nvPr/>
        </p:nvGrpSpPr>
        <p:grpSpPr bwMode="gray">
          <a:xfrm>
            <a:off x="1626903" y="1321732"/>
            <a:ext cx="380382" cy="296049"/>
            <a:chOff x="6741828" y="1435344"/>
            <a:chExt cx="380382" cy="296049"/>
          </a:xfrm>
        </p:grpSpPr>
        <p:sp>
          <p:nvSpPr>
            <p:cNvPr id="8" name="Rectangle 7" descr="Step number 1">
              <a:extLst>
                <a:ext uri="{FF2B5EF4-FFF2-40B4-BE49-F238E27FC236}">
                  <a16:creationId xmlns:a16="http://schemas.microsoft.com/office/drawing/2014/main" id="{3F2C0927-BF50-273C-3FAE-8BA88D2FEC00}"/>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descr="Small square with numeral 1 inside ">
              <a:extLst>
                <a:ext uri="{FF2B5EF4-FFF2-40B4-BE49-F238E27FC236}">
                  <a16:creationId xmlns:a16="http://schemas.microsoft.com/office/drawing/2014/main" id="{D0E4ADD9-B64B-59A6-3786-7C0137E7226F}"/>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10" name="Text Placeholder 7">
            <a:extLst>
              <a:ext uri="{FF2B5EF4-FFF2-40B4-BE49-F238E27FC236}">
                <a16:creationId xmlns:a16="http://schemas.microsoft.com/office/drawing/2014/main" id="{DE6D93D9-7FB7-2379-0FF0-5E9BF112B3FE}"/>
              </a:ext>
            </a:extLst>
          </p:cNvPr>
          <p:cNvSpPr txBox="1">
            <a:spLocks/>
          </p:cNvSpPr>
          <p:nvPr/>
        </p:nvSpPr>
        <p:spPr>
          <a:xfrm>
            <a:off x="2091823" y="1330574"/>
            <a:ext cx="4425696" cy="1270013"/>
          </a:xfrm>
          <a:prstGeom prst="rect">
            <a:avLst/>
          </a:prstGeom>
        </p:spPr>
        <p:txBody>
          <a:bodyPr vert="horz" lIns="91440" tIns="45720" rIns="91440" bIns="45720" rtlCol="0" anchor="t" anchorCtr="0">
            <a:normAutofit/>
          </a:bodyPr>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8000"/>
              </a:lnSpc>
            </a:pPr>
            <a:r>
              <a:rPr lang="en-US" sz="1400" dirty="0">
                <a:solidFill>
                  <a:schemeClr val="tx1">
                    <a:lumMod val="75000"/>
                    <a:lumOff val="25000"/>
                  </a:schemeClr>
                </a:solidFill>
              </a:rPr>
              <a:t>By comparing MAE, the best performing model is the Prophet Model. We will use this model to predict next week daily average traded volume.</a:t>
            </a:r>
          </a:p>
          <a:p>
            <a:pPr>
              <a:lnSpc>
                <a:spcPct val="108000"/>
              </a:lnSpc>
            </a:pPr>
            <a:endParaRPr lang="en-US" sz="1400" dirty="0">
              <a:solidFill>
                <a:schemeClr val="tx1">
                  <a:lumMod val="75000"/>
                  <a:lumOff val="25000"/>
                </a:schemeClr>
              </a:solidFill>
            </a:endParaRPr>
          </a:p>
        </p:txBody>
      </p:sp>
      <p:grpSp>
        <p:nvGrpSpPr>
          <p:cNvPr id="11" name="Group 10" descr="Step number 2">
            <a:extLst>
              <a:ext uri="{FF2B5EF4-FFF2-40B4-BE49-F238E27FC236}">
                <a16:creationId xmlns:a16="http://schemas.microsoft.com/office/drawing/2014/main" id="{73B48227-34CB-C267-CF91-08C26976ED61}"/>
              </a:ext>
            </a:extLst>
          </p:cNvPr>
          <p:cNvGrpSpPr/>
          <p:nvPr/>
        </p:nvGrpSpPr>
        <p:grpSpPr bwMode="gray">
          <a:xfrm>
            <a:off x="6798978" y="1321732"/>
            <a:ext cx="380382" cy="296049"/>
            <a:chOff x="6741828" y="1435344"/>
            <a:chExt cx="380382" cy="296049"/>
          </a:xfrm>
        </p:grpSpPr>
        <p:sp>
          <p:nvSpPr>
            <p:cNvPr id="12" name="Rectangle 11" descr="Step number 2">
              <a:extLst>
                <a:ext uri="{FF2B5EF4-FFF2-40B4-BE49-F238E27FC236}">
                  <a16:creationId xmlns:a16="http://schemas.microsoft.com/office/drawing/2014/main" id="{E43EB52A-CD15-E47A-D264-52730AA81713}"/>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descr="Small square with numeral 2 inside ">
              <a:extLst>
                <a:ext uri="{FF2B5EF4-FFF2-40B4-BE49-F238E27FC236}">
                  <a16:creationId xmlns:a16="http://schemas.microsoft.com/office/drawing/2014/main" id="{2C4665A7-9350-9A70-4C08-DFFED439C6DB}"/>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14" name="Text Placeholder 8">
            <a:extLst>
              <a:ext uri="{FF2B5EF4-FFF2-40B4-BE49-F238E27FC236}">
                <a16:creationId xmlns:a16="http://schemas.microsoft.com/office/drawing/2014/main" id="{649D2241-1365-9AAD-6A71-D22D1C61C0F3}"/>
              </a:ext>
            </a:extLst>
          </p:cNvPr>
          <p:cNvSpPr txBox="1">
            <a:spLocks/>
          </p:cNvSpPr>
          <p:nvPr/>
        </p:nvSpPr>
        <p:spPr>
          <a:xfrm>
            <a:off x="7251192" y="1330576"/>
            <a:ext cx="4579364" cy="573726"/>
          </a:xfrm>
          <a:prstGeom prst="rect">
            <a:avLst/>
          </a:prstGeom>
        </p:spPr>
        <p:txBody>
          <a:bodyPr vert="horz" lIns="91440" tIns="45720" rIns="91440" bIns="45720" rtlCol="0" anchor="t" anchorCtr="0">
            <a:noAutofit/>
          </a:bodyPr>
          <a:lstStyle>
            <a:defPPr>
              <a:defRPr lang="en-US"/>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8000"/>
              </a:lnSpc>
            </a:pPr>
            <a:r>
              <a:rPr lang="en-US" sz="1400" dirty="0">
                <a:solidFill>
                  <a:schemeClr val="tx1">
                    <a:lumMod val="75000"/>
                    <a:lumOff val="25000"/>
                  </a:schemeClr>
                </a:solidFill>
              </a:rPr>
              <a:t>We compare how the models perform in predicting test data.</a:t>
            </a:r>
          </a:p>
        </p:txBody>
      </p:sp>
      <p:sp>
        <p:nvSpPr>
          <p:cNvPr id="18" name="Text Placeholder 8">
            <a:extLst>
              <a:ext uri="{FF2B5EF4-FFF2-40B4-BE49-F238E27FC236}">
                <a16:creationId xmlns:a16="http://schemas.microsoft.com/office/drawing/2014/main" id="{2AB65210-3A52-42EB-61D6-FAEB76FB8866}"/>
              </a:ext>
            </a:extLst>
          </p:cNvPr>
          <p:cNvSpPr txBox="1">
            <a:spLocks/>
          </p:cNvSpPr>
          <p:nvPr/>
        </p:nvSpPr>
        <p:spPr>
          <a:xfrm>
            <a:off x="7251191" y="4953699"/>
            <a:ext cx="4579364" cy="1019262"/>
          </a:xfrm>
          <a:prstGeom prst="rect">
            <a:avLst/>
          </a:prstGeom>
        </p:spPr>
        <p:txBody>
          <a:bodyPr vert="horz" lIns="91440" tIns="45720" rIns="91440" bIns="45720" rtlCol="0" anchor="t" anchorCtr="0">
            <a:noAutofit/>
          </a:bodyPr>
          <a:lstStyle>
            <a:defPPr>
              <a:defRPr lang="en-US"/>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8000"/>
              </a:lnSpc>
            </a:pPr>
            <a:r>
              <a:rPr lang="en-US" sz="1400" dirty="0">
                <a:solidFill>
                  <a:schemeClr val="tx1">
                    <a:lumMod val="75000"/>
                    <a:lumOff val="25000"/>
                  </a:schemeClr>
                </a:solidFill>
              </a:rPr>
              <a:t>We can see that Prophet and Auto ARIMA predictions are quite close. There is some spike in the </a:t>
            </a:r>
            <a:r>
              <a:rPr lang="en-US" sz="1400" dirty="0" err="1">
                <a:solidFill>
                  <a:schemeClr val="tx1">
                    <a:lumMod val="75000"/>
                    <a:lumOff val="25000"/>
                  </a:schemeClr>
                </a:solidFill>
              </a:rPr>
              <a:t>XGBoost</a:t>
            </a:r>
            <a:r>
              <a:rPr lang="en-US" sz="1400" dirty="0">
                <a:solidFill>
                  <a:schemeClr val="tx1">
                    <a:lumMod val="75000"/>
                    <a:lumOff val="25000"/>
                  </a:schemeClr>
                </a:solidFill>
              </a:rPr>
              <a:t> prediction. The prediction from NN model is the furthest from observation data.</a:t>
            </a:r>
          </a:p>
        </p:txBody>
      </p:sp>
      <p:pic>
        <p:nvPicPr>
          <p:cNvPr id="1026" name="Picture 2">
            <a:extLst>
              <a:ext uri="{FF2B5EF4-FFF2-40B4-BE49-F238E27FC236}">
                <a16:creationId xmlns:a16="http://schemas.microsoft.com/office/drawing/2014/main" id="{4E4F69F9-E11E-A778-F5EF-141676388F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8260" y="2081213"/>
            <a:ext cx="3705225" cy="2695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2669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10B91-9B03-9918-E33E-E4BF49868BDE}"/>
              </a:ext>
            </a:extLst>
          </p:cNvPr>
          <p:cNvSpPr>
            <a:spLocks noGrp="1"/>
          </p:cNvSpPr>
          <p:nvPr>
            <p:ph type="title"/>
          </p:nvPr>
        </p:nvSpPr>
        <p:spPr/>
        <p:txBody>
          <a:bodyPr/>
          <a:lstStyle/>
          <a:p>
            <a:r>
              <a:rPr lang="en-SG" dirty="0"/>
              <a:t>5. Prediction of Next Week Volume</a:t>
            </a:r>
          </a:p>
        </p:txBody>
      </p:sp>
      <p:sp>
        <p:nvSpPr>
          <p:cNvPr id="4" name="Content Placeholder 1">
            <a:extLst>
              <a:ext uri="{FF2B5EF4-FFF2-40B4-BE49-F238E27FC236}">
                <a16:creationId xmlns:a16="http://schemas.microsoft.com/office/drawing/2014/main" id="{C07E3830-E7D4-085A-A08D-F866EFB7BA83}"/>
              </a:ext>
            </a:extLst>
          </p:cNvPr>
          <p:cNvSpPr txBox="1">
            <a:spLocks/>
          </p:cNvSpPr>
          <p:nvPr/>
        </p:nvSpPr>
        <p:spPr>
          <a:xfrm>
            <a:off x="1529145" y="1283590"/>
            <a:ext cx="10303191" cy="961913"/>
          </a:xfrm>
          <a:prstGeom prst="rect">
            <a:avLst/>
          </a:prstGeom>
        </p:spPr>
        <p:txBody>
          <a:bodyPr vert="horz" lIns="91440" tIns="45720" rIns="91440" bIns="45720" rtlCol="0">
            <a:noAutofit/>
          </a:bodyPr>
          <a:lstStyle>
            <a:lvl1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1pPr>
            <a:lvl2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2pPr>
            <a:lvl3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3pPr>
            <a:lvl4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4pPr>
            <a:lvl5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5pPr>
            <a:lvl6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6pPr>
            <a:lvl7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7pPr>
            <a:lvl8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ct val="30000"/>
              </a:spcBef>
              <a:buClr>
                <a:schemeClr val="tx1">
                  <a:lumMod val="75000"/>
                  <a:lumOff val="25000"/>
                </a:schemeClr>
              </a:buClr>
              <a:buFont typeface="Arial" panose="020B0604020202020204" pitchFamily="34" charset="0"/>
              <a:buNone/>
              <a:defRPr sz="1800" kern="1200" baseline="0">
                <a:solidFill>
                  <a:schemeClr val="tx1">
                    <a:lumMod val="75000"/>
                    <a:lumOff val="25000"/>
                  </a:schemeClr>
                </a:solidFill>
                <a:latin typeface="+mn-lt"/>
                <a:ea typeface="+mn-ea"/>
                <a:cs typeface="+mn-cs"/>
              </a:defRPr>
            </a:lvl9pPr>
          </a:lstStyle>
          <a:p>
            <a:r>
              <a:rPr lang="en-US" dirty="0"/>
              <a:t>Next is we will predict the next week volume. We collected the real values from SGX website* for the purpose of presentation.</a:t>
            </a:r>
          </a:p>
        </p:txBody>
      </p:sp>
      <p:sp>
        <p:nvSpPr>
          <p:cNvPr id="6" name="Content Placeholder 1">
            <a:extLst>
              <a:ext uri="{FF2B5EF4-FFF2-40B4-BE49-F238E27FC236}">
                <a16:creationId xmlns:a16="http://schemas.microsoft.com/office/drawing/2014/main" id="{E59DD96C-DD97-8A8B-833D-D9342059C145}"/>
              </a:ext>
            </a:extLst>
          </p:cNvPr>
          <p:cNvSpPr txBox="1">
            <a:spLocks/>
          </p:cNvSpPr>
          <p:nvPr/>
        </p:nvSpPr>
        <p:spPr>
          <a:xfrm>
            <a:off x="1649432" y="6409945"/>
            <a:ext cx="10074908" cy="448056"/>
          </a:xfrm>
          <a:prstGeom prst="rect">
            <a:avLst/>
          </a:prstGeom>
        </p:spPr>
        <p:txBody>
          <a:bodyPr vert="horz" lIns="91440" tIns="45720" rIns="91440" bIns="45720" rtlCol="0">
            <a:noAutofit/>
          </a:bodyPr>
          <a:lstStyle>
            <a:lvl1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1pPr>
            <a:lvl2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2pPr>
            <a:lvl3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3pPr>
            <a:lvl4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4pPr>
            <a:lvl5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5pPr>
            <a:lvl6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6pPr>
            <a:lvl7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7pPr>
            <a:lvl8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ct val="30000"/>
              </a:spcBef>
              <a:buClr>
                <a:schemeClr val="tx1">
                  <a:lumMod val="75000"/>
                  <a:lumOff val="25000"/>
                </a:schemeClr>
              </a:buClr>
              <a:buFont typeface="Arial" panose="020B0604020202020204" pitchFamily="34" charset="0"/>
              <a:buNone/>
              <a:defRPr sz="1800" kern="1200" baseline="0">
                <a:solidFill>
                  <a:schemeClr val="tx1">
                    <a:lumMod val="75000"/>
                    <a:lumOff val="25000"/>
                  </a:schemeClr>
                </a:solidFill>
                <a:latin typeface="+mn-lt"/>
                <a:ea typeface="+mn-ea"/>
                <a:cs typeface="+mn-cs"/>
              </a:defRPr>
            </a:lvl9pPr>
          </a:lstStyle>
          <a:p>
            <a:r>
              <a:rPr lang="en-US" sz="1200" dirty="0"/>
              <a:t>* </a:t>
            </a:r>
            <a:r>
              <a:rPr lang="en-US" sz="1200" dirty="0">
                <a:hlinkClick r:id="rId2"/>
              </a:rPr>
              <a:t>SGX Website</a:t>
            </a:r>
            <a:endParaRPr lang="en-US" sz="1200" dirty="0"/>
          </a:p>
        </p:txBody>
      </p:sp>
      <p:pic>
        <p:nvPicPr>
          <p:cNvPr id="6148" name="Picture 4">
            <a:extLst>
              <a:ext uri="{FF2B5EF4-FFF2-40B4-BE49-F238E27FC236}">
                <a16:creationId xmlns:a16="http://schemas.microsoft.com/office/drawing/2014/main" id="{21B0F30A-2231-86D6-3458-A6DEDE6901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8952" y="1861332"/>
            <a:ext cx="5743575" cy="2886075"/>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1">
            <a:extLst>
              <a:ext uri="{FF2B5EF4-FFF2-40B4-BE49-F238E27FC236}">
                <a16:creationId xmlns:a16="http://schemas.microsoft.com/office/drawing/2014/main" id="{DCC70F7B-4A20-5A8D-0EBA-DF43C5ADE17F}"/>
              </a:ext>
            </a:extLst>
          </p:cNvPr>
          <p:cNvSpPr txBox="1">
            <a:spLocks/>
          </p:cNvSpPr>
          <p:nvPr/>
        </p:nvSpPr>
        <p:spPr>
          <a:xfrm>
            <a:off x="1529146" y="4799838"/>
            <a:ext cx="10303190" cy="1298958"/>
          </a:xfrm>
          <a:prstGeom prst="rect">
            <a:avLst/>
          </a:prstGeom>
        </p:spPr>
        <p:txBody>
          <a:bodyPr vert="horz" lIns="91440" tIns="45720" rIns="91440" bIns="45720" rtlCol="0">
            <a:noAutofit/>
          </a:bodyPr>
          <a:lstStyle>
            <a:lvl1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1pPr>
            <a:lvl2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2pPr>
            <a:lvl3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3pPr>
            <a:lvl4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4pPr>
            <a:lvl5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5pPr>
            <a:lvl6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6pPr>
            <a:lvl7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7pPr>
            <a:lvl8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ct val="30000"/>
              </a:spcBef>
              <a:buClr>
                <a:schemeClr val="tx1">
                  <a:lumMod val="75000"/>
                  <a:lumOff val="25000"/>
                </a:schemeClr>
              </a:buClr>
              <a:buFont typeface="Arial" panose="020B0604020202020204" pitchFamily="34" charset="0"/>
              <a:buNone/>
              <a:defRPr sz="1800" kern="1200" baseline="0">
                <a:solidFill>
                  <a:schemeClr val="tx1">
                    <a:lumMod val="75000"/>
                    <a:lumOff val="25000"/>
                  </a:schemeClr>
                </a:solidFill>
                <a:latin typeface="+mn-lt"/>
                <a:ea typeface="+mn-ea"/>
                <a:cs typeface="+mn-cs"/>
              </a:defRPr>
            </a:lvl9pPr>
          </a:lstStyle>
          <a:p>
            <a:r>
              <a:rPr lang="en-US" b="1" dirty="0"/>
              <a:t>Lesson learned</a:t>
            </a:r>
          </a:p>
          <a:p>
            <a:r>
              <a:rPr lang="en-US" dirty="0"/>
              <a:t>We can see that the prediction is quite downward biased. One reason is the dataset is quite short (3 months). However, we can improve the accuracy by increasing the size of our dataset, for example to at least 1 year, to provide more information to our models.</a:t>
            </a:r>
          </a:p>
        </p:txBody>
      </p:sp>
    </p:spTree>
    <p:extLst>
      <p:ext uri="{BB962C8B-B14F-4D97-AF65-F5344CB8AC3E}">
        <p14:creationId xmlns:p14="http://schemas.microsoft.com/office/powerpoint/2010/main" val="2208871678"/>
      </p:ext>
    </p:extLst>
  </p:cSld>
  <p:clrMapOvr>
    <a:masterClrMapping/>
  </p:clrMapOvr>
</p:sld>
</file>

<file path=ppt/theme/theme1.xml><?xml version="1.0" encoding="utf-8"?>
<a:theme xmlns:a="http://schemas.openxmlformats.org/drawingml/2006/main" name="Making Templates Accessible">
  <a:themeElements>
    <a:clrScheme name="Custom 9">
      <a:dk1>
        <a:sysClr val="windowText" lastClr="000000"/>
      </a:dk1>
      <a:lt1>
        <a:sysClr val="window" lastClr="FFFFFF"/>
      </a:lt1>
      <a:dk2>
        <a:srgbClr val="44546A"/>
      </a:dk2>
      <a:lt2>
        <a:srgbClr val="E7E6E6"/>
      </a:lt2>
      <a:accent1>
        <a:srgbClr val="5B9BD5"/>
      </a:accent1>
      <a:accent2>
        <a:srgbClr val="D83B01"/>
      </a:accent2>
      <a:accent3>
        <a:srgbClr val="A5A5A5"/>
      </a:accent3>
      <a:accent4>
        <a:srgbClr val="FFC000"/>
      </a:accent4>
      <a:accent5>
        <a:srgbClr val="4472C4"/>
      </a:accent5>
      <a:accent6>
        <a:srgbClr val="70AD47"/>
      </a:accent6>
      <a:hlink>
        <a:srgbClr val="034A90"/>
      </a:hlink>
      <a:folHlink>
        <a:srgbClr val="6F3B55"/>
      </a:folHlink>
    </a:clrScheme>
    <a:fontScheme name="Custom 7">
      <a:majorFont>
        <a:latin typeface="Cambria"/>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ssibility guide.potx" id="{709F6ED1-91B4-42EB-B205-04CA5CDF84DF}" vid="{41E99566-B948-45A3-A3EF-0F5CFCE3D07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Accessibility guide</Template>
  <TotalTime>1827</TotalTime>
  <Words>809</Words>
  <Application>Microsoft Office PowerPoint</Application>
  <PresentationFormat>Widescreen</PresentationFormat>
  <Paragraphs>87</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Cambria</vt:lpstr>
      <vt:lpstr>Segoe UI</vt:lpstr>
      <vt:lpstr>Segoe UI Semibold</vt:lpstr>
      <vt:lpstr>Making Templates Accessible</vt:lpstr>
      <vt:lpstr>Prediction of Daily Average Traded Volume</vt:lpstr>
      <vt:lpstr>Content</vt:lpstr>
      <vt:lpstr>1. Extraction</vt:lpstr>
      <vt:lpstr>2. Exploratory Data Analysis</vt:lpstr>
      <vt:lpstr>2. Exploratory Data Analysis</vt:lpstr>
      <vt:lpstr>2. Exploratory Data Analysis - Conclusion</vt:lpstr>
      <vt:lpstr>3. Model Building</vt:lpstr>
      <vt:lpstr>4. Model Evaluation</vt:lpstr>
      <vt:lpstr>5. Prediction of Next Week Volume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Daily Average Traded Volume</dc:title>
  <dc:creator>Ricky Gilbert</dc:creator>
  <cp:lastModifiedBy>Ricky Gilbert</cp:lastModifiedBy>
  <cp:revision>9</cp:revision>
  <dcterms:created xsi:type="dcterms:W3CDTF">2022-07-07T07:47:10Z</dcterms:created>
  <dcterms:modified xsi:type="dcterms:W3CDTF">2022-07-08T15:00:15Z</dcterms:modified>
  <cp:version/>
</cp:coreProperties>
</file>