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92" r:id="rId3"/>
    <p:sldId id="294" r:id="rId4"/>
    <p:sldId id="297" r:id="rId5"/>
    <p:sldId id="293" r:id="rId6"/>
    <p:sldId id="298" r:id="rId7"/>
    <p:sldId id="303" r:id="rId8"/>
    <p:sldId id="306" r:id="rId9"/>
    <p:sldId id="299" r:id="rId10"/>
    <p:sldId id="300"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314" autoAdjust="0"/>
  </p:normalViewPr>
  <p:slideViewPr>
    <p:cSldViewPr snapToGrid="0">
      <p:cViewPr>
        <p:scale>
          <a:sx n="100" d="100"/>
          <a:sy n="100" d="100"/>
        </p:scale>
        <p:origin x="990" y="4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43694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7/5/2022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7/5/2022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7/5/2022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Automatic News Curator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6FE1-7B32-1BEB-7C4A-5A714F2A4170}"/>
              </a:ext>
            </a:extLst>
          </p:cNvPr>
          <p:cNvSpPr>
            <a:spLocks noGrp="1"/>
          </p:cNvSpPr>
          <p:nvPr>
            <p:ph type="title"/>
          </p:nvPr>
        </p:nvSpPr>
        <p:spPr/>
        <p:txBody>
          <a:bodyPr/>
          <a:lstStyle/>
          <a:p>
            <a:r>
              <a:rPr lang="en-SG" dirty="0"/>
              <a:t>5. Operational Challenges</a:t>
            </a:r>
          </a:p>
        </p:txBody>
      </p:sp>
      <p:grpSp>
        <p:nvGrpSpPr>
          <p:cNvPr id="3" name="Group 2" descr="Step number 3">
            <a:extLst>
              <a:ext uri="{FF2B5EF4-FFF2-40B4-BE49-F238E27FC236}">
                <a16:creationId xmlns:a16="http://schemas.microsoft.com/office/drawing/2014/main" id="{79EE0B92-59CC-62D8-21E7-13AD37754D58}"/>
              </a:ext>
            </a:extLst>
          </p:cNvPr>
          <p:cNvGrpSpPr/>
          <p:nvPr/>
        </p:nvGrpSpPr>
        <p:grpSpPr bwMode="gray">
          <a:xfrm>
            <a:off x="1637517" y="2098463"/>
            <a:ext cx="380382" cy="296049"/>
            <a:chOff x="6741828" y="1435344"/>
            <a:chExt cx="380382" cy="296049"/>
          </a:xfrm>
        </p:grpSpPr>
        <p:sp>
          <p:nvSpPr>
            <p:cNvPr id="4" name="Rectangle 3" descr="Step number 3">
              <a:extLst>
                <a:ext uri="{FF2B5EF4-FFF2-40B4-BE49-F238E27FC236}">
                  <a16:creationId xmlns:a16="http://schemas.microsoft.com/office/drawing/2014/main" id="{12DD66B5-26DB-38E3-0503-3A82F930A399}"/>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descr="Small square with numeral 3 inside ">
              <a:extLst>
                <a:ext uri="{FF2B5EF4-FFF2-40B4-BE49-F238E27FC236}">
                  <a16:creationId xmlns:a16="http://schemas.microsoft.com/office/drawing/2014/main" id="{05B846E0-4C49-FA8B-C037-8F1A292F669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 name="Text Placeholder 6">
            <a:extLst>
              <a:ext uri="{FF2B5EF4-FFF2-40B4-BE49-F238E27FC236}">
                <a16:creationId xmlns:a16="http://schemas.microsoft.com/office/drawing/2014/main" id="{ECE359F5-86C3-CED3-F517-B1EE12A9DC01}"/>
              </a:ext>
            </a:extLst>
          </p:cNvPr>
          <p:cNvSpPr txBox="1">
            <a:spLocks/>
          </p:cNvSpPr>
          <p:nvPr/>
        </p:nvSpPr>
        <p:spPr>
          <a:xfrm>
            <a:off x="2002846" y="2031788"/>
            <a:ext cx="4108361" cy="97648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SG" sz="1800" dirty="0"/>
              <a:t>Once </a:t>
            </a:r>
            <a:r>
              <a:rPr lang="en-SG" dirty="0"/>
              <a:t>a data provider blocked connections from servers</a:t>
            </a:r>
          </a:p>
          <a:p>
            <a:pPr marL="0" lvl="7"/>
            <a:r>
              <a:rPr lang="en-SG" sz="1800" i="1" dirty="0"/>
              <a:t>Solution</a:t>
            </a:r>
            <a:r>
              <a:rPr lang="en-SG" dirty="0"/>
              <a:t>: Change IP address</a:t>
            </a:r>
            <a:endParaRPr lang="en-SG" sz="1800" dirty="0"/>
          </a:p>
        </p:txBody>
      </p:sp>
      <p:grpSp>
        <p:nvGrpSpPr>
          <p:cNvPr id="7" name="Group 6" descr="Step number 4">
            <a:extLst>
              <a:ext uri="{FF2B5EF4-FFF2-40B4-BE49-F238E27FC236}">
                <a16:creationId xmlns:a16="http://schemas.microsoft.com/office/drawing/2014/main" id="{5997CC91-DBEB-981F-4446-0941EBBD9502}"/>
              </a:ext>
            </a:extLst>
          </p:cNvPr>
          <p:cNvGrpSpPr/>
          <p:nvPr/>
        </p:nvGrpSpPr>
        <p:grpSpPr bwMode="gray">
          <a:xfrm>
            <a:off x="1640222" y="3204216"/>
            <a:ext cx="380382" cy="296049"/>
            <a:chOff x="6741828" y="1435344"/>
            <a:chExt cx="380382" cy="296049"/>
          </a:xfrm>
        </p:grpSpPr>
        <p:sp>
          <p:nvSpPr>
            <p:cNvPr id="8" name="Rectangle 7" descr="Step number 4">
              <a:extLst>
                <a:ext uri="{FF2B5EF4-FFF2-40B4-BE49-F238E27FC236}">
                  <a16:creationId xmlns:a16="http://schemas.microsoft.com/office/drawing/2014/main" id="{7325C5E1-696D-775A-5865-891C3C5A468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Small square with numeral 4 inside">
              <a:extLst>
                <a:ext uri="{FF2B5EF4-FFF2-40B4-BE49-F238E27FC236}">
                  <a16:creationId xmlns:a16="http://schemas.microsoft.com/office/drawing/2014/main" id="{3C2A685C-06A3-0784-3655-91DB0668BC9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 name="Text Placeholder 9">
            <a:extLst>
              <a:ext uri="{FF2B5EF4-FFF2-40B4-BE49-F238E27FC236}">
                <a16:creationId xmlns:a16="http://schemas.microsoft.com/office/drawing/2014/main" id="{038CED9C-396D-E0A5-277E-6CC589E48C38}"/>
              </a:ext>
            </a:extLst>
          </p:cNvPr>
          <p:cNvSpPr txBox="1">
            <a:spLocks/>
          </p:cNvSpPr>
          <p:nvPr/>
        </p:nvSpPr>
        <p:spPr>
          <a:xfrm>
            <a:off x="2050736" y="3147828"/>
            <a:ext cx="4105656" cy="976482"/>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sz="1800" dirty="0"/>
              <a:t>Data source changed its data structure</a:t>
            </a:r>
          </a:p>
          <a:p>
            <a:pPr algn="l"/>
            <a:r>
              <a:rPr lang="en-SG" sz="1800" i="1" dirty="0"/>
              <a:t>Solution</a:t>
            </a:r>
            <a:r>
              <a:rPr lang="en-SG" sz="1800" dirty="0"/>
              <a:t>: Update data configuration</a:t>
            </a:r>
          </a:p>
        </p:txBody>
      </p:sp>
      <p:grpSp>
        <p:nvGrpSpPr>
          <p:cNvPr id="15" name="Group 14" descr="Step number 6">
            <a:extLst>
              <a:ext uri="{FF2B5EF4-FFF2-40B4-BE49-F238E27FC236}">
                <a16:creationId xmlns:a16="http://schemas.microsoft.com/office/drawing/2014/main" id="{7D95962B-D9E6-A5D0-48DF-E0A7B1D389E0}"/>
              </a:ext>
            </a:extLst>
          </p:cNvPr>
          <p:cNvGrpSpPr/>
          <p:nvPr/>
        </p:nvGrpSpPr>
        <p:grpSpPr bwMode="gray">
          <a:xfrm>
            <a:off x="6478359" y="2031788"/>
            <a:ext cx="380382" cy="296049"/>
            <a:chOff x="6741828" y="1435344"/>
            <a:chExt cx="380382" cy="296049"/>
          </a:xfrm>
        </p:grpSpPr>
        <p:sp>
          <p:nvSpPr>
            <p:cNvPr id="16" name="Rectangle 15" descr="Step number 6">
              <a:extLst>
                <a:ext uri="{FF2B5EF4-FFF2-40B4-BE49-F238E27FC236}">
                  <a16:creationId xmlns:a16="http://schemas.microsoft.com/office/drawing/2014/main" id="{CA97C921-E1E4-5B1A-4B26-B10F8E700BE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descr="Small square with numeral 6 inside">
              <a:extLst>
                <a:ext uri="{FF2B5EF4-FFF2-40B4-BE49-F238E27FC236}">
                  <a16:creationId xmlns:a16="http://schemas.microsoft.com/office/drawing/2014/main" id="{B360D9B7-9CB7-DA6A-B8C1-88CD522DDEC6}"/>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8" name="Text Placeholder 2">
            <a:extLst>
              <a:ext uri="{FF2B5EF4-FFF2-40B4-BE49-F238E27FC236}">
                <a16:creationId xmlns:a16="http://schemas.microsoft.com/office/drawing/2014/main" id="{6A04CDC4-C686-F981-38B4-C74B80767620}"/>
              </a:ext>
            </a:extLst>
          </p:cNvPr>
          <p:cNvSpPr txBox="1">
            <a:spLocks/>
          </p:cNvSpPr>
          <p:nvPr/>
        </p:nvSpPr>
        <p:spPr>
          <a:xfrm>
            <a:off x="6882727" y="1953771"/>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800" dirty="0"/>
              <a:t>Users mislabelled articles and affected our models</a:t>
            </a:r>
          </a:p>
          <a:p>
            <a:r>
              <a:rPr lang="en-SG" sz="1800" i="1" dirty="0"/>
              <a:t>Solution</a:t>
            </a:r>
            <a:r>
              <a:rPr lang="en-SG" sz="1800" dirty="0"/>
              <a:t>: New inputs to golden dataset need to be reviewed monthly.</a:t>
            </a:r>
          </a:p>
        </p:txBody>
      </p:sp>
      <p:sp>
        <p:nvSpPr>
          <p:cNvPr id="23" name="Text Placeholder 6">
            <a:extLst>
              <a:ext uri="{FF2B5EF4-FFF2-40B4-BE49-F238E27FC236}">
                <a16:creationId xmlns:a16="http://schemas.microsoft.com/office/drawing/2014/main" id="{C3A50A85-CB6E-B21C-785E-571915DA203E}"/>
              </a:ext>
            </a:extLst>
          </p:cNvPr>
          <p:cNvSpPr txBox="1">
            <a:spLocks/>
          </p:cNvSpPr>
          <p:nvPr/>
        </p:nvSpPr>
        <p:spPr>
          <a:xfrm>
            <a:off x="1555912" y="1208069"/>
            <a:ext cx="10225275" cy="97648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During operational stage, we noticed several issues:</a:t>
            </a:r>
          </a:p>
        </p:txBody>
      </p:sp>
    </p:spTree>
    <p:extLst>
      <p:ext uri="{BB962C8B-B14F-4D97-AF65-F5344CB8AC3E}">
        <p14:creationId xmlns:p14="http://schemas.microsoft.com/office/powerpoint/2010/main" val="381787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8899-E6A8-A70E-B38C-C9757314CEFC}"/>
              </a:ext>
            </a:extLst>
          </p:cNvPr>
          <p:cNvSpPr>
            <a:spLocks noGrp="1"/>
          </p:cNvSpPr>
          <p:nvPr>
            <p:ph type="title"/>
          </p:nvPr>
        </p:nvSpPr>
        <p:spPr>
          <a:xfrm>
            <a:off x="440436" y="3010281"/>
            <a:ext cx="11311128" cy="640080"/>
          </a:xfrm>
        </p:spPr>
        <p:txBody>
          <a:bodyPr/>
          <a:lstStyle/>
          <a:p>
            <a:pPr algn="ctr"/>
            <a:r>
              <a:rPr lang="en-SG" dirty="0"/>
              <a:t>Thank you.</a:t>
            </a:r>
          </a:p>
        </p:txBody>
      </p:sp>
    </p:spTree>
    <p:extLst>
      <p:ext uri="{BB962C8B-B14F-4D97-AF65-F5344CB8AC3E}">
        <p14:creationId xmlns:p14="http://schemas.microsoft.com/office/powerpoint/2010/main" val="15868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6D64-126A-8FF4-45E7-FC7456FECB92}"/>
              </a:ext>
            </a:extLst>
          </p:cNvPr>
          <p:cNvSpPr>
            <a:spLocks noGrp="1"/>
          </p:cNvSpPr>
          <p:nvPr>
            <p:ph type="title"/>
          </p:nvPr>
        </p:nvSpPr>
        <p:spPr/>
        <p:txBody>
          <a:bodyPr/>
          <a:lstStyle/>
          <a:p>
            <a:r>
              <a:rPr lang="en-SG" dirty="0"/>
              <a:t>Content</a:t>
            </a:r>
          </a:p>
        </p:txBody>
      </p:sp>
      <p:grpSp>
        <p:nvGrpSpPr>
          <p:cNvPr id="4" name="Group 3" descr="Step number 3">
            <a:extLst>
              <a:ext uri="{FF2B5EF4-FFF2-40B4-BE49-F238E27FC236}">
                <a16:creationId xmlns:a16="http://schemas.microsoft.com/office/drawing/2014/main" id="{A0EFB948-8A51-76C6-B003-874A1498E984}"/>
              </a:ext>
            </a:extLst>
          </p:cNvPr>
          <p:cNvGrpSpPr/>
          <p:nvPr/>
        </p:nvGrpSpPr>
        <p:grpSpPr bwMode="gray">
          <a:xfrm>
            <a:off x="1578478" y="1503060"/>
            <a:ext cx="380382" cy="296049"/>
            <a:chOff x="6741828" y="1435344"/>
            <a:chExt cx="380382" cy="296049"/>
          </a:xfrm>
        </p:grpSpPr>
        <p:sp>
          <p:nvSpPr>
            <p:cNvPr id="5" name="Rectangle 4" descr="Step number 3">
              <a:extLst>
                <a:ext uri="{FF2B5EF4-FFF2-40B4-BE49-F238E27FC236}">
                  <a16:creationId xmlns:a16="http://schemas.microsoft.com/office/drawing/2014/main" id="{B1914C39-604B-A4C1-A535-A4E0CD80DC0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3 inside ">
              <a:extLst>
                <a:ext uri="{FF2B5EF4-FFF2-40B4-BE49-F238E27FC236}">
                  <a16:creationId xmlns:a16="http://schemas.microsoft.com/office/drawing/2014/main" id="{1B747AFC-5F5D-F90B-BA14-330D5D2F55C4}"/>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6">
            <a:extLst>
              <a:ext uri="{FF2B5EF4-FFF2-40B4-BE49-F238E27FC236}">
                <a16:creationId xmlns:a16="http://schemas.microsoft.com/office/drawing/2014/main" id="{0A2FDFF7-E238-1AA3-F964-3B53C4CDA49A}"/>
              </a:ext>
            </a:extLst>
          </p:cNvPr>
          <p:cNvSpPr txBox="1">
            <a:spLocks/>
          </p:cNvSpPr>
          <p:nvPr/>
        </p:nvSpPr>
        <p:spPr>
          <a:xfrm>
            <a:off x="1987639" y="1481594"/>
            <a:ext cx="4108361" cy="374256"/>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SG" sz="1800" dirty="0"/>
              <a:t>Business Challenges</a:t>
            </a:r>
          </a:p>
        </p:txBody>
      </p:sp>
      <p:grpSp>
        <p:nvGrpSpPr>
          <p:cNvPr id="8" name="Group 7" descr="Step number 4">
            <a:extLst>
              <a:ext uri="{FF2B5EF4-FFF2-40B4-BE49-F238E27FC236}">
                <a16:creationId xmlns:a16="http://schemas.microsoft.com/office/drawing/2014/main" id="{3FE9B806-E8D5-1F64-2D47-25C8E3E936B7}"/>
              </a:ext>
            </a:extLst>
          </p:cNvPr>
          <p:cNvGrpSpPr/>
          <p:nvPr/>
        </p:nvGrpSpPr>
        <p:grpSpPr bwMode="gray">
          <a:xfrm>
            <a:off x="1578478" y="1917166"/>
            <a:ext cx="380382" cy="296049"/>
            <a:chOff x="6741828" y="1435344"/>
            <a:chExt cx="380382" cy="296049"/>
          </a:xfrm>
        </p:grpSpPr>
        <p:sp>
          <p:nvSpPr>
            <p:cNvPr id="9" name="Rectangle 8" descr="Step number 4">
              <a:extLst>
                <a:ext uri="{FF2B5EF4-FFF2-40B4-BE49-F238E27FC236}">
                  <a16:creationId xmlns:a16="http://schemas.microsoft.com/office/drawing/2014/main" id="{17BC161C-B831-EDE7-9F25-2AEB6DCBF9B2}"/>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Small square with numeral 4 inside">
              <a:extLst>
                <a:ext uri="{FF2B5EF4-FFF2-40B4-BE49-F238E27FC236}">
                  <a16:creationId xmlns:a16="http://schemas.microsoft.com/office/drawing/2014/main" id="{BBEDE5B9-73C0-694E-52CA-6ED2444FCAC7}"/>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1" name="Text Placeholder 9">
            <a:extLst>
              <a:ext uri="{FF2B5EF4-FFF2-40B4-BE49-F238E27FC236}">
                <a16:creationId xmlns:a16="http://schemas.microsoft.com/office/drawing/2014/main" id="{693BD9FD-74AC-3207-0012-B559FB8C52A0}"/>
              </a:ext>
            </a:extLst>
          </p:cNvPr>
          <p:cNvSpPr txBox="1">
            <a:spLocks/>
          </p:cNvSpPr>
          <p:nvPr/>
        </p:nvSpPr>
        <p:spPr>
          <a:xfrm>
            <a:off x="1987639" y="1897760"/>
            <a:ext cx="4105656" cy="3742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sz="1800" dirty="0"/>
              <a:t>User Interviews</a:t>
            </a:r>
          </a:p>
        </p:txBody>
      </p:sp>
      <p:grpSp>
        <p:nvGrpSpPr>
          <p:cNvPr id="12" name="Group 11" descr="Step number 5">
            <a:extLst>
              <a:ext uri="{FF2B5EF4-FFF2-40B4-BE49-F238E27FC236}">
                <a16:creationId xmlns:a16="http://schemas.microsoft.com/office/drawing/2014/main" id="{30512A61-34EC-A442-4F2C-FFFE6689B40F}"/>
              </a:ext>
            </a:extLst>
          </p:cNvPr>
          <p:cNvGrpSpPr/>
          <p:nvPr/>
        </p:nvGrpSpPr>
        <p:grpSpPr bwMode="gray">
          <a:xfrm>
            <a:off x="1578479" y="2331272"/>
            <a:ext cx="380382" cy="296049"/>
            <a:chOff x="6741828" y="1435344"/>
            <a:chExt cx="380382" cy="296049"/>
          </a:xfrm>
        </p:grpSpPr>
        <p:sp>
          <p:nvSpPr>
            <p:cNvPr id="13" name="Rectangle 12" descr="Step number 5">
              <a:extLst>
                <a:ext uri="{FF2B5EF4-FFF2-40B4-BE49-F238E27FC236}">
                  <a16:creationId xmlns:a16="http://schemas.microsoft.com/office/drawing/2014/main" id="{3B3BAF65-7461-C14A-19E6-4FCFB4F5320C}"/>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Small square with numeral 5 inside">
              <a:extLst>
                <a:ext uri="{FF2B5EF4-FFF2-40B4-BE49-F238E27FC236}">
                  <a16:creationId xmlns:a16="http://schemas.microsoft.com/office/drawing/2014/main" id="{F7C58583-F0CC-C995-1685-CDB5A2CD0F0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5" name="Text Placeholder 13">
            <a:extLst>
              <a:ext uri="{FF2B5EF4-FFF2-40B4-BE49-F238E27FC236}">
                <a16:creationId xmlns:a16="http://schemas.microsoft.com/office/drawing/2014/main" id="{D717FDFB-F3AC-5A57-640C-FC63AE4EBC4F}"/>
              </a:ext>
            </a:extLst>
          </p:cNvPr>
          <p:cNvSpPr txBox="1">
            <a:spLocks/>
          </p:cNvSpPr>
          <p:nvPr/>
        </p:nvSpPr>
        <p:spPr>
          <a:xfrm>
            <a:off x="1987639" y="2313925"/>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Implementation</a:t>
            </a:r>
          </a:p>
        </p:txBody>
      </p:sp>
      <p:grpSp>
        <p:nvGrpSpPr>
          <p:cNvPr id="16" name="Group 15" descr="Step number 5">
            <a:extLst>
              <a:ext uri="{FF2B5EF4-FFF2-40B4-BE49-F238E27FC236}">
                <a16:creationId xmlns:a16="http://schemas.microsoft.com/office/drawing/2014/main" id="{4A3F313E-025A-3992-2DFA-5098319827AD}"/>
              </a:ext>
            </a:extLst>
          </p:cNvPr>
          <p:cNvGrpSpPr/>
          <p:nvPr/>
        </p:nvGrpSpPr>
        <p:grpSpPr bwMode="gray">
          <a:xfrm>
            <a:off x="1578479" y="2745378"/>
            <a:ext cx="380382" cy="296049"/>
            <a:chOff x="6741828" y="1435344"/>
            <a:chExt cx="380382" cy="296049"/>
          </a:xfrm>
        </p:grpSpPr>
        <p:sp>
          <p:nvSpPr>
            <p:cNvPr id="17" name="Rectangle 16" descr="Step number 5">
              <a:extLst>
                <a:ext uri="{FF2B5EF4-FFF2-40B4-BE49-F238E27FC236}">
                  <a16:creationId xmlns:a16="http://schemas.microsoft.com/office/drawing/2014/main" id="{A5E74D30-8D84-195D-08BA-01E9EA22D6F1}"/>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descr="Small square with numeral 5 inside">
              <a:extLst>
                <a:ext uri="{FF2B5EF4-FFF2-40B4-BE49-F238E27FC236}">
                  <a16:creationId xmlns:a16="http://schemas.microsoft.com/office/drawing/2014/main" id="{EA9FBDE8-CFCF-92E8-EA3E-8AE9FD77ABF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9" name="Text Placeholder 13">
            <a:extLst>
              <a:ext uri="{FF2B5EF4-FFF2-40B4-BE49-F238E27FC236}">
                <a16:creationId xmlns:a16="http://schemas.microsoft.com/office/drawing/2014/main" id="{24856931-DCD5-B054-A7C5-5D9BCDBE96BC}"/>
              </a:ext>
            </a:extLst>
          </p:cNvPr>
          <p:cNvSpPr txBox="1">
            <a:spLocks/>
          </p:cNvSpPr>
          <p:nvPr/>
        </p:nvSpPr>
        <p:spPr>
          <a:xfrm>
            <a:off x="1987639" y="2730090"/>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Evaluation</a:t>
            </a:r>
          </a:p>
        </p:txBody>
      </p:sp>
      <p:grpSp>
        <p:nvGrpSpPr>
          <p:cNvPr id="22" name="Group 21" descr="Step number 5">
            <a:extLst>
              <a:ext uri="{FF2B5EF4-FFF2-40B4-BE49-F238E27FC236}">
                <a16:creationId xmlns:a16="http://schemas.microsoft.com/office/drawing/2014/main" id="{1A024995-EFE0-4C3E-632C-D64E5421D861}"/>
              </a:ext>
            </a:extLst>
          </p:cNvPr>
          <p:cNvGrpSpPr/>
          <p:nvPr/>
        </p:nvGrpSpPr>
        <p:grpSpPr bwMode="gray">
          <a:xfrm>
            <a:off x="1577126" y="3159482"/>
            <a:ext cx="380382" cy="296049"/>
            <a:chOff x="6741828" y="1435344"/>
            <a:chExt cx="380382" cy="296049"/>
          </a:xfrm>
        </p:grpSpPr>
        <p:sp>
          <p:nvSpPr>
            <p:cNvPr id="23" name="Rectangle 22" descr="Step number 5">
              <a:extLst>
                <a:ext uri="{FF2B5EF4-FFF2-40B4-BE49-F238E27FC236}">
                  <a16:creationId xmlns:a16="http://schemas.microsoft.com/office/drawing/2014/main" id="{02B09656-A118-69EA-734F-A234D1DF6CC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Small square with numeral 5 inside">
              <a:extLst>
                <a:ext uri="{FF2B5EF4-FFF2-40B4-BE49-F238E27FC236}">
                  <a16:creationId xmlns:a16="http://schemas.microsoft.com/office/drawing/2014/main" id="{AF3D1449-28E2-68B4-00B3-FC1BEA292A5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5" name="Text Placeholder 13">
            <a:extLst>
              <a:ext uri="{FF2B5EF4-FFF2-40B4-BE49-F238E27FC236}">
                <a16:creationId xmlns:a16="http://schemas.microsoft.com/office/drawing/2014/main" id="{0B955FC4-3F56-59BF-16B9-B64AE9424410}"/>
              </a:ext>
            </a:extLst>
          </p:cNvPr>
          <p:cNvSpPr txBox="1">
            <a:spLocks/>
          </p:cNvSpPr>
          <p:nvPr/>
        </p:nvSpPr>
        <p:spPr>
          <a:xfrm>
            <a:off x="1987639" y="3146256"/>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Operational Challenges</a:t>
            </a:r>
          </a:p>
        </p:txBody>
      </p:sp>
    </p:spTree>
    <p:extLst>
      <p:ext uri="{BB962C8B-B14F-4D97-AF65-F5344CB8AC3E}">
        <p14:creationId xmlns:p14="http://schemas.microsoft.com/office/powerpoint/2010/main" val="170624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B5C5-09D0-03C7-5FFA-F82FA802F528}"/>
              </a:ext>
            </a:extLst>
          </p:cNvPr>
          <p:cNvSpPr>
            <a:spLocks noGrp="1"/>
          </p:cNvSpPr>
          <p:nvPr>
            <p:ph type="title"/>
          </p:nvPr>
        </p:nvSpPr>
        <p:spPr/>
        <p:txBody>
          <a:bodyPr/>
          <a:lstStyle/>
          <a:p>
            <a:r>
              <a:rPr lang="en-SG" dirty="0"/>
              <a:t>1. Business Challenges</a:t>
            </a:r>
          </a:p>
        </p:txBody>
      </p:sp>
      <p:sp>
        <p:nvSpPr>
          <p:cNvPr id="3" name="Content Placeholder 2">
            <a:extLst>
              <a:ext uri="{FF2B5EF4-FFF2-40B4-BE49-F238E27FC236}">
                <a16:creationId xmlns:a16="http://schemas.microsoft.com/office/drawing/2014/main" id="{FC75376D-BA61-471C-0553-BA158CDD19D4}"/>
              </a:ext>
            </a:extLst>
          </p:cNvPr>
          <p:cNvSpPr>
            <a:spLocks noGrp="1"/>
          </p:cNvSpPr>
          <p:nvPr>
            <p:ph sz="quarter" idx="13"/>
          </p:nvPr>
        </p:nvSpPr>
        <p:spPr/>
        <p:txBody>
          <a:bodyPr>
            <a:normAutofit/>
          </a:bodyPr>
          <a:lstStyle/>
          <a:p>
            <a:pPr marL="285750" indent="-285750">
              <a:buFont typeface="Arial" panose="020B0604020202020204" pitchFamily="34" charset="0"/>
              <a:buChar char="•"/>
            </a:pPr>
            <a:r>
              <a:rPr lang="en-SG" sz="1800" dirty="0"/>
              <a:t>Business users, Tax team, spent 3 hours daily just to read articles about tax news. There are 8 tax experts in the team. In total it was 480 manhours.</a:t>
            </a:r>
          </a:p>
          <a:p>
            <a:pPr marL="285750" indent="-285750">
              <a:buFont typeface="Arial" panose="020B0604020202020204" pitchFamily="34" charset="0"/>
              <a:buChar char="•"/>
            </a:pPr>
            <a:r>
              <a:rPr lang="en-SG" sz="1800" dirty="0"/>
              <a:t>After reading and prioritizing articles, they discuss among team members on action items.</a:t>
            </a:r>
          </a:p>
          <a:p>
            <a:pPr marL="285750" indent="-285750">
              <a:buFont typeface="Arial" panose="020B0604020202020204" pitchFamily="34" charset="0"/>
              <a:buChar char="•"/>
            </a:pPr>
            <a:r>
              <a:rPr lang="en-SG" sz="1800" dirty="0"/>
              <a:t>The Managing Director, our business champion, felt her team could switch the manhours to focus on the discussion by leveraging AI/ML technology.</a:t>
            </a:r>
          </a:p>
          <a:p>
            <a:pPr marL="285750" indent="-285750">
              <a:buFont typeface="Arial" panose="020B0604020202020204" pitchFamily="34" charset="0"/>
              <a:buChar char="•"/>
            </a:pPr>
            <a:endParaRPr lang="en-SG" sz="1800" dirty="0"/>
          </a:p>
        </p:txBody>
      </p:sp>
    </p:spTree>
    <p:extLst>
      <p:ext uri="{BB962C8B-B14F-4D97-AF65-F5344CB8AC3E}">
        <p14:creationId xmlns:p14="http://schemas.microsoft.com/office/powerpoint/2010/main" val="144274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2. User Interviews</a:t>
            </a:r>
          </a:p>
        </p:txBody>
      </p:sp>
      <p:grpSp>
        <p:nvGrpSpPr>
          <p:cNvPr id="67" name="Group 66" descr="Step number 3"/>
          <p:cNvGrpSpPr/>
          <p:nvPr/>
        </p:nvGrpSpPr>
        <p:grpSpPr bwMode="gray">
          <a:xfrm>
            <a:off x="1637517" y="2098463"/>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2002846" y="2031788"/>
            <a:ext cx="4108361" cy="97648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SG" sz="1800" dirty="0"/>
              <a:t>Overall, there is no time to read articles because there is overwhelming amount of info.</a:t>
            </a:r>
          </a:p>
        </p:txBody>
      </p:sp>
      <p:grpSp>
        <p:nvGrpSpPr>
          <p:cNvPr id="76" name="Group 75" descr="Step number 4"/>
          <p:cNvGrpSpPr/>
          <p:nvPr/>
        </p:nvGrpSpPr>
        <p:grpSpPr bwMode="gray">
          <a:xfrm>
            <a:off x="1640222" y="3204216"/>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2050736" y="3147828"/>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sz="1800" dirty="0"/>
              <a:t>The team wants an automated way to categorize live news articles.</a:t>
            </a:r>
          </a:p>
        </p:txBody>
      </p:sp>
      <p:grpSp>
        <p:nvGrpSpPr>
          <p:cNvPr id="89" name="Group 88" descr="Step number 5"/>
          <p:cNvGrpSpPr/>
          <p:nvPr/>
        </p:nvGrpSpPr>
        <p:grpSpPr bwMode="gray">
          <a:xfrm>
            <a:off x="1640223" y="4056483"/>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2050736" y="4043257"/>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The team wants daily summary and “Must Read” feed.</a:t>
            </a:r>
          </a:p>
        </p:txBody>
      </p:sp>
      <p:grpSp>
        <p:nvGrpSpPr>
          <p:cNvPr id="82" name="Group 81" descr="Step number 6"/>
          <p:cNvGrpSpPr/>
          <p:nvPr/>
        </p:nvGrpSpPr>
        <p:grpSpPr bwMode="gray">
          <a:xfrm>
            <a:off x="6478359" y="2031788"/>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82727" y="1953771"/>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800" dirty="0"/>
              <a:t>The team wants a bookmark feature to save articles they want to discuss and the system will broadcast the event to all members.</a:t>
            </a:r>
          </a:p>
        </p:txBody>
      </p:sp>
      <p:grpSp>
        <p:nvGrpSpPr>
          <p:cNvPr id="86" name="Group 85" descr="Step number 7"/>
          <p:cNvGrpSpPr/>
          <p:nvPr/>
        </p:nvGrpSpPr>
        <p:grpSpPr bwMode="gray">
          <a:xfrm>
            <a:off x="6478359" y="3162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914998" y="3123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The team wants to add notes to articles or post updates on news feed.</a:t>
            </a:r>
          </a:p>
        </p:txBody>
      </p:sp>
      <p:sp>
        <p:nvSpPr>
          <p:cNvPr id="32" name="Text Placeholder 6">
            <a:extLst>
              <a:ext uri="{FF2B5EF4-FFF2-40B4-BE49-F238E27FC236}">
                <a16:creationId xmlns:a16="http://schemas.microsoft.com/office/drawing/2014/main" id="{526CC823-4253-649B-166A-80B0D67EDFB2}"/>
              </a:ext>
            </a:extLst>
          </p:cNvPr>
          <p:cNvSpPr txBox="1">
            <a:spLocks/>
          </p:cNvSpPr>
          <p:nvPr/>
        </p:nvSpPr>
        <p:spPr>
          <a:xfrm>
            <a:off x="1555912" y="1208069"/>
            <a:ext cx="10225275" cy="97648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After the discussion with business champion, we conducted user interviews to better understand their needs at working level. The synthesis are:</a:t>
            </a:r>
          </a:p>
        </p:txBody>
      </p:sp>
      <p:sp>
        <p:nvSpPr>
          <p:cNvPr id="41" name="Text Placeholder 6">
            <a:extLst>
              <a:ext uri="{FF2B5EF4-FFF2-40B4-BE49-F238E27FC236}">
                <a16:creationId xmlns:a16="http://schemas.microsoft.com/office/drawing/2014/main" id="{B106F85D-5689-398E-8486-CAE007ADF1AD}"/>
              </a:ext>
            </a:extLst>
          </p:cNvPr>
          <p:cNvSpPr txBox="1">
            <a:spLocks/>
          </p:cNvSpPr>
          <p:nvPr/>
        </p:nvSpPr>
        <p:spPr>
          <a:xfrm>
            <a:off x="1555911" y="5075473"/>
            <a:ext cx="10225275" cy="601341"/>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The project uses Agile methodology and breaks the delivery into several phases. A sprint duration is 2 weeks and will be reviewed with business champion.</a:t>
            </a:r>
          </a:p>
        </p:txBody>
      </p:sp>
      <p:sp>
        <p:nvSpPr>
          <p:cNvPr id="42" name="Text Placeholder 6">
            <a:extLst>
              <a:ext uri="{FF2B5EF4-FFF2-40B4-BE49-F238E27FC236}">
                <a16:creationId xmlns:a16="http://schemas.microsoft.com/office/drawing/2014/main" id="{76BEF792-D332-844A-96E3-2A0A229849D8}"/>
              </a:ext>
            </a:extLst>
          </p:cNvPr>
          <p:cNvSpPr txBox="1">
            <a:spLocks/>
          </p:cNvSpPr>
          <p:nvPr/>
        </p:nvSpPr>
        <p:spPr>
          <a:xfrm>
            <a:off x="1555911" y="5970846"/>
            <a:ext cx="10225275" cy="601341"/>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We decided to use Deloitte </a:t>
            </a:r>
            <a:r>
              <a:rPr lang="en-SG" sz="1800" dirty="0" err="1"/>
              <a:t>Taxathand</a:t>
            </a:r>
            <a:r>
              <a:rPr lang="en-SG" sz="1800" dirty="0"/>
              <a:t>, Bloomberg Tax, KPMG, and EY as pilot data sources because of high data quality, user familiarity, and high data frequency.</a:t>
            </a:r>
          </a:p>
        </p:txBody>
      </p:sp>
    </p:spTree>
    <p:extLst>
      <p:ext uri="{BB962C8B-B14F-4D97-AF65-F5344CB8AC3E}">
        <p14:creationId xmlns:p14="http://schemas.microsoft.com/office/powerpoint/2010/main" val="121831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3. Implementation : Proposed Technical Diagram</a:t>
            </a:r>
          </a:p>
        </p:txBody>
      </p:sp>
      <p:grpSp>
        <p:nvGrpSpPr>
          <p:cNvPr id="85" name="Group 84" descr="Step number 1"/>
          <p:cNvGrpSpPr/>
          <p:nvPr/>
        </p:nvGrpSpPr>
        <p:grpSpPr bwMode="gray">
          <a:xfrm>
            <a:off x="8202917" y="223982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8583299" y="2262199"/>
            <a:ext cx="3178066" cy="318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Collect title and abstract from data sources</a:t>
            </a:r>
          </a:p>
        </p:txBody>
      </p:sp>
      <p:grpSp>
        <p:nvGrpSpPr>
          <p:cNvPr id="93" name="Group 92" descr="Step number 2"/>
          <p:cNvGrpSpPr/>
          <p:nvPr/>
        </p:nvGrpSpPr>
        <p:grpSpPr bwMode="gray">
          <a:xfrm>
            <a:off x="8202917" y="2765893"/>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8583298" y="2762318"/>
            <a:ext cx="3178067"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Develop full and golden dataset</a:t>
            </a:r>
          </a:p>
        </p:txBody>
      </p:sp>
      <p:grpSp>
        <p:nvGrpSpPr>
          <p:cNvPr id="101" name="Group 100" descr="Step number 3"/>
          <p:cNvGrpSpPr/>
          <p:nvPr/>
        </p:nvGrpSpPr>
        <p:grpSpPr bwMode="gray">
          <a:xfrm>
            <a:off x="8202917" y="3173974"/>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8583298" y="3165253"/>
            <a:ext cx="3178067"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Train NLP model*. Run monthly</a:t>
            </a:r>
          </a:p>
        </p:txBody>
      </p:sp>
      <p:grpSp>
        <p:nvGrpSpPr>
          <p:cNvPr id="41" name="Group 40" descr="Step number 3">
            <a:extLst>
              <a:ext uri="{FF2B5EF4-FFF2-40B4-BE49-F238E27FC236}">
                <a16:creationId xmlns:a16="http://schemas.microsoft.com/office/drawing/2014/main" id="{381A9903-AA73-B479-CB5A-EC93A9B05F21}"/>
              </a:ext>
            </a:extLst>
          </p:cNvPr>
          <p:cNvGrpSpPr/>
          <p:nvPr/>
        </p:nvGrpSpPr>
        <p:grpSpPr bwMode="gray">
          <a:xfrm>
            <a:off x="8202917" y="3609112"/>
            <a:ext cx="380382" cy="296049"/>
            <a:chOff x="6741828" y="1435344"/>
            <a:chExt cx="380382" cy="296049"/>
          </a:xfrm>
        </p:grpSpPr>
        <p:sp>
          <p:nvSpPr>
            <p:cNvPr id="43" name="Rectangle 42" descr="Step number 3">
              <a:extLst>
                <a:ext uri="{FF2B5EF4-FFF2-40B4-BE49-F238E27FC236}">
                  <a16:creationId xmlns:a16="http://schemas.microsoft.com/office/drawing/2014/main" id="{6AC32B1C-9BE4-79CD-B79F-86A7140072D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3 inside">
              <a:extLst>
                <a:ext uri="{FF2B5EF4-FFF2-40B4-BE49-F238E27FC236}">
                  <a16:creationId xmlns:a16="http://schemas.microsoft.com/office/drawing/2014/main" id="{C2B983BE-112F-493A-B796-1B46C04EE426}"/>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6" name="Text Placeholder 4">
            <a:extLst>
              <a:ext uri="{FF2B5EF4-FFF2-40B4-BE49-F238E27FC236}">
                <a16:creationId xmlns:a16="http://schemas.microsoft.com/office/drawing/2014/main" id="{582FCDDE-A5F6-7522-255A-8616CCFBE375}"/>
              </a:ext>
            </a:extLst>
          </p:cNvPr>
          <p:cNvSpPr txBox="1">
            <a:spLocks/>
          </p:cNvSpPr>
          <p:nvPr/>
        </p:nvSpPr>
        <p:spPr>
          <a:xfrm>
            <a:off x="8583298" y="3600391"/>
            <a:ext cx="3178067"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Infer with output model</a:t>
            </a:r>
          </a:p>
        </p:txBody>
      </p:sp>
      <p:grpSp>
        <p:nvGrpSpPr>
          <p:cNvPr id="47" name="Group 46" descr="Step number 3">
            <a:extLst>
              <a:ext uri="{FF2B5EF4-FFF2-40B4-BE49-F238E27FC236}">
                <a16:creationId xmlns:a16="http://schemas.microsoft.com/office/drawing/2014/main" id="{6E19B628-CE39-6315-CB4F-DE929426190D}"/>
              </a:ext>
            </a:extLst>
          </p:cNvPr>
          <p:cNvGrpSpPr/>
          <p:nvPr/>
        </p:nvGrpSpPr>
        <p:grpSpPr bwMode="gray">
          <a:xfrm>
            <a:off x="8202917" y="4103262"/>
            <a:ext cx="380382" cy="296049"/>
            <a:chOff x="6741828" y="1435344"/>
            <a:chExt cx="380382" cy="296049"/>
          </a:xfrm>
        </p:grpSpPr>
        <p:sp>
          <p:nvSpPr>
            <p:cNvPr id="48" name="Rectangle 47" descr="Step number 3">
              <a:extLst>
                <a:ext uri="{FF2B5EF4-FFF2-40B4-BE49-F238E27FC236}">
                  <a16:creationId xmlns:a16="http://schemas.microsoft.com/office/drawing/2014/main" id="{D7F8C4EB-6B28-CA47-F431-4C772D16A52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descr="Small square with numeral 3 inside">
              <a:extLst>
                <a:ext uri="{FF2B5EF4-FFF2-40B4-BE49-F238E27FC236}">
                  <a16:creationId xmlns:a16="http://schemas.microsoft.com/office/drawing/2014/main" id="{208D2DE6-DBD2-899F-210E-82AA69246702}"/>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0" name="Text Placeholder 4">
            <a:extLst>
              <a:ext uri="{FF2B5EF4-FFF2-40B4-BE49-F238E27FC236}">
                <a16:creationId xmlns:a16="http://schemas.microsoft.com/office/drawing/2014/main" id="{3BED8FCE-BDEA-54D2-6691-81799D4701CA}"/>
              </a:ext>
            </a:extLst>
          </p:cNvPr>
          <p:cNvSpPr txBox="1">
            <a:spLocks/>
          </p:cNvSpPr>
          <p:nvPr/>
        </p:nvSpPr>
        <p:spPr>
          <a:xfrm>
            <a:off x="8583298" y="4094541"/>
            <a:ext cx="3178067"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Generate recommendations</a:t>
            </a:r>
          </a:p>
        </p:txBody>
      </p:sp>
      <p:sp>
        <p:nvSpPr>
          <p:cNvPr id="55" name="Text Placeholder 4">
            <a:extLst>
              <a:ext uri="{FF2B5EF4-FFF2-40B4-BE49-F238E27FC236}">
                <a16:creationId xmlns:a16="http://schemas.microsoft.com/office/drawing/2014/main" id="{2A082008-8C4F-46F7-04EC-AF89972CA28F}"/>
              </a:ext>
            </a:extLst>
          </p:cNvPr>
          <p:cNvSpPr txBox="1">
            <a:spLocks/>
          </p:cNvSpPr>
          <p:nvPr/>
        </p:nvSpPr>
        <p:spPr>
          <a:xfrm>
            <a:off x="8254758" y="4898803"/>
            <a:ext cx="3178067" cy="11114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None/>
            </a:pPr>
            <a:r>
              <a:rPr lang="en-US" sz="1200" b="1" i="1" dirty="0"/>
              <a:t>* Evaluation metrics are:</a:t>
            </a:r>
          </a:p>
          <a:p>
            <a:pPr>
              <a:lnSpc>
                <a:spcPct val="100000"/>
              </a:lnSpc>
              <a:spcBef>
                <a:spcPts val="0"/>
              </a:spcBef>
            </a:pPr>
            <a:r>
              <a:rPr lang="en-US" sz="1200" b="1" i="1" dirty="0"/>
              <a:t>Accuracy</a:t>
            </a:r>
          </a:p>
          <a:p>
            <a:pPr>
              <a:lnSpc>
                <a:spcPct val="100000"/>
              </a:lnSpc>
              <a:spcBef>
                <a:spcPts val="0"/>
              </a:spcBef>
            </a:pPr>
            <a:r>
              <a:rPr lang="en-US" sz="1200" b="1" i="1" dirty="0"/>
              <a:t>F1-score</a:t>
            </a:r>
          </a:p>
        </p:txBody>
      </p:sp>
      <p:pic>
        <p:nvPicPr>
          <p:cNvPr id="6" name="Picture 5">
            <a:extLst>
              <a:ext uri="{FF2B5EF4-FFF2-40B4-BE49-F238E27FC236}">
                <a16:creationId xmlns:a16="http://schemas.microsoft.com/office/drawing/2014/main" id="{AF95C499-D607-FE9C-4A05-5DC820DC0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522" y="1406991"/>
            <a:ext cx="6440321" cy="4958239"/>
          </a:xfrm>
          <a:prstGeom prst="rect">
            <a:avLst/>
          </a:prstGeom>
        </p:spPr>
      </p:pic>
    </p:spTree>
    <p:extLst>
      <p:ext uri="{BB962C8B-B14F-4D97-AF65-F5344CB8AC3E}">
        <p14:creationId xmlns:p14="http://schemas.microsoft.com/office/powerpoint/2010/main" val="297151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3. Implementation : Sample EDA of Deloitte </a:t>
            </a:r>
            <a:r>
              <a:rPr lang="en-US" dirty="0" err="1"/>
              <a:t>Taxathand</a:t>
            </a:r>
            <a:endParaRPr lang="en-US" dirty="0"/>
          </a:p>
        </p:txBody>
      </p:sp>
      <p:sp>
        <p:nvSpPr>
          <p:cNvPr id="30" name="Rectangle 29">
            <a:extLst>
              <a:ext uri="{FF2B5EF4-FFF2-40B4-BE49-F238E27FC236}">
                <a16:creationId xmlns:a16="http://schemas.microsoft.com/office/drawing/2014/main" id="{3DC8010E-6ED8-43C5-BF72-68600B9B12EF}"/>
              </a:ext>
            </a:extLst>
          </p:cNvPr>
          <p:cNvSpPr/>
          <p:nvPr/>
        </p:nvSpPr>
        <p:spPr>
          <a:xfrm>
            <a:off x="1377158" y="128389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During EDA, we checked the API endpoint, features, data quality, and operationalization plan:</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1441108" y="193458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1821490" y="1906568"/>
            <a:ext cx="4274510" cy="338298"/>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Table showing features we get from endpoint.</a:t>
            </a:r>
          </a:p>
        </p:txBody>
      </p:sp>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1636392" y="4120239"/>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1441108" y="250804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1821490" y="2478917"/>
            <a:ext cx="4274510" cy="338298"/>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Graph showing countries </a:t>
            </a:r>
            <a:r>
              <a:rPr lang="en-US" sz="1600" dirty="0" err="1">
                <a:solidFill>
                  <a:schemeClr val="tx1">
                    <a:lumMod val="75000"/>
                    <a:lumOff val="25000"/>
                  </a:schemeClr>
                </a:solidFill>
              </a:rPr>
              <a:t>Taxathand</a:t>
            </a:r>
            <a:r>
              <a:rPr lang="en-US" sz="1600" dirty="0">
                <a:solidFill>
                  <a:schemeClr val="tx1">
                    <a:lumMod val="75000"/>
                    <a:lumOff val="25000"/>
                  </a:schemeClr>
                </a:solidFill>
              </a:rPr>
              <a:t> covers.</a:t>
            </a:r>
          </a:p>
        </p:txBody>
      </p:sp>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6998149" y="1263547"/>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1026" name="Picture 2">
            <a:extLst>
              <a:ext uri="{FF2B5EF4-FFF2-40B4-BE49-F238E27FC236}">
                <a16:creationId xmlns:a16="http://schemas.microsoft.com/office/drawing/2014/main" id="{48B124ED-25E3-10C3-186B-C1AB52BD0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049" y="1326944"/>
            <a:ext cx="4152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BC5EC88-D8E6-1ACA-1BA5-A48DB7274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340" y="4322404"/>
            <a:ext cx="4581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8F5A275-660C-A09E-EDF8-5800897075EC}"/>
              </a:ext>
            </a:extLst>
          </p:cNvPr>
          <p:cNvPicPr>
            <a:picLocks noChangeAspect="1"/>
          </p:cNvPicPr>
          <p:nvPr/>
        </p:nvPicPr>
        <p:blipFill>
          <a:blip r:embed="rId4"/>
          <a:stretch>
            <a:fillRect/>
          </a:stretch>
        </p:blipFill>
        <p:spPr>
          <a:xfrm>
            <a:off x="2104270" y="4075082"/>
            <a:ext cx="4119764" cy="2605529"/>
          </a:xfrm>
          <a:prstGeom prst="rect">
            <a:avLst/>
          </a:prstGeom>
        </p:spPr>
      </p:pic>
      <p:grpSp>
        <p:nvGrpSpPr>
          <p:cNvPr id="27" name="Group 26" descr="Step number 2">
            <a:extLst>
              <a:ext uri="{FF2B5EF4-FFF2-40B4-BE49-F238E27FC236}">
                <a16:creationId xmlns:a16="http://schemas.microsoft.com/office/drawing/2014/main" id="{EEB985F2-9F17-1153-7015-DA208E646D72}"/>
              </a:ext>
            </a:extLst>
          </p:cNvPr>
          <p:cNvGrpSpPr/>
          <p:nvPr/>
        </p:nvGrpSpPr>
        <p:grpSpPr bwMode="gray">
          <a:xfrm>
            <a:off x="6998149" y="4239957"/>
            <a:ext cx="380382" cy="296049"/>
            <a:chOff x="6741828" y="1435344"/>
            <a:chExt cx="380382" cy="296049"/>
          </a:xfrm>
        </p:grpSpPr>
        <p:sp>
          <p:nvSpPr>
            <p:cNvPr id="28" name="Rectangle 27" descr="Step number 2">
              <a:extLst>
                <a:ext uri="{FF2B5EF4-FFF2-40B4-BE49-F238E27FC236}">
                  <a16:creationId xmlns:a16="http://schemas.microsoft.com/office/drawing/2014/main" id="{A8E3C7C7-DF81-DAFD-7C53-DDDDC39884C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2 inside ">
              <a:extLst>
                <a:ext uri="{FF2B5EF4-FFF2-40B4-BE49-F238E27FC236}">
                  <a16:creationId xmlns:a16="http://schemas.microsoft.com/office/drawing/2014/main" id="{5BA8DE58-F314-D65E-6DA6-FE571D335F3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1" name="Group 50" descr="Step number 2">
            <a:extLst>
              <a:ext uri="{FF2B5EF4-FFF2-40B4-BE49-F238E27FC236}">
                <a16:creationId xmlns:a16="http://schemas.microsoft.com/office/drawing/2014/main" id="{9F29B797-F79B-CC89-51BA-C07FACA348D2}"/>
              </a:ext>
            </a:extLst>
          </p:cNvPr>
          <p:cNvGrpSpPr/>
          <p:nvPr/>
        </p:nvGrpSpPr>
        <p:grpSpPr bwMode="gray">
          <a:xfrm>
            <a:off x="1441108" y="3119829"/>
            <a:ext cx="380382" cy="296049"/>
            <a:chOff x="6741828" y="1435344"/>
            <a:chExt cx="380382" cy="296049"/>
          </a:xfrm>
        </p:grpSpPr>
        <p:sp>
          <p:nvSpPr>
            <p:cNvPr id="52" name="Rectangle 51" descr="Step number 2">
              <a:extLst>
                <a:ext uri="{FF2B5EF4-FFF2-40B4-BE49-F238E27FC236}">
                  <a16:creationId xmlns:a16="http://schemas.microsoft.com/office/drawing/2014/main" id="{D5996097-3FC4-ED4A-3A66-8431AD8D21F4}"/>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2 inside ">
              <a:extLst>
                <a:ext uri="{FF2B5EF4-FFF2-40B4-BE49-F238E27FC236}">
                  <a16:creationId xmlns:a16="http://schemas.microsoft.com/office/drawing/2014/main" id="{D868333F-BEBB-B902-5FC2-8A347816D1BC}"/>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4" name="Rectangle 53">
            <a:extLst>
              <a:ext uri="{FF2B5EF4-FFF2-40B4-BE49-F238E27FC236}">
                <a16:creationId xmlns:a16="http://schemas.microsoft.com/office/drawing/2014/main" id="{E7E71453-CF8E-2BFD-8339-E42CB55318B2}"/>
              </a:ext>
            </a:extLst>
          </p:cNvPr>
          <p:cNvSpPr/>
          <p:nvPr/>
        </p:nvSpPr>
        <p:spPr>
          <a:xfrm>
            <a:off x="1821490" y="3090702"/>
            <a:ext cx="4274510" cy="338298"/>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Graph showing topics in </a:t>
            </a:r>
            <a:r>
              <a:rPr lang="en-US" sz="1600" dirty="0" err="1">
                <a:solidFill>
                  <a:schemeClr val="tx1">
                    <a:lumMod val="75000"/>
                    <a:lumOff val="25000"/>
                  </a:schemeClr>
                </a:solidFill>
              </a:rPr>
              <a:t>Taxathand</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78765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3. Implementation : Model Development</a:t>
            </a:r>
          </a:p>
        </p:txBody>
      </p:sp>
      <p:grpSp>
        <p:nvGrpSpPr>
          <p:cNvPr id="29" name="Group 28" descr="Step number 3">
            <a:extLst>
              <a:ext uri="{FF2B5EF4-FFF2-40B4-BE49-F238E27FC236}">
                <a16:creationId xmlns:a16="http://schemas.microsoft.com/office/drawing/2014/main" id="{DB2A4EAB-1A80-6F5E-21FE-2E115E8B61F5}"/>
              </a:ext>
            </a:extLst>
          </p:cNvPr>
          <p:cNvGrpSpPr/>
          <p:nvPr/>
        </p:nvGrpSpPr>
        <p:grpSpPr bwMode="gray">
          <a:xfrm>
            <a:off x="1578478" y="1971391"/>
            <a:ext cx="380382" cy="296049"/>
            <a:chOff x="6741828" y="1435344"/>
            <a:chExt cx="380382" cy="296049"/>
          </a:xfrm>
        </p:grpSpPr>
        <p:sp>
          <p:nvSpPr>
            <p:cNvPr id="35" name="Rectangle 34" descr="Step number 3">
              <a:extLst>
                <a:ext uri="{FF2B5EF4-FFF2-40B4-BE49-F238E27FC236}">
                  <a16:creationId xmlns:a16="http://schemas.microsoft.com/office/drawing/2014/main" id="{367BEADD-9741-6924-3F48-D225B37F0811}"/>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3 inside ">
              <a:extLst>
                <a:ext uri="{FF2B5EF4-FFF2-40B4-BE49-F238E27FC236}">
                  <a16:creationId xmlns:a16="http://schemas.microsoft.com/office/drawing/2014/main" id="{8E60343C-6DB2-38FA-D678-DDC4A1134879}"/>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Text Placeholder 6">
            <a:extLst>
              <a:ext uri="{FF2B5EF4-FFF2-40B4-BE49-F238E27FC236}">
                <a16:creationId xmlns:a16="http://schemas.microsoft.com/office/drawing/2014/main" id="{C356D97C-BC90-958B-40F7-F35BD9E60B83}"/>
              </a:ext>
            </a:extLst>
          </p:cNvPr>
          <p:cNvSpPr txBox="1">
            <a:spLocks/>
          </p:cNvSpPr>
          <p:nvPr/>
        </p:nvSpPr>
        <p:spPr>
          <a:xfrm>
            <a:off x="1987639" y="1949925"/>
            <a:ext cx="4108361" cy="374256"/>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SG" sz="1800" dirty="0"/>
              <a:t>Conversion to lower case</a:t>
            </a:r>
          </a:p>
        </p:txBody>
      </p:sp>
      <p:grpSp>
        <p:nvGrpSpPr>
          <p:cNvPr id="48" name="Group 47" descr="Step number 4">
            <a:extLst>
              <a:ext uri="{FF2B5EF4-FFF2-40B4-BE49-F238E27FC236}">
                <a16:creationId xmlns:a16="http://schemas.microsoft.com/office/drawing/2014/main" id="{0978AFC1-E258-A0DA-B209-08DB0C931498}"/>
              </a:ext>
            </a:extLst>
          </p:cNvPr>
          <p:cNvGrpSpPr/>
          <p:nvPr/>
        </p:nvGrpSpPr>
        <p:grpSpPr bwMode="gray">
          <a:xfrm>
            <a:off x="1578478" y="2385497"/>
            <a:ext cx="380382" cy="296049"/>
            <a:chOff x="6741828" y="1435344"/>
            <a:chExt cx="380382" cy="296049"/>
          </a:xfrm>
        </p:grpSpPr>
        <p:sp>
          <p:nvSpPr>
            <p:cNvPr id="55" name="Rectangle 54" descr="Step number 4">
              <a:extLst>
                <a:ext uri="{FF2B5EF4-FFF2-40B4-BE49-F238E27FC236}">
                  <a16:creationId xmlns:a16="http://schemas.microsoft.com/office/drawing/2014/main" id="{6AF4523C-A6E1-2990-EDF4-3E548D16EBA9}"/>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descr="Small square with numeral 4 inside">
              <a:extLst>
                <a:ext uri="{FF2B5EF4-FFF2-40B4-BE49-F238E27FC236}">
                  <a16:creationId xmlns:a16="http://schemas.microsoft.com/office/drawing/2014/main" id="{00C6AAEB-686B-D6C8-8D1B-9CBEBE9C2D3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7" name="Text Placeholder 9">
            <a:extLst>
              <a:ext uri="{FF2B5EF4-FFF2-40B4-BE49-F238E27FC236}">
                <a16:creationId xmlns:a16="http://schemas.microsoft.com/office/drawing/2014/main" id="{4F02B247-7143-912D-FC3D-A4FEAB310471}"/>
              </a:ext>
            </a:extLst>
          </p:cNvPr>
          <p:cNvSpPr txBox="1">
            <a:spLocks/>
          </p:cNvSpPr>
          <p:nvPr/>
        </p:nvSpPr>
        <p:spPr>
          <a:xfrm>
            <a:off x="1987639" y="2366091"/>
            <a:ext cx="4105656" cy="3742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sz="1800" dirty="0"/>
              <a:t>White space trimming</a:t>
            </a:r>
          </a:p>
        </p:txBody>
      </p:sp>
      <p:grpSp>
        <p:nvGrpSpPr>
          <p:cNvPr id="58" name="Group 57" descr="Step number 5">
            <a:extLst>
              <a:ext uri="{FF2B5EF4-FFF2-40B4-BE49-F238E27FC236}">
                <a16:creationId xmlns:a16="http://schemas.microsoft.com/office/drawing/2014/main" id="{4300DD86-1F80-A505-92D5-751296544A43}"/>
              </a:ext>
            </a:extLst>
          </p:cNvPr>
          <p:cNvGrpSpPr/>
          <p:nvPr/>
        </p:nvGrpSpPr>
        <p:grpSpPr bwMode="gray">
          <a:xfrm>
            <a:off x="1578479" y="2799603"/>
            <a:ext cx="380382" cy="296049"/>
            <a:chOff x="6741828" y="1435344"/>
            <a:chExt cx="380382" cy="296049"/>
          </a:xfrm>
        </p:grpSpPr>
        <p:sp>
          <p:nvSpPr>
            <p:cNvPr id="59" name="Rectangle 58" descr="Step number 5">
              <a:extLst>
                <a:ext uri="{FF2B5EF4-FFF2-40B4-BE49-F238E27FC236}">
                  <a16:creationId xmlns:a16="http://schemas.microsoft.com/office/drawing/2014/main" id="{513A16C1-5597-6063-44E2-8FB794A0DF6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descr="Small square with numeral 5 inside">
              <a:extLst>
                <a:ext uri="{FF2B5EF4-FFF2-40B4-BE49-F238E27FC236}">
                  <a16:creationId xmlns:a16="http://schemas.microsoft.com/office/drawing/2014/main" id="{DAB64DF3-3D1B-8177-3337-8A164252218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1" name="Text Placeholder 13">
            <a:extLst>
              <a:ext uri="{FF2B5EF4-FFF2-40B4-BE49-F238E27FC236}">
                <a16:creationId xmlns:a16="http://schemas.microsoft.com/office/drawing/2014/main" id="{C42FB6C1-DB00-9CD8-DBE5-F0DE3EE9E133}"/>
              </a:ext>
            </a:extLst>
          </p:cNvPr>
          <p:cNvSpPr txBox="1">
            <a:spLocks/>
          </p:cNvSpPr>
          <p:nvPr/>
        </p:nvSpPr>
        <p:spPr>
          <a:xfrm>
            <a:off x="1987639" y="2782256"/>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Remove punctuations</a:t>
            </a:r>
          </a:p>
        </p:txBody>
      </p:sp>
      <p:grpSp>
        <p:nvGrpSpPr>
          <p:cNvPr id="62" name="Group 61" descr="Step number 5">
            <a:extLst>
              <a:ext uri="{FF2B5EF4-FFF2-40B4-BE49-F238E27FC236}">
                <a16:creationId xmlns:a16="http://schemas.microsoft.com/office/drawing/2014/main" id="{FDC624A6-33F6-A7D1-7B0A-67BD1A420BB7}"/>
              </a:ext>
            </a:extLst>
          </p:cNvPr>
          <p:cNvGrpSpPr/>
          <p:nvPr/>
        </p:nvGrpSpPr>
        <p:grpSpPr bwMode="gray">
          <a:xfrm>
            <a:off x="1578479" y="3213709"/>
            <a:ext cx="380382" cy="296049"/>
            <a:chOff x="6741828" y="1435344"/>
            <a:chExt cx="380382" cy="296049"/>
          </a:xfrm>
        </p:grpSpPr>
        <p:sp>
          <p:nvSpPr>
            <p:cNvPr id="63" name="Rectangle 62" descr="Step number 5">
              <a:extLst>
                <a:ext uri="{FF2B5EF4-FFF2-40B4-BE49-F238E27FC236}">
                  <a16:creationId xmlns:a16="http://schemas.microsoft.com/office/drawing/2014/main" id="{0D16B665-AAC5-6CCB-218C-577A3B187CE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descr="Small square with numeral 5 inside">
              <a:extLst>
                <a:ext uri="{FF2B5EF4-FFF2-40B4-BE49-F238E27FC236}">
                  <a16:creationId xmlns:a16="http://schemas.microsoft.com/office/drawing/2014/main" id="{ABD31EC0-E3E9-34D0-A84B-8C2DFB6AE667}"/>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13">
            <a:extLst>
              <a:ext uri="{FF2B5EF4-FFF2-40B4-BE49-F238E27FC236}">
                <a16:creationId xmlns:a16="http://schemas.microsoft.com/office/drawing/2014/main" id="{2B5E34D6-14D0-0328-BBEB-F0444159E351}"/>
              </a:ext>
            </a:extLst>
          </p:cNvPr>
          <p:cNvSpPr txBox="1">
            <a:spLocks/>
          </p:cNvSpPr>
          <p:nvPr/>
        </p:nvSpPr>
        <p:spPr>
          <a:xfrm>
            <a:off x="1987639" y="3198421"/>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Tokenization</a:t>
            </a:r>
          </a:p>
        </p:txBody>
      </p:sp>
      <p:sp>
        <p:nvSpPr>
          <p:cNvPr id="70" name="Text Placeholder 6">
            <a:extLst>
              <a:ext uri="{FF2B5EF4-FFF2-40B4-BE49-F238E27FC236}">
                <a16:creationId xmlns:a16="http://schemas.microsoft.com/office/drawing/2014/main" id="{91E7A4A4-6CF4-DC91-0BAA-A5DA0858E34E}"/>
              </a:ext>
            </a:extLst>
          </p:cNvPr>
          <p:cNvSpPr txBox="1">
            <a:spLocks/>
          </p:cNvSpPr>
          <p:nvPr/>
        </p:nvSpPr>
        <p:spPr>
          <a:xfrm>
            <a:off x="1555912" y="1208069"/>
            <a:ext cx="10225275" cy="699946"/>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During development, we created the raw data just from title and abstract and pre-processed it to improve accuracy. The pre-process includes:</a:t>
            </a:r>
          </a:p>
        </p:txBody>
      </p:sp>
      <p:sp>
        <p:nvSpPr>
          <p:cNvPr id="71" name="Text Placeholder 6">
            <a:extLst>
              <a:ext uri="{FF2B5EF4-FFF2-40B4-BE49-F238E27FC236}">
                <a16:creationId xmlns:a16="http://schemas.microsoft.com/office/drawing/2014/main" id="{9F9EB855-B74E-5C1C-60E4-FB0F128B7A4C}"/>
              </a:ext>
            </a:extLst>
          </p:cNvPr>
          <p:cNvSpPr txBox="1">
            <a:spLocks/>
          </p:cNvSpPr>
          <p:nvPr/>
        </p:nvSpPr>
        <p:spPr>
          <a:xfrm>
            <a:off x="1630319" y="3896793"/>
            <a:ext cx="10225275" cy="1418157"/>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SG" sz="1800" dirty="0"/>
              <a:t>We created golden dataset with business users. There were around 600 articles that they categorized. The process was quite easy because of the high data quality of some data sources.</a:t>
            </a:r>
          </a:p>
        </p:txBody>
      </p:sp>
    </p:spTree>
    <p:extLst>
      <p:ext uri="{BB962C8B-B14F-4D97-AF65-F5344CB8AC3E}">
        <p14:creationId xmlns:p14="http://schemas.microsoft.com/office/powerpoint/2010/main" val="2237263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3. Implementation : Model Evaluation</a:t>
            </a:r>
          </a:p>
        </p:txBody>
      </p:sp>
      <p:sp>
        <p:nvSpPr>
          <p:cNvPr id="30" name="Rectangle 29">
            <a:extLst>
              <a:ext uri="{FF2B5EF4-FFF2-40B4-BE49-F238E27FC236}">
                <a16:creationId xmlns:a16="http://schemas.microsoft.com/office/drawing/2014/main" id="{3DC8010E-6ED8-43C5-BF72-68600B9B12EF}"/>
              </a:ext>
            </a:extLst>
          </p:cNvPr>
          <p:cNvSpPr/>
          <p:nvPr/>
        </p:nvSpPr>
        <p:spPr>
          <a:xfrm>
            <a:off x="1377158" y="128389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We compared several models:</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1441108" y="1691721"/>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1821490" y="1651244"/>
            <a:ext cx="4274510" cy="338298"/>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String matching</a:t>
            </a:r>
          </a:p>
        </p:txBody>
      </p:sp>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1636392" y="4120239"/>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1441108" y="2035226"/>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1821490" y="1994749"/>
            <a:ext cx="4274510" cy="338298"/>
          </a:xfrm>
          <a:prstGeom prst="rect">
            <a:avLst/>
          </a:prstGeom>
        </p:spPr>
        <p:txBody>
          <a:bodyPr wrap="square">
            <a:spAutoFit/>
          </a:bodyPr>
          <a:lstStyle/>
          <a:p>
            <a:pPr marL="0" lvl="1">
              <a:lnSpc>
                <a:spcPct val="108000"/>
              </a:lnSpc>
            </a:pPr>
            <a:r>
              <a:rPr lang="en-US" sz="1600" b="1" dirty="0">
                <a:solidFill>
                  <a:schemeClr val="tx1">
                    <a:lumMod val="75000"/>
                    <a:lumOff val="25000"/>
                  </a:schemeClr>
                </a:solidFill>
              </a:rPr>
              <a:t>NBSVM</a:t>
            </a:r>
          </a:p>
        </p:txBody>
      </p:sp>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6998149" y="1263547"/>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27" name="Group 26" descr="Step number 2">
            <a:extLst>
              <a:ext uri="{FF2B5EF4-FFF2-40B4-BE49-F238E27FC236}">
                <a16:creationId xmlns:a16="http://schemas.microsoft.com/office/drawing/2014/main" id="{EEB985F2-9F17-1153-7015-DA208E646D72}"/>
              </a:ext>
            </a:extLst>
          </p:cNvPr>
          <p:cNvGrpSpPr/>
          <p:nvPr/>
        </p:nvGrpSpPr>
        <p:grpSpPr bwMode="gray">
          <a:xfrm>
            <a:off x="6998149" y="4239957"/>
            <a:ext cx="380382" cy="296049"/>
            <a:chOff x="6741828" y="1435344"/>
            <a:chExt cx="380382" cy="296049"/>
          </a:xfrm>
        </p:grpSpPr>
        <p:sp>
          <p:nvSpPr>
            <p:cNvPr id="28" name="Rectangle 27" descr="Step number 2">
              <a:extLst>
                <a:ext uri="{FF2B5EF4-FFF2-40B4-BE49-F238E27FC236}">
                  <a16:creationId xmlns:a16="http://schemas.microsoft.com/office/drawing/2014/main" id="{A8E3C7C7-DF81-DAFD-7C53-DDDDC39884C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descr="Small square with numeral 2 inside ">
              <a:extLst>
                <a:ext uri="{FF2B5EF4-FFF2-40B4-BE49-F238E27FC236}">
                  <a16:creationId xmlns:a16="http://schemas.microsoft.com/office/drawing/2014/main" id="{5BA8DE58-F314-D65E-6DA6-FE571D335F3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1" name="Group 50" descr="Step number 2">
            <a:extLst>
              <a:ext uri="{FF2B5EF4-FFF2-40B4-BE49-F238E27FC236}">
                <a16:creationId xmlns:a16="http://schemas.microsoft.com/office/drawing/2014/main" id="{9F29B797-F79B-CC89-51BA-C07FACA348D2}"/>
              </a:ext>
            </a:extLst>
          </p:cNvPr>
          <p:cNvGrpSpPr/>
          <p:nvPr/>
        </p:nvGrpSpPr>
        <p:grpSpPr bwMode="gray">
          <a:xfrm>
            <a:off x="1441108" y="2388255"/>
            <a:ext cx="380382" cy="296049"/>
            <a:chOff x="6741828" y="1435344"/>
            <a:chExt cx="380382" cy="296049"/>
          </a:xfrm>
        </p:grpSpPr>
        <p:sp>
          <p:nvSpPr>
            <p:cNvPr id="52" name="Rectangle 51" descr="Step number 2">
              <a:extLst>
                <a:ext uri="{FF2B5EF4-FFF2-40B4-BE49-F238E27FC236}">
                  <a16:creationId xmlns:a16="http://schemas.microsoft.com/office/drawing/2014/main" id="{D5996097-3FC4-ED4A-3A66-8431AD8D21F4}"/>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descr="Small square with numeral 2 inside ">
              <a:extLst>
                <a:ext uri="{FF2B5EF4-FFF2-40B4-BE49-F238E27FC236}">
                  <a16:creationId xmlns:a16="http://schemas.microsoft.com/office/drawing/2014/main" id="{D868333F-BEBB-B902-5FC2-8A347816D1BC}"/>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4" name="Rectangle 53">
            <a:extLst>
              <a:ext uri="{FF2B5EF4-FFF2-40B4-BE49-F238E27FC236}">
                <a16:creationId xmlns:a16="http://schemas.microsoft.com/office/drawing/2014/main" id="{E7E71453-CF8E-2BFD-8339-E42CB55318B2}"/>
              </a:ext>
            </a:extLst>
          </p:cNvPr>
          <p:cNvSpPr/>
          <p:nvPr/>
        </p:nvSpPr>
        <p:spPr>
          <a:xfrm>
            <a:off x="1821490" y="2347779"/>
            <a:ext cx="4274510" cy="338298"/>
          </a:xfrm>
          <a:prstGeom prst="rect">
            <a:avLst/>
          </a:prstGeom>
        </p:spPr>
        <p:txBody>
          <a:bodyPr wrap="square">
            <a:spAutoFit/>
          </a:bodyPr>
          <a:lstStyle/>
          <a:p>
            <a:pPr marL="0" lvl="1">
              <a:lnSpc>
                <a:spcPct val="108000"/>
              </a:lnSpc>
            </a:pPr>
            <a:r>
              <a:rPr lang="en-US" sz="1600" dirty="0" err="1">
                <a:solidFill>
                  <a:schemeClr val="tx1">
                    <a:lumMod val="75000"/>
                    <a:lumOff val="25000"/>
                  </a:schemeClr>
                </a:solidFill>
              </a:rPr>
              <a:t>XGBoost</a:t>
            </a:r>
            <a:endParaRPr lang="en-US" sz="1600" dirty="0">
              <a:solidFill>
                <a:schemeClr val="tx1">
                  <a:lumMod val="75000"/>
                  <a:lumOff val="25000"/>
                </a:schemeClr>
              </a:solidFill>
            </a:endParaRPr>
          </a:p>
        </p:txBody>
      </p:sp>
      <p:pic>
        <p:nvPicPr>
          <p:cNvPr id="4" name="Picture 3">
            <a:extLst>
              <a:ext uri="{FF2B5EF4-FFF2-40B4-BE49-F238E27FC236}">
                <a16:creationId xmlns:a16="http://schemas.microsoft.com/office/drawing/2014/main" id="{CB9E538E-D887-E4AF-CC1C-4D388A801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6643" y="1261676"/>
            <a:ext cx="3829354" cy="2596043"/>
          </a:xfrm>
          <a:prstGeom prst="rect">
            <a:avLst/>
          </a:prstGeom>
        </p:spPr>
      </p:pic>
      <p:pic>
        <p:nvPicPr>
          <p:cNvPr id="6" name="Picture 5">
            <a:extLst>
              <a:ext uri="{FF2B5EF4-FFF2-40B4-BE49-F238E27FC236}">
                <a16:creationId xmlns:a16="http://schemas.microsoft.com/office/drawing/2014/main" id="{99FBA2FA-697D-EA34-AB92-693D5FDE5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725" y="4137242"/>
            <a:ext cx="3890258" cy="2603656"/>
          </a:xfrm>
          <a:prstGeom prst="rect">
            <a:avLst/>
          </a:prstGeom>
        </p:spPr>
      </p:pic>
      <p:pic>
        <p:nvPicPr>
          <p:cNvPr id="8" name="Picture 7">
            <a:extLst>
              <a:ext uri="{FF2B5EF4-FFF2-40B4-BE49-F238E27FC236}">
                <a16:creationId xmlns:a16="http://schemas.microsoft.com/office/drawing/2014/main" id="{30ACACD7-18BC-72FF-6FB0-04DF3E180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482" y="4120239"/>
            <a:ext cx="3806515" cy="2603656"/>
          </a:xfrm>
          <a:prstGeom prst="rect">
            <a:avLst/>
          </a:prstGeom>
        </p:spPr>
      </p:pic>
      <p:sp>
        <p:nvSpPr>
          <p:cNvPr id="35" name="Rectangle 34">
            <a:extLst>
              <a:ext uri="{FF2B5EF4-FFF2-40B4-BE49-F238E27FC236}">
                <a16:creationId xmlns:a16="http://schemas.microsoft.com/office/drawing/2014/main" id="{731DBBCA-3A17-2E52-D454-6D62C0E0401D}"/>
              </a:ext>
            </a:extLst>
          </p:cNvPr>
          <p:cNvSpPr/>
          <p:nvPr/>
        </p:nvSpPr>
        <p:spPr>
          <a:xfrm>
            <a:off x="1441108" y="276210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and decided to use </a:t>
            </a:r>
            <a:r>
              <a:rPr lang="en-US" sz="1600" b="1" dirty="0">
                <a:solidFill>
                  <a:schemeClr val="tx1">
                    <a:lumMod val="75000"/>
                    <a:lumOff val="25000"/>
                  </a:schemeClr>
                </a:solidFill>
              </a:rPr>
              <a:t>NBSVM</a:t>
            </a:r>
            <a:r>
              <a:rPr lang="en-US" sz="1600" dirty="0">
                <a:solidFill>
                  <a:schemeClr val="tx1">
                    <a:lumMod val="75000"/>
                    <a:lumOff val="25000"/>
                  </a:schemeClr>
                </a:solidFill>
              </a:rPr>
              <a:t> because of its f1-score and </a:t>
            </a:r>
            <a:r>
              <a:rPr lang="en-US" sz="1600" dirty="0" err="1">
                <a:solidFill>
                  <a:schemeClr val="tx1">
                    <a:lumMod val="75000"/>
                    <a:lumOff val="25000"/>
                  </a:schemeClr>
                </a:solidFill>
              </a:rPr>
              <a:t>explainability</a:t>
            </a:r>
            <a:r>
              <a:rPr lang="en-US" sz="1600" dirty="0">
                <a:solidFill>
                  <a:schemeClr val="tx1">
                    <a:lumMod val="75000"/>
                    <a:lumOff val="25000"/>
                  </a:schemeClr>
                </a:solidFill>
              </a:rPr>
              <a:t>.</a:t>
            </a:r>
          </a:p>
        </p:txBody>
      </p:sp>
    </p:spTree>
    <p:extLst>
      <p:ext uri="{BB962C8B-B14F-4D97-AF65-F5344CB8AC3E}">
        <p14:creationId xmlns:p14="http://schemas.microsoft.com/office/powerpoint/2010/main" val="235921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EC9E-DD92-E73C-574A-0172BD337AF2}"/>
              </a:ext>
            </a:extLst>
          </p:cNvPr>
          <p:cNvSpPr>
            <a:spLocks noGrp="1"/>
          </p:cNvSpPr>
          <p:nvPr>
            <p:ph type="title"/>
          </p:nvPr>
        </p:nvSpPr>
        <p:spPr/>
        <p:txBody>
          <a:bodyPr/>
          <a:lstStyle/>
          <a:p>
            <a:r>
              <a:rPr lang="en-SG" dirty="0"/>
              <a:t>4. Evaluation</a:t>
            </a:r>
          </a:p>
        </p:txBody>
      </p:sp>
      <p:grpSp>
        <p:nvGrpSpPr>
          <p:cNvPr id="3" name="Group 2" descr="Step number 3">
            <a:extLst>
              <a:ext uri="{FF2B5EF4-FFF2-40B4-BE49-F238E27FC236}">
                <a16:creationId xmlns:a16="http://schemas.microsoft.com/office/drawing/2014/main" id="{55F0BBED-A49D-38C3-6399-83B735552A73}"/>
              </a:ext>
            </a:extLst>
          </p:cNvPr>
          <p:cNvGrpSpPr/>
          <p:nvPr/>
        </p:nvGrpSpPr>
        <p:grpSpPr bwMode="gray">
          <a:xfrm>
            <a:off x="1483228" y="1151513"/>
            <a:ext cx="380382" cy="296049"/>
            <a:chOff x="6741828" y="1435344"/>
            <a:chExt cx="380382" cy="296049"/>
          </a:xfrm>
        </p:grpSpPr>
        <p:sp>
          <p:nvSpPr>
            <p:cNvPr id="4" name="Rectangle 3" descr="Step number 3">
              <a:extLst>
                <a:ext uri="{FF2B5EF4-FFF2-40B4-BE49-F238E27FC236}">
                  <a16:creationId xmlns:a16="http://schemas.microsoft.com/office/drawing/2014/main" id="{CC71C252-4F64-D106-F3D0-C0B623D94FC4}"/>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descr="Small square with numeral 3 inside ">
              <a:extLst>
                <a:ext uri="{FF2B5EF4-FFF2-40B4-BE49-F238E27FC236}">
                  <a16:creationId xmlns:a16="http://schemas.microsoft.com/office/drawing/2014/main" id="{7629659D-CD85-D287-0603-10218E09F10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 name="Text Placeholder 6">
            <a:extLst>
              <a:ext uri="{FF2B5EF4-FFF2-40B4-BE49-F238E27FC236}">
                <a16:creationId xmlns:a16="http://schemas.microsoft.com/office/drawing/2014/main" id="{776CC13C-442A-A0D1-7A44-74EDBBF195B3}"/>
              </a:ext>
            </a:extLst>
          </p:cNvPr>
          <p:cNvSpPr txBox="1">
            <a:spLocks/>
          </p:cNvSpPr>
          <p:nvPr/>
        </p:nvSpPr>
        <p:spPr>
          <a:xfrm>
            <a:off x="1892389" y="1130046"/>
            <a:ext cx="9939947" cy="2546604"/>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US" sz="1400" b="1" dirty="0"/>
              <a:t>IRS PLR: Distribution Period of Decedent’s IRAs to Be Determined With Trust’s Beneficiaries as Designated Beneficiaries, Based on Spouse’s Life Expectancy (IRC §401)</a:t>
            </a:r>
          </a:p>
          <a:p>
            <a:pPr marL="0" lvl="7"/>
            <a:r>
              <a:rPr lang="en-US" sz="1400" dirty="0"/>
              <a:t>The beneficiaries of a trust will be treated as designated beneficiaries of a decedent’s six Individual Retirement Accounts in determining the applicable distribution period, which will be calculated based on the life expectancy of the surviving spouse, the IRS ruled. Trust, which is the sole named beneficiary of each of the Decedent IRAs, meets the four requirements (concerning trust status and identifiability of beneficiaries) of Treasury Regulations Section 1.401(a)(9)-4, Q&amp;A-5, for determining that Trust's beneficiaries (not Trust itself) are the Decedent IRAs' designated beneficiaries. Among the beneficiaries taken into account for purposes of determining the distribution period, Spouse has the shortest life expectancy, which is determinative, and the other individuals upon Spouse's death are entitled to remaining assets, the IRS stated. [PLR 202044001]</a:t>
            </a:r>
          </a:p>
          <a:p>
            <a:pPr marL="0" lvl="7"/>
            <a:r>
              <a:rPr lang="en-US" sz="1400" b="1" dirty="0"/>
              <a:t>Predicted tags</a:t>
            </a:r>
            <a:r>
              <a:rPr lang="en-US" sz="1400" dirty="0"/>
              <a:t>: </a:t>
            </a:r>
            <a:r>
              <a:rPr lang="en-US" sz="1400" b="1" dirty="0">
                <a:solidFill>
                  <a:srgbClr val="00B050"/>
                </a:solidFill>
              </a:rPr>
              <a:t>Employment Taxes</a:t>
            </a:r>
            <a:r>
              <a:rPr lang="en-US" sz="1400" dirty="0"/>
              <a:t>, </a:t>
            </a:r>
            <a:r>
              <a:rPr lang="en-US" sz="1400" b="1" dirty="0">
                <a:solidFill>
                  <a:srgbClr val="00B050"/>
                </a:solidFill>
              </a:rPr>
              <a:t>Tax Policy and Law</a:t>
            </a:r>
            <a:endParaRPr lang="en-SG" sz="1400" b="1" dirty="0">
              <a:solidFill>
                <a:srgbClr val="00B050"/>
              </a:solidFill>
            </a:endParaRPr>
          </a:p>
        </p:txBody>
      </p:sp>
      <p:grpSp>
        <p:nvGrpSpPr>
          <p:cNvPr id="22" name="Group 21" descr="Step number 3">
            <a:extLst>
              <a:ext uri="{FF2B5EF4-FFF2-40B4-BE49-F238E27FC236}">
                <a16:creationId xmlns:a16="http://schemas.microsoft.com/office/drawing/2014/main" id="{62D414CB-F9F1-B190-3F8B-FC7E04EC06CD}"/>
              </a:ext>
            </a:extLst>
          </p:cNvPr>
          <p:cNvGrpSpPr/>
          <p:nvPr/>
        </p:nvGrpSpPr>
        <p:grpSpPr bwMode="gray">
          <a:xfrm>
            <a:off x="1454449" y="3660017"/>
            <a:ext cx="380382" cy="296049"/>
            <a:chOff x="6741828" y="1435344"/>
            <a:chExt cx="380382" cy="296049"/>
          </a:xfrm>
        </p:grpSpPr>
        <p:sp>
          <p:nvSpPr>
            <p:cNvPr id="23" name="Rectangle 22" descr="Step number 3">
              <a:extLst>
                <a:ext uri="{FF2B5EF4-FFF2-40B4-BE49-F238E27FC236}">
                  <a16:creationId xmlns:a16="http://schemas.microsoft.com/office/drawing/2014/main" id="{D61987AC-3749-FD00-E959-A1114D8E32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Small square with numeral 3 inside ">
              <a:extLst>
                <a:ext uri="{FF2B5EF4-FFF2-40B4-BE49-F238E27FC236}">
                  <a16:creationId xmlns:a16="http://schemas.microsoft.com/office/drawing/2014/main" id="{1F799B09-01BC-4C33-CB17-7BD61D502A2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5" name="Text Placeholder 6">
            <a:extLst>
              <a:ext uri="{FF2B5EF4-FFF2-40B4-BE49-F238E27FC236}">
                <a16:creationId xmlns:a16="http://schemas.microsoft.com/office/drawing/2014/main" id="{703CDA45-7386-3535-5B20-DCC9A01E3FE4}"/>
              </a:ext>
            </a:extLst>
          </p:cNvPr>
          <p:cNvSpPr txBox="1">
            <a:spLocks/>
          </p:cNvSpPr>
          <p:nvPr/>
        </p:nvSpPr>
        <p:spPr>
          <a:xfrm>
            <a:off x="1863610" y="3638550"/>
            <a:ext cx="9939947" cy="1733550"/>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US" sz="1400" b="1" dirty="0"/>
              <a:t>INSIGHT: ’Newman’s Own’ Exception to Excess Business Holdings Rule Allows Private Foundations to Own 100% of a Business Enterprise</a:t>
            </a:r>
          </a:p>
          <a:p>
            <a:pPr marL="0" lvl="7"/>
            <a:r>
              <a:rPr lang="en-US" sz="1400" dirty="0"/>
              <a:t>Richard Fox and Joshua Headley of Buchanan Ingersoll discuss the "Newman's Own" exception to the excess business holdings rule championed by the foundation set up by the late actor Paul Newman. The authors conclude that while the stringent requirements of the exception are apparently workable for Newman's Own Foundation, they might be insurmountable for other private foundations.</a:t>
            </a:r>
          </a:p>
          <a:p>
            <a:pPr marL="0" lvl="7"/>
            <a:r>
              <a:rPr lang="en-US" sz="1400" b="1" dirty="0"/>
              <a:t>Predicted tags</a:t>
            </a:r>
            <a:r>
              <a:rPr lang="en-US" sz="1400" dirty="0"/>
              <a:t>: </a:t>
            </a:r>
            <a:r>
              <a:rPr lang="en-US" sz="1400" b="1" dirty="0">
                <a:solidFill>
                  <a:srgbClr val="00B050"/>
                </a:solidFill>
              </a:rPr>
              <a:t>Corporate Tax, Indirect Taxes, Tax Policy and Law</a:t>
            </a:r>
            <a:endParaRPr lang="en-SG" sz="1400" b="1" dirty="0">
              <a:solidFill>
                <a:srgbClr val="00B050"/>
              </a:solidFill>
            </a:endParaRPr>
          </a:p>
        </p:txBody>
      </p:sp>
    </p:spTree>
    <p:extLst>
      <p:ext uri="{BB962C8B-B14F-4D97-AF65-F5344CB8AC3E}">
        <p14:creationId xmlns:p14="http://schemas.microsoft.com/office/powerpoint/2010/main" val="3782510327"/>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2895</TotalTime>
  <Words>830</Words>
  <Application>Microsoft Office PowerPoint</Application>
  <PresentationFormat>Widescreen</PresentationFormat>
  <Paragraphs>101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Segoe UI</vt:lpstr>
      <vt:lpstr>Segoe UI Semibold</vt:lpstr>
      <vt:lpstr>Making Templates Accessible</vt:lpstr>
      <vt:lpstr>Automatic News Curator</vt:lpstr>
      <vt:lpstr>Content</vt:lpstr>
      <vt:lpstr>1. Business Challenges</vt:lpstr>
      <vt:lpstr>2. User Interviews</vt:lpstr>
      <vt:lpstr>3. Implementation : Proposed Technical Diagram</vt:lpstr>
      <vt:lpstr>3. Implementation : Sample EDA of Deloitte Taxathand</vt:lpstr>
      <vt:lpstr>3. Implementation : Model Development</vt:lpstr>
      <vt:lpstr>3. Implementation : Model Evaluation</vt:lpstr>
      <vt:lpstr>4. Evaluation</vt:lpstr>
      <vt:lpstr>5. Operational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News Curator</dc:title>
  <dc:creator>Ricky Gilbert</dc:creator>
  <cp:lastModifiedBy>Ricky Gilbert</cp:lastModifiedBy>
  <cp:revision>22</cp:revision>
  <dcterms:created xsi:type="dcterms:W3CDTF">2022-07-05T07:31:21Z</dcterms:created>
  <dcterms:modified xsi:type="dcterms:W3CDTF">2022-07-07T07:46:31Z</dcterms:modified>
  <cp:version/>
</cp:coreProperties>
</file>