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9" r:id="rId31"/>
    <p:sldId id="288" r:id="rId32"/>
    <p:sldId id="287" r:id="rId33"/>
    <p:sldId id="290" r:id="rId34"/>
    <p:sldId id="292" r:id="rId35"/>
    <p:sldId id="291" r:id="rId3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啟成 陳" initials="啟成" lastIdx="1" clrIdx="0">
    <p:extLst>
      <p:ext uri="{19B8F6BF-5375-455C-9EA6-DF929625EA0E}">
        <p15:presenceInfo xmlns:p15="http://schemas.microsoft.com/office/powerpoint/2012/main" userId="979cc6f45b5ef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21" autoAdjust="0"/>
  </p:normalViewPr>
  <p:slideViewPr>
    <p:cSldViewPr snapToGrid="0">
      <p:cViewPr>
        <p:scale>
          <a:sx n="75" d="100"/>
          <a:sy n="75" d="100"/>
        </p:scale>
        <p:origin x="1896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2T23:28:10.20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34A8C4-D79B-4AD2-A818-804AE4A1821C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2020年7月2日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32A542-741B-492A-B01C-022BEC36B85A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7542409-6A04-4DC6-AC3A-D3758287A8F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NG :  1 2 5 7 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TW" noProof="0" smtClean="0"/>
              <a:pPr/>
              <a:t>22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77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8" name="圖片 7" descr="純白色雲朵與深藍色天空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圖片 9" descr="植物嫩芽的特寫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圖片 10" descr="波浪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13F17D-DD29-4C93-B70F-BF15A651C6D1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48A1C6-D238-497D-A442-18B77B12B498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731600" y="6629400"/>
            <a:ext cx="9144259" cy="228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pic>
        <p:nvPicPr>
          <p:cNvPr id="11" name="圖片 10" descr="綠色植物的特寫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圖片 8" descr="波浪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05E5D7-874B-456E-A310-B9B20A1DF1A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/>
              <a:t>‹#›</a:t>
            </a:fld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1783F7-8EE4-4317-9DCA-B6CD21A04E2E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8405D5-54EE-49D5-89A7-D462B6DD676B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40EF29-DBBB-41B1-9C5D-FE42212D415C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032E67-0DBD-414D-9A80-7639D35C1D16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E8F52D-7094-4826-90CF-82F187863C55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629400"/>
            <a:ext cx="1620000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119" y="6629400"/>
            <a:ext cx="10476000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CD8D479-8942-46E8-A226-A4E01F7A105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453402" y="6629400"/>
            <a:ext cx="11854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978CE90-604D-494E-B554-2D837CFE91F3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73296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Python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Ricky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假設到</a:t>
            </a:r>
            <a:r>
              <a:rPr lang="en-US" altLang="zh-TW" dirty="0" smtClean="0"/>
              <a:t>7-11</a:t>
            </a:r>
            <a:r>
              <a:rPr lang="zh-TW" altLang="en-US" dirty="0" smtClean="0"/>
              <a:t>打工，一小時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元時薪，如果想計算一天八小時的薪水，可以得到多少呢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計算機大家都會按</a:t>
            </a:r>
            <a:r>
              <a:rPr lang="en-US" altLang="zh-TW" dirty="0" smtClean="0"/>
              <a:t>!</a:t>
            </a:r>
            <a:r>
              <a:rPr lang="zh-TW" altLang="en-US" dirty="0" smtClean="0"/>
              <a:t>那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 怎麼用呢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那</a:t>
            </a:r>
            <a:r>
              <a:rPr lang="en-US" altLang="zh-TW" b="1" dirty="0" smtClean="0">
                <a:solidFill>
                  <a:srgbClr val="C00000"/>
                </a:solidFill>
              </a:rPr>
              <a:t>365</a:t>
            </a:r>
            <a:r>
              <a:rPr lang="zh-TW" altLang="en-US" b="1" dirty="0" smtClean="0">
                <a:solidFill>
                  <a:srgbClr val="C00000"/>
                </a:solidFill>
              </a:rPr>
              <a:t>天的總共薪水怎麼算呢</a:t>
            </a:r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假設因為表現優秀每小時加薪</a:t>
            </a:r>
            <a:r>
              <a:rPr lang="en-US" altLang="zh-TW" b="1" dirty="0" smtClean="0">
                <a:solidFill>
                  <a:srgbClr val="C00000"/>
                </a:solidFill>
              </a:rPr>
              <a:t>20</a:t>
            </a:r>
            <a:r>
              <a:rPr lang="zh-TW" altLang="en-US" b="1" dirty="0" smtClean="0">
                <a:solidFill>
                  <a:srgbClr val="C00000"/>
                </a:solidFill>
              </a:rPr>
              <a:t>元，而每個月花掉</a:t>
            </a:r>
            <a:r>
              <a:rPr lang="en-US" altLang="zh-TW" b="1" dirty="0" smtClean="0">
                <a:solidFill>
                  <a:srgbClr val="C00000"/>
                </a:solidFill>
              </a:rPr>
              <a:t>3000</a:t>
            </a:r>
            <a:r>
              <a:rPr lang="zh-TW" altLang="en-US" b="1" dirty="0" smtClean="0">
                <a:solidFill>
                  <a:srgbClr val="C00000"/>
                </a:solidFill>
              </a:rPr>
              <a:t>元的手機費用，與日常支出</a:t>
            </a:r>
            <a:r>
              <a:rPr lang="en-US" altLang="zh-TW" b="1" dirty="0" smtClean="0">
                <a:solidFill>
                  <a:srgbClr val="C00000"/>
                </a:solidFill>
              </a:rPr>
              <a:t>10000</a:t>
            </a:r>
            <a:r>
              <a:rPr lang="zh-TW" altLang="en-US" b="1" dirty="0" smtClean="0">
                <a:solidFill>
                  <a:srgbClr val="C00000"/>
                </a:solidFill>
              </a:rPr>
              <a:t>元，那請問一年可以存到多少呢</a:t>
            </a:r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00" y="2805239"/>
            <a:ext cx="3319232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6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變數是一個暫時儲存資料的地方，如剛剛計算，你會發現當要計算新的算式時，都要重新計算。所以為了解決這個問題就需要建立一個變數來儲存你要計算的時薪。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Pyhton</a:t>
            </a:r>
            <a:r>
              <a:rPr lang="zh-TW" altLang="en-US" dirty="0" smtClean="0"/>
              <a:t>中 可以用 </a:t>
            </a:r>
            <a:r>
              <a:rPr lang="en-US" altLang="zh-TW" dirty="0" smtClean="0"/>
              <a:t>“=“</a:t>
            </a:r>
            <a:r>
              <a:rPr lang="zh-TW" altLang="en-US" dirty="0" smtClean="0"/>
              <a:t> 來賦予變數內容，在這個例子我們用變數</a:t>
            </a:r>
            <a:r>
              <a:rPr lang="en-US" altLang="zh-TW" dirty="0" smtClean="0"/>
              <a:t>x</a:t>
            </a:r>
            <a:r>
              <a:rPr lang="zh-TW" altLang="en-US" dirty="0" smtClean="0"/>
              <a:t>，設定為時薪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加薪可以這樣表示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37" y="3006981"/>
            <a:ext cx="2227263" cy="10375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37" y="4695824"/>
            <a:ext cx="2351698" cy="10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所以一天</a:t>
            </a:r>
            <a:r>
              <a:rPr lang="en-US" altLang="zh-TW" dirty="0" smtClean="0"/>
              <a:t>8</a:t>
            </a:r>
            <a:r>
              <a:rPr lang="zh-TW" altLang="en-US" dirty="0" smtClean="0"/>
              <a:t>小時，</a:t>
            </a:r>
            <a:r>
              <a:rPr lang="en-US" altLang="zh-TW" dirty="0" smtClean="0"/>
              <a:t>365</a:t>
            </a:r>
            <a:r>
              <a:rPr lang="zh-TW" altLang="en-US" dirty="0" smtClean="0"/>
              <a:t>天的年薪可以寫成如下，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00" y="2197099"/>
            <a:ext cx="4491400" cy="34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從剛剛的設計可以很清楚的知道，我們可以用變數來當作暫時儲存資料的地方。</a:t>
            </a:r>
            <a:endParaRPr lang="en-US" altLang="zh-TW" dirty="0"/>
          </a:p>
          <a:p>
            <a:r>
              <a:rPr lang="zh-TW" altLang="en-US" dirty="0" smtClean="0"/>
              <a:t>所以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時薪</a:t>
            </a:r>
            <a:r>
              <a:rPr lang="en-US" altLang="zh-TW" b="1" dirty="0" smtClean="0"/>
              <a:t>:</a:t>
            </a:r>
            <a:r>
              <a:rPr lang="en-US" altLang="zh-TW" b="1" dirty="0" err="1" smtClean="0"/>
              <a:t>hourly_salary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來代替</a:t>
            </a:r>
            <a:r>
              <a:rPr lang="en-US" altLang="zh-TW" b="1" dirty="0" smtClean="0"/>
              <a:t>x</a:t>
            </a:r>
          </a:p>
          <a:p>
            <a:pPr lvl="1"/>
            <a:r>
              <a:rPr lang="zh-TW" altLang="en-US" b="1" dirty="0" smtClean="0"/>
              <a:t>年薪</a:t>
            </a:r>
            <a:r>
              <a:rPr lang="en-US" altLang="zh-TW" b="1" dirty="0" smtClean="0"/>
              <a:t>:</a:t>
            </a:r>
            <a:r>
              <a:rPr lang="en-US" altLang="zh-TW" b="1" dirty="0" err="1" smtClean="0"/>
              <a:t>annual_salary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來代替</a:t>
            </a:r>
            <a:r>
              <a:rPr lang="en-US" altLang="zh-TW" b="1" dirty="0" smtClean="0"/>
              <a:t>y</a:t>
            </a:r>
          </a:p>
          <a:p>
            <a:pPr lvl="1"/>
            <a:r>
              <a:rPr lang="zh-TW" altLang="en-US" b="1" dirty="0" smtClean="0"/>
              <a:t>支出</a:t>
            </a:r>
            <a:r>
              <a:rPr lang="en-US" altLang="zh-TW" b="1" dirty="0" smtClean="0"/>
              <a:t>:expenses </a:t>
            </a:r>
            <a:r>
              <a:rPr lang="zh-TW" altLang="en-US" b="1" dirty="0" smtClean="0"/>
              <a:t>可以來代替 每個 月的消費變數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積蓄</a:t>
            </a:r>
            <a:r>
              <a:rPr lang="en-US" altLang="zh-TW" b="1" dirty="0" smtClean="0"/>
              <a:t>:accumulation</a:t>
            </a:r>
            <a:r>
              <a:rPr lang="zh-TW" altLang="en-US" b="1" dirty="0" smtClean="0"/>
              <a:t> 可以代替一年存下來的積蓄</a:t>
            </a:r>
            <a:endParaRPr lang="en-US" altLang="zh-TW" b="1" dirty="0" smtClean="0"/>
          </a:p>
          <a:p>
            <a:pPr lvl="1"/>
            <a:endParaRPr lang="en-US" altLang="zh-TW" dirty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請重新將一開始的打工，加薪，支出，存下來的積蓄重新設定一次。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1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認識變數地址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是一個動態語言，她處理變數的觀念與一般語言不同，對於靜態語言，如</a:t>
            </a:r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當宣告時記憶體會預留空間給變數去儲存。</a:t>
            </a:r>
            <a:endParaRPr lang="en-US" altLang="zh-TW" dirty="0" smtClean="0"/>
          </a:p>
          <a:p>
            <a:r>
              <a:rPr lang="zh-TW" altLang="en-US" dirty="0" smtClean="0"/>
              <a:t>但在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中變數是參照地址的觀念，當設定變數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時，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會在記憶體某地址內儲存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，而這時</a:t>
            </a:r>
            <a:r>
              <a:rPr lang="en-US" altLang="zh-TW" dirty="0" smtClean="0"/>
              <a:t>x</a:t>
            </a:r>
            <a:r>
              <a:rPr lang="zh-TW" altLang="en-US" dirty="0" smtClean="0"/>
              <a:t> 就是一個標誌</a:t>
            </a:r>
            <a:r>
              <a:rPr lang="en-US" altLang="zh-TW" dirty="0" smtClean="0"/>
              <a:t>(tag)</a:t>
            </a:r>
            <a:r>
              <a:rPr lang="zh-TW" altLang="en-US" dirty="0" smtClean="0"/>
              <a:t>，標誌內容就是 儲存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的記憶體位置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F0"/>
                </a:solidFill>
              </a:rPr>
              <a:t>是不是就像之前說的指標呢</a:t>
            </a:r>
            <a:r>
              <a:rPr lang="en-US" altLang="zh-TW" dirty="0" smtClean="0">
                <a:solidFill>
                  <a:srgbClr val="00B0F0"/>
                </a:solidFill>
              </a:rPr>
              <a:t>?)</a:t>
            </a:r>
            <a:r>
              <a:rPr lang="zh-TW" altLang="en-US" dirty="0" smtClean="0"/>
              <a:t>，若設定了</a:t>
            </a:r>
            <a:r>
              <a:rPr lang="en-US" altLang="zh-TW" dirty="0" smtClean="0"/>
              <a:t>y =10 </a:t>
            </a:r>
            <a:r>
              <a:rPr lang="zh-TW" altLang="en-US" dirty="0" smtClean="0"/>
              <a:t>，那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的標誌內容也是儲存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的記憶體位址。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70100" y="3876342"/>
            <a:ext cx="1612900" cy="2266950"/>
            <a:chOff x="1333500" y="3733800"/>
            <a:chExt cx="1612900" cy="2266950"/>
          </a:xfrm>
        </p:grpSpPr>
        <p:sp>
          <p:nvSpPr>
            <p:cNvPr id="7" name="矩形 6"/>
            <p:cNvSpPr/>
            <p:nvPr/>
          </p:nvSpPr>
          <p:spPr>
            <a:xfrm>
              <a:off x="1731600" y="373380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31600" y="430530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C00000"/>
                  </a:solidFill>
                </a:rPr>
                <a:t>10</a:t>
              </a:r>
              <a:endParaRPr lang="zh-TW" altLang="en-US" sz="4000" dirty="0">
                <a:solidFill>
                  <a:srgbClr val="C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31600" y="487680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C00000"/>
                  </a:solidFill>
                </a:rPr>
                <a:t>10</a:t>
              </a:r>
              <a:endParaRPr lang="zh-TW" altLang="en-US" sz="4000" dirty="0">
                <a:solidFill>
                  <a:srgbClr val="C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31600" y="542925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33500" y="4432300"/>
              <a:ext cx="521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333500" y="5104884"/>
              <a:ext cx="521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7230700" y="387634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30700" y="444784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rgbClr val="C00000"/>
                </a:solidFill>
              </a:rPr>
              <a:t>10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0700" y="501934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30700" y="557179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994400" y="4346758"/>
            <a:ext cx="52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94400" y="5019342"/>
            <a:ext cx="52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3"/>
            <a:endCxn id="16" idx="1"/>
          </p:cNvCxnSpPr>
          <p:nvPr/>
        </p:nvCxnSpPr>
        <p:spPr>
          <a:xfrm>
            <a:off x="6515426" y="4531424"/>
            <a:ext cx="715274" cy="20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0" idx="3"/>
            <a:endCxn id="16" idx="1"/>
          </p:cNvCxnSpPr>
          <p:nvPr/>
        </p:nvCxnSpPr>
        <p:spPr>
          <a:xfrm flipV="1">
            <a:off x="6515426" y="4733592"/>
            <a:ext cx="715274" cy="47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12973" y="6186683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92919" y="619161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2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認識變數地址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id()</a:t>
            </a:r>
            <a:r>
              <a:rPr lang="zh-TW" altLang="en-US" dirty="0" smtClean="0"/>
              <a:t>函數，來取得變數的地址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78233"/>
            <a:ext cx="4108450" cy="41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剛剛這樣計算完，發現如果要改變時薪、改變天數、改變消費，每次都要重頭再設定，非常麻煩。</a:t>
            </a:r>
            <a:endParaRPr lang="en-US" altLang="zh-TW" dirty="0" smtClean="0"/>
          </a:p>
          <a:p>
            <a:r>
              <a:rPr lang="zh-TW" altLang="en-US" dirty="0" smtClean="0"/>
              <a:t>所以我們可以將剛剛那些計算儲存在一個檔案內，這個檔案就叫做</a:t>
            </a:r>
            <a:r>
              <a:rPr lang="zh-TW" altLang="en-US" b="1" dirty="0" smtClean="0">
                <a:solidFill>
                  <a:srgbClr val="00B0F0"/>
                </a:solidFill>
              </a:rPr>
              <a:t>程式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請將剛剛打的東西，打在</a:t>
            </a:r>
            <a:r>
              <a:rPr lang="en-US" altLang="zh-TW" b="1" dirty="0" smtClean="0">
                <a:solidFill>
                  <a:srgbClr val="C00000"/>
                </a:solidFill>
              </a:rPr>
              <a:t>IDE</a:t>
            </a:r>
            <a:r>
              <a:rPr lang="zh-TW" altLang="en-US" b="1" dirty="0" smtClean="0">
                <a:solidFill>
                  <a:srgbClr val="C00000"/>
                </a:solidFill>
              </a:rPr>
              <a:t>上，打工一小時時薪</a:t>
            </a:r>
            <a:r>
              <a:rPr lang="en-US" altLang="zh-TW" b="1" dirty="0" smtClean="0">
                <a:solidFill>
                  <a:srgbClr val="C00000"/>
                </a:solidFill>
              </a:rPr>
              <a:t>120</a:t>
            </a:r>
            <a:r>
              <a:rPr lang="zh-TW" altLang="en-US" b="1" dirty="0" smtClean="0">
                <a:solidFill>
                  <a:srgbClr val="C00000"/>
                </a:solidFill>
              </a:rPr>
              <a:t>元，</a:t>
            </a:r>
            <a:r>
              <a:rPr lang="en-US" altLang="zh-TW" b="1" dirty="0" smtClean="0">
                <a:solidFill>
                  <a:srgbClr val="C00000"/>
                </a:solidFill>
              </a:rPr>
              <a:t>365</a:t>
            </a:r>
            <a:r>
              <a:rPr lang="zh-TW" altLang="en-US" b="1" dirty="0" smtClean="0">
                <a:solidFill>
                  <a:srgbClr val="C00000"/>
                </a:solidFill>
              </a:rPr>
              <a:t>天的年薪，扣掉每個月消費的手機費</a:t>
            </a:r>
            <a:r>
              <a:rPr lang="en-US" altLang="zh-TW" b="1" dirty="0" smtClean="0">
                <a:solidFill>
                  <a:srgbClr val="C00000"/>
                </a:solidFill>
              </a:rPr>
              <a:t>3000</a:t>
            </a:r>
            <a:r>
              <a:rPr lang="zh-TW" altLang="en-US" b="1" dirty="0" smtClean="0">
                <a:solidFill>
                  <a:srgbClr val="C00000"/>
                </a:solidFill>
              </a:rPr>
              <a:t>元與日常支出</a:t>
            </a:r>
            <a:r>
              <a:rPr lang="en-US" altLang="zh-TW" b="1" dirty="0" smtClean="0">
                <a:solidFill>
                  <a:srgbClr val="C00000"/>
                </a:solidFill>
              </a:rPr>
              <a:t>10000</a:t>
            </a:r>
            <a:r>
              <a:rPr lang="zh-TW" altLang="en-US" b="1" dirty="0" smtClean="0">
                <a:solidFill>
                  <a:srgbClr val="C00000"/>
                </a:solidFill>
              </a:rPr>
              <a:t>元，那剩下的積蓄是多少</a:t>
            </a:r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Tip:</a:t>
            </a:r>
            <a:r>
              <a:rPr lang="zh-TW" altLang="en-US" b="1" dirty="0" smtClean="0">
                <a:solidFill>
                  <a:srgbClr val="C00000"/>
                </a:solidFill>
              </a:rPr>
              <a:t>最後顯示請用</a:t>
            </a:r>
            <a:r>
              <a:rPr lang="en-US" altLang="zh-TW" b="1" dirty="0" smtClean="0">
                <a:solidFill>
                  <a:srgbClr val="C00000"/>
                </a:solidFill>
              </a:rPr>
              <a:t>print(</a:t>
            </a:r>
            <a:r>
              <a:rPr lang="zh-TW" altLang="en-US" b="1" dirty="0" smtClean="0">
                <a:solidFill>
                  <a:srgbClr val="C00000"/>
                </a:solidFill>
              </a:rPr>
              <a:t>變數</a:t>
            </a:r>
            <a:r>
              <a:rPr lang="en-US" altLang="zh-TW" b="1" dirty="0" smtClean="0">
                <a:solidFill>
                  <a:srgbClr val="C00000"/>
                </a:solidFill>
              </a:rPr>
              <a:t>)</a:t>
            </a:r>
            <a:r>
              <a:rPr lang="zh-TW" altLang="en-US" b="1" dirty="0" smtClean="0">
                <a:solidFill>
                  <a:srgbClr val="C00000"/>
                </a:solidFill>
              </a:rPr>
              <a:t>，做顯示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2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6" y="4333874"/>
            <a:ext cx="10437813" cy="835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433512"/>
            <a:ext cx="3655136" cy="20907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6" y="1503362"/>
            <a:ext cx="6364551" cy="19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0400" y="1566001"/>
            <a:ext cx="11328399" cy="462068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初步建立一個小程式後，我們也設計了正確名稱的變數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但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</a:rPr>
              <a:t>但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4400" dirty="0" smtClean="0">
                <a:solidFill>
                  <a:schemeClr val="accent6">
                    <a:lumMod val="75000"/>
                  </a:schemeClr>
                </a:solidFill>
              </a:rPr>
              <a:t>但</a:t>
            </a:r>
            <a:r>
              <a:rPr lang="en-US" altLang="zh-TW" sz="4400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6000" dirty="0" smtClean="0">
                <a:solidFill>
                  <a:schemeClr val="accent6">
                    <a:lumMod val="75000"/>
                  </a:schemeClr>
                </a:solidFill>
              </a:rPr>
              <a:t>十年後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6000" dirty="0" smtClean="0">
                <a:solidFill>
                  <a:schemeClr val="accent6">
                    <a:lumMod val="75000"/>
                  </a:schemeClr>
                </a:solidFill>
              </a:rPr>
              <a:t>你還記得嗎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所以我們要幫程式 加上 筆記，也就是 上註解</a:t>
            </a:r>
            <a:r>
              <a:rPr lang="en-US" altLang="zh-TW" b="1" dirty="0" smtClean="0">
                <a:solidFill>
                  <a:srgbClr val="0070C0"/>
                </a:solidFill>
              </a:rPr>
              <a:t>(comment)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註解的好處是提高閱讀性與增加除錯便利性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zh-TW" altLang="en-US" sz="8000" b="1" dirty="0" smtClean="0">
                <a:solidFill>
                  <a:srgbClr val="0070C0"/>
                </a:solidFill>
              </a:rPr>
              <a:t>非常重要</a:t>
            </a:r>
            <a:endParaRPr lang="en-US" altLang="zh-TW" sz="8000" b="1" dirty="0" smtClean="0">
              <a:solidFill>
                <a:srgbClr val="0070C0"/>
              </a:solidFill>
            </a:endParaRPr>
          </a:p>
          <a:p>
            <a:r>
              <a:rPr lang="zh-TW" altLang="en-US" sz="8000" b="1" dirty="0" smtClean="0">
                <a:solidFill>
                  <a:srgbClr val="0070C0"/>
                </a:solidFill>
              </a:rPr>
              <a:t>非常重要</a:t>
            </a:r>
            <a:endParaRPr lang="en-US" altLang="zh-TW" sz="8000" b="1" dirty="0" smtClean="0">
              <a:solidFill>
                <a:srgbClr val="0070C0"/>
              </a:solidFill>
            </a:endParaRPr>
          </a:p>
          <a:p>
            <a:r>
              <a:rPr lang="zh-TW" altLang="en-US" sz="8000" b="1" dirty="0" smtClean="0">
                <a:solidFill>
                  <a:srgbClr val="0070C0"/>
                </a:solidFill>
              </a:rPr>
              <a:t>非常</a:t>
            </a:r>
            <a:r>
              <a:rPr lang="zh-TW" altLang="en-US" sz="8000" b="1" dirty="0">
                <a:solidFill>
                  <a:srgbClr val="0070C0"/>
                </a:solidFill>
              </a:rPr>
              <a:t>重要</a:t>
            </a:r>
            <a:endParaRPr lang="en-US" altLang="zh-TW" sz="8000" b="1" dirty="0">
              <a:solidFill>
                <a:srgbClr val="0070C0"/>
              </a:solidFill>
            </a:endParaRPr>
          </a:p>
          <a:p>
            <a:endParaRPr lang="en-US" altLang="zh-TW" b="1" dirty="0">
              <a:solidFill>
                <a:srgbClr val="0070C0"/>
              </a:solidFill>
            </a:endParaRPr>
          </a:p>
          <a:p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0400" y="1566001"/>
            <a:ext cx="11328399" cy="462068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單行註解符號 </a:t>
            </a:r>
            <a:r>
              <a:rPr lang="en-US" altLang="zh-TW" b="1" dirty="0" smtClean="0">
                <a:solidFill>
                  <a:srgbClr val="0070C0"/>
                </a:solidFill>
              </a:rPr>
              <a:t>#</a:t>
            </a:r>
          </a:p>
          <a:p>
            <a:r>
              <a:rPr lang="zh-TW" altLang="en-US" b="1" dirty="0" smtClean="0"/>
              <a:t>在</a:t>
            </a:r>
            <a:r>
              <a:rPr lang="en-US" altLang="zh-TW" b="1" dirty="0" smtClean="0"/>
              <a:t>Python</a:t>
            </a:r>
            <a:r>
              <a:rPr lang="zh-TW" altLang="en-US" b="1" dirty="0" smtClean="0"/>
              <a:t>中 一旦文字前面加上了</a:t>
            </a:r>
            <a:r>
              <a:rPr lang="en-US" altLang="zh-TW" b="1" dirty="0" smtClean="0"/>
              <a:t>#</a:t>
            </a:r>
            <a:r>
              <a:rPr lang="zh-TW" altLang="en-US" b="1" dirty="0" smtClean="0"/>
              <a:t> 符號，程式中就會自動忽略 </a:t>
            </a:r>
            <a:r>
              <a:rPr lang="en-US" altLang="zh-TW" b="1" dirty="0" smtClean="0"/>
              <a:t>#</a:t>
            </a:r>
            <a:r>
              <a:rPr lang="zh-TW" altLang="en-US" b="1" dirty="0" smtClean="0"/>
              <a:t>右邊那行所有的文字意義。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三個單引號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‘   </a:t>
            </a:r>
            <a:r>
              <a:rPr lang="zh-TW" altLang="en-US" b="1" dirty="0" smtClean="0">
                <a:solidFill>
                  <a:srgbClr val="0070C0"/>
                </a:solidFill>
              </a:rPr>
              <a:t>或雙引號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“  </a:t>
            </a:r>
            <a:r>
              <a:rPr lang="zh-TW" altLang="en-US" b="1" dirty="0" smtClean="0">
                <a:solidFill>
                  <a:srgbClr val="0070C0"/>
                </a:solidFill>
              </a:rPr>
              <a:t>包起來的上下兩行 ，就是做為多行註解</a:t>
            </a:r>
            <a:endParaRPr lang="en-US" altLang="zh-TW" b="1" dirty="0">
              <a:solidFill>
                <a:srgbClr val="0070C0"/>
              </a:solidFill>
            </a:endParaRPr>
          </a:p>
          <a:p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19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4" y="2825750"/>
            <a:ext cx="8120063" cy="1238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18" y="4939800"/>
            <a:ext cx="4300283" cy="16871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63" y="4925567"/>
            <a:ext cx="3101692" cy="16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7805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基本觀念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175463"/>
            <a:ext cx="6949440" cy="26559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認識</a:t>
            </a:r>
            <a:r>
              <a:rPr lang="en-US" altLang="zh-TW" b="1" dirty="0" smtClean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應用</a:t>
            </a:r>
            <a:r>
              <a:rPr lang="zh-TW" altLang="en-US" b="1" dirty="0" smtClean="0"/>
              <a:t>範圍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Python</a:t>
            </a:r>
            <a:r>
              <a:rPr lang="zh-TW" altLang="en-US" b="1" dirty="0"/>
              <a:t>的</a:t>
            </a:r>
            <a:r>
              <a:rPr lang="zh-TW" altLang="en-US" b="1" dirty="0" smtClean="0"/>
              <a:t>優缺點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安裝</a:t>
            </a:r>
            <a:r>
              <a:rPr lang="en-US" altLang="zh-TW" b="1" dirty="0"/>
              <a:t>Python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t>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7" y="1566001"/>
            <a:ext cx="2907973" cy="4620682"/>
          </a:xfrm>
        </p:spPr>
        <p:txBody>
          <a:bodyPr/>
          <a:lstStyle/>
          <a:p>
            <a:r>
              <a:rPr lang="zh-TW" altLang="en-US" dirty="0" smtClean="0"/>
              <a:t>所以加上註解後的程式碼是這樣子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4" y="720725"/>
            <a:ext cx="7861318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6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中，</a:t>
            </a:r>
            <a:r>
              <a:rPr lang="zh-TW" altLang="en-US" dirty="0" smtClean="0"/>
              <a:t>變數命名</a:t>
            </a:r>
            <a:r>
              <a:rPr lang="zh-TW" altLang="en-US" dirty="0"/>
              <a:t>需要遵循以下這些必須遵守硬性規則和強烈建議遵守的非硬性規則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硬性規則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必須由</a:t>
            </a:r>
            <a:r>
              <a:rPr lang="zh-TW" altLang="en-US" dirty="0"/>
              <a:t>字母（廣義的</a:t>
            </a:r>
            <a:r>
              <a:rPr lang="en-US" altLang="zh-TW" dirty="0"/>
              <a:t>Unicode</a:t>
            </a:r>
            <a:r>
              <a:rPr lang="zh-TW" altLang="en-US" dirty="0"/>
              <a:t>字符，不包括特殊字符）、數字和</a:t>
            </a:r>
            <a:r>
              <a:rPr lang="zh-TW" altLang="en-US" dirty="0" smtClean="0"/>
              <a:t>下</a:t>
            </a:r>
            <a:r>
              <a:rPr lang="zh-TW" altLang="en-US" dirty="0"/>
              <a:t>底</a:t>
            </a:r>
            <a:r>
              <a:rPr lang="zh-TW" altLang="en-US" dirty="0" smtClean="0"/>
              <a:t>線</a:t>
            </a:r>
            <a:r>
              <a:rPr lang="zh-TW" altLang="en-US" dirty="0"/>
              <a:t>構成，</a:t>
            </a:r>
            <a:r>
              <a:rPr lang="zh-TW" altLang="en-US" dirty="0">
                <a:solidFill>
                  <a:srgbClr val="C00000"/>
                </a:solidFill>
              </a:rPr>
              <a:t>數字不能開頭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大小寫敏感（大寫的</a:t>
            </a:r>
            <a:r>
              <a:rPr lang="en-US" altLang="zh-TW" dirty="0"/>
              <a:t>a</a:t>
            </a:r>
            <a:r>
              <a:rPr lang="zh-TW" altLang="en-US" dirty="0"/>
              <a:t>和小寫的</a:t>
            </a:r>
            <a:r>
              <a:rPr lang="en-US" altLang="zh-TW" dirty="0"/>
              <a:t>A</a:t>
            </a:r>
            <a:r>
              <a:rPr lang="zh-TW" altLang="en-US" dirty="0"/>
              <a:t>是兩個不同的變量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不要跟</a:t>
            </a:r>
            <a:r>
              <a:rPr lang="zh-TW" altLang="en-US" dirty="0">
                <a:solidFill>
                  <a:srgbClr val="0070C0"/>
                </a:solidFill>
              </a:rPr>
              <a:t>關鍵字</a:t>
            </a:r>
            <a:r>
              <a:rPr lang="zh-TW" altLang="en-US" dirty="0"/>
              <a:t>（有特殊含義的單詞，後面會講到）和</a:t>
            </a:r>
            <a:r>
              <a:rPr lang="zh-TW" altLang="en-US" dirty="0">
                <a:solidFill>
                  <a:srgbClr val="0070C0"/>
                </a:solidFill>
              </a:rPr>
              <a:t>系統保留字</a:t>
            </a:r>
            <a:r>
              <a:rPr lang="zh-TW" altLang="en-US" dirty="0"/>
              <a:t>（如函數、模塊等的名字）</a:t>
            </a:r>
            <a:r>
              <a:rPr lang="zh-TW" altLang="en-US" dirty="0" smtClean="0"/>
              <a:t>衝突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4045468"/>
            <a:ext cx="6451600" cy="25839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29986" y="38168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系統保留字</a:t>
            </a:r>
          </a:p>
        </p:txBody>
      </p:sp>
    </p:spTree>
    <p:extLst>
      <p:ext uri="{BB962C8B-B14F-4D97-AF65-F5344CB8AC3E}">
        <p14:creationId xmlns:p14="http://schemas.microsoft.com/office/powerpoint/2010/main" val="29063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變數命名規則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7" y="1566001"/>
            <a:ext cx="4266873" cy="462068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Q:</a:t>
            </a:r>
            <a:r>
              <a:rPr lang="zh-TW" altLang="en-US" dirty="0" smtClean="0">
                <a:solidFill>
                  <a:srgbClr val="C00000"/>
                </a:solidFill>
              </a:rPr>
              <a:t>請說明以下變數是否合乎規格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Sum,1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3y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_</a:t>
            </a:r>
            <a:r>
              <a:rPr lang="en-US" altLang="zh-TW" dirty="0" err="1" smtClean="0"/>
              <a:t>fillg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X$3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X_5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And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Joe_Mary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Joe&amp;Mary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0" y="1566001"/>
            <a:ext cx="4266873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Q:</a:t>
            </a:r>
            <a:r>
              <a:rPr lang="zh-TW" altLang="en-US" dirty="0">
                <a:solidFill>
                  <a:srgbClr val="C00000"/>
                </a:solidFill>
              </a:rPr>
              <a:t>何</a:t>
            </a:r>
            <a:r>
              <a:rPr lang="zh-TW" altLang="en-US" dirty="0" smtClean="0">
                <a:solidFill>
                  <a:srgbClr val="C00000"/>
                </a:solidFill>
              </a:rPr>
              <a:t>者變數為同一個</a:t>
            </a:r>
            <a:r>
              <a:rPr lang="zh-TW" altLang="en-US" dirty="0">
                <a:solidFill>
                  <a:srgbClr val="C00000"/>
                </a:solidFill>
              </a:rPr>
              <a:t>變數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dirty="0" smtClean="0"/>
              <a:t>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1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變數命名規則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非硬性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-PEP</a:t>
            </a:r>
            <a:r>
              <a:rPr lang="zh-TW" altLang="en-US" dirty="0" smtClean="0"/>
              <a:t> </a:t>
            </a:r>
            <a:r>
              <a:rPr lang="en-US" altLang="zh-TW" dirty="0" smtClean="0"/>
              <a:t>8</a:t>
            </a:r>
            <a:r>
              <a:rPr lang="zh-TW" altLang="en-US" dirty="0" smtClean="0"/>
              <a:t> 為大多數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Coding Style</a:t>
            </a:r>
          </a:p>
          <a:p>
            <a:r>
              <a:rPr lang="zh-TW" altLang="en-US" dirty="0" smtClean="0"/>
              <a:t>變數名稱用小寫</a:t>
            </a:r>
            <a:endParaRPr lang="en-US" altLang="zh-TW" dirty="0" smtClean="0"/>
          </a:p>
          <a:p>
            <a:r>
              <a:rPr lang="zh-TW" altLang="en-US" dirty="0" smtClean="0"/>
              <a:t>兩個英文文字之間用底線連接</a:t>
            </a:r>
            <a:endParaRPr lang="en-US" altLang="zh-TW" dirty="0" smtClean="0"/>
          </a:p>
          <a:p>
            <a:r>
              <a:rPr lang="zh-TW" altLang="en-US" dirty="0" smtClean="0"/>
              <a:t>執行運算時，運算符號左右會空格</a:t>
            </a:r>
            <a:endParaRPr lang="en-US" altLang="zh-TW" dirty="0" smtClean="0"/>
          </a:p>
          <a:p>
            <a:r>
              <a:rPr lang="zh-TW" altLang="en-US" dirty="0" smtClean="0"/>
              <a:t>可參考 </a:t>
            </a:r>
            <a:r>
              <a:rPr lang="en-US" altLang="zh-TW" dirty="0" smtClean="0"/>
              <a:t>http://python.org/dev/peps/pep-0008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675804"/>
            <a:ext cx="4593212" cy="29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變數命名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-</a:t>
            </a:r>
            <a:r>
              <a:rPr lang="zh-TW" altLang="en-US" dirty="0" smtClean="0"/>
              <a:t>底線開頭與結尾的變數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變數名稱有前單底線，例如 </a:t>
            </a:r>
            <a:r>
              <a:rPr lang="en-US" altLang="zh-TW" dirty="0" smtClean="0">
                <a:solidFill>
                  <a:srgbClr val="0070C0"/>
                </a:solidFill>
              </a:rPr>
              <a:t>_test</a:t>
            </a:r>
          </a:p>
          <a:p>
            <a:pPr marL="514350" lvl="1" indent="-285750"/>
            <a:r>
              <a:rPr lang="zh-TW" altLang="en-US" dirty="0" smtClean="0"/>
              <a:t>這是一種私有變數、函數或方法，可能是在測試中或一般應用中不想被直接引用的變數，可以利用此方式命名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變數名稱有後單底線，例如 </a:t>
            </a:r>
            <a:r>
              <a:rPr lang="en-US" altLang="zh-TW" dirty="0" err="1" smtClean="0">
                <a:solidFill>
                  <a:srgbClr val="0070C0"/>
                </a:solidFill>
              </a:rPr>
              <a:t>dict</a:t>
            </a:r>
            <a:r>
              <a:rPr lang="en-US" altLang="zh-TW" dirty="0" smtClean="0">
                <a:solidFill>
                  <a:srgbClr val="0070C0"/>
                </a:solidFill>
              </a:rPr>
              <a:t>_</a:t>
            </a:r>
          </a:p>
          <a:p>
            <a:pPr marL="514350" lvl="1" indent="-285750"/>
            <a:r>
              <a:rPr lang="zh-TW" altLang="en-US" dirty="0" smtClean="0"/>
              <a:t>這種方式主要是避免與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同名的關鍵字與內建函數互相衝突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變數名稱前後有雙底線，例如 </a:t>
            </a:r>
            <a:r>
              <a:rPr lang="en-US" altLang="zh-TW" dirty="0" smtClean="0">
                <a:solidFill>
                  <a:srgbClr val="0070C0"/>
                </a:solidFill>
              </a:rPr>
              <a:t>__test__</a:t>
            </a:r>
          </a:p>
          <a:p>
            <a:pPr marL="514350" lvl="1" indent="-285750"/>
            <a:r>
              <a:rPr lang="zh-TW" altLang="en-US" dirty="0" smtClean="0"/>
              <a:t>這是保留給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內建的變數或方法使用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變數名稱前有雙底線，例如 </a:t>
            </a:r>
            <a:r>
              <a:rPr lang="en-US" altLang="zh-TW" dirty="0" smtClean="0">
                <a:solidFill>
                  <a:srgbClr val="0070C0"/>
                </a:solidFill>
              </a:rPr>
              <a:t>__test</a:t>
            </a:r>
          </a:p>
          <a:p>
            <a:pPr marL="514350" lvl="1" indent="-285750"/>
            <a:r>
              <a:rPr lang="zh-TW" altLang="en-US" dirty="0" smtClean="0"/>
              <a:t>這也是私有方法或變數的命名，無法直接使用本名存取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3648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基本</a:t>
            </a:r>
            <a:r>
              <a:rPr lang="zh-TW" altLang="en-US" dirty="0"/>
              <a:t>數學運算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302001"/>
            <a:ext cx="6949440" cy="25294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四則運算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餘數與整除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次方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優先順序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指派運算子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多重指定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刪除變數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t>25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5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四則運算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加 </a:t>
            </a:r>
            <a:r>
              <a:rPr lang="en-US" altLang="zh-TW" dirty="0" smtClean="0">
                <a:solidFill>
                  <a:srgbClr val="0070C0"/>
                </a:solidFill>
              </a:rPr>
              <a:t>+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減 </a:t>
            </a:r>
            <a:r>
              <a:rPr lang="en-US" altLang="zh-TW" dirty="0" smtClean="0">
                <a:solidFill>
                  <a:srgbClr val="0070C0"/>
                </a:solidFill>
              </a:rPr>
              <a:t>–</a:t>
            </a:r>
          </a:p>
          <a:p>
            <a:r>
              <a:rPr lang="zh-TW" altLang="en-US" dirty="0" smtClean="0">
                <a:solidFill>
                  <a:srgbClr val="0070C0"/>
                </a:solidFill>
              </a:rPr>
              <a:t>乘 *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除 </a:t>
            </a:r>
            <a:r>
              <a:rPr lang="en-US" altLang="zh-TW" dirty="0" smtClean="0">
                <a:solidFill>
                  <a:srgbClr val="0070C0"/>
                </a:solidFill>
              </a:rPr>
              <a:t>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00" y="3387028"/>
            <a:ext cx="3502066" cy="3021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13832" b="961"/>
          <a:stretch/>
        </p:blipFill>
        <p:spPr>
          <a:xfrm>
            <a:off x="6660139" y="3387028"/>
            <a:ext cx="3474461" cy="2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餘數與</a:t>
            </a:r>
            <a:r>
              <a:rPr lang="zh-TW" altLang="en-US" dirty="0" smtClean="0"/>
              <a:t>整除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餘數</a:t>
            </a:r>
            <a:r>
              <a:rPr lang="en-US" altLang="zh-TW" dirty="0" smtClean="0">
                <a:solidFill>
                  <a:srgbClr val="0070C0"/>
                </a:solidFill>
              </a:rPr>
              <a:t>(mod)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>
                <a:solidFill>
                  <a:srgbClr val="0070C0"/>
                </a:solidFill>
              </a:rPr>
              <a:t> ，可計算除法運算中的餘數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整除 </a:t>
            </a:r>
            <a:r>
              <a:rPr lang="en-US" altLang="zh-TW" dirty="0" smtClean="0">
                <a:solidFill>
                  <a:srgbClr val="0070C0"/>
                </a:solidFill>
              </a:rPr>
              <a:t>//</a:t>
            </a:r>
            <a:r>
              <a:rPr lang="zh-TW" altLang="en-US" dirty="0" smtClean="0">
                <a:solidFill>
                  <a:srgbClr val="0070C0"/>
                </a:solidFill>
              </a:rPr>
              <a:t>，只保留整除的商，去掉餘數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4" y="2627327"/>
            <a:ext cx="4046939" cy="35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</a:t>
            </a:r>
            <a:r>
              <a:rPr lang="zh-TW" altLang="en-US" dirty="0" smtClean="0"/>
              <a:t>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次方的符號是 **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366962"/>
            <a:ext cx="4926013" cy="36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優先</a:t>
            </a:r>
            <a:r>
              <a:rPr lang="zh-TW" altLang="en-US" dirty="0" smtClean="0"/>
              <a:t>順序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當一堆運算符號出現在程式中， </a:t>
            </a:r>
            <a:r>
              <a:rPr lang="zh-TW" altLang="en-US" b="1" dirty="0" smtClean="0">
                <a:solidFill>
                  <a:srgbClr val="0070C0"/>
                </a:solidFill>
              </a:rPr>
              <a:t>括號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)</a:t>
            </a:r>
            <a:r>
              <a:rPr lang="zh-TW" altLang="en-US" b="1" dirty="0" smtClean="0">
                <a:solidFill>
                  <a:srgbClr val="0070C0"/>
                </a:solidFill>
              </a:rPr>
              <a:t> 永遠都是第一順位</a:t>
            </a:r>
            <a:r>
              <a:rPr lang="zh-TW" altLang="en-US" dirty="0" smtClean="0"/>
              <a:t>，由左至右。</a:t>
            </a:r>
            <a:endParaRPr lang="en-US" altLang="zh-TW" dirty="0" smtClean="0"/>
          </a:p>
          <a:p>
            <a:r>
              <a:rPr lang="zh-TW" altLang="en-US" dirty="0" smtClean="0"/>
              <a:t>優先順序如下</a:t>
            </a:r>
            <a:endParaRPr lang="en-US" altLang="zh-TW" dirty="0" smtClean="0"/>
          </a:p>
          <a:p>
            <a:pPr marL="626364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70C0"/>
                </a:solidFill>
              </a:rPr>
              <a:t>次方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626364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70C0"/>
                </a:solidFill>
              </a:rPr>
              <a:t>乘法、除法、求餘數、求整數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626364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70C0"/>
                </a:solidFill>
              </a:rPr>
              <a:t>加、減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29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12" y="3276600"/>
            <a:ext cx="5360068" cy="3352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35312" y="5892800"/>
            <a:ext cx="4408488" cy="647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632700" y="6057900"/>
            <a:ext cx="1447800" cy="3429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991275" y="5892800"/>
            <a:ext cx="1790700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答案是甚麼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直譯式語言、物件導向語言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直譯式代表，直譯器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interpretor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會將程式碼一句一句直接執行，不會經過編譯</a:t>
            </a:r>
            <a:r>
              <a:rPr lang="en-US" altLang="zh-TW" sz="2000" dirty="0" smtClean="0"/>
              <a:t>(compile)</a:t>
            </a:r>
            <a:r>
              <a:rPr lang="zh-TW" altLang="en-US" sz="2000" dirty="0" smtClean="0"/>
              <a:t>動作，將語言先轉成機器碼再執行。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CPython</a:t>
            </a:r>
            <a:r>
              <a:rPr lang="zh-TW" altLang="en-US" sz="2000" dirty="0" smtClean="0"/>
              <a:t>，是由</a:t>
            </a:r>
            <a:r>
              <a:rPr lang="en-US" altLang="zh-TW" sz="2000" dirty="0" smtClean="0"/>
              <a:t>C</a:t>
            </a:r>
            <a:r>
              <a:rPr lang="zh-TW" altLang="en-US" sz="2000" dirty="0" smtClean="0"/>
              <a:t>語言編寫而成</a:t>
            </a:r>
            <a:endParaRPr lang="en-US" altLang="zh-TW" sz="2000" dirty="0" smtClean="0"/>
          </a:p>
          <a:p>
            <a:pPr marL="283464" lvl="1" indent="0">
              <a:buNone/>
            </a:pPr>
            <a:endParaRPr lang="en-US" altLang="zh-TW" sz="2000" dirty="0" smtClean="0"/>
          </a:p>
          <a:p>
            <a:pPr lvl="1">
              <a:buBlip>
                <a:blip r:embed="rId2"/>
              </a:buBlip>
            </a:pPr>
            <a:endParaRPr lang="en-US" altLang="zh-TW" sz="2000" dirty="0" smtClean="0"/>
          </a:p>
          <a:p>
            <a:pPr lvl="1">
              <a:buBlip>
                <a:blip r:embed="rId2"/>
              </a:buBlip>
            </a:pPr>
            <a:endParaRPr lang="en-US" altLang="zh-TW" sz="2000" dirty="0" smtClean="0"/>
          </a:p>
          <a:p>
            <a:pPr>
              <a:buBlip>
                <a:blip r:embed="rId2"/>
              </a:buBlip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0655" y="3241964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編譯式語言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6124" y="4687307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直譯</a:t>
            </a:r>
            <a:r>
              <a:rPr lang="zh-TW" altLang="en-US" dirty="0"/>
              <a:t>式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40095" y="3241964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機器碼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0095" y="4687307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機器碼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8" idx="3"/>
            <a:endCxn id="10" idx="1"/>
          </p:cNvCxnSpPr>
          <p:nvPr/>
        </p:nvCxnSpPr>
        <p:spPr>
          <a:xfrm>
            <a:off x="2908174" y="5111256"/>
            <a:ext cx="393192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98175" y="3241964"/>
            <a:ext cx="1596043" cy="8478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編譯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直線單箭頭接點 15"/>
          <p:cNvCxnSpPr>
            <a:stCxn id="7" idx="3"/>
            <a:endCxn id="14" idx="2"/>
          </p:cNvCxnSpPr>
          <p:nvPr/>
        </p:nvCxnSpPr>
        <p:spPr>
          <a:xfrm>
            <a:off x="2942705" y="3665913"/>
            <a:ext cx="115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4" idx="6"/>
            <a:endCxn id="9" idx="1"/>
          </p:cNvCxnSpPr>
          <p:nvPr/>
        </p:nvCxnSpPr>
        <p:spPr>
          <a:xfrm>
            <a:off x="5694218" y="3665913"/>
            <a:ext cx="1145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019309" y="354953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zh-TW" altLang="en-US" dirty="0"/>
              <a:t>、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066048" y="4926590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7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指派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30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1" y="1472393"/>
            <a:ext cx="10603275" cy="48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</a:t>
            </a:r>
            <a:r>
              <a:rPr lang="zh-TW" altLang="en-US" dirty="0" smtClean="0"/>
              <a:t>指定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指定變數可以一次設定多個變數數值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31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8" y="2359220"/>
            <a:ext cx="5278397" cy="38274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74" y="2390441"/>
            <a:ext cx="5158994" cy="37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6" y="1408006"/>
            <a:ext cx="9371948" cy="4620682"/>
          </a:xfrm>
        </p:spPr>
        <p:txBody>
          <a:bodyPr/>
          <a:lstStyle/>
          <a:p>
            <a:r>
              <a:rPr lang="zh-TW" altLang="en-US" dirty="0" smtClean="0"/>
              <a:t>程式設計時，如有些變數不再需要，可以使用 </a:t>
            </a:r>
            <a:r>
              <a:rPr lang="en-US" altLang="zh-TW" dirty="0" smtClean="0"/>
              <a:t>del  </a:t>
            </a:r>
            <a:r>
              <a:rPr lang="zh-TW" altLang="en-US" dirty="0" smtClean="0"/>
              <a:t>指令來將此變數刪除</a:t>
            </a:r>
            <a:r>
              <a:rPr lang="en-US" altLang="zh-TW" dirty="0" smtClean="0"/>
              <a:t>	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	</a:t>
            </a:r>
            <a:r>
              <a:rPr lang="en-US" altLang="zh-TW" dirty="0" smtClean="0">
                <a:solidFill>
                  <a:srgbClr val="0070C0"/>
                </a:solidFill>
              </a:rPr>
              <a:t>del             </a:t>
            </a:r>
            <a:r>
              <a:rPr lang="zh-TW" altLang="en-US" dirty="0" smtClean="0">
                <a:solidFill>
                  <a:srgbClr val="0070C0"/>
                </a:solidFill>
              </a:rPr>
              <a:t>變數名稱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實驗，定義完</a:t>
            </a:r>
            <a:r>
              <a:rPr lang="en-US" altLang="zh-TW" dirty="0" smtClean="0"/>
              <a:t>X</a:t>
            </a:r>
            <a:r>
              <a:rPr lang="zh-TW" altLang="en-US" dirty="0" smtClean="0"/>
              <a:t>變數後，又移除，會怎樣呢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32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322" r="47209" b="-1"/>
          <a:stretch/>
        </p:blipFill>
        <p:spPr>
          <a:xfrm>
            <a:off x="453402" y="2774185"/>
            <a:ext cx="2750837" cy="37219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71" y="2774185"/>
            <a:ext cx="2768804" cy="36956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229" y="3814499"/>
            <a:ext cx="5140771" cy="2593542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340100" y="4851400"/>
            <a:ext cx="3302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636952" y="4851400"/>
            <a:ext cx="3302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84071" y="6019800"/>
            <a:ext cx="1486429" cy="450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51229" y="5957958"/>
            <a:ext cx="3134171" cy="450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9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斷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在設計一個大型程式中很長會出現要寫一個落落長的程式，需要分成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行以上來說明，可以在要斷行的地方 </a:t>
            </a:r>
            <a:r>
              <a:rPr lang="zh-TW" altLang="en-US" b="1" dirty="0" smtClean="0">
                <a:solidFill>
                  <a:srgbClr val="0070C0"/>
                </a:solidFill>
              </a:rPr>
              <a:t>加上 </a:t>
            </a:r>
            <a:r>
              <a:rPr lang="en-US" altLang="zh-TW" b="1" dirty="0" smtClean="0">
                <a:solidFill>
                  <a:srgbClr val="0070C0"/>
                </a:solidFill>
              </a:rPr>
              <a:t>\ </a:t>
            </a:r>
            <a:r>
              <a:rPr lang="zh-TW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TW" dirty="0" smtClean="0">
                <a:solidFill>
                  <a:schemeClr val="tx2"/>
                </a:solidFill>
              </a:rPr>
              <a:t>PYTHON</a:t>
            </a:r>
            <a:r>
              <a:rPr lang="zh-TW" altLang="en-US" dirty="0" smtClean="0">
                <a:solidFill>
                  <a:schemeClr val="tx2"/>
                </a:solidFill>
              </a:rPr>
              <a:t>就會在程式直譯中自動續行</a:t>
            </a:r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zh-TW" altLang="en-US" dirty="0" smtClean="0">
                <a:solidFill>
                  <a:schemeClr val="tx2"/>
                </a:solidFill>
              </a:rPr>
              <a:t>也可使用</a:t>
            </a:r>
            <a:r>
              <a:rPr lang="zh-TW" altLang="en-US" b="1" dirty="0" smtClean="0">
                <a:solidFill>
                  <a:srgbClr val="0070C0"/>
                </a:solidFill>
              </a:rPr>
              <a:t>括號 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)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33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4" y="2523172"/>
            <a:ext cx="4689475" cy="42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底數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在程式中，有時候會出現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進位、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進位。那我們要如何表示呢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前置底數 </a:t>
            </a:r>
            <a:r>
              <a:rPr lang="en-US" altLang="zh-TW" dirty="0" smtClean="0"/>
              <a:t>0b </a:t>
            </a:r>
            <a:r>
              <a:rPr lang="zh-TW" altLang="en-US" dirty="0" smtClean="0"/>
              <a:t>代表 告訴電腦後面為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r>
              <a:rPr lang="zh-TW" altLang="en-US" dirty="0" smtClean="0"/>
              <a:t>前置底數 </a:t>
            </a:r>
            <a:r>
              <a:rPr lang="en-US" altLang="zh-TW" dirty="0" smtClean="0"/>
              <a:t>0x </a:t>
            </a:r>
            <a:r>
              <a:rPr lang="zh-TW" altLang="en-US" dirty="0" smtClean="0"/>
              <a:t> 代表告訴電腦後面為 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34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2" y="3111695"/>
            <a:ext cx="4047298" cy="32884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75" y="3111695"/>
            <a:ext cx="6232522" cy="32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請針對下列兩題，各寫一隻程式，並存成 兩個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.</a:t>
            </a:r>
            <a:r>
              <a:rPr lang="en-US" altLang="zh-TW" dirty="0" err="1" smtClean="0">
                <a:solidFill>
                  <a:srgbClr val="0070C0"/>
                </a:solidFill>
              </a:rPr>
              <a:t>py</a:t>
            </a:r>
            <a:r>
              <a:rPr lang="zh-TW" altLang="en-US" dirty="0" smtClean="0">
                <a:solidFill>
                  <a:srgbClr val="0070C0"/>
                </a:solidFill>
              </a:rPr>
              <a:t>的檔案，檔名為</a:t>
            </a:r>
            <a:r>
              <a:rPr lang="en-US" altLang="zh-TW" dirty="0" smtClean="0">
                <a:solidFill>
                  <a:srgbClr val="0070C0"/>
                </a:solidFill>
              </a:rPr>
              <a:t>HW3_1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TW" dirty="0" smtClean="0">
                <a:solidFill>
                  <a:srgbClr val="0070C0"/>
                </a:solidFill>
              </a:rPr>
              <a:t>HW3_2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圓形半徑 </a:t>
            </a:r>
            <a:r>
              <a:rPr lang="en-US" altLang="zh-TW" dirty="0" smtClean="0"/>
              <a:t>5</a:t>
            </a:r>
            <a:r>
              <a:rPr lang="zh-TW" altLang="en-US" dirty="0" smtClean="0"/>
              <a:t> 公分，試求 園面積 與 圓周長</a:t>
            </a:r>
            <a:endParaRPr lang="en-US" altLang="zh-TW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altLang="zh-TW" dirty="0" smtClean="0"/>
              <a:t>Pi = 3.14159</a:t>
            </a:r>
          </a:p>
          <a:p>
            <a:pPr marL="685800" lvl="1" indent="-457200">
              <a:buFont typeface="+mj-lt"/>
              <a:buAutoNum type="arabicPeriod"/>
            </a:pPr>
            <a:endParaRPr lang="en-US" altLang="zh-TW" dirty="0"/>
          </a:p>
          <a:p>
            <a:pPr marL="6858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請將 華式溫度 </a:t>
            </a:r>
            <a:r>
              <a:rPr lang="en-US" altLang="zh-TW" dirty="0" smtClean="0"/>
              <a:t>30</a:t>
            </a:r>
            <a:r>
              <a:rPr lang="zh-TW" altLang="en-US" dirty="0" smtClean="0"/>
              <a:t>度 轉成 攝氏溫度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請列舉出 </a:t>
            </a:r>
            <a:r>
              <a:rPr lang="en-US" altLang="zh-TW" dirty="0" smtClean="0"/>
              <a:t>y = 3</a:t>
            </a:r>
            <a:r>
              <a:rPr lang="zh-TW" altLang="en-US" dirty="0" smtClean="0"/>
              <a:t> *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進位寫法與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進位寫法，並給出</a:t>
            </a:r>
            <a:r>
              <a:rPr lang="zh-TW" altLang="en-US" dirty="0"/>
              <a:t>結果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35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1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動態高階語言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垃圾回收</a:t>
            </a:r>
            <a:r>
              <a:rPr lang="en-US" altLang="zh-TW" dirty="0" smtClean="0"/>
              <a:t>(garbage collection)</a:t>
            </a:r>
            <a:r>
              <a:rPr lang="zh-TW" altLang="en-US" dirty="0" smtClean="0"/>
              <a:t>，主動回收不需要的動態記憶體空間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開放原始碼</a:t>
            </a:r>
            <a:r>
              <a:rPr lang="en-US" altLang="zh-TW" dirty="0" smtClean="0"/>
              <a:t>(Open Source)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套件</a:t>
            </a:r>
            <a:r>
              <a:rPr lang="en-US" altLang="zh-TW" dirty="0" smtClean="0"/>
              <a:t>(Package)</a:t>
            </a:r>
            <a:r>
              <a:rPr lang="zh-TW" altLang="en-US" dirty="0" smtClean="0"/>
              <a:t>、模組</a:t>
            </a:r>
            <a:r>
              <a:rPr lang="en-US" altLang="zh-TW" dirty="0" smtClean="0"/>
              <a:t>(Module)</a:t>
            </a:r>
            <a:r>
              <a:rPr lang="zh-TW" altLang="en-US" dirty="0" smtClean="0"/>
              <a:t>非常多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語言</a:t>
            </a:r>
            <a:r>
              <a:rPr lang="zh-TW" altLang="en-US" dirty="0" smtClean="0"/>
              <a:t>發展史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14153" y="5137265"/>
            <a:ext cx="10241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271847" y="4788130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934393" y="4796443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359236" y="4817225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07876" y="4825538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191404" y="4825538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9654031" y="4825538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77764" y="532845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1994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15370" y="533677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2000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6975" y="533677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2008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30419" y="532845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221770" y="532845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2018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878475" y="530826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2020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01319" y="4062650"/>
            <a:ext cx="141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正式誕生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934393" y="4057779"/>
            <a:ext cx="7257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2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59236" y="3430396"/>
            <a:ext cx="48550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46124" y="4403472"/>
            <a:ext cx="47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699004" y="4410290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096000" y="4410290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75234" y="4427111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2.7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358712" y="4436009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8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r>
              <a:rPr lang="zh-TW" altLang="en-US" dirty="0"/>
              <a:t>範圍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設計動畫遊戲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支援</a:t>
            </a:r>
            <a:r>
              <a:rPr lang="zh-TW" altLang="en-US" dirty="0"/>
              <a:t>圖形</a:t>
            </a:r>
            <a:r>
              <a:rPr lang="zh-TW" altLang="en-US" dirty="0" smtClean="0"/>
              <a:t>化介面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GUI,Graphical</a:t>
            </a:r>
            <a:r>
              <a:rPr lang="en-US" altLang="zh-TW" dirty="0" smtClean="0"/>
              <a:t> User Interface)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資料庫開發與設計動態網頁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科學計算與大數據分析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人工智慧與機器學習重要模組，</a:t>
            </a:r>
            <a:r>
              <a:rPr lang="en-US" altLang="zh-TW" dirty="0" smtClean="0"/>
              <a:t>ex 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keres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Pytorch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Google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Yahoo!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Instagram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NASA</a:t>
            </a:r>
            <a:r>
              <a:rPr lang="zh-TW" altLang="en-US" dirty="0" smtClean="0"/>
              <a:t>等公司功能開發主要語言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網路爬蟲、駭客攻防、搜尋引擎</a:t>
            </a:r>
            <a:r>
              <a:rPr lang="en-US" altLang="zh-TW" dirty="0" smtClean="0"/>
              <a:t>..</a:t>
            </a:r>
            <a:r>
              <a:rPr lang="zh-TW" altLang="en-US" dirty="0" smtClean="0"/>
              <a:t>等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的優缺點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Python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00B0F0"/>
                </a:solidFill>
              </a:rPr>
              <a:t>優點很多</a:t>
            </a:r>
            <a:r>
              <a:rPr lang="zh-TW" altLang="en-US" dirty="0"/>
              <a:t>，簡單的可以總結為以下幾點。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簡單明了，學習曲線低，比很多編程語言都容易上手。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開放</a:t>
            </a:r>
            <a:r>
              <a:rPr lang="zh-TW" altLang="en-US" dirty="0"/>
              <a:t>源代碼，擁有強大的社區和生態圈，尤其是在數據分析和機器學習領域。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解釋型語言，天生具有平台可移植性，代碼可以工作於不同的操作系統。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代碼</a:t>
            </a:r>
            <a:r>
              <a:rPr lang="zh-TW" altLang="en-US" dirty="0"/>
              <a:t>規範程度高，可讀性強，適合有代碼潔癖和強迫症的人群。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Python</a:t>
            </a:r>
            <a:r>
              <a:rPr lang="zh-TW" altLang="en-US" dirty="0"/>
              <a:t>的缺點主要集中在以下幾點。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執行效率稍低，對執行效率要求高的部分可以由其他語言（如：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）編寫。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代碼無法加密，但是現在很多公司都不銷售賣軟件而是銷售服務，這個問題會被弱化。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在開發時可以選擇的框架太多（如</a:t>
            </a:r>
            <a:r>
              <a:rPr lang="en-US" altLang="zh-TW" dirty="0"/>
              <a:t>Web</a:t>
            </a:r>
            <a:r>
              <a:rPr lang="zh-TW" altLang="en-US" dirty="0"/>
              <a:t>框架就有</a:t>
            </a:r>
            <a:r>
              <a:rPr lang="en-US" altLang="zh-TW" dirty="0"/>
              <a:t>100</a:t>
            </a:r>
            <a:r>
              <a:rPr lang="zh-TW" altLang="en-US" dirty="0"/>
              <a:t>多個），有選擇的地方就有錯誤。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單純安裝</a:t>
            </a:r>
            <a:r>
              <a:rPr lang="en-US" altLang="zh-TW" dirty="0" smtClean="0"/>
              <a:t>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官方網站</a:t>
            </a:r>
            <a:r>
              <a:rPr lang="en-US" altLang="zh-TW" dirty="0" smtClean="0"/>
              <a:t>:     https://www.python.org/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檔案小，但繁瑣，套件安裝容易遺漏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安裝組合包  </a:t>
            </a:r>
            <a:r>
              <a:rPr lang="en-US" altLang="zh-TW" dirty="0" smtClean="0"/>
              <a:t>Anaconda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開</a:t>
            </a:r>
            <a:r>
              <a:rPr lang="zh-TW" altLang="en-US" dirty="0"/>
              <a:t>源、免費以及跨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內含</a:t>
            </a:r>
            <a:r>
              <a:rPr lang="en-US" altLang="zh-TW" dirty="0" err="1"/>
              <a:t>SpyderIDE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en-US" altLang="zh-TW" dirty="0" err="1"/>
              <a:t>Jupyternotebook</a:t>
            </a:r>
            <a:r>
              <a:rPr lang="en-US" altLang="zh-TW" dirty="0"/>
              <a:t> 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支援</a:t>
            </a:r>
            <a:r>
              <a:rPr lang="en-US" altLang="zh-TW" dirty="0"/>
              <a:t>Python 2.x, 3.x </a:t>
            </a:r>
            <a:r>
              <a:rPr lang="zh-TW" altLang="en-US" dirty="0"/>
              <a:t>與</a:t>
            </a:r>
            <a:r>
              <a:rPr lang="en-US" altLang="zh-TW" dirty="0"/>
              <a:t>R 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額外</a:t>
            </a:r>
            <a:r>
              <a:rPr lang="zh-TW" altLang="en-US" dirty="0"/>
              <a:t>的加速、優化要收費，但學術用途可以申請</a:t>
            </a:r>
            <a:r>
              <a:rPr lang="zh-TW" altLang="en-US" dirty="0" smtClean="0"/>
              <a:t>免費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檔案大，但統一窗口，套件安裝會連帶一起安裝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06" y="4945365"/>
            <a:ext cx="5136204" cy="9241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84" y="1639512"/>
            <a:ext cx="2514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Anaconda</a:t>
            </a:r>
            <a:r>
              <a:rPr lang="zh-TW" altLang="en-US" dirty="0" smtClean="0"/>
              <a:t> 平台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Spyder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圖形化編輯器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 線上編輯器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29" y="1566001"/>
            <a:ext cx="3885940" cy="2009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67" y="3876342"/>
            <a:ext cx="4985125" cy="2475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6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78051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2.</a:t>
            </a:r>
            <a:r>
              <a:rPr lang="zh-TW" altLang="en-US" sz="4400" dirty="0" smtClean="0"/>
              <a:t>認識變數</a:t>
            </a:r>
            <a:endParaRPr lang="zh-TW" altLang="en-US" sz="44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175463"/>
            <a:ext cx="6949440" cy="26559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認識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認識變數</a:t>
            </a:r>
            <a:r>
              <a:rPr lang="zh-TW" altLang="en-US" dirty="0" smtClean="0"/>
              <a:t>地址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認識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變數命名規則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9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生態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536_TF03098889.potx" id="{14DC7D65-1987-442C-A6CA-B2896D74C7EE}" vid="{1EA0D050-4C6A-4023-BC3D-4086ADBB48E5}"/>
    </a:ext>
  </a:extLst>
</a:theme>
</file>

<file path=ppt/theme/theme2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自然生態教育相片簡報</Template>
  <TotalTime>226</TotalTime>
  <Words>1953</Words>
  <Application>Microsoft Office PowerPoint</Application>
  <PresentationFormat>寬螢幕</PresentationFormat>
  <Paragraphs>337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Corbel</vt:lpstr>
      <vt:lpstr>Wingdings</vt:lpstr>
      <vt:lpstr>生態 16x9</vt:lpstr>
      <vt:lpstr>Python</vt:lpstr>
      <vt:lpstr>1.基本觀念</vt:lpstr>
      <vt:lpstr>認識Python</vt:lpstr>
      <vt:lpstr>認識Python</vt:lpstr>
      <vt:lpstr>應用範圍</vt:lpstr>
      <vt:lpstr>Python的優缺點</vt:lpstr>
      <vt:lpstr>安裝Python</vt:lpstr>
      <vt:lpstr>安裝Python</vt:lpstr>
      <vt:lpstr>2.認識變數</vt:lpstr>
      <vt:lpstr>用Python計算</vt:lpstr>
      <vt:lpstr>認識變數</vt:lpstr>
      <vt:lpstr>認識變數</vt:lpstr>
      <vt:lpstr>認識變數</vt:lpstr>
      <vt:lpstr>認識變數地址</vt:lpstr>
      <vt:lpstr>認識變數地址</vt:lpstr>
      <vt:lpstr>認識程式</vt:lpstr>
      <vt:lpstr>PowerPoint 簡報</vt:lpstr>
      <vt:lpstr>認識程式</vt:lpstr>
      <vt:lpstr>認識程式</vt:lpstr>
      <vt:lpstr>認識程式</vt:lpstr>
      <vt:lpstr>變數命名規則</vt:lpstr>
      <vt:lpstr>變數命名規則</vt:lpstr>
      <vt:lpstr>變數命名規則</vt:lpstr>
      <vt:lpstr>變數命名規則-底線開頭與結尾的變數</vt:lpstr>
      <vt:lpstr>3.基本數學運算</vt:lpstr>
      <vt:lpstr>四則運算</vt:lpstr>
      <vt:lpstr>餘數與整除</vt:lpstr>
      <vt:lpstr>次方</vt:lpstr>
      <vt:lpstr>優先順序</vt:lpstr>
      <vt:lpstr>指派運算子</vt:lpstr>
      <vt:lpstr>多重指定</vt:lpstr>
      <vt:lpstr>刪除變數</vt:lpstr>
      <vt:lpstr>斷行</vt:lpstr>
      <vt:lpstr>底數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啟成 陳</dc:creator>
  <cp:lastModifiedBy>啟成 陳</cp:lastModifiedBy>
  <cp:revision>24</cp:revision>
  <dcterms:created xsi:type="dcterms:W3CDTF">2020-07-02T13:07:55Z</dcterms:created>
  <dcterms:modified xsi:type="dcterms:W3CDTF">2020-07-02T16:54:07Z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