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17" r:id="rId8"/>
    <p:sldId id="277" r:id="rId9"/>
    <p:sldId id="279" r:id="rId10"/>
    <p:sldId id="278" r:id="rId11"/>
    <p:sldId id="268" r:id="rId12"/>
    <p:sldId id="393" r:id="rId13"/>
    <p:sldId id="321" r:id="rId14"/>
    <p:sldId id="391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16/12/2022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16/12/2022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16/12/2022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16/12/2022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16/12/2022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8019EC-6270-40CD-B8EF-3A0AA82AE8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E000886-97AE-46FF-B4A5-227A0C150FE4}" type="datetime1">
              <a:rPr lang="it-IT" smtClean="0"/>
              <a:t>16/12/2022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16/12/2022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414242"/>
            <a:ext cx="3565524" cy="1303722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it-IT" sz="4400" dirty="0"/>
              <a:t>Language of body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2081645"/>
            <a:ext cx="3565524" cy="1731963"/>
          </a:xfrm>
        </p:spPr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it-IT" sz="1800" b="1" u="sng" dirty="0"/>
              <a:t>Group 7</a:t>
            </a:r>
          </a:p>
          <a:p>
            <a:pPr rtl="0">
              <a:lnSpc>
                <a:spcPct val="120000"/>
              </a:lnSpc>
            </a:pPr>
            <a:r>
              <a:rPr lang="it-IT" sz="1800" dirty="0" err="1"/>
              <a:t>Andrès</a:t>
            </a:r>
            <a:r>
              <a:rPr lang="it-IT" sz="1800" dirty="0"/>
              <a:t> Bertazzi</a:t>
            </a:r>
          </a:p>
          <a:p>
            <a:pPr rtl="0">
              <a:lnSpc>
                <a:spcPct val="120000"/>
              </a:lnSpc>
            </a:pPr>
            <a:r>
              <a:rPr lang="it-IT" sz="1800" dirty="0"/>
              <a:t>Riccardo </a:t>
            </a:r>
            <a:r>
              <a:rPr lang="it-IT" sz="1800" dirty="0" err="1"/>
              <a:t>Kubler</a:t>
            </a:r>
            <a:endParaRPr lang="it-IT" sz="1800" dirty="0"/>
          </a:p>
          <a:p>
            <a:pPr rtl="0">
              <a:lnSpc>
                <a:spcPct val="120000"/>
              </a:lnSpc>
            </a:pPr>
            <a:r>
              <a:rPr lang="it-IT" sz="1800" dirty="0"/>
              <a:t>Nicolò Pisanu</a:t>
            </a:r>
          </a:p>
          <a:p>
            <a:pPr rtl="0">
              <a:lnSpc>
                <a:spcPct val="120000"/>
              </a:lnSpc>
            </a:pPr>
            <a:r>
              <a:rPr lang="it-IT" sz="1800" dirty="0"/>
              <a:t>Marco </a:t>
            </a:r>
            <a:r>
              <a:rPr lang="it-IT" sz="1800" dirty="0" err="1"/>
              <a:t>VIviani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Future works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16229" y="4102100"/>
            <a:ext cx="6221412" cy="2405112"/>
          </a:xfrm>
        </p:spPr>
        <p:txBody>
          <a:bodyPr rtlCol="0">
            <a:normAutofit fontScale="85000"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More control on the </a:t>
            </a:r>
            <a:r>
              <a:rPr lang="en-US" dirty="0" err="1"/>
              <a:t>synthetizer</a:t>
            </a:r>
            <a:r>
              <a:rPr lang="en-US" dirty="0"/>
              <a:t> and on the filter we can use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Chords or </a:t>
            </a:r>
            <a:r>
              <a:rPr lang="en-US" dirty="0" err="1"/>
              <a:t>ambiental</a:t>
            </a:r>
            <a:r>
              <a:rPr lang="en-US" dirty="0"/>
              <a:t> sounds generation through melodic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Appealing</a:t>
            </a:r>
            <a:r>
              <a:rPr lang="it-IT" dirty="0"/>
              <a:t> graphic </a:t>
            </a:r>
            <a:r>
              <a:rPr lang="it-IT" dirty="0" err="1"/>
              <a:t>visualization</a:t>
            </a:r>
            <a:r>
              <a:rPr lang="it-IT" dirty="0"/>
              <a:t> for performances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Entire</a:t>
            </a:r>
            <a:r>
              <a:rPr lang="it-IT" dirty="0"/>
              <a:t> body </a:t>
            </a:r>
            <a:r>
              <a:rPr lang="it-IT" dirty="0" err="1"/>
              <a:t>detection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Control of more </a:t>
            </a:r>
            <a:r>
              <a:rPr lang="it-IT" dirty="0" err="1"/>
              <a:t>parameters</a:t>
            </a:r>
            <a:endParaRPr lang="it-IT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33801"/>
            <a:ext cx="6200919" cy="1159452"/>
          </a:xfrm>
        </p:spPr>
        <p:txBody>
          <a:bodyPr rtlCol="0"/>
          <a:lstStyle/>
          <a:p>
            <a:pPr rtl="0"/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27556"/>
            <a:ext cx="3565525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 err="1"/>
              <a:t>Introduction</a:t>
            </a:r>
            <a:endParaRPr lang="it-IT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Settings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Python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Max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Processing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Demo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Future works</a:t>
            </a:r>
          </a:p>
          <a:p>
            <a:pPr rtl="0"/>
            <a:endParaRPr lang="it-IT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Venerdì 16 dicembre 2022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 err="1"/>
              <a:t>Introduction</a:t>
            </a:r>
            <a:endParaRPr lang="it-IT" dirty="0"/>
          </a:p>
        </p:txBody>
      </p:sp>
      <p:pic>
        <p:nvPicPr>
          <p:cNvPr id="18" name="Segnaposto immagine 17" descr="Gruppo di persone sedute a una scrivani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Segnaposto immagine 19" descr="Sfondo digitale punti dati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Segnaposto immagine 24" descr="Schermata diagramma digital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3" name="Segnaposto immagine 22" descr="Persona che disegna su una lavagn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1164" y="4277591"/>
            <a:ext cx="7013575" cy="2152600"/>
          </a:xfrm>
          <a:noFill/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US" sz="2600" dirty="0"/>
              <a:t>The aim of the project is to develop a virtual musical instrument for an artistic installation</a:t>
            </a:r>
          </a:p>
          <a:p>
            <a:pPr rtl="0"/>
            <a:r>
              <a:rPr lang="en-US" sz="2600" dirty="0"/>
              <a:t>The idea is that anyone moving his entire body can be involved by generating music</a:t>
            </a:r>
          </a:p>
          <a:p>
            <a:pPr rtl="0"/>
            <a:r>
              <a:rPr lang="en-US" sz="2600" dirty="0"/>
              <a:t>The visual representation reacts to the inputs given by the camera and shows the notes on a screen</a:t>
            </a:r>
          </a:p>
          <a:p>
            <a:pPr rtl="0"/>
            <a:endParaRPr lang="it-IT" dirty="0"/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ACD3CC4A-9A94-0F91-86B9-335B297F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163"/>
            <a:ext cx="2628900" cy="153987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23893"/>
            <a:ext cx="5437187" cy="9542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it-IT" dirty="0"/>
              <a:t>Settings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837691"/>
            <a:ext cx="10431173" cy="429525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dirty="0"/>
              <a:t>The settings consist of a camera, a system of loudspeakers and a screen.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dirty="0"/>
              <a:t>The system analyzes the movements and the gestures of the user in order to generate music mapping some features (pitch, tremolo effect,...) and involving the player and the audience with a visual representation on a screen.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dirty="0"/>
              <a:t>The user stands in front of the camera and moves his entire body in order to control the virtual instrument.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dirty="0"/>
              <a:t>With the hands it controls the melody generation (pitch, volume and filters) while the entire body it manages higher level music parameters like harmony and rhythm and other audio FX.</a:t>
            </a:r>
          </a:p>
          <a:p>
            <a:pPr marL="0" indent="0" rtl="0">
              <a:lnSpc>
                <a:spcPct val="100000"/>
              </a:lnSpc>
              <a:buNone/>
            </a:pPr>
            <a:endParaRPr lang="it-IT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C3B86-83A2-6775-D33A-6488FCAE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163"/>
            <a:ext cx="2628900" cy="153987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Hackaton</a:t>
            </a:r>
            <a:r>
              <a:rPr lang="it-IT" dirty="0"/>
              <a:t> </a:t>
            </a:r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553D20-84B7-5696-AB41-A154AD0B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69853"/>
            <a:ext cx="11090274" cy="5400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FUNCTIONING:</a:t>
            </a:r>
          </a:p>
          <a:p>
            <a:r>
              <a:rPr lang="en-US" dirty="0"/>
              <a:t>2 hands: right hand controls volume and pitch, left hand a tremolo effect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TOOLS:</a:t>
            </a:r>
          </a:p>
          <a:p>
            <a:r>
              <a:rPr lang="en-US" dirty="0"/>
              <a:t>Mapping the position in the 2D space and recognition of hands’ gestures </a:t>
            </a:r>
            <a:r>
              <a:rPr lang="en-US" dirty="0">
                <a:sym typeface="Wingdings" panose="05000000000000000000" pitchFamily="2" charset="2"/>
              </a:rPr>
              <a:t> Python</a:t>
            </a:r>
            <a:endParaRPr lang="en-US" dirty="0"/>
          </a:p>
          <a:p>
            <a:r>
              <a:rPr lang="en-US" dirty="0"/>
              <a:t>Visualization: a simple piano roll that shows the played notes reacting to the input </a:t>
            </a:r>
            <a:r>
              <a:rPr lang="en-US" dirty="0">
                <a:sym typeface="Wingdings" panose="05000000000000000000" pitchFamily="2" charset="2"/>
              </a:rPr>
              <a:t> Processing</a:t>
            </a:r>
            <a:endParaRPr lang="en-US" dirty="0"/>
          </a:p>
          <a:p>
            <a:r>
              <a:rPr lang="en-US" dirty="0"/>
              <a:t>Sounds: real time generation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Max8</a:t>
            </a:r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2E41D79E-3D6E-B068-EC9B-FAFDE03C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163"/>
            <a:ext cx="2628900" cy="153987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999C8B9-86A9-7308-0B0D-A4F416B4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4621"/>
            <a:ext cx="7715681" cy="734580"/>
          </a:xfrm>
        </p:spPr>
        <p:txBody>
          <a:bodyPr/>
          <a:lstStyle/>
          <a:p>
            <a:r>
              <a:rPr lang="it-IT" sz="4800" dirty="0"/>
              <a:t>Python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CE7AAB-1B04-DFAE-DD9D-73015FB816C1}"/>
              </a:ext>
            </a:extLst>
          </p:cNvPr>
          <p:cNvSpPr txBox="1"/>
          <p:nvPr/>
        </p:nvSpPr>
        <p:spPr>
          <a:xfrm>
            <a:off x="704417" y="1533236"/>
            <a:ext cx="10092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dirty="0"/>
              <a:t>IMPORTANT LIBRARIES: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u="sng" dirty="0" err="1"/>
              <a:t>Opencv</a:t>
            </a:r>
            <a:r>
              <a:rPr lang="it-IT" b="1" u="sng" dirty="0"/>
              <a:t>:</a:t>
            </a:r>
            <a:r>
              <a:rPr lang="it-IT" b="1" dirty="0"/>
              <a:t> </a:t>
            </a:r>
            <a:r>
              <a:rPr lang="en-US" dirty="0"/>
              <a:t>provides a real-time optimized Computer Vision library in order to manage inputs from the camera</a:t>
            </a:r>
            <a:endParaRPr lang="it-IT" dirty="0"/>
          </a:p>
          <a:p>
            <a:endParaRPr lang="it-IT" dirty="0"/>
          </a:p>
          <a:p>
            <a:r>
              <a:rPr lang="it-IT" b="1" u="sng" dirty="0" err="1"/>
              <a:t>PythonOsc</a:t>
            </a:r>
            <a:r>
              <a:rPr lang="it-IT" b="1" u="sng" dirty="0"/>
              <a:t>: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OSC </a:t>
            </a:r>
            <a:r>
              <a:rPr lang="it-IT" dirty="0" err="1"/>
              <a:t>messages</a:t>
            </a:r>
            <a:r>
              <a:rPr lang="it-IT" dirty="0"/>
              <a:t> to Max8</a:t>
            </a:r>
          </a:p>
          <a:p>
            <a:endParaRPr lang="it-IT" dirty="0"/>
          </a:p>
          <a:p>
            <a:r>
              <a:rPr lang="it-IT" b="1" u="sng" dirty="0" err="1"/>
              <a:t>Mediapipe</a:t>
            </a:r>
            <a:r>
              <a:rPr lang="it-IT" b="1" u="sng" dirty="0"/>
              <a:t>:</a:t>
            </a:r>
            <a:r>
              <a:rPr lang="it-IT" b="1" dirty="0"/>
              <a:t> </a:t>
            </a:r>
            <a:r>
              <a:rPr lang="en-US" dirty="0"/>
              <a:t>it employs machine learning (ML) to detect 3D landmarks of the hands from just a single frame (average precision of 95.7% in palm detection)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B7C9F1-E5D6-829C-AC53-8A0898E6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93" y="4382587"/>
            <a:ext cx="5641572" cy="1884354"/>
          </a:xfrm>
          <a:prstGeom prst="rect">
            <a:avLst/>
          </a:prstGeom>
        </p:spPr>
      </p:pic>
      <p:sp>
        <p:nvSpPr>
          <p:cNvPr id="2" name="Segnaposto piè di pagina 19">
            <a:extLst>
              <a:ext uri="{FF2B5EF4-FFF2-40B4-BE49-F238E27FC236}">
                <a16:creationId xmlns:a16="http://schemas.microsoft.com/office/drawing/2014/main" id="{E7015DEE-5486-1795-CD98-55CED502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163"/>
            <a:ext cx="2628900" cy="153987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Python</a:t>
            </a:r>
            <a:br>
              <a:rPr lang="it-IT" dirty="0"/>
            </a:br>
            <a:endParaRPr lang="it-IT" dirty="0"/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874B42-9474-0B74-E3B8-B19C8B2FC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2"/>
          <a:stretch/>
        </p:blipFill>
        <p:spPr>
          <a:xfrm>
            <a:off x="4011591" y="1838906"/>
            <a:ext cx="4260668" cy="3180183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2D7DCF1-7F5D-88DE-DE6E-4B52BB1172E0}"/>
              </a:ext>
            </a:extLst>
          </p:cNvPr>
          <p:cNvCxnSpPr/>
          <p:nvPr/>
        </p:nvCxnSpPr>
        <p:spPr>
          <a:xfrm>
            <a:off x="8571778" y="2003322"/>
            <a:ext cx="0" cy="2851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eccia circolare a destra 20">
            <a:extLst>
              <a:ext uri="{FF2B5EF4-FFF2-40B4-BE49-F238E27FC236}">
                <a16:creationId xmlns:a16="http://schemas.microsoft.com/office/drawing/2014/main" id="{24BEBF39-CB00-0287-051E-939B07C10F00}"/>
              </a:ext>
            </a:extLst>
          </p:cNvPr>
          <p:cNvSpPr/>
          <p:nvPr/>
        </p:nvSpPr>
        <p:spPr>
          <a:xfrm>
            <a:off x="4441366" y="2269202"/>
            <a:ext cx="554182" cy="1332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Freccia circolare a sinistra 21">
            <a:extLst>
              <a:ext uri="{FF2B5EF4-FFF2-40B4-BE49-F238E27FC236}">
                <a16:creationId xmlns:a16="http://schemas.microsoft.com/office/drawing/2014/main" id="{AF82C449-ABA5-8923-5622-98BE4D878A31}"/>
              </a:ext>
            </a:extLst>
          </p:cNvPr>
          <p:cNvSpPr/>
          <p:nvPr/>
        </p:nvSpPr>
        <p:spPr>
          <a:xfrm>
            <a:off x="5820457" y="2269202"/>
            <a:ext cx="563418" cy="133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F56BD19-C4BE-B694-D0C3-9B2334658CEE}"/>
              </a:ext>
            </a:extLst>
          </p:cNvPr>
          <p:cNvSpPr txBox="1"/>
          <p:nvPr/>
        </p:nvSpPr>
        <p:spPr>
          <a:xfrm>
            <a:off x="8702034" y="3244331"/>
            <a:ext cx="335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Vertical </a:t>
            </a:r>
            <a:r>
              <a:rPr lang="it-IT" dirty="0" err="1"/>
              <a:t>movement</a:t>
            </a:r>
            <a:r>
              <a:rPr lang="it-IT" dirty="0"/>
              <a:t> of the </a:t>
            </a:r>
            <a:r>
              <a:rPr lang="it-IT" dirty="0" err="1"/>
              <a:t>right</a:t>
            </a:r>
            <a:r>
              <a:rPr lang="it-IT" dirty="0"/>
              <a:t> hand = pitch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4838719-92CC-ECB4-B09C-E19D2385E8E5}"/>
              </a:ext>
            </a:extLst>
          </p:cNvPr>
          <p:cNvSpPr txBox="1"/>
          <p:nvPr/>
        </p:nvSpPr>
        <p:spPr>
          <a:xfrm>
            <a:off x="1071163" y="2662003"/>
            <a:ext cx="354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Left hand </a:t>
            </a:r>
            <a:r>
              <a:rPr lang="it-IT" dirty="0" err="1"/>
              <a:t>rotation</a:t>
            </a:r>
            <a:r>
              <a:rPr lang="it-IT" dirty="0"/>
              <a:t> = tremolo</a:t>
            </a:r>
          </a:p>
        </p:txBody>
      </p: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E0E063A0-EFAF-B0C6-F45D-ACF6CCE231FA}"/>
              </a:ext>
            </a:extLst>
          </p:cNvPr>
          <p:cNvCxnSpPr/>
          <p:nvPr/>
        </p:nvCxnSpPr>
        <p:spPr>
          <a:xfrm rot="16200000" flipH="1">
            <a:off x="6987310" y="4511963"/>
            <a:ext cx="1348509" cy="711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FAABBEB-EB4D-D97D-DE09-C95B739C4263}"/>
              </a:ext>
            </a:extLst>
          </p:cNvPr>
          <p:cNvSpPr txBox="1"/>
          <p:nvPr/>
        </p:nvSpPr>
        <p:spPr>
          <a:xfrm>
            <a:off x="7379855" y="5634182"/>
            <a:ext cx="214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Open/Close </a:t>
            </a:r>
            <a:r>
              <a:rPr lang="it-IT" dirty="0" err="1"/>
              <a:t>right</a:t>
            </a:r>
            <a:r>
              <a:rPr lang="it-IT" dirty="0"/>
              <a:t> hand: sound on/off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D1EE781-2410-E534-6DDD-91BBCEA476CA}"/>
              </a:ext>
            </a:extLst>
          </p:cNvPr>
          <p:cNvCxnSpPr>
            <a:cxnSpLocks/>
          </p:cNvCxnSpPr>
          <p:nvPr/>
        </p:nvCxnSpPr>
        <p:spPr>
          <a:xfrm>
            <a:off x="4160981" y="5237018"/>
            <a:ext cx="3957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59DC5A-C06A-C882-803D-7FBD02046763}"/>
              </a:ext>
            </a:extLst>
          </p:cNvPr>
          <p:cNvSpPr txBox="1"/>
          <p:nvPr/>
        </p:nvSpPr>
        <p:spPr>
          <a:xfrm>
            <a:off x="4510119" y="5237018"/>
            <a:ext cx="34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movement</a:t>
            </a:r>
            <a:r>
              <a:rPr lang="it-IT" dirty="0"/>
              <a:t>=</a:t>
            </a:r>
            <a:r>
              <a:rPr lang="it-IT" dirty="0" err="1"/>
              <a:t>amplitude</a:t>
            </a:r>
            <a:endParaRPr lang="it-IT" dirty="0"/>
          </a:p>
        </p:txBody>
      </p:sp>
      <p:sp>
        <p:nvSpPr>
          <p:cNvPr id="7" name="Segnaposto piè di pagina 14">
            <a:extLst>
              <a:ext uri="{FF2B5EF4-FFF2-40B4-BE49-F238E27FC236}">
                <a16:creationId xmlns:a16="http://schemas.microsoft.com/office/drawing/2014/main" id="{622084E9-384E-2825-2877-1BAE055E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163"/>
            <a:ext cx="2628900" cy="153987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it-IT" dirty="0"/>
              <a:t>Max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E2E1DF5-81AE-3778-A701-779B0387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25" y="196900"/>
            <a:ext cx="7393848" cy="62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1A326-E0C3-FEBC-8EAA-0269F36EA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2AC5AC61-1C6C-AA6C-F552-227F25D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Venerdì 16 dicembre 2022</a:t>
            </a:r>
          </a:p>
          <a:p>
            <a:pPr rtl="0"/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A2EDF2E7-5616-8B78-7F16-D131423C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160A605-F1B4-FCE4-EAC0-DA38BEB1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14" y="458331"/>
            <a:ext cx="6098058" cy="60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2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{B3BC2A57-14A2-435A-BD94-BA2B37A8BE7D}tf33713516_win32</Template>
  <TotalTime>124</TotalTime>
  <Words>432</Words>
  <Application>Microsoft Office PowerPoint</Application>
  <PresentationFormat>Widescreen</PresentationFormat>
  <Paragraphs>85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Language of body</vt:lpstr>
      <vt:lpstr>Outline</vt:lpstr>
      <vt:lpstr>Introduction</vt:lpstr>
      <vt:lpstr>Settings</vt:lpstr>
      <vt:lpstr>Hackaton Prototype</vt:lpstr>
      <vt:lpstr>Python</vt:lpstr>
      <vt:lpstr>Python </vt:lpstr>
      <vt:lpstr>Max</vt:lpstr>
      <vt:lpstr>Processing</vt:lpstr>
      <vt:lpstr>Future works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of body</dc:title>
  <dc:creator>Marco Viviani</dc:creator>
  <cp:lastModifiedBy>Marco Viviani</cp:lastModifiedBy>
  <cp:revision>17</cp:revision>
  <dcterms:created xsi:type="dcterms:W3CDTF">2022-12-16T11:04:00Z</dcterms:created>
  <dcterms:modified xsi:type="dcterms:W3CDTF">2022-12-16T14:15:58Z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