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96" r:id="rId6"/>
    <p:sldId id="297" r:id="rId7"/>
    <p:sldId id="298" r:id="rId8"/>
    <p:sldId id="260" r:id="rId9"/>
    <p:sldId id="265" r:id="rId10"/>
    <p:sldId id="267" r:id="rId11"/>
    <p:sldId id="271" r:id="rId12"/>
    <p:sldId id="272" r:id="rId13"/>
    <p:sldId id="273" r:id="rId14"/>
    <p:sldId id="299" r:id="rId15"/>
    <p:sldId id="275" r:id="rId16"/>
    <p:sldId id="280" r:id="rId17"/>
    <p:sldId id="300" r:id="rId18"/>
    <p:sldId id="294" r:id="rId19"/>
    <p:sldId id="295" r:id="rId20"/>
    <p:sldId id="30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5" d="100"/>
          <a:sy n="85" d="100"/>
        </p:scale>
        <p:origin x="-1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8A87A34-81AB-432B-8DAE-1953F412C126}" type="datetimeFigureOut">
              <a:rPr lang="en-US" smtClean="0"/>
              <a:t>2/28/2016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D22F896-40B5-4ADD-8801-0D06FADFA095}" type="slidenum">
              <a:rPr lang="en-US" smtClean="0"/>
              <a:t>‹#›</a:t>
            </a:fld>
            <a:endParaRPr lang="en-US"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6D22F896-40B5-4ADD-8801-0D06FADFA095}" type="slidenum">
              <a:rPr lang="en-US" smtClean="0"/>
              <a:t>‹#›</a:t>
            </a:fld>
            <a:endParaRPr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6D22F896-40B5-4ADD-8801-0D06FADFA095}" type="slidenum">
              <a:rPr lang="en-US" smtClean="0"/>
              <a:t>‹#›</a:t>
            </a:fld>
            <a:endParaRPr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2/28/2016</a:t>
            </a:fld>
            <a:endParaRPr lang="en-US" dirty="0"/>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D22F896-40B5-4ADD-8801-0D06FADFA095}" type="slidenum">
              <a:rPr lang="en-US" smtClean="0"/>
              <a:t>‹#›</a:t>
            </a:fld>
            <a:endParaRPr lang="en-US" dirty="0"/>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48A87A34-81AB-432B-8DAE-1953F412C126}" type="datetimeFigureOut">
              <a:rPr lang="en-US" smtClean="0"/>
              <a:t>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2/28/2016</a:t>
            </a:fld>
            <a:endParaRPr lang="en-US" dirty="0"/>
          </a:p>
        </p:txBody>
      </p:sp>
      <p:sp>
        <p:nvSpPr>
          <p:cNvPr id="8" name="Footer Placeholder 7"/>
          <p:cNvSpPr>
            <a:spLocks noGrp="1"/>
          </p:cNvSpPr>
          <p:nvPr>
            <p:ph type="ftr" sz="quarter" idx="11"/>
          </p:nvPr>
        </p:nvSpPr>
        <p:spPr>
          <a:xfrm>
            <a:off x="406400" y="6409944"/>
            <a:ext cx="4775200" cy="365760"/>
          </a:xfrm>
        </p:spPr>
        <p:txBody>
          <a:bodyPr/>
          <a:lstStyle/>
          <a:p>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6D22F896-40B5-4ADD-8801-0D06FADFA095}"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t>2/28/2016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8A87A34-81AB-432B-8DAE-1953F412C126}" type="datetimeFigureOut">
              <a:rPr lang="en-US" smtClean="0"/>
              <a:t>2/28/2016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6D22F896-40B5-4ADD-8801-0D06FADFA095}" type="slidenum">
              <a:rPr lang="en-US" smtClean="0"/>
              <a:t>‹#›</a:t>
            </a:fld>
            <a:endParaRPr lang="en-US"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t>2/28/2016</a:t>
            </a:fld>
            <a:endParaRPr lang="en-US" dirty="0"/>
          </a:p>
        </p:txBody>
      </p:sp>
      <p:sp>
        <p:nvSpPr>
          <p:cNvPr id="6" name="Footer Placeholder 5"/>
          <p:cNvSpPr>
            <a:spLocks noGrp="1"/>
          </p:cNvSpPr>
          <p:nvPr>
            <p:ph type="ftr" sz="quarter" idx="11"/>
          </p:nvPr>
        </p:nvSpPr>
        <p:spPr>
          <a:xfrm>
            <a:off x="402336" y="6410848"/>
            <a:ext cx="451104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6D22F896-40B5-4ADD-8801-0D06FADFA095}" type="slidenum">
              <a:rPr lang="en-US" smtClean="0"/>
              <a:t>‹#›</a:t>
            </a:fld>
            <a:endParaRPr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48A87A34-81AB-432B-8DAE-1953F412C126}" type="datetimeFigureOut">
              <a:rPr lang="en-US" smtClean="0"/>
              <a:t>2/28/2016</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48A87A34-81AB-432B-8DAE-1953F412C126}" type="datetimeFigureOut">
              <a:rPr lang="en-US" smtClean="0"/>
              <a:pPr/>
              <a:t>2/28/2016</a:t>
            </a:fld>
            <a:endParaRPr lang="en-US" dirty="0"/>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D22F896-40B5-4ADD-8801-0D06FADFA095}" type="slidenum">
              <a:rPr lang="en-US" smtClean="0"/>
              <a:pPr/>
              <a:t>‹#›</a:t>
            </a:fld>
            <a:endParaRPr lang="en-US"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4777379"/>
            <a:ext cx="8825658" cy="1315923"/>
          </a:xfrm>
        </p:spPr>
        <p:txBody>
          <a:bodyPr>
            <a:noAutofit/>
          </a:bodyPr>
          <a:lstStyle/>
          <a:p>
            <a:r>
              <a:rPr lang="en-SG" sz="1400" dirty="0" smtClean="0"/>
              <a:t>D</a:t>
            </a:r>
            <a:r>
              <a:rPr lang="id-ID" sz="1400" dirty="0" smtClean="0"/>
              <a:t>eryan gelrandy</a:t>
            </a:r>
            <a:r>
              <a:rPr lang="en-SG" sz="1400" dirty="0" smtClean="0"/>
              <a:t> (211201</a:t>
            </a:r>
            <a:r>
              <a:rPr lang="id-ID" sz="1400" dirty="0" smtClean="0"/>
              <a:t>12130038</a:t>
            </a:r>
            <a:r>
              <a:rPr lang="en-SG" sz="1400" dirty="0" smtClean="0"/>
              <a:t>)</a:t>
            </a:r>
          </a:p>
          <a:p>
            <a:r>
              <a:rPr lang="en-SG" sz="1400" dirty="0" err="1" smtClean="0"/>
              <a:t>Dosen</a:t>
            </a:r>
            <a:r>
              <a:rPr lang="en-SG" sz="1400" dirty="0" smtClean="0"/>
              <a:t> </a:t>
            </a:r>
            <a:r>
              <a:rPr lang="en-SG" sz="1400" dirty="0" err="1" smtClean="0"/>
              <a:t>Pembimbing</a:t>
            </a:r>
            <a:r>
              <a:rPr lang="en-SG" sz="1400" dirty="0" smtClean="0"/>
              <a:t> :</a:t>
            </a:r>
          </a:p>
          <a:p>
            <a:pPr marL="457200" indent="-457200">
              <a:buAutoNum type="arabicPeriod"/>
            </a:pPr>
            <a:r>
              <a:rPr lang="id-ID" sz="1400" dirty="0" smtClean="0"/>
              <a:t>DR. OkY DWI NURHAYATI</a:t>
            </a:r>
            <a:r>
              <a:rPr lang="en-SG" sz="1400" dirty="0" smtClean="0"/>
              <a:t>, S.</a:t>
            </a:r>
            <a:r>
              <a:rPr lang="id-ID" sz="1400" dirty="0" smtClean="0"/>
              <a:t>T,</a:t>
            </a:r>
            <a:r>
              <a:rPr lang="en-SG" sz="1400" dirty="0" smtClean="0"/>
              <a:t> M.T</a:t>
            </a:r>
          </a:p>
          <a:p>
            <a:pPr marL="457200" indent="-457200">
              <a:buAutoNum type="arabicPeriod"/>
            </a:pPr>
            <a:r>
              <a:rPr lang="id-ID" sz="1400" dirty="0" smtClean="0"/>
              <a:t>EKO DIDIK WIDIANTO</a:t>
            </a:r>
            <a:r>
              <a:rPr lang="en-SG" sz="1400" dirty="0" smtClean="0"/>
              <a:t>, s.t, M.T</a:t>
            </a:r>
            <a:endParaRPr lang="en-SG" sz="1400" dirty="0"/>
          </a:p>
        </p:txBody>
      </p:sp>
      <p:sp>
        <p:nvSpPr>
          <p:cNvPr id="2" name="Title 1"/>
          <p:cNvSpPr>
            <a:spLocks noGrp="1"/>
          </p:cNvSpPr>
          <p:nvPr>
            <p:ph type="ctrTitle"/>
          </p:nvPr>
        </p:nvSpPr>
        <p:spPr>
          <a:xfrm>
            <a:off x="1154955" y="1221896"/>
            <a:ext cx="9486072" cy="3333919"/>
          </a:xfrm>
        </p:spPr>
        <p:txBody>
          <a:bodyPr>
            <a:normAutofit/>
          </a:bodyPr>
          <a:lstStyle/>
          <a:p>
            <a:r>
              <a:rPr lang="en-SG" sz="4000" dirty="0" err="1" smtClean="0"/>
              <a:t>Pembuatan</a:t>
            </a:r>
            <a:r>
              <a:rPr lang="en-SG" sz="4000" dirty="0" smtClean="0"/>
              <a:t> </a:t>
            </a:r>
            <a:r>
              <a:rPr lang="en-SG" sz="4000" dirty="0" err="1" smtClean="0"/>
              <a:t>Aplikasi</a:t>
            </a:r>
            <a:r>
              <a:rPr lang="en-SG" sz="4000" dirty="0" smtClean="0"/>
              <a:t> </a:t>
            </a:r>
            <a:r>
              <a:rPr lang="id-ID" sz="4000" dirty="0" smtClean="0"/>
              <a:t>“Warung Keluarga” Sebagai Aplikasi E-Commerce Berbasis Web dan Mobile</a:t>
            </a:r>
            <a:endParaRPr lang="en-SG" sz="4000" dirty="0"/>
          </a:p>
        </p:txBody>
      </p:sp>
    </p:spTree>
    <p:extLst>
      <p:ext uri="{BB962C8B-B14F-4D97-AF65-F5344CB8AC3E}">
        <p14:creationId xmlns:p14="http://schemas.microsoft.com/office/powerpoint/2010/main" val="1076311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Tahapan</a:t>
            </a:r>
            <a:r>
              <a:rPr lang="en-SG" dirty="0" smtClean="0"/>
              <a:t> RAD</a:t>
            </a:r>
            <a:endParaRPr lang="en-SG" dirty="0"/>
          </a:p>
        </p:txBody>
      </p:sp>
      <p:sp>
        <p:nvSpPr>
          <p:cNvPr id="10" name="Content Placeholder 9"/>
          <p:cNvSpPr>
            <a:spLocks noGrp="1"/>
          </p:cNvSpPr>
          <p:nvPr>
            <p:ph sz="quarter" idx="1"/>
          </p:nvPr>
        </p:nvSpPr>
        <p:spPr/>
        <p:txBody>
          <a:bodyPr>
            <a:normAutofit/>
          </a:bodyPr>
          <a:lstStyle/>
          <a:p>
            <a:r>
              <a:rPr lang="en-SG" sz="2800" dirty="0" err="1" smtClean="0"/>
              <a:t>Rencana</a:t>
            </a:r>
            <a:r>
              <a:rPr lang="en-SG" sz="2800" dirty="0" smtClean="0"/>
              <a:t> </a:t>
            </a:r>
            <a:r>
              <a:rPr lang="en-SG" sz="2800" dirty="0" err="1" smtClean="0"/>
              <a:t>Kebutuhan</a:t>
            </a:r>
            <a:r>
              <a:rPr lang="en-SG" sz="2800" dirty="0" smtClean="0"/>
              <a:t> (</a:t>
            </a:r>
            <a:r>
              <a:rPr lang="en-SG" sz="2800" i="1" dirty="0" smtClean="0"/>
              <a:t>Requirement Planning</a:t>
            </a:r>
            <a:r>
              <a:rPr lang="en-SG" sz="2800" dirty="0" smtClean="0"/>
              <a:t>)</a:t>
            </a:r>
          </a:p>
          <a:p>
            <a:r>
              <a:rPr lang="en-SG" sz="2800" dirty="0" smtClean="0"/>
              <a:t>Proses </a:t>
            </a:r>
            <a:r>
              <a:rPr lang="en-SG" sz="2800" dirty="0" err="1" smtClean="0"/>
              <a:t>Desain</a:t>
            </a:r>
            <a:r>
              <a:rPr lang="en-SG" sz="2800" dirty="0" smtClean="0"/>
              <a:t> (</a:t>
            </a:r>
            <a:r>
              <a:rPr lang="en-SG" sz="2800" i="1" dirty="0" smtClean="0"/>
              <a:t>Design Workshop</a:t>
            </a:r>
            <a:r>
              <a:rPr lang="en-SG" sz="2800" dirty="0" smtClean="0"/>
              <a:t>)</a:t>
            </a:r>
          </a:p>
          <a:p>
            <a:r>
              <a:rPr lang="en-SG" sz="2800" dirty="0" err="1" smtClean="0"/>
              <a:t>Implementasi</a:t>
            </a:r>
            <a:r>
              <a:rPr lang="en-SG" sz="2800" dirty="0" smtClean="0"/>
              <a:t> (</a:t>
            </a:r>
            <a:r>
              <a:rPr lang="en-SG" sz="2800" i="1" dirty="0" smtClean="0"/>
              <a:t>Implementation</a:t>
            </a:r>
            <a:r>
              <a:rPr lang="en-SG" sz="2800" dirty="0" smtClean="0"/>
              <a:t>)</a:t>
            </a:r>
          </a:p>
        </p:txBody>
      </p:sp>
    </p:spTree>
    <p:extLst>
      <p:ext uri="{BB962C8B-B14F-4D97-AF65-F5344CB8AC3E}">
        <p14:creationId xmlns:p14="http://schemas.microsoft.com/office/powerpoint/2010/main" val="344303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Tahapan</a:t>
            </a:r>
            <a:r>
              <a:rPr lang="en-SG" dirty="0" smtClean="0"/>
              <a:t> </a:t>
            </a:r>
            <a:r>
              <a:rPr lang="en-SG" dirty="0" err="1" smtClean="0"/>
              <a:t>Penelitian</a:t>
            </a:r>
            <a:endParaRPr lang="en-SG" dirty="0"/>
          </a:p>
        </p:txBody>
      </p:sp>
      <p:sp>
        <p:nvSpPr>
          <p:cNvPr id="3" name="Content Placeholder 2"/>
          <p:cNvSpPr>
            <a:spLocks noGrp="1"/>
          </p:cNvSpPr>
          <p:nvPr>
            <p:ph sz="quarter" idx="1"/>
          </p:nvPr>
        </p:nvSpPr>
        <p:spPr/>
        <p:txBody>
          <a:bodyPr/>
          <a:lstStyle/>
          <a:p>
            <a:r>
              <a:rPr lang="en-SG" dirty="0" err="1" smtClean="0"/>
              <a:t>Tahap</a:t>
            </a:r>
            <a:r>
              <a:rPr lang="en-SG" dirty="0" smtClean="0"/>
              <a:t> </a:t>
            </a:r>
            <a:r>
              <a:rPr lang="en-SG" dirty="0" err="1" smtClean="0"/>
              <a:t>pembuatan</a:t>
            </a:r>
            <a:r>
              <a:rPr lang="en-SG" dirty="0" smtClean="0"/>
              <a:t> </a:t>
            </a:r>
            <a:r>
              <a:rPr lang="en-SG" dirty="0" err="1"/>
              <a:t>b</a:t>
            </a:r>
            <a:r>
              <a:rPr lang="en-SG" dirty="0" err="1" smtClean="0"/>
              <a:t>asisdata</a:t>
            </a:r>
            <a:r>
              <a:rPr lang="en-SG" dirty="0" smtClean="0"/>
              <a:t>.</a:t>
            </a:r>
            <a:endParaRPr lang="en-SG" i="1" dirty="0" smtClean="0"/>
          </a:p>
          <a:p>
            <a:r>
              <a:rPr lang="en-SG" dirty="0" err="1" smtClean="0"/>
              <a:t>Tahap</a:t>
            </a:r>
            <a:r>
              <a:rPr lang="en-SG" dirty="0" smtClean="0"/>
              <a:t> </a:t>
            </a:r>
            <a:r>
              <a:rPr lang="en-SG" dirty="0" err="1"/>
              <a:t>p</a:t>
            </a:r>
            <a:r>
              <a:rPr lang="en-SG" dirty="0" err="1" smtClean="0"/>
              <a:t>embuatan</a:t>
            </a:r>
            <a:r>
              <a:rPr lang="en-SG" dirty="0" smtClean="0"/>
              <a:t> </a:t>
            </a:r>
            <a:r>
              <a:rPr lang="en-SG" dirty="0" err="1"/>
              <a:t>a</a:t>
            </a:r>
            <a:r>
              <a:rPr lang="en-SG" dirty="0" err="1" smtClean="0"/>
              <a:t>plikasi</a:t>
            </a:r>
            <a:r>
              <a:rPr lang="en-SG" dirty="0" smtClean="0"/>
              <a:t>.</a:t>
            </a:r>
            <a:endParaRPr lang="en-SG" dirty="0"/>
          </a:p>
        </p:txBody>
      </p:sp>
    </p:spTree>
    <p:extLst>
      <p:ext uri="{BB962C8B-B14F-4D97-AF65-F5344CB8AC3E}">
        <p14:creationId xmlns:p14="http://schemas.microsoft.com/office/powerpoint/2010/main" val="3884422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Tahap</a:t>
            </a:r>
            <a:r>
              <a:rPr lang="en-SG" dirty="0" smtClean="0"/>
              <a:t> </a:t>
            </a:r>
            <a:r>
              <a:rPr lang="en-SG" dirty="0" err="1" smtClean="0"/>
              <a:t>Pembuatan</a:t>
            </a:r>
            <a:r>
              <a:rPr lang="en-SG" dirty="0" smtClean="0"/>
              <a:t> </a:t>
            </a:r>
            <a:r>
              <a:rPr lang="en-SG" dirty="0" err="1" smtClean="0"/>
              <a:t>Basisdata</a:t>
            </a:r>
            <a:endParaRPr lang="en-SG"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76290" y="1660990"/>
            <a:ext cx="6891454" cy="4572000"/>
          </a:xfrm>
        </p:spPr>
      </p:pic>
    </p:spTree>
    <p:extLst>
      <p:ext uri="{BB962C8B-B14F-4D97-AF65-F5344CB8AC3E}">
        <p14:creationId xmlns:p14="http://schemas.microsoft.com/office/powerpoint/2010/main" val="540206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Tahap</a:t>
            </a:r>
            <a:r>
              <a:rPr lang="en-SG" dirty="0" smtClean="0"/>
              <a:t> </a:t>
            </a:r>
            <a:r>
              <a:rPr lang="en-SG" dirty="0" err="1" smtClean="0"/>
              <a:t>Pembuatan</a:t>
            </a:r>
            <a:r>
              <a:rPr lang="en-SG" dirty="0" smtClean="0"/>
              <a:t> </a:t>
            </a:r>
            <a:r>
              <a:rPr lang="en-SG" dirty="0" err="1" smtClean="0"/>
              <a:t>Basisdata</a:t>
            </a:r>
            <a:endParaRPr lang="en-S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781" y="1385423"/>
            <a:ext cx="386715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180360" y="2076798"/>
            <a:ext cx="378142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227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30" y="217449"/>
            <a:ext cx="6277244" cy="758952"/>
          </a:xfrm>
        </p:spPr>
        <p:txBody>
          <a:bodyPr/>
          <a:lstStyle/>
          <a:p>
            <a:r>
              <a:rPr lang="en-SG" dirty="0" err="1" smtClean="0"/>
              <a:t>Tahap</a:t>
            </a:r>
            <a:r>
              <a:rPr lang="en-SG" dirty="0" smtClean="0"/>
              <a:t> </a:t>
            </a:r>
            <a:r>
              <a:rPr lang="en-SG" dirty="0" err="1" smtClean="0"/>
              <a:t>Pembuatan</a:t>
            </a:r>
            <a:r>
              <a:rPr lang="en-SG" dirty="0" smtClean="0"/>
              <a:t> </a:t>
            </a:r>
            <a:r>
              <a:rPr lang="en-SG" dirty="0" err="1" smtClean="0"/>
              <a:t>Basisdata</a:t>
            </a:r>
            <a:endParaRPr lang="en-S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41" y="1588119"/>
            <a:ext cx="38004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66066" y="3146309"/>
            <a:ext cx="38290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591" y="4596161"/>
            <a:ext cx="38195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8758" y="711587"/>
            <a:ext cx="3800475"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37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Hasil</a:t>
            </a:r>
            <a:r>
              <a:rPr lang="en-SG" dirty="0" smtClean="0"/>
              <a:t> </a:t>
            </a:r>
            <a:r>
              <a:rPr lang="en-SG" dirty="0" err="1" smtClean="0"/>
              <a:t>Penelitian</a:t>
            </a:r>
            <a:endParaRPr lang="en-S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03" y="1984917"/>
            <a:ext cx="5613278" cy="3389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621993" y="1581073"/>
            <a:ext cx="30765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400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Hasil</a:t>
            </a:r>
            <a:r>
              <a:rPr lang="en-SG" dirty="0" smtClean="0"/>
              <a:t> </a:t>
            </a:r>
            <a:r>
              <a:rPr lang="en-SG" dirty="0" err="1" smtClean="0"/>
              <a:t>Pengujian</a:t>
            </a:r>
            <a:endParaRPr lang="en-SG" dirty="0"/>
          </a:p>
        </p:txBody>
      </p:sp>
      <p:sp>
        <p:nvSpPr>
          <p:cNvPr id="3" name="Content Placeholder 2"/>
          <p:cNvSpPr>
            <a:spLocks noGrp="1"/>
          </p:cNvSpPr>
          <p:nvPr>
            <p:ph sz="quarter" idx="1"/>
          </p:nvPr>
        </p:nvSpPr>
        <p:spPr>
          <a:xfrm>
            <a:off x="1768259" y="2152427"/>
            <a:ext cx="8825659" cy="3416300"/>
          </a:xfrm>
        </p:spPr>
        <p:txBody>
          <a:bodyPr>
            <a:normAutofit/>
          </a:bodyPr>
          <a:lstStyle/>
          <a:p>
            <a:pPr marL="0" indent="0" algn="just">
              <a:buNone/>
            </a:pPr>
            <a:r>
              <a:rPr lang="en-US" dirty="0" smtClean="0"/>
              <a:t>	</a:t>
            </a:r>
            <a:r>
              <a:rPr lang="en-US" dirty="0" err="1" smtClean="0"/>
              <a:t>Pengujian</a:t>
            </a:r>
            <a:r>
              <a:rPr lang="en-US" dirty="0" smtClean="0"/>
              <a:t> </a:t>
            </a:r>
            <a:r>
              <a:rPr lang="en-US" dirty="0" err="1"/>
              <a:t>pada</a:t>
            </a:r>
            <a:r>
              <a:rPr lang="en-US" dirty="0"/>
              <a:t> </a:t>
            </a:r>
            <a:r>
              <a:rPr lang="en-US" dirty="0" err="1"/>
              <a:t>pembuatan</a:t>
            </a:r>
            <a:r>
              <a:rPr lang="en-US" dirty="0"/>
              <a:t> </a:t>
            </a:r>
            <a:r>
              <a:rPr lang="en-US" dirty="0" err="1"/>
              <a:t>aplikasi</a:t>
            </a:r>
            <a:r>
              <a:rPr lang="en-US" dirty="0"/>
              <a:t> </a:t>
            </a:r>
            <a:r>
              <a:rPr lang="en-US" dirty="0" err="1"/>
              <a:t>ini</a:t>
            </a:r>
            <a:r>
              <a:rPr lang="en-US" dirty="0"/>
              <a:t> </a:t>
            </a:r>
            <a:r>
              <a:rPr lang="en-US" dirty="0" err="1"/>
              <a:t>akan</a:t>
            </a:r>
            <a:r>
              <a:rPr lang="en-US" dirty="0"/>
              <a:t> </a:t>
            </a:r>
            <a:r>
              <a:rPr lang="en-US" dirty="0" err="1"/>
              <a:t>menggunakan</a:t>
            </a:r>
            <a:r>
              <a:rPr lang="en-US" dirty="0"/>
              <a:t> </a:t>
            </a:r>
            <a:r>
              <a:rPr lang="en-US" dirty="0" err="1"/>
              <a:t>pengujian</a:t>
            </a:r>
            <a:r>
              <a:rPr lang="en-US" dirty="0"/>
              <a:t> </a:t>
            </a:r>
            <a:r>
              <a:rPr lang="id-ID" i="1" dirty="0" smtClean="0"/>
              <a:t>black box </a:t>
            </a:r>
            <a:r>
              <a:rPr lang="id-ID" dirty="0" smtClean="0"/>
              <a:t>dan </a:t>
            </a:r>
            <a:r>
              <a:rPr lang="en-US" i="1" dirty="0" smtClean="0"/>
              <a:t>white box</a:t>
            </a:r>
            <a:r>
              <a:rPr lang="id-ID" dirty="0" smtClean="0"/>
              <a:t>. </a:t>
            </a:r>
            <a:r>
              <a:rPr lang="id-ID" dirty="0"/>
              <a:t>Metode </a:t>
            </a:r>
            <a:r>
              <a:rPr lang="id-ID" i="1" dirty="0"/>
              <a:t>black box</a:t>
            </a:r>
            <a:r>
              <a:rPr lang="id-ID" dirty="0"/>
              <a:t> dilakukan dengan menguji semua fungsi yang ada pada tampilan masing – masing pengguna yaitu alumni, pembeli, dan administrator</a:t>
            </a:r>
            <a:r>
              <a:rPr lang="id-ID" dirty="0" smtClean="0"/>
              <a:t>. Metode </a:t>
            </a:r>
            <a:r>
              <a:rPr lang="id-ID" i="1" dirty="0"/>
              <a:t>white box</a:t>
            </a:r>
            <a:r>
              <a:rPr lang="id-ID" dirty="0"/>
              <a:t> menguji fungsi </a:t>
            </a:r>
            <a:r>
              <a:rPr lang="en-US" dirty="0"/>
              <a:t>– </a:t>
            </a:r>
            <a:r>
              <a:rPr lang="en-US" dirty="0" err="1"/>
              <a:t>fungsi</a:t>
            </a:r>
            <a:r>
              <a:rPr lang="en-US" dirty="0"/>
              <a:t> yang </a:t>
            </a:r>
            <a:r>
              <a:rPr lang="en-US" dirty="0" err="1"/>
              <a:t>ada</a:t>
            </a:r>
            <a:r>
              <a:rPr lang="en-US" dirty="0"/>
              <a:t> </a:t>
            </a:r>
            <a:r>
              <a:rPr lang="en-US" dirty="0" err="1"/>
              <a:t>pada</a:t>
            </a:r>
            <a:r>
              <a:rPr lang="en-US" dirty="0"/>
              <a:t> </a:t>
            </a:r>
            <a:r>
              <a:rPr lang="en-US" dirty="0" err="1"/>
              <a:t>aplikasi</a:t>
            </a:r>
            <a:r>
              <a:rPr lang="en-US" dirty="0"/>
              <a:t> </a:t>
            </a:r>
            <a:r>
              <a:rPr lang="en-US" dirty="0" err="1"/>
              <a:t>secara</a:t>
            </a:r>
            <a:r>
              <a:rPr lang="id-ID" dirty="0"/>
              <a:t> rinci jalur </a:t>
            </a:r>
            <a:r>
              <a:rPr lang="id-ID" dirty="0" smtClean="0"/>
              <a:t>logikanya menggunakan </a:t>
            </a:r>
            <a:r>
              <a:rPr lang="id-ID" i="1" dirty="0" smtClean="0"/>
              <a:t>flowgraph</a:t>
            </a:r>
            <a:r>
              <a:rPr lang="id-ID" dirty="0" smtClean="0"/>
              <a:t> .</a:t>
            </a:r>
            <a:endParaRPr lang="en-SG" dirty="0"/>
          </a:p>
        </p:txBody>
      </p:sp>
    </p:spTree>
    <p:extLst>
      <p:ext uri="{BB962C8B-B14F-4D97-AF65-F5344CB8AC3E}">
        <p14:creationId xmlns:p14="http://schemas.microsoft.com/office/powerpoint/2010/main" val="1687730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000" y="228600"/>
            <a:ext cx="11379200" cy="758952"/>
          </a:xfrm>
        </p:spPr>
        <p:txBody>
          <a:bodyPr/>
          <a:lstStyle/>
          <a:p>
            <a:r>
              <a:rPr lang="id-ID" dirty="0" smtClean="0"/>
              <a:t>Demo Aplikasi</a:t>
            </a:r>
            <a:endParaRPr lang="id-ID" dirty="0"/>
          </a:p>
        </p:txBody>
      </p:sp>
      <p:sp>
        <p:nvSpPr>
          <p:cNvPr id="3" name="Content Placeholder 2"/>
          <p:cNvSpPr>
            <a:spLocks noGrp="1"/>
          </p:cNvSpPr>
          <p:nvPr>
            <p:ph sz="quarter" idx="1"/>
          </p:nvPr>
        </p:nvSpPr>
        <p:spPr/>
        <p:txBody>
          <a:bodyPr/>
          <a:lstStyle/>
          <a:p>
            <a:endParaRPr lang="id-ID" dirty="0"/>
          </a:p>
        </p:txBody>
      </p:sp>
    </p:spTree>
    <p:extLst>
      <p:ext uri="{BB962C8B-B14F-4D97-AF65-F5344CB8AC3E}">
        <p14:creationId xmlns:p14="http://schemas.microsoft.com/office/powerpoint/2010/main" val="699739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dirty="0" err="1" smtClean="0"/>
              <a:t>Kesimpulan</a:t>
            </a:r>
            <a:endParaRPr lang="en-SG" dirty="0"/>
          </a:p>
        </p:txBody>
      </p:sp>
      <p:sp>
        <p:nvSpPr>
          <p:cNvPr id="6" name="Content Placeholder 5"/>
          <p:cNvSpPr>
            <a:spLocks noGrp="1"/>
          </p:cNvSpPr>
          <p:nvPr>
            <p:ph sz="quarter" idx="1"/>
          </p:nvPr>
        </p:nvSpPr>
        <p:spPr>
          <a:xfrm>
            <a:off x="493614" y="1825652"/>
            <a:ext cx="11167009" cy="4126938"/>
          </a:xfrm>
        </p:spPr>
        <p:txBody>
          <a:bodyPr>
            <a:normAutofit fontScale="85000" lnSpcReduction="10000"/>
          </a:bodyPr>
          <a:lstStyle/>
          <a:p>
            <a:pPr lvl="0" algn="just"/>
            <a:r>
              <a:rPr lang="id-ID" dirty="0"/>
              <a:t>Sistem yang dikembangkan sebagai aplikasi E-Commerce berbasis </a:t>
            </a:r>
            <a:r>
              <a:rPr lang="id-ID" i="1" dirty="0"/>
              <a:t>web</a:t>
            </a:r>
            <a:r>
              <a:rPr lang="id-ID" dirty="0"/>
              <a:t> dan </a:t>
            </a:r>
            <a:r>
              <a:rPr lang="id-ID" i="1" dirty="0"/>
              <a:t>mobile</a:t>
            </a:r>
            <a:r>
              <a:rPr lang="id-ID" dirty="0"/>
              <a:t> telah berhasil dirancang dan dibangun menggunakan ASP.NET dan dapat berjalan </a:t>
            </a:r>
            <a:r>
              <a:rPr lang="en-GB" dirty="0" err="1"/>
              <a:t>pada</a:t>
            </a:r>
            <a:r>
              <a:rPr lang="en-GB" dirty="0"/>
              <a:t> </a:t>
            </a:r>
            <a:r>
              <a:rPr lang="id-ID" dirty="0"/>
              <a:t>desktop dan </a:t>
            </a:r>
            <a:r>
              <a:rPr lang="id-ID" i="1" dirty="0"/>
              <a:t>mobile</a:t>
            </a:r>
            <a:r>
              <a:rPr lang="en-US" dirty="0" smtClean="0"/>
              <a:t>.</a:t>
            </a:r>
            <a:endParaRPr lang="en-SG" dirty="0"/>
          </a:p>
          <a:p>
            <a:pPr lvl="0" algn="just"/>
            <a:r>
              <a:rPr lang="id-ID" dirty="0"/>
              <a:t>Sistem yang dikembangkan menyediakan fasilitas untuk validasi terhadap alumni SMA Negeri di Semarang yang mendaftar sebagai penjual</a:t>
            </a:r>
            <a:r>
              <a:rPr lang="en-GB" dirty="0"/>
              <a:t> </a:t>
            </a:r>
            <a:r>
              <a:rPr lang="en-GB" dirty="0" err="1"/>
              <a:t>sehingga</a:t>
            </a:r>
            <a:r>
              <a:rPr lang="en-GB" dirty="0"/>
              <a:t> </a:t>
            </a:r>
            <a:r>
              <a:rPr lang="id-ID" dirty="0"/>
              <a:t>dapat menambah rasa aman untuk pembeli dan mengurangi terjadinya </a:t>
            </a:r>
            <a:r>
              <a:rPr lang="id-ID" dirty="0" smtClean="0"/>
              <a:t>penipuan</a:t>
            </a:r>
            <a:r>
              <a:rPr lang="en-US" dirty="0" smtClean="0"/>
              <a:t>.</a:t>
            </a:r>
            <a:endParaRPr lang="en-SG" dirty="0"/>
          </a:p>
          <a:p>
            <a:pPr lvl="0" algn="just"/>
            <a:r>
              <a:rPr lang="id-ID" dirty="0"/>
              <a:t>Sistem yang dikembangkan menyediakan informasi alumni SMA Negeri di Semarang sehingga dapat digunakan oleh para alumni SMA Negeri di Semarang untuk tetap saling menjaga komunikasi</a:t>
            </a:r>
            <a:r>
              <a:rPr lang="en-US" dirty="0" smtClean="0"/>
              <a:t>.</a:t>
            </a:r>
            <a:endParaRPr lang="en-SG" dirty="0"/>
          </a:p>
          <a:p>
            <a:pPr lvl="0" algn="just"/>
            <a:r>
              <a:rPr lang="id-ID" dirty="0"/>
              <a:t>Berdasarkan hasil pengujian aplikasi menggunakan </a:t>
            </a:r>
            <a:r>
              <a:rPr lang="id-ID" i="1" dirty="0"/>
              <a:t>black-box </a:t>
            </a:r>
            <a:r>
              <a:rPr lang="id-ID" dirty="0"/>
              <a:t>dan</a:t>
            </a:r>
            <a:r>
              <a:rPr lang="id-ID" i="1" dirty="0"/>
              <a:t> white-box testing</a:t>
            </a:r>
            <a:r>
              <a:rPr lang="id-ID" dirty="0"/>
              <a:t>, </a:t>
            </a:r>
            <a:r>
              <a:rPr lang="en-GB" dirty="0" err="1"/>
              <a:t>masing-masing</a:t>
            </a:r>
            <a:r>
              <a:rPr lang="en-GB" dirty="0"/>
              <a:t> </a:t>
            </a:r>
            <a:r>
              <a:rPr lang="id-ID" dirty="0"/>
              <a:t>fungs</a:t>
            </a:r>
            <a:r>
              <a:rPr lang="en-GB" dirty="0"/>
              <a:t>i</a:t>
            </a:r>
            <a:r>
              <a:rPr lang="id-ID" dirty="0"/>
              <a:t> yang ada dalam aplikasi </a:t>
            </a:r>
            <a:r>
              <a:rPr lang="en-GB" dirty="0" err="1"/>
              <a:t>ini</a:t>
            </a:r>
            <a:r>
              <a:rPr lang="en-GB" dirty="0"/>
              <a:t> </a:t>
            </a:r>
            <a:r>
              <a:rPr lang="id-ID" dirty="0"/>
              <a:t>telah berhasil dan berjalan sesuai dengan fungsi</a:t>
            </a:r>
            <a:r>
              <a:rPr lang="en-GB" dirty="0"/>
              <a:t> yang </a:t>
            </a:r>
            <a:r>
              <a:rPr lang="en-GB" dirty="0" err="1"/>
              <a:t>diharapkan</a:t>
            </a:r>
            <a:r>
              <a:rPr lang="en-US" dirty="0" smtClean="0"/>
              <a:t>.</a:t>
            </a:r>
            <a:endParaRPr lang="en-SG" dirty="0"/>
          </a:p>
        </p:txBody>
      </p:sp>
    </p:spTree>
    <p:extLst>
      <p:ext uri="{BB962C8B-B14F-4D97-AF65-F5344CB8AC3E}">
        <p14:creationId xmlns:p14="http://schemas.microsoft.com/office/powerpoint/2010/main" val="1352328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Saran</a:t>
            </a:r>
            <a:endParaRPr lang="en-SG" dirty="0"/>
          </a:p>
        </p:txBody>
      </p:sp>
      <p:sp>
        <p:nvSpPr>
          <p:cNvPr id="3" name="Content Placeholder 2"/>
          <p:cNvSpPr>
            <a:spLocks noGrp="1"/>
          </p:cNvSpPr>
          <p:nvPr>
            <p:ph sz="quarter" idx="1"/>
          </p:nvPr>
        </p:nvSpPr>
        <p:spPr>
          <a:xfrm>
            <a:off x="781176" y="1708914"/>
            <a:ext cx="10810958" cy="4021741"/>
          </a:xfrm>
        </p:spPr>
        <p:txBody>
          <a:bodyPr>
            <a:normAutofit/>
          </a:bodyPr>
          <a:lstStyle/>
          <a:p>
            <a:pPr lvl="0" algn="just"/>
            <a:r>
              <a:rPr lang="id-ID" dirty="0"/>
              <a:t>Aplikasi E-Commere warung keluarga ini banyak aspek yang perlu dikembangkan seperti integrasi dengan daftar alumni yang ada di setiap sekolah SMA Negeri di </a:t>
            </a:r>
            <a:r>
              <a:rPr lang="id-ID" dirty="0" smtClean="0"/>
              <a:t>Semarang</a:t>
            </a:r>
            <a:r>
              <a:rPr lang="id-ID" dirty="0" smtClean="0"/>
              <a:t>.</a:t>
            </a:r>
          </a:p>
          <a:p>
            <a:pPr lvl="0" algn="just"/>
            <a:r>
              <a:rPr lang="id-ID" dirty="0"/>
              <a:t>Aplikasi </a:t>
            </a:r>
            <a:r>
              <a:rPr lang="id-ID" i="1" dirty="0"/>
              <a:t>E-Commerce</a:t>
            </a:r>
            <a:r>
              <a:rPr lang="id-ID" dirty="0"/>
              <a:t> warung keluarga perlu dikembangkan dengan lingkup yang lebih luas seperti menambahkan SMA Swasta di </a:t>
            </a:r>
            <a:r>
              <a:rPr lang="id-ID" dirty="0" smtClean="0"/>
              <a:t>Semarang.</a:t>
            </a:r>
            <a:endParaRPr lang="en-SG" dirty="0"/>
          </a:p>
        </p:txBody>
      </p:sp>
    </p:spTree>
    <p:extLst>
      <p:ext uri="{BB962C8B-B14F-4D97-AF65-F5344CB8AC3E}">
        <p14:creationId xmlns:p14="http://schemas.microsoft.com/office/powerpoint/2010/main" val="4133375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Latar</a:t>
            </a:r>
            <a:r>
              <a:rPr lang="en-SG" dirty="0" smtClean="0"/>
              <a:t> </a:t>
            </a:r>
            <a:r>
              <a:rPr lang="en-SG" dirty="0" err="1" smtClean="0"/>
              <a:t>Belakang</a:t>
            </a:r>
            <a:endParaRPr lang="en-SG" dirty="0"/>
          </a:p>
        </p:txBody>
      </p:sp>
      <p:sp>
        <p:nvSpPr>
          <p:cNvPr id="3" name="Content Placeholder 2"/>
          <p:cNvSpPr>
            <a:spLocks noGrp="1"/>
          </p:cNvSpPr>
          <p:nvPr>
            <p:ph sz="quarter" idx="1"/>
          </p:nvPr>
        </p:nvSpPr>
        <p:spPr/>
        <p:txBody>
          <a:bodyPr/>
          <a:lstStyle/>
          <a:p>
            <a:pPr algn="just"/>
            <a:r>
              <a:rPr lang="en-US" dirty="0" err="1"/>
              <a:t>Pada</a:t>
            </a:r>
            <a:r>
              <a:rPr lang="en-US" dirty="0"/>
              <a:t> </a:t>
            </a:r>
            <a:r>
              <a:rPr lang="id-ID" dirty="0"/>
              <a:t>beberapa situs jual beli di Internet</a:t>
            </a:r>
            <a:r>
              <a:rPr lang="en-US" dirty="0"/>
              <a:t>, </a:t>
            </a:r>
            <a:r>
              <a:rPr lang="id-ID" dirty="0"/>
              <a:t>masih banyak yang tidak menampilkan identitas penjual secara jelas</a:t>
            </a:r>
            <a:r>
              <a:rPr lang="en-SG" dirty="0" smtClean="0"/>
              <a:t>.</a:t>
            </a:r>
          </a:p>
          <a:p>
            <a:pPr algn="just"/>
            <a:r>
              <a:rPr lang="id-ID" dirty="0" smtClean="0"/>
              <a:t>Perlunya sebuah aplikasi yang berfungsi </a:t>
            </a:r>
            <a:r>
              <a:rPr lang="id-ID" dirty="0"/>
              <a:t>sebagai </a:t>
            </a:r>
            <a:r>
              <a:rPr lang="id-ID" dirty="0" smtClean="0"/>
              <a:t>wadah penyedia </a:t>
            </a:r>
            <a:r>
              <a:rPr lang="id-ID" dirty="0"/>
              <a:t>informasi  alumni SMA Negeri di Semarang</a:t>
            </a:r>
            <a:r>
              <a:rPr lang="en-US" dirty="0" smtClean="0"/>
              <a:t>.</a:t>
            </a:r>
            <a:endParaRPr lang="en-SG" dirty="0" smtClean="0"/>
          </a:p>
          <a:p>
            <a:endParaRPr lang="en-SG" dirty="0"/>
          </a:p>
        </p:txBody>
      </p:sp>
    </p:spTree>
    <p:extLst>
      <p:ext uri="{BB962C8B-B14F-4D97-AF65-F5344CB8AC3E}">
        <p14:creationId xmlns:p14="http://schemas.microsoft.com/office/powerpoint/2010/main" val="1067795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Sekian dan Terima Kasih</a:t>
            </a:r>
            <a:endParaRPr lang="id-ID" dirty="0"/>
          </a:p>
        </p:txBody>
      </p:sp>
      <p:sp>
        <p:nvSpPr>
          <p:cNvPr id="3" name="Content Placeholder 2"/>
          <p:cNvSpPr>
            <a:spLocks noGrp="1"/>
          </p:cNvSpPr>
          <p:nvPr>
            <p:ph sz="quarter" idx="1"/>
          </p:nvPr>
        </p:nvSpPr>
        <p:spPr/>
        <p:txBody>
          <a:bodyPr/>
          <a:lstStyle/>
          <a:p>
            <a:endParaRPr lang="id-ID" dirty="0"/>
          </a:p>
        </p:txBody>
      </p:sp>
    </p:spTree>
    <p:extLst>
      <p:ext uri="{BB962C8B-B14F-4D97-AF65-F5344CB8AC3E}">
        <p14:creationId xmlns:p14="http://schemas.microsoft.com/office/powerpoint/2010/main" val="4137425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Rumusan</a:t>
            </a:r>
            <a:r>
              <a:rPr lang="en-SG" dirty="0" smtClean="0"/>
              <a:t> </a:t>
            </a:r>
            <a:r>
              <a:rPr lang="en-SG" dirty="0" err="1" smtClean="0"/>
              <a:t>Masalah</a:t>
            </a:r>
            <a:endParaRPr lang="en-SG" dirty="0"/>
          </a:p>
        </p:txBody>
      </p:sp>
      <p:sp>
        <p:nvSpPr>
          <p:cNvPr id="3" name="Content Placeholder 2"/>
          <p:cNvSpPr>
            <a:spLocks noGrp="1"/>
          </p:cNvSpPr>
          <p:nvPr>
            <p:ph sz="quarter" idx="1"/>
          </p:nvPr>
        </p:nvSpPr>
        <p:spPr/>
        <p:txBody>
          <a:bodyPr/>
          <a:lstStyle/>
          <a:p>
            <a:pPr marL="0" indent="0" algn="just">
              <a:buNone/>
            </a:pPr>
            <a:r>
              <a:rPr lang="en-SG" dirty="0" smtClean="0"/>
              <a:t>	</a:t>
            </a:r>
            <a:r>
              <a:rPr lang="id-ID" dirty="0"/>
              <a:t>Bagaimana membuat Aplikasi E-Commerce Berbasis </a:t>
            </a:r>
            <a:r>
              <a:rPr lang="id-ID" i="1" dirty="0"/>
              <a:t>Web</a:t>
            </a:r>
            <a:r>
              <a:rPr lang="id-ID" dirty="0"/>
              <a:t> dan </a:t>
            </a:r>
            <a:r>
              <a:rPr lang="id-ID" i="1" dirty="0"/>
              <a:t>Mobile</a:t>
            </a:r>
            <a:r>
              <a:rPr lang="id-ID" dirty="0"/>
              <a:t> yang dapat membuat pembeli merasakan aman saat melakukan transaksi jual beli dan dapat mengurangi masalah penipuan transaksi jual beli </a:t>
            </a:r>
            <a:r>
              <a:rPr lang="en-US" dirty="0"/>
              <a:t>yang </a:t>
            </a:r>
            <a:r>
              <a:rPr lang="id-ID" dirty="0"/>
              <a:t>sering </a:t>
            </a:r>
            <a:r>
              <a:rPr lang="en-US" dirty="0" err="1"/>
              <a:t>terjadi</a:t>
            </a:r>
            <a:r>
              <a:rPr lang="en-US" dirty="0"/>
              <a:t> </a:t>
            </a:r>
            <a:r>
              <a:rPr lang="id-ID" dirty="0"/>
              <a:t>saat ini?</a:t>
            </a:r>
          </a:p>
          <a:p>
            <a:pPr marL="0" indent="0" algn="just">
              <a:buNone/>
            </a:pPr>
            <a:endParaRPr lang="en-SG" dirty="0"/>
          </a:p>
        </p:txBody>
      </p:sp>
    </p:spTree>
    <p:extLst>
      <p:ext uri="{BB962C8B-B14F-4D97-AF65-F5344CB8AC3E}">
        <p14:creationId xmlns:p14="http://schemas.microsoft.com/office/powerpoint/2010/main" val="1097518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Tujuan</a:t>
            </a:r>
            <a:endParaRPr lang="en-SG" dirty="0"/>
          </a:p>
        </p:txBody>
      </p:sp>
      <p:sp>
        <p:nvSpPr>
          <p:cNvPr id="3" name="Content Placeholder 2"/>
          <p:cNvSpPr>
            <a:spLocks noGrp="1"/>
          </p:cNvSpPr>
          <p:nvPr>
            <p:ph sz="quarter" idx="1"/>
          </p:nvPr>
        </p:nvSpPr>
        <p:spPr/>
        <p:txBody>
          <a:bodyPr>
            <a:normAutofit/>
          </a:bodyPr>
          <a:lstStyle/>
          <a:p>
            <a:pPr marL="0" lvl="0" indent="0" algn="just" fontAlgn="base">
              <a:buNone/>
            </a:pPr>
            <a:r>
              <a:rPr lang="id-ID" dirty="0" smtClean="0"/>
              <a:t>	Tugas </a:t>
            </a:r>
            <a:r>
              <a:rPr lang="id-ID" dirty="0"/>
              <a:t>akhir ini bertujuan untuk merancang sebuah aplikasi E-Commerce</a:t>
            </a:r>
            <a:r>
              <a:rPr lang="id-ID" i="1" dirty="0"/>
              <a:t> </a:t>
            </a:r>
            <a:r>
              <a:rPr lang="id-ID" dirty="0"/>
              <a:t>berbasis </a:t>
            </a:r>
            <a:r>
              <a:rPr lang="id-ID" i="1" dirty="0"/>
              <a:t>web</a:t>
            </a:r>
            <a:r>
              <a:rPr lang="id-ID" dirty="0"/>
              <a:t> dan </a:t>
            </a:r>
            <a:r>
              <a:rPr lang="id-ID" i="1" dirty="0"/>
              <a:t>mobile</a:t>
            </a:r>
            <a:r>
              <a:rPr lang="id-ID" dirty="0"/>
              <a:t> yang diharapkan dapat menjadi sarana jual beli yang aman untuk masyarakat dan berkumpulnya para alumni SMA Negeri di Semarang supaya tetap saling menjaga komunikasi sehingga dapat melakukan kegiatan positif secara </a:t>
            </a:r>
            <a:r>
              <a:rPr lang="id-ID" dirty="0" smtClean="0"/>
              <a:t>bersama-sama.</a:t>
            </a:r>
            <a:endParaRPr lang="en-SG" dirty="0"/>
          </a:p>
        </p:txBody>
      </p:sp>
    </p:spTree>
    <p:extLst>
      <p:ext uri="{BB962C8B-B14F-4D97-AF65-F5344CB8AC3E}">
        <p14:creationId xmlns:p14="http://schemas.microsoft.com/office/powerpoint/2010/main" val="3076703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Penelitian Sebelumnya[1]</a:t>
            </a:r>
            <a:endParaRPr lang="id-ID" dirty="0"/>
          </a:p>
        </p:txBody>
      </p:sp>
      <p:sp>
        <p:nvSpPr>
          <p:cNvPr id="3" name="Content Placeholder 2"/>
          <p:cNvSpPr>
            <a:spLocks noGrp="1"/>
          </p:cNvSpPr>
          <p:nvPr>
            <p:ph sz="quarter" idx="1"/>
          </p:nvPr>
        </p:nvSpPr>
        <p:spPr/>
        <p:txBody>
          <a:bodyPr/>
          <a:lstStyle/>
          <a:p>
            <a:pPr marL="0" indent="0" algn="just">
              <a:buNone/>
            </a:pPr>
            <a:r>
              <a:rPr lang="id-ID" dirty="0" smtClean="0"/>
              <a:t>	Pada </a:t>
            </a:r>
            <a:r>
              <a:rPr lang="id-ID" dirty="0"/>
              <a:t>tahun 2012 </a:t>
            </a:r>
            <a:r>
              <a:rPr lang="id-ID" dirty="0" smtClean="0"/>
              <a:t>Erick Kurniawan telah </a:t>
            </a:r>
            <a:r>
              <a:rPr lang="id-ID" dirty="0"/>
              <a:t>melakukan penelitian bahwa ASP.NET didesain untuk memberikan kemudahan pada pengembang web untuk membuat aplikasi berbasis </a:t>
            </a:r>
            <a:r>
              <a:rPr lang="id-ID" i="1" dirty="0"/>
              <a:t>web</a:t>
            </a:r>
            <a:r>
              <a:rPr lang="id-ID" dirty="0"/>
              <a:t> dengan cepat, mudah, dan efisien sehingga dapat mengembangkan aplikasi berbasis </a:t>
            </a:r>
            <a:r>
              <a:rPr lang="id-ID" i="1" dirty="0"/>
              <a:t>web</a:t>
            </a:r>
            <a:r>
              <a:rPr lang="id-ID" dirty="0"/>
              <a:t> dinamis dalam pembuatan </a:t>
            </a:r>
            <a:r>
              <a:rPr lang="id-ID" dirty="0" smtClean="0"/>
              <a:t>E-Commerce.</a:t>
            </a:r>
            <a:endParaRPr lang="id-ID" dirty="0"/>
          </a:p>
        </p:txBody>
      </p:sp>
    </p:spTree>
    <p:extLst>
      <p:ext uri="{BB962C8B-B14F-4D97-AF65-F5344CB8AC3E}">
        <p14:creationId xmlns:p14="http://schemas.microsoft.com/office/powerpoint/2010/main" val="3409755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Penelitian Sebelumnya[2]</a:t>
            </a:r>
            <a:endParaRPr lang="id-ID" dirty="0"/>
          </a:p>
        </p:txBody>
      </p:sp>
      <p:sp>
        <p:nvSpPr>
          <p:cNvPr id="3" name="Content Placeholder 2"/>
          <p:cNvSpPr>
            <a:spLocks noGrp="1"/>
          </p:cNvSpPr>
          <p:nvPr>
            <p:ph sz="quarter" idx="1"/>
          </p:nvPr>
        </p:nvSpPr>
        <p:spPr/>
        <p:txBody>
          <a:bodyPr/>
          <a:lstStyle/>
          <a:p>
            <a:pPr marL="0" indent="0" algn="just">
              <a:buNone/>
            </a:pPr>
            <a:r>
              <a:rPr lang="id-ID" dirty="0" smtClean="0"/>
              <a:t>	Khaer Ansori dalam </a:t>
            </a:r>
            <a:r>
              <a:rPr lang="id-ID" dirty="0"/>
              <a:t>penelitiannya berpendapat bahwa dengan menggunakan mobile commerce dapat mengolah data riwayat pesanan sesuai kebutuhan dengan resiko data hilang atau rusak lebih kecil daripada metode sebelumnya serta sistem dapat digunakan dengan mudah oleh pengguna karena sistem dirancang untuk bekerja sesuai bisnis proses yang ada sehingga mempermudah proses </a:t>
            </a:r>
            <a:r>
              <a:rPr lang="id-ID" dirty="0" smtClean="0"/>
              <a:t>adaptasi.</a:t>
            </a:r>
          </a:p>
          <a:p>
            <a:pPr marL="0" indent="0" algn="just">
              <a:buNone/>
            </a:pPr>
            <a:endParaRPr lang="id-ID" dirty="0"/>
          </a:p>
        </p:txBody>
      </p:sp>
    </p:spTree>
    <p:extLst>
      <p:ext uri="{BB962C8B-B14F-4D97-AF65-F5344CB8AC3E}">
        <p14:creationId xmlns:p14="http://schemas.microsoft.com/office/powerpoint/2010/main" val="2949242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Solusi yang ditawarkan</a:t>
            </a:r>
            <a:endParaRPr lang="id-ID" dirty="0"/>
          </a:p>
        </p:txBody>
      </p:sp>
      <p:sp>
        <p:nvSpPr>
          <p:cNvPr id="3" name="Content Placeholder 2"/>
          <p:cNvSpPr>
            <a:spLocks noGrp="1"/>
          </p:cNvSpPr>
          <p:nvPr>
            <p:ph sz="quarter" idx="1"/>
          </p:nvPr>
        </p:nvSpPr>
        <p:spPr/>
        <p:txBody>
          <a:bodyPr/>
          <a:lstStyle/>
          <a:p>
            <a:pPr marL="0" indent="0" algn="just">
              <a:buNone/>
            </a:pPr>
            <a:r>
              <a:rPr lang="id-ID" dirty="0" smtClean="0"/>
              <a:t>	Aplikasi </a:t>
            </a:r>
            <a:r>
              <a:rPr lang="id-ID" dirty="0"/>
              <a:t>E-Commerce “Warung </a:t>
            </a:r>
            <a:r>
              <a:rPr lang="id-ID" dirty="0" smtClean="0"/>
              <a:t>Keluarga” berbasis </a:t>
            </a:r>
            <a:r>
              <a:rPr lang="id-ID" i="1" dirty="0" smtClean="0"/>
              <a:t>web</a:t>
            </a:r>
            <a:r>
              <a:rPr lang="id-ID" dirty="0" smtClean="0"/>
              <a:t> dan </a:t>
            </a:r>
            <a:r>
              <a:rPr lang="id-ID" i="1" dirty="0" smtClean="0"/>
              <a:t>mobile</a:t>
            </a:r>
            <a:r>
              <a:rPr lang="id-ID" dirty="0" smtClean="0"/>
              <a:t> yang dapat </a:t>
            </a:r>
            <a:r>
              <a:rPr lang="id-ID" dirty="0"/>
              <a:t>memberikan kemudahan dan </a:t>
            </a:r>
            <a:r>
              <a:rPr lang="id-ID" dirty="0" smtClean="0"/>
              <a:t>keamanan </a:t>
            </a:r>
            <a:r>
              <a:rPr lang="id-ID" dirty="0"/>
              <a:t>dalam melakukan transaksi jual beli </a:t>
            </a:r>
            <a:r>
              <a:rPr lang="id-ID" i="1" dirty="0"/>
              <a:t>online</a:t>
            </a:r>
            <a:r>
              <a:rPr lang="id-ID" dirty="0"/>
              <a:t> di </a:t>
            </a:r>
            <a:r>
              <a:rPr lang="id-ID" dirty="0" smtClean="0"/>
              <a:t>masyarakat dengan adanya fitur validasi alumni sehingga </a:t>
            </a:r>
            <a:r>
              <a:rPr lang="id-ID" dirty="0"/>
              <a:t>diharapkan berkurangnya penipuan pada transaksi jual beli </a:t>
            </a:r>
            <a:r>
              <a:rPr lang="id-ID" i="1" dirty="0"/>
              <a:t>online</a:t>
            </a:r>
            <a:r>
              <a:rPr lang="id-ID" dirty="0"/>
              <a:t> dan alumni bisa terus menjaga hubungan baik dalam hal bisnis maupun yang </a:t>
            </a:r>
            <a:r>
              <a:rPr lang="id-ID" dirty="0" smtClean="0"/>
              <a:t>lainnya.</a:t>
            </a:r>
            <a:endParaRPr lang="id-ID" dirty="0"/>
          </a:p>
        </p:txBody>
      </p:sp>
    </p:spTree>
    <p:extLst>
      <p:ext uri="{BB962C8B-B14F-4D97-AF65-F5344CB8AC3E}">
        <p14:creationId xmlns:p14="http://schemas.microsoft.com/office/powerpoint/2010/main" val="1034028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Tinjauan</a:t>
            </a:r>
            <a:r>
              <a:rPr lang="en-SG" dirty="0" smtClean="0"/>
              <a:t> </a:t>
            </a:r>
            <a:r>
              <a:rPr lang="en-SG" dirty="0" err="1" smtClean="0"/>
              <a:t>Pustaka</a:t>
            </a:r>
            <a:endParaRPr lang="en-SG" dirty="0"/>
          </a:p>
        </p:txBody>
      </p:sp>
      <p:sp>
        <p:nvSpPr>
          <p:cNvPr id="3" name="Content Placeholder 2"/>
          <p:cNvSpPr>
            <a:spLocks noGrp="1"/>
          </p:cNvSpPr>
          <p:nvPr>
            <p:ph sz="quarter" idx="1"/>
          </p:nvPr>
        </p:nvSpPr>
        <p:spPr>
          <a:xfrm>
            <a:off x="1627452" y="2300185"/>
            <a:ext cx="3439741" cy="3710322"/>
          </a:xfrm>
        </p:spPr>
        <p:txBody>
          <a:bodyPr>
            <a:normAutofit lnSpcReduction="10000"/>
          </a:bodyPr>
          <a:lstStyle/>
          <a:p>
            <a:r>
              <a:rPr lang="id-ID" dirty="0" smtClean="0"/>
              <a:t>E-Commerce</a:t>
            </a:r>
            <a:endParaRPr lang="en-SG" dirty="0" smtClean="0"/>
          </a:p>
          <a:p>
            <a:r>
              <a:rPr lang="id-ID" dirty="0"/>
              <a:t>I</a:t>
            </a:r>
            <a:r>
              <a:rPr lang="id-ID" dirty="0" smtClean="0"/>
              <a:t>nternet</a:t>
            </a:r>
            <a:endParaRPr lang="en-SG" dirty="0" smtClean="0"/>
          </a:p>
          <a:p>
            <a:r>
              <a:rPr lang="id-ID" dirty="0" smtClean="0"/>
              <a:t>ASP.NET</a:t>
            </a:r>
            <a:endParaRPr lang="en-SG" dirty="0" smtClean="0"/>
          </a:p>
          <a:p>
            <a:r>
              <a:rPr lang="id-ID" dirty="0" smtClean="0"/>
              <a:t>Visual Studio</a:t>
            </a:r>
          </a:p>
          <a:p>
            <a:r>
              <a:rPr lang="id-ID" dirty="0" smtClean="0"/>
              <a:t>C#</a:t>
            </a:r>
            <a:endParaRPr lang="en-SG" dirty="0" smtClean="0"/>
          </a:p>
          <a:p>
            <a:r>
              <a:rPr lang="id-ID" dirty="0" smtClean="0"/>
              <a:t>SQL Server</a:t>
            </a:r>
            <a:endParaRPr lang="en-SG" dirty="0" smtClean="0"/>
          </a:p>
          <a:p>
            <a:r>
              <a:rPr lang="id-ID" dirty="0" smtClean="0"/>
              <a:t>Rapid Application Development</a:t>
            </a:r>
            <a:endParaRPr lang="en-SG" dirty="0" smtClean="0"/>
          </a:p>
        </p:txBody>
      </p:sp>
    </p:spTree>
    <p:extLst>
      <p:ext uri="{BB962C8B-B14F-4D97-AF65-F5344CB8AC3E}">
        <p14:creationId xmlns:p14="http://schemas.microsoft.com/office/powerpoint/2010/main" val="2076226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783" y="271141"/>
            <a:ext cx="8935814" cy="706964"/>
          </a:xfrm>
        </p:spPr>
        <p:txBody>
          <a:bodyPr/>
          <a:lstStyle/>
          <a:p>
            <a:r>
              <a:rPr lang="en-SG" dirty="0" smtClean="0"/>
              <a:t>Rapid Application Development (RAD)</a:t>
            </a:r>
            <a:endParaRPr lang="en-SG" dirty="0"/>
          </a:p>
        </p:txBody>
      </p:sp>
      <p:sp>
        <p:nvSpPr>
          <p:cNvPr id="3" name="Content Placeholder 2"/>
          <p:cNvSpPr>
            <a:spLocks noGrp="1"/>
          </p:cNvSpPr>
          <p:nvPr>
            <p:ph sz="quarter" idx="1"/>
          </p:nvPr>
        </p:nvSpPr>
        <p:spPr/>
        <p:txBody>
          <a:bodyPr>
            <a:normAutofit/>
          </a:bodyPr>
          <a:lstStyle/>
          <a:p>
            <a:pPr marL="0" indent="0" algn="just">
              <a:buNone/>
            </a:pPr>
            <a:r>
              <a:rPr lang="en-SG" i="1" dirty="0" smtClean="0"/>
              <a:t>	</a:t>
            </a:r>
            <a:endParaRPr lang="en-SG"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842" y="2334632"/>
            <a:ext cx="7505705" cy="363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461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339</TotalTime>
  <Words>307</Words>
  <Application>Microsoft Office PowerPoint</Application>
  <PresentationFormat>Custom</PresentationFormat>
  <Paragraphs>51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Pembuatan Aplikasi “Warung Keluarga” Sebagai Aplikasi E-Commerce Berbasis Web dan Mobile</vt:lpstr>
      <vt:lpstr>Latar Belakang</vt:lpstr>
      <vt:lpstr>Rumusan Masalah</vt:lpstr>
      <vt:lpstr>Tujuan</vt:lpstr>
      <vt:lpstr>Penelitian Sebelumnya[1]</vt:lpstr>
      <vt:lpstr>Penelitian Sebelumnya[2]</vt:lpstr>
      <vt:lpstr>Solusi yang ditawarkan</vt:lpstr>
      <vt:lpstr>Tinjauan Pustaka</vt:lpstr>
      <vt:lpstr>Rapid Application Development (RAD)</vt:lpstr>
      <vt:lpstr>Tahapan RAD</vt:lpstr>
      <vt:lpstr>Tahapan Penelitian</vt:lpstr>
      <vt:lpstr>Tahap Pembuatan Basisdata</vt:lpstr>
      <vt:lpstr>Tahap Pembuatan Basisdata</vt:lpstr>
      <vt:lpstr>Tahap Pembuatan Basisdata</vt:lpstr>
      <vt:lpstr>Hasil Penelitian</vt:lpstr>
      <vt:lpstr>Hasil Pengujian</vt:lpstr>
      <vt:lpstr>Demo Aplikasi</vt:lpstr>
      <vt:lpstr>Kesimpulan</vt:lpstr>
      <vt:lpstr>Saran</vt:lpstr>
      <vt:lpstr>Sekian dan 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Pembuatan Aplikasi Terintegrasi, Pendataan Barang Di Gudang Berbasis Android</dc:title>
  <dc:creator>Silverius Dodi Triwibowo</dc:creator>
  <cp:lastModifiedBy>Gelrandy</cp:lastModifiedBy>
  <cp:revision>105</cp:revision>
  <dcterms:created xsi:type="dcterms:W3CDTF">2015-02-10T15:03:28Z</dcterms:created>
  <dcterms:modified xsi:type="dcterms:W3CDTF">2016-02-28T14:56:24Z</dcterms:modified>
</cp:coreProperties>
</file>