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3"/>
  </p:notesMasterIdLst>
  <p:handoutMasterIdLst>
    <p:handoutMasterId r:id="rId34"/>
  </p:handoutMasterIdLst>
  <p:sldIdLst>
    <p:sldId id="276" r:id="rId5"/>
    <p:sldId id="299" r:id="rId6"/>
    <p:sldId id="300" r:id="rId7"/>
    <p:sldId id="303" r:id="rId8"/>
    <p:sldId id="302" r:id="rId9"/>
    <p:sldId id="313" r:id="rId10"/>
    <p:sldId id="314" r:id="rId11"/>
    <p:sldId id="328" r:id="rId12"/>
    <p:sldId id="301" r:id="rId13"/>
    <p:sldId id="309" r:id="rId14"/>
    <p:sldId id="308" r:id="rId15"/>
    <p:sldId id="310" r:id="rId16"/>
    <p:sldId id="311" r:id="rId17"/>
    <p:sldId id="315" r:id="rId18"/>
    <p:sldId id="312" r:id="rId19"/>
    <p:sldId id="316" r:id="rId20"/>
    <p:sldId id="304" r:id="rId21"/>
    <p:sldId id="317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6327" autoAdjust="0"/>
  </p:normalViewPr>
  <p:slideViewPr>
    <p:cSldViewPr snapToGrid="0">
      <p:cViewPr>
        <p:scale>
          <a:sx n="66" d="100"/>
          <a:sy n="66" d="100"/>
        </p:scale>
        <p:origin x="687" y="138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43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9948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0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03539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1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40244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608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4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4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664443" y="2484712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5750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8C0F6-1F2A-74E4-A6C4-914FE336632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59649" y="2493040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ED942-AF2B-12D4-2ED4-570ACFD0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A45527-A259-1C6D-E8B4-514715484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245608"/>
            <a:ext cx="12192000" cy="3612392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548640"/>
            <a:ext cx="3886200" cy="2304288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ACBDB-D54B-994A-AD88-E89D37245FA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34660" y="548641"/>
            <a:ext cx="6130625" cy="2304288"/>
          </a:xfrm>
        </p:spPr>
        <p:txBody>
          <a:bodyPr anchor="ctr">
            <a:noAutofit/>
          </a:bodyPr>
          <a:lstStyle>
            <a:lvl1pPr marL="512064" indent="-5120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8447B1-F82E-026F-7FF0-7E95D361E7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20387" y="3735238"/>
            <a:ext cx="6130625" cy="25741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indent="-283464"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76BAB9-3D46-228B-0268-9918F1524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5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80706"/>
            <a:ext cx="12192000" cy="38772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988" y="540000"/>
            <a:ext cx="3884962" cy="2011680"/>
          </a:xfrm>
        </p:spPr>
        <p:txBody>
          <a:bodyPr anchor="ctr" anchorCtr="0"/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54584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3552" y="540000"/>
            <a:ext cx="6107460" cy="201168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>
              <a:defRPr sz="1800"/>
            </a:lvl2pPr>
            <a:lvl3pPr marL="720000" indent="0">
              <a:buNone/>
              <a:defRPr sz="1800"/>
            </a:lvl3pPr>
            <a:lvl4pPr>
              <a:defRPr sz="1800"/>
            </a:lvl4pPr>
            <a:lvl5pPr marL="14400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DB4AB8-A251-1D19-89FE-D1E389DC72CE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40988" y="3487738"/>
            <a:ext cx="11110023" cy="2486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31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2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94" r:id="rId2"/>
    <p:sldLayoutId id="2147483695" r:id="rId3"/>
    <p:sldLayoutId id="2147483696" r:id="rId4"/>
    <p:sldLayoutId id="2147483697" r:id="rId5"/>
    <p:sldLayoutId id="2147483700" r:id="rId6"/>
    <p:sldLayoutId id="2147483701" r:id="rId7"/>
    <p:sldLayoutId id="2147483698" r:id="rId8"/>
    <p:sldLayoutId id="2147483699" r:id="rId9"/>
    <p:sldLayoutId id="2147483702" r:id="rId1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543594"/>
          </a:xfrm>
        </p:spPr>
        <p:txBody>
          <a:bodyPr/>
          <a:lstStyle/>
          <a:p>
            <a:r>
              <a:rPr lang="en-US" dirty="0"/>
              <a:t>From He to HOLMES: Decoding The Neural Representation of Coreference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45B6D24-25AA-A010-5C6E-A95BD5EF07A3}"/>
              </a:ext>
            </a:extLst>
          </p:cNvPr>
          <p:cNvSpPr txBox="1"/>
          <p:nvPr/>
        </p:nvSpPr>
        <p:spPr>
          <a:xfrm>
            <a:off x="1129795" y="4107158"/>
            <a:ext cx="488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Sherlock Holmes she is always the women.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Sound Medium with solid fill">
            <a:extLst>
              <a:ext uri="{FF2B5EF4-FFF2-40B4-BE49-F238E27FC236}">
                <a16:creationId xmlns:a16="http://schemas.microsoft.com/office/drawing/2014/main" id="{A060E2A0-C7A5-3BC5-2B86-E8F38F47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39" y="2937464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27010B-C276-71F6-F806-47E7F009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237" y="2112198"/>
            <a:ext cx="3994387" cy="202662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C28C88-414D-EFE4-3096-7F3D31566AE7}"/>
              </a:ext>
            </a:extLst>
          </p:cNvPr>
          <p:cNvCxnSpPr/>
          <p:nvPr/>
        </p:nvCxnSpPr>
        <p:spPr>
          <a:xfrm>
            <a:off x="5403284" y="3394664"/>
            <a:ext cx="13418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1B0DA37-F18C-2965-C594-CA187ED6F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73" y="2026831"/>
            <a:ext cx="5197544" cy="2637070"/>
          </a:xfrm>
          <a:prstGeom prst="rect">
            <a:avLst/>
          </a:prstGeom>
        </p:spPr>
      </p:pic>
      <p:pic>
        <p:nvPicPr>
          <p:cNvPr id="35" name="Graphic 34" descr="Head with gears outline">
            <a:extLst>
              <a:ext uri="{FF2B5EF4-FFF2-40B4-BE49-F238E27FC236}">
                <a16:creationId xmlns:a16="http://schemas.microsoft.com/office/drawing/2014/main" id="{DD431AD4-87EE-2536-9D2D-8CFE87C01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5808" y="236749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932D89-EDE1-66AF-4C71-741C175263C4}"/>
              </a:ext>
            </a:extLst>
          </p:cNvPr>
          <p:cNvSpPr txBox="1"/>
          <p:nvPr/>
        </p:nvSpPr>
        <p:spPr>
          <a:xfrm>
            <a:off x="5450609" y="3455766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patients</a:t>
            </a:r>
          </a:p>
        </p:txBody>
      </p:sp>
    </p:spTree>
    <p:extLst>
      <p:ext uri="{BB962C8B-B14F-4D97-AF65-F5344CB8AC3E}">
        <p14:creationId xmlns:p14="http://schemas.microsoft.com/office/powerpoint/2010/main" val="415153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7C7559-A254-F3B6-0B35-B25E809F4581}"/>
              </a:ext>
            </a:extLst>
          </p:cNvPr>
          <p:cNvSpPr/>
          <p:nvPr/>
        </p:nvSpPr>
        <p:spPr>
          <a:xfrm>
            <a:off x="3315996" y="4183284"/>
            <a:ext cx="374602" cy="21601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83B2487-03A6-44D3-F6B7-7E8F4F8CED27}"/>
              </a:ext>
            </a:extLst>
          </p:cNvPr>
          <p:cNvSpPr/>
          <p:nvPr/>
        </p:nvSpPr>
        <p:spPr>
          <a:xfrm>
            <a:off x="5055134" y="4192036"/>
            <a:ext cx="852407" cy="21601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5EFA26-F3FB-A6F9-9999-254B6F7DF625}"/>
              </a:ext>
            </a:extLst>
          </p:cNvPr>
          <p:cNvSpPr/>
          <p:nvPr/>
        </p:nvSpPr>
        <p:spPr>
          <a:xfrm>
            <a:off x="1520305" y="4183285"/>
            <a:ext cx="1744915" cy="216017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Sound Medium with solid fill">
            <a:extLst>
              <a:ext uri="{FF2B5EF4-FFF2-40B4-BE49-F238E27FC236}">
                <a16:creationId xmlns:a16="http://schemas.microsoft.com/office/drawing/2014/main" id="{A060E2A0-C7A5-3BC5-2B86-E8F38F47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39" y="2937464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27010B-C276-71F6-F806-47E7F009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237" y="2112198"/>
            <a:ext cx="3994387" cy="202662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C28C88-414D-EFE4-3096-7F3D31566AE7}"/>
              </a:ext>
            </a:extLst>
          </p:cNvPr>
          <p:cNvCxnSpPr/>
          <p:nvPr/>
        </p:nvCxnSpPr>
        <p:spPr>
          <a:xfrm>
            <a:off x="5403284" y="3394664"/>
            <a:ext cx="13418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1B0DA37-F18C-2965-C594-CA187ED6F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73" y="2026831"/>
            <a:ext cx="5197544" cy="2637070"/>
          </a:xfrm>
          <a:prstGeom prst="rect">
            <a:avLst/>
          </a:prstGeom>
        </p:spPr>
      </p:pic>
      <p:pic>
        <p:nvPicPr>
          <p:cNvPr id="35" name="Graphic 34" descr="Head with gears outline">
            <a:extLst>
              <a:ext uri="{FF2B5EF4-FFF2-40B4-BE49-F238E27FC236}">
                <a16:creationId xmlns:a16="http://schemas.microsoft.com/office/drawing/2014/main" id="{DD431AD4-87EE-2536-9D2D-8CFE87C01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5808" y="236749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5B6D24-25AA-A010-5C6E-A95BD5EF07A3}"/>
              </a:ext>
            </a:extLst>
          </p:cNvPr>
          <p:cNvSpPr txBox="1"/>
          <p:nvPr/>
        </p:nvSpPr>
        <p:spPr>
          <a:xfrm>
            <a:off x="1129795" y="4107158"/>
            <a:ext cx="488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Sherlock Holmes she is always the women.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746F81-494B-E10D-C6AF-ACFFC2AEC6A6}"/>
              </a:ext>
            </a:extLst>
          </p:cNvPr>
          <p:cNvSpPr txBox="1"/>
          <p:nvPr/>
        </p:nvSpPr>
        <p:spPr>
          <a:xfrm>
            <a:off x="1618911" y="4432640"/>
            <a:ext cx="72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0E5F25-D6BB-1B65-A510-4536274384BE}"/>
              </a:ext>
            </a:extLst>
          </p:cNvPr>
          <p:cNvSpPr txBox="1"/>
          <p:nvPr/>
        </p:nvSpPr>
        <p:spPr>
          <a:xfrm>
            <a:off x="2490448" y="4432640"/>
            <a:ext cx="72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BC0CE0-A722-E91A-F225-78F4E0263B9E}"/>
              </a:ext>
            </a:extLst>
          </p:cNvPr>
          <p:cNvSpPr txBox="1"/>
          <p:nvPr/>
        </p:nvSpPr>
        <p:spPr>
          <a:xfrm>
            <a:off x="3210456" y="4429871"/>
            <a:ext cx="72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B6BB9F-32AC-C0B7-9B3B-C432EF6AEE71}"/>
              </a:ext>
            </a:extLst>
          </p:cNvPr>
          <p:cNvSpPr txBox="1"/>
          <p:nvPr/>
        </p:nvSpPr>
        <p:spPr>
          <a:xfrm>
            <a:off x="5131635" y="4435025"/>
            <a:ext cx="72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32946-545A-F3FA-5DEC-36641BBC9E5B}"/>
              </a:ext>
            </a:extLst>
          </p:cNvPr>
          <p:cNvSpPr txBox="1"/>
          <p:nvPr/>
        </p:nvSpPr>
        <p:spPr>
          <a:xfrm>
            <a:off x="5450609" y="3455766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patients</a:t>
            </a:r>
          </a:p>
        </p:txBody>
      </p:sp>
    </p:spTree>
    <p:extLst>
      <p:ext uri="{BB962C8B-B14F-4D97-AF65-F5344CB8AC3E}">
        <p14:creationId xmlns:p14="http://schemas.microsoft.com/office/powerpoint/2010/main" val="342144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BABF-A506-8E68-6C28-87C7163D711B}"/>
              </a:ext>
            </a:extLst>
          </p:cNvPr>
          <p:cNvSpPr/>
          <p:nvPr/>
        </p:nvSpPr>
        <p:spPr>
          <a:xfrm>
            <a:off x="4772217" y="2409872"/>
            <a:ext cx="1576316" cy="1576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7A0D9-3B9A-75E5-3147-901621EEB790}"/>
              </a:ext>
            </a:extLst>
          </p:cNvPr>
          <p:cNvSpPr/>
          <p:nvPr/>
        </p:nvSpPr>
        <p:spPr>
          <a:xfrm>
            <a:off x="4924617" y="2562272"/>
            <a:ext cx="1576316" cy="1576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B3404-D75F-2991-04C1-7146F0415D39}"/>
              </a:ext>
            </a:extLst>
          </p:cNvPr>
          <p:cNvSpPr/>
          <p:nvPr/>
        </p:nvSpPr>
        <p:spPr>
          <a:xfrm>
            <a:off x="5077017" y="2714672"/>
            <a:ext cx="1576316" cy="1576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3FD14-AF2D-F1B6-18DA-A76C31957FD5}"/>
              </a:ext>
            </a:extLst>
          </p:cNvPr>
          <p:cNvSpPr/>
          <p:nvPr/>
        </p:nvSpPr>
        <p:spPr>
          <a:xfrm>
            <a:off x="5229417" y="2867072"/>
            <a:ext cx="1576316" cy="1576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12C1A-43C0-2C2E-7DBB-C205F2B51DE7}"/>
              </a:ext>
            </a:extLst>
          </p:cNvPr>
          <p:cNvSpPr/>
          <p:nvPr/>
        </p:nvSpPr>
        <p:spPr>
          <a:xfrm>
            <a:off x="1216217" y="2562272"/>
            <a:ext cx="1576316" cy="1576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AA1AE9-6273-1B74-FA44-2BBF45360E12}"/>
              </a:ext>
            </a:extLst>
          </p:cNvPr>
          <p:cNvCxnSpPr/>
          <p:nvPr/>
        </p:nvCxnSpPr>
        <p:spPr>
          <a:xfrm>
            <a:off x="3219024" y="3414926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1D0002-AA73-3F3A-557C-1002427682A8}"/>
              </a:ext>
            </a:extLst>
          </p:cNvPr>
          <p:cNvSpPr txBox="1"/>
          <p:nvPr/>
        </p:nvSpPr>
        <p:spPr>
          <a:xfrm>
            <a:off x="1373442" y="2888765"/>
            <a:ext cx="141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A855C0-8CCC-F7DC-10BC-E27F02A54039}"/>
              </a:ext>
            </a:extLst>
          </p:cNvPr>
          <p:cNvCxnSpPr/>
          <p:nvPr/>
        </p:nvCxnSpPr>
        <p:spPr>
          <a:xfrm>
            <a:off x="6978224" y="344758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8BF6C40-729E-64A9-2014-51D0D2FD3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2"/>
          <a:stretch/>
        </p:blipFill>
        <p:spPr>
          <a:xfrm>
            <a:off x="8389256" y="1993659"/>
            <a:ext cx="3802743" cy="23526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3B7DA1-F75B-A2A9-38C2-38F647AF93EA}"/>
              </a:ext>
            </a:extLst>
          </p:cNvPr>
          <p:cNvSpPr txBox="1"/>
          <p:nvPr/>
        </p:nvSpPr>
        <p:spPr>
          <a:xfrm>
            <a:off x="9404349" y="4269842"/>
            <a:ext cx="1282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Onset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F47C1-8A97-4CF7-2702-89780E6A7BA0}"/>
              </a:ext>
            </a:extLst>
          </p:cNvPr>
          <p:cNvCxnSpPr/>
          <p:nvPr/>
        </p:nvCxnSpPr>
        <p:spPr>
          <a:xfrm flipV="1">
            <a:off x="9874250" y="235585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EF2571-FD04-BF50-EC7E-27C38E0AF6EC}"/>
              </a:ext>
            </a:extLst>
          </p:cNvPr>
          <p:cNvSpPr txBox="1"/>
          <p:nvPr/>
        </p:nvSpPr>
        <p:spPr>
          <a:xfrm>
            <a:off x="3230668" y="3045594"/>
            <a:ext cx="169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401 Time Points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BF6029-9E87-C33B-D9A5-3A865AA678F9}"/>
              </a:ext>
            </a:extLst>
          </p:cNvPr>
          <p:cNvCxnSpPr/>
          <p:nvPr/>
        </p:nvCxnSpPr>
        <p:spPr>
          <a:xfrm>
            <a:off x="1936750" y="1767637"/>
            <a:ext cx="0" cy="642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F20415-2E1A-22B0-914F-408D6FE91985}"/>
              </a:ext>
            </a:extLst>
          </p:cNvPr>
          <p:cNvSpPr txBox="1"/>
          <p:nvPr/>
        </p:nvSpPr>
        <p:spPr>
          <a:xfrm>
            <a:off x="677596" y="1322105"/>
            <a:ext cx="290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MEG Channels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CBD1A-3769-BFA8-9F98-5E7CE0423C86}"/>
              </a:ext>
            </a:extLst>
          </p:cNvPr>
          <p:cNvSpPr txBox="1"/>
          <p:nvPr/>
        </p:nvSpPr>
        <p:spPr>
          <a:xfrm>
            <a:off x="564223" y="4953750"/>
            <a:ext cx="31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Labels: Semantic Features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F72C70-023D-CB7C-9359-D554A919A375}"/>
              </a:ext>
            </a:extLst>
          </p:cNvPr>
          <p:cNvCxnSpPr>
            <a:cxnSpLocks/>
          </p:cNvCxnSpPr>
          <p:nvPr/>
        </p:nvCxnSpPr>
        <p:spPr>
          <a:xfrm flipV="1">
            <a:off x="1936750" y="4269842"/>
            <a:ext cx="0" cy="65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BE2C03-531B-F999-4770-6DE6DFF40CF0}"/>
              </a:ext>
            </a:extLst>
          </p:cNvPr>
          <p:cNvSpPr txBox="1"/>
          <p:nvPr/>
        </p:nvSpPr>
        <p:spPr>
          <a:xfrm>
            <a:off x="7119151" y="3470564"/>
            <a:ext cx="8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5DC53-734A-1D0D-5A97-EBE5FCE2ACFC}"/>
              </a:ext>
            </a:extLst>
          </p:cNvPr>
          <p:cNvSpPr txBox="1"/>
          <p:nvPr/>
        </p:nvSpPr>
        <p:spPr>
          <a:xfrm>
            <a:off x="4493879" y="27816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ROC</a:t>
            </a:r>
          </a:p>
          <a:p>
            <a:pPr algn="ctr"/>
            <a:r>
              <a:rPr lang="en-US" dirty="0"/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313187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7FDE-9724-0F59-AF64-A8C9690B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1:</a:t>
            </a:r>
            <a:br>
              <a:rPr lang="en-US" dirty="0"/>
            </a:br>
            <a:r>
              <a:rPr lang="en-US" dirty="0"/>
              <a:t>Are Different Types of Nouns Differentiable?</a:t>
            </a:r>
          </a:p>
        </p:txBody>
      </p:sp>
    </p:spTree>
    <p:extLst>
      <p:ext uri="{BB962C8B-B14F-4D97-AF65-F5344CB8AC3E}">
        <p14:creationId xmlns:p14="http://schemas.microsoft.com/office/powerpoint/2010/main" val="52536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7FDE-9724-0F59-AF64-A8C9690B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1:</a:t>
            </a:r>
            <a:br>
              <a:rPr lang="en-US" dirty="0"/>
            </a:br>
            <a:r>
              <a:rPr lang="en-US" dirty="0"/>
              <a:t>Are Different Types of Nouns Differentiable?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1740F-B65F-E0A3-66F6-9AD6A0B306FC}"/>
              </a:ext>
            </a:extLst>
          </p:cNvPr>
          <p:cNvSpPr txBox="1"/>
          <p:nvPr/>
        </p:nvSpPr>
        <p:spPr>
          <a:xfrm>
            <a:off x="7779657" y="863600"/>
            <a:ext cx="39478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1) Segmented the story into 5 samples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2) Used Trained 1 v All Logistic Regression Model with part of speech as the classes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3) Used ROC AUC to evaluate </a:t>
            </a:r>
            <a:r>
              <a:rPr lang="en-US" sz="2400" dirty="0" err="1">
                <a:latin typeface="Avenir Next LT Pro" panose="020B0504020202020204" pitchFamily="34" charset="0"/>
              </a:rPr>
              <a:t>decodability</a:t>
            </a:r>
            <a:endParaRPr lang="en-US" sz="2400" dirty="0">
              <a:latin typeface="Avenir Next LT Pro" panose="020B0504020202020204" pitchFamily="34" charset="0"/>
            </a:endParaRP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4) Used a permutation-cluster test to establish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31050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D20D6F-731D-2DBA-2FCD-A62E1BF5C7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264571" cy="6974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98881F-DF45-4775-7A57-18B20E54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0852" y="905629"/>
            <a:ext cx="9890622" cy="5018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7E77AF-306B-AB46-6CEA-4571E7A0045A}"/>
              </a:ext>
            </a:extLst>
          </p:cNvPr>
          <p:cNvSpPr txBox="1"/>
          <p:nvPr/>
        </p:nvSpPr>
        <p:spPr>
          <a:xfrm>
            <a:off x="5330075" y="5739152"/>
            <a:ext cx="160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 Onset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E2494-8F95-66D4-B1B5-2E006282CFA4}"/>
              </a:ext>
            </a:extLst>
          </p:cNvPr>
          <p:cNvSpPr txBox="1"/>
          <p:nvPr/>
        </p:nvSpPr>
        <p:spPr>
          <a:xfrm>
            <a:off x="1365968" y="5476295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-2s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A1A29-BD95-FECB-5435-78C1493EFF54}"/>
              </a:ext>
            </a:extLst>
          </p:cNvPr>
          <p:cNvSpPr txBox="1"/>
          <p:nvPr/>
        </p:nvSpPr>
        <p:spPr>
          <a:xfrm>
            <a:off x="10242775" y="5476295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856F-C412-ED06-FEEE-CC77DCEDC68A}"/>
              </a:ext>
            </a:extLst>
          </p:cNvPr>
          <p:cNvSpPr txBox="1"/>
          <p:nvPr/>
        </p:nvSpPr>
        <p:spPr>
          <a:xfrm>
            <a:off x="617854" y="5135516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9EE9ED-6687-46EB-6965-3BB85C7B18BF}"/>
              </a:ext>
            </a:extLst>
          </p:cNvPr>
          <p:cNvSpPr txBox="1"/>
          <p:nvPr/>
        </p:nvSpPr>
        <p:spPr>
          <a:xfrm>
            <a:off x="8750565" y="1537818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Pronoun</a:t>
            </a:r>
          </a:p>
          <a:p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Noun</a:t>
            </a:r>
          </a:p>
          <a:p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</a:rPr>
              <a:t>Proper Noun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9C027-F489-3DA4-FB09-A68AF53EB4C2}"/>
              </a:ext>
            </a:extLst>
          </p:cNvPr>
          <p:cNvSpPr txBox="1"/>
          <p:nvPr/>
        </p:nvSpPr>
        <p:spPr>
          <a:xfrm>
            <a:off x="617854" y="1353152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63470-4431-98C5-3C85-E62BFB689F08}"/>
              </a:ext>
            </a:extLst>
          </p:cNvPr>
          <p:cNvSpPr txBox="1"/>
          <p:nvPr/>
        </p:nvSpPr>
        <p:spPr>
          <a:xfrm>
            <a:off x="593320" y="3230058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8F79E-00A7-CDFA-4C97-8924CBE5DD30}"/>
              </a:ext>
            </a:extLst>
          </p:cNvPr>
          <p:cNvSpPr txBox="1"/>
          <p:nvPr/>
        </p:nvSpPr>
        <p:spPr>
          <a:xfrm>
            <a:off x="1677949" y="975296"/>
            <a:ext cx="501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Decoding Performance</a:t>
            </a:r>
          </a:p>
          <a:p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over Time (AUC)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3DC0DF-ABC9-7CA0-2916-B3D5991C58F5}"/>
              </a:ext>
            </a:extLst>
          </p:cNvPr>
          <p:cNvCxnSpPr>
            <a:cxnSpLocks/>
          </p:cNvCxnSpPr>
          <p:nvPr/>
        </p:nvCxnSpPr>
        <p:spPr>
          <a:xfrm flipV="1">
            <a:off x="6046163" y="1865086"/>
            <a:ext cx="0" cy="36112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32DDFD-5D7F-3510-6A72-7D7A322C8A42}"/>
              </a:ext>
            </a:extLst>
          </p:cNvPr>
          <p:cNvSpPr txBox="1"/>
          <p:nvPr/>
        </p:nvSpPr>
        <p:spPr>
          <a:xfrm>
            <a:off x="5859461" y="5430685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0s</a:t>
            </a:r>
          </a:p>
        </p:txBody>
      </p:sp>
    </p:spTree>
    <p:extLst>
      <p:ext uri="{BB962C8B-B14F-4D97-AF65-F5344CB8AC3E}">
        <p14:creationId xmlns:p14="http://schemas.microsoft.com/office/powerpoint/2010/main" val="229713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7FDE-9724-0F59-AF64-A8C9690B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65" y="2419173"/>
            <a:ext cx="7492092" cy="1554480"/>
          </a:xfrm>
        </p:spPr>
        <p:txBody>
          <a:bodyPr/>
          <a:lstStyle/>
          <a:p>
            <a:r>
              <a:rPr lang="en-US" dirty="0"/>
              <a:t>Analysis 2:Are there semantically different Neural representations to the same audio stimuli Based on Coreference?</a:t>
            </a:r>
          </a:p>
        </p:txBody>
      </p:sp>
    </p:spTree>
    <p:extLst>
      <p:ext uri="{BB962C8B-B14F-4D97-AF65-F5344CB8AC3E}">
        <p14:creationId xmlns:p14="http://schemas.microsoft.com/office/powerpoint/2010/main" val="198792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7FDE-9724-0F59-AF64-A8C9690B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65" y="2419173"/>
            <a:ext cx="7492092" cy="1554480"/>
          </a:xfrm>
        </p:spPr>
        <p:txBody>
          <a:bodyPr/>
          <a:lstStyle/>
          <a:p>
            <a:r>
              <a:rPr lang="en-US" dirty="0"/>
              <a:t>Analysis 2:Are there semantically different Neural representations to the same audio stimuli Based on Coreference?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76A00-EDEB-2D27-0BD8-C296BD86C993}"/>
              </a:ext>
            </a:extLst>
          </p:cNvPr>
          <p:cNvSpPr txBox="1"/>
          <p:nvPr/>
        </p:nvSpPr>
        <p:spPr>
          <a:xfrm>
            <a:off x="7972879" y="268514"/>
            <a:ext cx="42191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1) Selected the 18 most common characters in the dataset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2) Selected the 10 most common pronouns associated with these characters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3) For each pronoun,  trained a 1 v all LR model for each character with at least 30 coreferences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4) Evaluated using same metrics</a:t>
            </a:r>
          </a:p>
        </p:txBody>
      </p:sp>
    </p:spTree>
    <p:extLst>
      <p:ext uri="{BB962C8B-B14F-4D97-AF65-F5344CB8AC3E}">
        <p14:creationId xmlns:p14="http://schemas.microsoft.com/office/powerpoint/2010/main" val="277345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94DAF-D99C-24E2-1C37-736B7D8CDA55}"/>
              </a:ext>
            </a:extLst>
          </p:cNvPr>
          <p:cNvSpPr txBox="1"/>
          <p:nvPr/>
        </p:nvSpPr>
        <p:spPr>
          <a:xfrm>
            <a:off x="624115" y="3185886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443D-E1AC-A6AE-AB7E-5219BE64A31C}"/>
              </a:ext>
            </a:extLst>
          </p:cNvPr>
          <p:cNvSpPr txBox="1"/>
          <p:nvPr/>
        </p:nvSpPr>
        <p:spPr>
          <a:xfrm>
            <a:off x="624115" y="1476293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8F883-03DB-DEA3-379A-633FFE735EDB}"/>
              </a:ext>
            </a:extLst>
          </p:cNvPr>
          <p:cNvSpPr txBox="1"/>
          <p:nvPr/>
        </p:nvSpPr>
        <p:spPr>
          <a:xfrm>
            <a:off x="665465" y="5012375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BA96D4-094C-7CFF-CB9A-B9E9F30E3982}"/>
              </a:ext>
            </a:extLst>
          </p:cNvPr>
          <p:cNvCxnSpPr>
            <a:cxnSpLocks/>
          </p:cNvCxnSpPr>
          <p:nvPr/>
        </p:nvCxnSpPr>
        <p:spPr>
          <a:xfrm>
            <a:off x="6096000" y="4564743"/>
            <a:ext cx="0" cy="83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D05F67-1B58-F5AF-96B8-C8337791BEA2}"/>
              </a:ext>
            </a:extLst>
          </p:cNvPr>
          <p:cNvSpPr txBox="1"/>
          <p:nvPr/>
        </p:nvSpPr>
        <p:spPr>
          <a:xfrm>
            <a:off x="5402885" y="5478693"/>
            <a:ext cx="145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Onset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30916-81E1-7372-4E9D-5802AD92CD0B}"/>
              </a:ext>
            </a:extLst>
          </p:cNvPr>
          <p:cNvSpPr txBox="1"/>
          <p:nvPr/>
        </p:nvSpPr>
        <p:spPr>
          <a:xfrm>
            <a:off x="1438463" y="605182"/>
            <a:ext cx="72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All: Decoding Performance over Time (AUC)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D04018-55C3-CC83-A687-D949450A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98" y="1009975"/>
            <a:ext cx="9836604" cy="49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4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94DAF-D99C-24E2-1C37-736B7D8CDA55}"/>
              </a:ext>
            </a:extLst>
          </p:cNvPr>
          <p:cNvSpPr txBox="1"/>
          <p:nvPr/>
        </p:nvSpPr>
        <p:spPr>
          <a:xfrm>
            <a:off x="624115" y="3185886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443D-E1AC-A6AE-AB7E-5219BE64A31C}"/>
              </a:ext>
            </a:extLst>
          </p:cNvPr>
          <p:cNvSpPr txBox="1"/>
          <p:nvPr/>
        </p:nvSpPr>
        <p:spPr>
          <a:xfrm>
            <a:off x="624115" y="1476293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8F883-03DB-DEA3-379A-633FFE735EDB}"/>
              </a:ext>
            </a:extLst>
          </p:cNvPr>
          <p:cNvSpPr txBox="1"/>
          <p:nvPr/>
        </p:nvSpPr>
        <p:spPr>
          <a:xfrm>
            <a:off x="665465" y="5012375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BA96D4-094C-7CFF-CB9A-B9E9F30E3982}"/>
              </a:ext>
            </a:extLst>
          </p:cNvPr>
          <p:cNvCxnSpPr>
            <a:cxnSpLocks/>
          </p:cNvCxnSpPr>
          <p:nvPr/>
        </p:nvCxnSpPr>
        <p:spPr>
          <a:xfrm>
            <a:off x="6096000" y="4564743"/>
            <a:ext cx="0" cy="83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D05F67-1B58-F5AF-96B8-C8337791BEA2}"/>
              </a:ext>
            </a:extLst>
          </p:cNvPr>
          <p:cNvSpPr txBox="1"/>
          <p:nvPr/>
        </p:nvSpPr>
        <p:spPr>
          <a:xfrm>
            <a:off x="5402885" y="5478693"/>
            <a:ext cx="145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Onset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30916-81E1-7372-4E9D-5802AD92CD0B}"/>
              </a:ext>
            </a:extLst>
          </p:cNvPr>
          <p:cNvSpPr txBox="1"/>
          <p:nvPr/>
        </p:nvSpPr>
        <p:spPr>
          <a:xfrm>
            <a:off x="1438463" y="605182"/>
            <a:ext cx="72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Holmes: Decoding Performance over Time (AUC)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991B4-1413-112F-A038-04402C67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36" y="789848"/>
            <a:ext cx="9622201" cy="48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88C-4518-8DA5-1DFF-70A655859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/>
          <a:lstStyle/>
          <a:p>
            <a:r>
              <a:rPr lang="en-US" dirty="0"/>
              <a:t>What Is COREFERENCE?</a:t>
            </a:r>
          </a:p>
        </p:txBody>
      </p:sp>
    </p:spTree>
    <p:extLst>
      <p:ext uri="{BB962C8B-B14F-4D97-AF65-F5344CB8AC3E}">
        <p14:creationId xmlns:p14="http://schemas.microsoft.com/office/powerpoint/2010/main" val="360135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94DAF-D99C-24E2-1C37-736B7D8CDA55}"/>
              </a:ext>
            </a:extLst>
          </p:cNvPr>
          <p:cNvSpPr txBox="1"/>
          <p:nvPr/>
        </p:nvSpPr>
        <p:spPr>
          <a:xfrm>
            <a:off x="624115" y="3185886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443D-E1AC-A6AE-AB7E-5219BE64A31C}"/>
              </a:ext>
            </a:extLst>
          </p:cNvPr>
          <p:cNvSpPr txBox="1"/>
          <p:nvPr/>
        </p:nvSpPr>
        <p:spPr>
          <a:xfrm>
            <a:off x="624115" y="1476293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8F883-03DB-DEA3-379A-633FFE735EDB}"/>
              </a:ext>
            </a:extLst>
          </p:cNvPr>
          <p:cNvSpPr txBox="1"/>
          <p:nvPr/>
        </p:nvSpPr>
        <p:spPr>
          <a:xfrm>
            <a:off x="665465" y="5012375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BA96D4-094C-7CFF-CB9A-B9E9F30E3982}"/>
              </a:ext>
            </a:extLst>
          </p:cNvPr>
          <p:cNvCxnSpPr>
            <a:cxnSpLocks/>
          </p:cNvCxnSpPr>
          <p:nvPr/>
        </p:nvCxnSpPr>
        <p:spPr>
          <a:xfrm>
            <a:off x="6096000" y="4564743"/>
            <a:ext cx="0" cy="83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D05F67-1B58-F5AF-96B8-C8337791BEA2}"/>
              </a:ext>
            </a:extLst>
          </p:cNvPr>
          <p:cNvSpPr txBox="1"/>
          <p:nvPr/>
        </p:nvSpPr>
        <p:spPr>
          <a:xfrm>
            <a:off x="5402885" y="5478693"/>
            <a:ext cx="145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Onset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30916-81E1-7372-4E9D-5802AD92CD0B}"/>
              </a:ext>
            </a:extLst>
          </p:cNvPr>
          <p:cNvSpPr txBox="1"/>
          <p:nvPr/>
        </p:nvSpPr>
        <p:spPr>
          <a:xfrm>
            <a:off x="1438463" y="605182"/>
            <a:ext cx="72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Pronoun (He): Decoding Performance over Time (AUC)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A29D5-ABD1-B580-6B6F-E413A35C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53" y="1127945"/>
            <a:ext cx="9568089" cy="48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1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94DAF-D99C-24E2-1C37-736B7D8CDA55}"/>
              </a:ext>
            </a:extLst>
          </p:cNvPr>
          <p:cNvSpPr txBox="1"/>
          <p:nvPr/>
        </p:nvSpPr>
        <p:spPr>
          <a:xfrm>
            <a:off x="624115" y="3185886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443D-E1AC-A6AE-AB7E-5219BE64A31C}"/>
              </a:ext>
            </a:extLst>
          </p:cNvPr>
          <p:cNvSpPr txBox="1"/>
          <p:nvPr/>
        </p:nvSpPr>
        <p:spPr>
          <a:xfrm>
            <a:off x="624115" y="1476293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8F883-03DB-DEA3-379A-633FFE735EDB}"/>
              </a:ext>
            </a:extLst>
          </p:cNvPr>
          <p:cNvSpPr txBox="1"/>
          <p:nvPr/>
        </p:nvSpPr>
        <p:spPr>
          <a:xfrm>
            <a:off x="665465" y="5012375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BA96D4-094C-7CFF-CB9A-B9E9F30E3982}"/>
              </a:ext>
            </a:extLst>
          </p:cNvPr>
          <p:cNvCxnSpPr>
            <a:cxnSpLocks/>
          </p:cNvCxnSpPr>
          <p:nvPr/>
        </p:nvCxnSpPr>
        <p:spPr>
          <a:xfrm>
            <a:off x="6096000" y="4564743"/>
            <a:ext cx="0" cy="83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D05F67-1B58-F5AF-96B8-C8337791BEA2}"/>
              </a:ext>
            </a:extLst>
          </p:cNvPr>
          <p:cNvSpPr txBox="1"/>
          <p:nvPr/>
        </p:nvSpPr>
        <p:spPr>
          <a:xfrm>
            <a:off x="5402885" y="5478693"/>
            <a:ext cx="145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Onset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30916-81E1-7372-4E9D-5802AD92CD0B}"/>
              </a:ext>
            </a:extLst>
          </p:cNvPr>
          <p:cNvSpPr txBox="1"/>
          <p:nvPr/>
        </p:nvSpPr>
        <p:spPr>
          <a:xfrm>
            <a:off x="1438463" y="605182"/>
            <a:ext cx="72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Holmes (He): Decoding Performance over Time (AUC)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A5D9E-A79A-7E63-EF23-3A779C07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53" y="719951"/>
            <a:ext cx="9720489" cy="49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5352-8F7E-D3D1-F331-645779CE1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3:Is there a semantic trace of the Character being replaced by the PRONOUN?</a:t>
            </a:r>
          </a:p>
        </p:txBody>
      </p:sp>
    </p:spTree>
    <p:extLst>
      <p:ext uri="{BB962C8B-B14F-4D97-AF65-F5344CB8AC3E}">
        <p14:creationId xmlns:p14="http://schemas.microsoft.com/office/powerpoint/2010/main" val="1071572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5352-8F7E-D3D1-F331-645779CE1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3:Is there a semantic trace of the Character being replaced by the PRONOUN?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28C67-DB77-FED2-F4DE-73C0F7A64AB2}"/>
              </a:ext>
            </a:extLst>
          </p:cNvPr>
          <p:cNvSpPr txBox="1"/>
          <p:nvPr/>
        </p:nvSpPr>
        <p:spPr>
          <a:xfrm>
            <a:off x="7689850" y="667657"/>
            <a:ext cx="42191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1) Of the previous 18, chose characters with 2 syllables leaving 18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2) Train a LR classifying characters on associated audio stimuli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3) Test on the referential nouns associated with that character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4) Apply same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428047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443D-E1AC-A6AE-AB7E-5219BE64A31C}"/>
              </a:ext>
            </a:extLst>
          </p:cNvPr>
          <p:cNvSpPr txBox="1"/>
          <p:nvPr/>
        </p:nvSpPr>
        <p:spPr>
          <a:xfrm>
            <a:off x="624115" y="1476293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8F883-03DB-DEA3-379A-633FFE735EDB}"/>
              </a:ext>
            </a:extLst>
          </p:cNvPr>
          <p:cNvSpPr txBox="1"/>
          <p:nvPr/>
        </p:nvSpPr>
        <p:spPr>
          <a:xfrm>
            <a:off x="665465" y="5122087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BA96D4-094C-7CFF-CB9A-B9E9F30E3982}"/>
              </a:ext>
            </a:extLst>
          </p:cNvPr>
          <p:cNvCxnSpPr>
            <a:cxnSpLocks/>
          </p:cNvCxnSpPr>
          <p:nvPr/>
        </p:nvCxnSpPr>
        <p:spPr>
          <a:xfrm>
            <a:off x="5818111" y="5381707"/>
            <a:ext cx="0" cy="2194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D05F67-1B58-F5AF-96B8-C8337791BEA2}"/>
              </a:ext>
            </a:extLst>
          </p:cNvPr>
          <p:cNvSpPr txBox="1"/>
          <p:nvPr/>
        </p:nvSpPr>
        <p:spPr>
          <a:xfrm>
            <a:off x="5112600" y="5632217"/>
            <a:ext cx="145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Onset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30916-81E1-7372-4E9D-5802AD92CD0B}"/>
              </a:ext>
            </a:extLst>
          </p:cNvPr>
          <p:cNvSpPr txBox="1"/>
          <p:nvPr/>
        </p:nvSpPr>
        <p:spPr>
          <a:xfrm>
            <a:off x="1438463" y="605182"/>
            <a:ext cx="72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All: Decoding Performance over Time (AUC)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6BA72-7F7E-3ECA-9092-D9177EAC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57" y="890361"/>
            <a:ext cx="9444380" cy="4791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6351F-C268-6E00-08F6-CB2FFE0CF244}"/>
              </a:ext>
            </a:extLst>
          </p:cNvPr>
          <p:cNvSpPr txBox="1"/>
          <p:nvPr/>
        </p:nvSpPr>
        <p:spPr>
          <a:xfrm>
            <a:off x="614665" y="3299190"/>
            <a:ext cx="64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0.52</a:t>
            </a:r>
          </a:p>
        </p:txBody>
      </p:sp>
    </p:spTree>
    <p:extLst>
      <p:ext uri="{BB962C8B-B14F-4D97-AF65-F5344CB8AC3E}">
        <p14:creationId xmlns:p14="http://schemas.microsoft.com/office/powerpoint/2010/main" val="1033761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52BD-E24E-1113-54B1-A35B5E462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7966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250F-0F74-3FA7-2EEE-6684DB86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AC3C-2D5D-CB21-0C0C-825E65004A2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20057" y="2287435"/>
            <a:ext cx="5036457" cy="3768195"/>
          </a:xfrm>
        </p:spPr>
        <p:txBody>
          <a:bodyPr/>
          <a:lstStyle/>
          <a:p>
            <a:r>
              <a:rPr lang="en-US" dirty="0"/>
              <a:t>Clear evidence of different representations between different types of nouns</a:t>
            </a:r>
          </a:p>
          <a:p>
            <a:r>
              <a:rPr lang="en-US" dirty="0"/>
              <a:t>Show evidence of prediction for common and pronouns as neural activity becomes decodable pre-onset</a:t>
            </a:r>
          </a:p>
          <a:p>
            <a:r>
              <a:rPr lang="en-US" dirty="0"/>
              <a:t>Trend doesn’t hold w/ proper nouns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E2492-E9AE-3016-6D86-8CD043B5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6870"/>
            <a:ext cx="5111860" cy="27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8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8249-B3B5-1D26-5D62-24A40C3C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&amp;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6504-7FF8-7EE7-5AFA-38081D95ED2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Didn’t find evidence of a neural trace of coreference during the processing of pronouns</a:t>
            </a:r>
          </a:p>
          <a:p>
            <a:r>
              <a:rPr lang="en-US" dirty="0"/>
              <a:t>Sources of error in assigning coreference – </a:t>
            </a:r>
            <a:r>
              <a:rPr lang="en-US" dirty="0" err="1"/>
              <a:t>fastcoref</a:t>
            </a:r>
            <a:r>
              <a:rPr lang="en-US" dirty="0"/>
              <a:t> model has an F1 score of 78.5 so the data labeling isn’t perfect</a:t>
            </a:r>
          </a:p>
          <a:p>
            <a:r>
              <a:rPr lang="en-US" dirty="0"/>
              <a:t>Differences in audio stimuli, particularly with experiment 3 add further levels of noise making it challenging to decipher results.</a:t>
            </a:r>
          </a:p>
          <a:p>
            <a:r>
              <a:rPr lang="en-US" dirty="0"/>
              <a:t>Despite the dataset being large, certain subtabs of the data are relatively small</a:t>
            </a:r>
          </a:p>
          <a:p>
            <a:pPr lvl="1"/>
            <a:r>
              <a:rPr lang="en-US" dirty="0"/>
              <a:t>	Especially characters besides Holmes and Watson</a:t>
            </a:r>
          </a:p>
        </p:txBody>
      </p:sp>
    </p:spTree>
    <p:extLst>
      <p:ext uri="{BB962C8B-B14F-4D97-AF65-F5344CB8AC3E}">
        <p14:creationId xmlns:p14="http://schemas.microsoft.com/office/powerpoint/2010/main" val="2101439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539751"/>
            <a:ext cx="4451349" cy="208222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E30C-1333-5529-886B-FD732D3DC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/>
          <a:p>
            <a:r>
              <a:rPr lang="en-US" sz="2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547815" y="307757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49CB1-1601-5C0F-E716-9C20528A4C25}"/>
              </a:ext>
            </a:extLst>
          </p:cNvPr>
          <p:cNvSpPr txBox="1"/>
          <p:nvPr/>
        </p:nvSpPr>
        <p:spPr>
          <a:xfrm>
            <a:off x="931459" y="1369410"/>
            <a:ext cx="1074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Sherlock Holmes she is always the women.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He felt no emotion akin to love for Irene Adler.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780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547815" y="307757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49CB1-1601-5C0F-E716-9C20528A4C25}"/>
              </a:ext>
            </a:extLst>
          </p:cNvPr>
          <p:cNvSpPr txBox="1"/>
          <p:nvPr/>
        </p:nvSpPr>
        <p:spPr>
          <a:xfrm>
            <a:off x="931459" y="1369410"/>
            <a:ext cx="1074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Sherlock Holmes she is always the women.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He felt no emotion akin to love for Irene Adler.</a:t>
            </a:r>
          </a:p>
          <a:p>
            <a:endParaRPr lang="en-US" sz="3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49E05B-B73B-5817-ECE9-A3CA9B910BDD}"/>
              </a:ext>
            </a:extLst>
          </p:cNvPr>
          <p:cNvSpPr/>
          <p:nvPr/>
        </p:nvSpPr>
        <p:spPr>
          <a:xfrm>
            <a:off x="986050" y="3589361"/>
            <a:ext cx="658506" cy="600502"/>
          </a:xfrm>
          <a:prstGeom prst="roundRect">
            <a:avLst/>
          </a:prstGeom>
          <a:noFill/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56F7EC-79A9-B31B-42D1-B1467E283F72}"/>
              </a:ext>
            </a:extLst>
          </p:cNvPr>
          <p:cNvSpPr/>
          <p:nvPr/>
        </p:nvSpPr>
        <p:spPr>
          <a:xfrm>
            <a:off x="1617261" y="1419367"/>
            <a:ext cx="3500650" cy="60050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C6AE01-9526-DF23-8A35-F4C9E77F1D23}"/>
              </a:ext>
            </a:extLst>
          </p:cNvPr>
          <p:cNvSpPr/>
          <p:nvPr/>
        </p:nvSpPr>
        <p:spPr>
          <a:xfrm>
            <a:off x="986050" y="3589361"/>
            <a:ext cx="631212" cy="60050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74EA8E-CBA2-B66F-5CBA-BDF4CBEFBFD9}"/>
              </a:ext>
            </a:extLst>
          </p:cNvPr>
          <p:cNvSpPr/>
          <p:nvPr/>
        </p:nvSpPr>
        <p:spPr>
          <a:xfrm>
            <a:off x="5166247" y="1419367"/>
            <a:ext cx="797825" cy="60050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81580D-C41D-4899-4F0F-C184EF469429}"/>
              </a:ext>
            </a:extLst>
          </p:cNvPr>
          <p:cNvSpPr/>
          <p:nvPr/>
        </p:nvSpPr>
        <p:spPr>
          <a:xfrm>
            <a:off x="8703292" y="1419367"/>
            <a:ext cx="1580296" cy="60050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5518B5-4558-750A-90A3-631C65BDE7AA}"/>
              </a:ext>
            </a:extLst>
          </p:cNvPr>
          <p:cNvSpPr/>
          <p:nvPr/>
        </p:nvSpPr>
        <p:spPr>
          <a:xfrm>
            <a:off x="8125537" y="3589361"/>
            <a:ext cx="2321824" cy="60050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547815" y="307757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49CB1-1601-5C0F-E716-9C20528A4C25}"/>
              </a:ext>
            </a:extLst>
          </p:cNvPr>
          <p:cNvSpPr txBox="1"/>
          <p:nvPr/>
        </p:nvSpPr>
        <p:spPr>
          <a:xfrm>
            <a:off x="931459" y="1369410"/>
            <a:ext cx="1074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Sherlock Holmes she is always the women.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He felt no emotion akin to love for Irene Adler.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22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10E20B-5BD8-E3C0-7784-8F18BC22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87" y="552920"/>
            <a:ext cx="7562850" cy="459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CC5CE1-B310-3E3F-19B4-476876C934F6}"/>
              </a:ext>
            </a:extLst>
          </p:cNvPr>
          <p:cNvSpPr txBox="1"/>
          <p:nvPr/>
        </p:nvSpPr>
        <p:spPr>
          <a:xfrm>
            <a:off x="2750024" y="5233916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294C5-8AC5-AA8F-6240-31F8A18268AC}"/>
              </a:ext>
            </a:extLst>
          </p:cNvPr>
          <p:cNvSpPr txBox="1"/>
          <p:nvPr/>
        </p:nvSpPr>
        <p:spPr>
          <a:xfrm>
            <a:off x="4212608" y="5233916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76B7F-DA89-DB25-5EF8-FD447A0B4F85}"/>
              </a:ext>
            </a:extLst>
          </p:cNvPr>
          <p:cNvSpPr txBox="1"/>
          <p:nvPr/>
        </p:nvSpPr>
        <p:spPr>
          <a:xfrm>
            <a:off x="5591081" y="5233916"/>
            <a:ext cx="12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McCarthy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493D2-5C4F-6105-8D95-05C3C5FB7BAE}"/>
              </a:ext>
            </a:extLst>
          </p:cNvPr>
          <p:cNvSpPr txBox="1"/>
          <p:nvPr/>
        </p:nvSpPr>
        <p:spPr>
          <a:xfrm>
            <a:off x="7265183" y="5233916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7E6BA3-1767-4602-A82E-5857F66324D4}"/>
              </a:ext>
            </a:extLst>
          </p:cNvPr>
          <p:cNvSpPr txBox="1"/>
          <p:nvPr/>
        </p:nvSpPr>
        <p:spPr>
          <a:xfrm>
            <a:off x="8784658" y="5233916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Doran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4D266-1E94-AA67-D0FD-B8DDCD90C86B}"/>
              </a:ext>
            </a:extLst>
          </p:cNvPr>
          <p:cNvSpPr txBox="1"/>
          <p:nvPr/>
        </p:nvSpPr>
        <p:spPr>
          <a:xfrm>
            <a:off x="3416609" y="5659094"/>
            <a:ext cx="694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Frequency of Character Names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AE22B-4F20-AD0D-48D1-B741B72014AE}"/>
              </a:ext>
            </a:extLst>
          </p:cNvPr>
          <p:cNvSpPr txBox="1"/>
          <p:nvPr/>
        </p:nvSpPr>
        <p:spPr>
          <a:xfrm>
            <a:off x="2920621" y="4046228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08BC6-97E6-8A78-3ED1-BCDAC32F9885}"/>
              </a:ext>
            </a:extLst>
          </p:cNvPr>
          <p:cNvSpPr txBox="1"/>
          <p:nvPr/>
        </p:nvSpPr>
        <p:spPr>
          <a:xfrm>
            <a:off x="4437846" y="4541017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16A86-75A1-4910-40F0-33E13FF60518}"/>
              </a:ext>
            </a:extLst>
          </p:cNvPr>
          <p:cNvSpPr txBox="1"/>
          <p:nvPr/>
        </p:nvSpPr>
        <p:spPr>
          <a:xfrm>
            <a:off x="5933105" y="4634945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1C87B-0F07-721B-0256-90242BD7213E}"/>
              </a:ext>
            </a:extLst>
          </p:cNvPr>
          <p:cNvSpPr txBox="1"/>
          <p:nvPr/>
        </p:nvSpPr>
        <p:spPr>
          <a:xfrm>
            <a:off x="7428364" y="4643299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9F53A-74C0-B74F-E0D9-DB95C1EDBCF1}"/>
              </a:ext>
            </a:extLst>
          </p:cNvPr>
          <p:cNvSpPr txBox="1"/>
          <p:nvPr/>
        </p:nvSpPr>
        <p:spPr>
          <a:xfrm>
            <a:off x="8861949" y="4663771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6216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10E20B-5BD8-E3C0-7784-8F18BC22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87" y="552920"/>
            <a:ext cx="7562850" cy="459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CC5CE1-B310-3E3F-19B4-476876C934F6}"/>
              </a:ext>
            </a:extLst>
          </p:cNvPr>
          <p:cNvSpPr txBox="1"/>
          <p:nvPr/>
        </p:nvSpPr>
        <p:spPr>
          <a:xfrm>
            <a:off x="2750024" y="5233916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294C5-8AC5-AA8F-6240-31F8A18268AC}"/>
              </a:ext>
            </a:extLst>
          </p:cNvPr>
          <p:cNvSpPr txBox="1"/>
          <p:nvPr/>
        </p:nvSpPr>
        <p:spPr>
          <a:xfrm>
            <a:off x="4212608" y="5233916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76B7F-DA89-DB25-5EF8-FD447A0B4F85}"/>
              </a:ext>
            </a:extLst>
          </p:cNvPr>
          <p:cNvSpPr txBox="1"/>
          <p:nvPr/>
        </p:nvSpPr>
        <p:spPr>
          <a:xfrm>
            <a:off x="5591081" y="5233916"/>
            <a:ext cx="12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McCarthy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493D2-5C4F-6105-8D95-05C3C5FB7BAE}"/>
              </a:ext>
            </a:extLst>
          </p:cNvPr>
          <p:cNvSpPr txBox="1"/>
          <p:nvPr/>
        </p:nvSpPr>
        <p:spPr>
          <a:xfrm>
            <a:off x="7265183" y="5233916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7E6BA3-1767-4602-A82E-5857F66324D4}"/>
              </a:ext>
            </a:extLst>
          </p:cNvPr>
          <p:cNvSpPr txBox="1"/>
          <p:nvPr/>
        </p:nvSpPr>
        <p:spPr>
          <a:xfrm>
            <a:off x="8784658" y="5233916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Doran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4D266-1E94-AA67-D0FD-B8DDCD90C86B}"/>
              </a:ext>
            </a:extLst>
          </p:cNvPr>
          <p:cNvSpPr txBox="1"/>
          <p:nvPr/>
        </p:nvSpPr>
        <p:spPr>
          <a:xfrm>
            <a:off x="3289110" y="5659094"/>
            <a:ext cx="694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Frequency of Character References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AE22B-4F20-AD0D-48D1-B741B72014AE}"/>
              </a:ext>
            </a:extLst>
          </p:cNvPr>
          <p:cNvSpPr txBox="1"/>
          <p:nvPr/>
        </p:nvSpPr>
        <p:spPr>
          <a:xfrm>
            <a:off x="2920621" y="4046228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08BC6-97E6-8A78-3ED1-BCDAC32F9885}"/>
              </a:ext>
            </a:extLst>
          </p:cNvPr>
          <p:cNvSpPr txBox="1"/>
          <p:nvPr/>
        </p:nvSpPr>
        <p:spPr>
          <a:xfrm>
            <a:off x="4437846" y="4541017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16A86-75A1-4910-40F0-33E13FF60518}"/>
              </a:ext>
            </a:extLst>
          </p:cNvPr>
          <p:cNvSpPr txBox="1"/>
          <p:nvPr/>
        </p:nvSpPr>
        <p:spPr>
          <a:xfrm>
            <a:off x="5933105" y="4634945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1C87B-0F07-721B-0256-90242BD7213E}"/>
              </a:ext>
            </a:extLst>
          </p:cNvPr>
          <p:cNvSpPr txBox="1"/>
          <p:nvPr/>
        </p:nvSpPr>
        <p:spPr>
          <a:xfrm>
            <a:off x="7428364" y="4643299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9F53A-74C0-B74F-E0D9-DB95C1EDBCF1}"/>
              </a:ext>
            </a:extLst>
          </p:cNvPr>
          <p:cNvSpPr txBox="1"/>
          <p:nvPr/>
        </p:nvSpPr>
        <p:spPr>
          <a:xfrm>
            <a:off x="8861949" y="4663771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75568-CB3A-5B02-E1BA-4A5D491B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87" y="552920"/>
            <a:ext cx="7562850" cy="459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D583F-5F85-9103-567C-77FFA26EFE21}"/>
              </a:ext>
            </a:extLst>
          </p:cNvPr>
          <p:cNvSpPr txBox="1"/>
          <p:nvPr/>
        </p:nvSpPr>
        <p:spPr>
          <a:xfrm>
            <a:off x="3231053" y="497074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DD598-D303-F806-D6D3-C29A5BFE76DD}"/>
              </a:ext>
            </a:extLst>
          </p:cNvPr>
          <p:cNvSpPr txBox="1"/>
          <p:nvPr/>
        </p:nvSpPr>
        <p:spPr>
          <a:xfrm>
            <a:off x="4667583" y="2546622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A77DD-BF34-9BA1-3B0E-0614618A465E}"/>
              </a:ext>
            </a:extLst>
          </p:cNvPr>
          <p:cNvSpPr txBox="1"/>
          <p:nvPr/>
        </p:nvSpPr>
        <p:spPr>
          <a:xfrm>
            <a:off x="7687938" y="4184021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F9395-849A-B08A-8885-2B799F142DF5}"/>
              </a:ext>
            </a:extLst>
          </p:cNvPr>
          <p:cNvSpPr txBox="1"/>
          <p:nvPr/>
        </p:nvSpPr>
        <p:spPr>
          <a:xfrm>
            <a:off x="6207481" y="4125920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3F39C-810F-9708-64CE-BA652A0805E6}"/>
              </a:ext>
            </a:extLst>
          </p:cNvPr>
          <p:cNvSpPr txBox="1"/>
          <p:nvPr/>
        </p:nvSpPr>
        <p:spPr>
          <a:xfrm>
            <a:off x="9194480" y="4263659"/>
            <a:ext cx="92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260</a:t>
            </a:r>
          </a:p>
        </p:txBody>
      </p:sp>
    </p:spTree>
    <p:extLst>
      <p:ext uri="{BB962C8B-B14F-4D97-AF65-F5344CB8AC3E}">
        <p14:creationId xmlns:p14="http://schemas.microsoft.com/office/powerpoint/2010/main" val="150270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3F30-D676-32A7-1437-ED1496171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80381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45B6D24-25AA-A010-5C6E-A95BD5EF07A3}"/>
              </a:ext>
            </a:extLst>
          </p:cNvPr>
          <p:cNvSpPr txBox="1"/>
          <p:nvPr/>
        </p:nvSpPr>
        <p:spPr>
          <a:xfrm>
            <a:off x="1129795" y="4107158"/>
            <a:ext cx="488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Sherlock Holmes she is always the women.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22FF4-C0F4-6078-4E0D-0B272D5B7371}"/>
              </a:ext>
            </a:extLst>
          </p:cNvPr>
          <p:cNvSpPr/>
          <p:nvPr/>
        </p:nvSpPr>
        <p:spPr>
          <a:xfrm>
            <a:off x="5372718" y="2971800"/>
            <a:ext cx="1514901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Sound Medium with solid fill">
            <a:extLst>
              <a:ext uri="{FF2B5EF4-FFF2-40B4-BE49-F238E27FC236}">
                <a16:creationId xmlns:a16="http://schemas.microsoft.com/office/drawing/2014/main" id="{A060E2A0-C7A5-3BC5-2B86-E8F38F47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39" y="2937464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27010B-C276-71F6-F806-47E7F009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237" y="2112198"/>
            <a:ext cx="3994387" cy="20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5937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39732_win32_SL_V4" id="{52CD7D06-EB0F-4442-B8CC-D6797E66CEC9}" vid="{71772D25-A8C7-4B89-A7D4-19332CD2B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Leaf design</Template>
  <TotalTime>2981</TotalTime>
  <Words>608</Words>
  <Application>Microsoft Office PowerPoint</Application>
  <PresentationFormat>Widescreen</PresentationFormat>
  <Paragraphs>142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Avenir Next LT Pro</vt:lpstr>
      <vt:lpstr>Avenir Next LT Pro Light</vt:lpstr>
      <vt:lpstr>Calibri</vt:lpstr>
      <vt:lpstr>Rockwell Nova Light</vt:lpstr>
      <vt:lpstr>Wingdings</vt:lpstr>
      <vt:lpstr>LeafVTI</vt:lpstr>
      <vt:lpstr>From He to HOLMES: Decoding The Neural Representation of Coreference</vt:lpstr>
      <vt:lpstr>What Is COREFERENCE?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Design</vt:lpstr>
      <vt:lpstr>PowerPoint Presentation</vt:lpstr>
      <vt:lpstr>PowerPoint Presentation</vt:lpstr>
      <vt:lpstr>PowerPoint Presentation</vt:lpstr>
      <vt:lpstr>PowerPoint Presentation</vt:lpstr>
      <vt:lpstr>Analysis 1: Are Different Types of Nouns Differentiable?</vt:lpstr>
      <vt:lpstr>Analysis 1: Are Different Types of Nouns Differentiable?</vt:lpstr>
      <vt:lpstr>PowerPoint Presentation</vt:lpstr>
      <vt:lpstr>Analysis 2:Are there semantically different Neural representations to the same audio stimuli Based on Coreference?</vt:lpstr>
      <vt:lpstr>Analysis 2:Are there semantically different Neural representations to the same audio stimuli Based on Coreference?</vt:lpstr>
      <vt:lpstr>PowerPoint Presentation</vt:lpstr>
      <vt:lpstr>PowerPoint Presentation</vt:lpstr>
      <vt:lpstr>PowerPoint Presentation</vt:lpstr>
      <vt:lpstr>PowerPoint Presentation</vt:lpstr>
      <vt:lpstr>Analysis 3:Is there a semantic trace of the Character being replaced by the PRONOUN?</vt:lpstr>
      <vt:lpstr>Analysis 3:Is there a semantic trace of the Character being replaced by the PRONOUN?</vt:lpstr>
      <vt:lpstr>PowerPoint Presentation</vt:lpstr>
      <vt:lpstr>Discussion</vt:lpstr>
      <vt:lpstr>Analysis 1</vt:lpstr>
      <vt:lpstr>Analysis 2 &amp;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Ricky Rojas</dc:creator>
  <cp:lastModifiedBy>Ricky Rojas</cp:lastModifiedBy>
  <cp:revision>1</cp:revision>
  <dcterms:created xsi:type="dcterms:W3CDTF">2024-06-05T03:30:06Z</dcterms:created>
  <dcterms:modified xsi:type="dcterms:W3CDTF">2024-06-07T05:11:14Z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