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287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6885-5C24-A6FB-B684-4A5F3360E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547BB-534E-56E3-5993-691CC4A96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22F1F-5CF3-D65D-9FAE-C91926C2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72E-3F4D-405C-8154-A03ACDCA1C4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688E3-D405-5091-0C42-1A43F28D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DE2E-EDDD-1B3A-48DF-791B6483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7CF6-4D36-42B5-8BA2-82EBF71D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1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5181-D4DE-CDBF-B7D1-C8C8C0DC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F65A0-39B6-60B2-72FB-33A70A809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D778-BD65-7507-3447-F429C334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72E-3F4D-405C-8154-A03ACDCA1C4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E1C36-1C17-A331-7BC5-B3BFC45C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AE40-F702-2F7F-B150-8A200328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7CF6-4D36-42B5-8BA2-82EBF71D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4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0A3A8-470F-2D45-289D-9BD3D6A65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F1380-320F-C69E-8735-B6EC91078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3E0D5-CD8C-0FED-8895-8B74D1DB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72E-3F4D-405C-8154-A03ACDCA1C4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F497-EE44-9F9A-0364-7B88C8A1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FB2CF-87AC-E6AE-38E2-7332B186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7CF6-4D36-42B5-8BA2-82EBF71D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4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897B-B4B0-F021-8D32-6A21F11E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CC1D1-7069-9A87-EF00-94C4A61F0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8ADC-A05E-60C6-7F41-2BB8465E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72E-3F4D-405C-8154-A03ACDCA1C4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26E17-5414-B695-D01C-52A809AD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337C-B332-2C98-D0BA-D9A4289E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7CF6-4D36-42B5-8BA2-82EBF71D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4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E121-7AB8-F55F-9917-860AD964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EAD82-E5CA-1194-997E-3B5F949BE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97BD-5E15-57ED-1EC2-4C3CBF72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72E-3F4D-405C-8154-A03ACDCA1C4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B55A8-3F77-F233-B47B-1634B95D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C332A-CF34-2C30-08AC-CCB76815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7CF6-4D36-42B5-8BA2-82EBF71D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7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6566-6AD6-F82C-1909-586B29F5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8966-4A02-AF77-C932-88B826333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024B-FAD1-4D22-CB9A-C096646BF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DD59-6FA1-37BC-62C0-539BA8FF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72E-3F4D-405C-8154-A03ACDCA1C4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57C9E-A6D3-9E49-AF00-833F5C7B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170DF-D002-2704-567E-664A763C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7CF6-4D36-42B5-8BA2-82EBF71D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C876-2115-52CD-1EC0-3E5C6E0C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FDCD-A672-D2D6-8B6D-752A0928D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A1383-4084-5371-AD33-B194F5D51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150CE-C722-2F65-6EE2-31386793E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55190-4DC9-9E95-9E9E-8BCA20C6B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EBBFE-76DA-DE2F-B3FD-7DD15695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72E-3F4D-405C-8154-A03ACDCA1C4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2AA9A-9706-D1B7-E0C7-EFFC69CA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1F224-D512-57C0-A190-BC024665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7CF6-4D36-42B5-8BA2-82EBF71D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0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9829-F2AE-5AF7-DB79-786B8FB1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BBA21-779E-E5C2-FAAB-809678A2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72E-3F4D-405C-8154-A03ACDCA1C4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7DDD-1C97-1A9F-69FF-7102FC10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4C7F1-E5E6-4385-93A4-2FEEF1CF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7CF6-4D36-42B5-8BA2-82EBF71D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675FF-19A5-99A3-5CF9-88D643EF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72E-3F4D-405C-8154-A03ACDCA1C4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9B297-F757-3DB7-013A-1354BDD6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F34FF-1035-DCA3-FAF2-C63EE6EF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7CF6-4D36-42B5-8BA2-82EBF71D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B234-B93C-69D7-36C5-1BCEB55E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1749-6117-B8BE-D2B6-17F837A8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EB984-6E51-5BD9-E723-DA17FC96F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B9674-9593-CB50-5489-C5738984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72E-3F4D-405C-8154-A03ACDCA1C4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E2D59-7C21-2606-4FD4-DB331E2C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F5835-1EBB-0892-0B5A-BF502A2B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7CF6-4D36-42B5-8BA2-82EBF71D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7C17-91AE-D39E-B86E-82511E6C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92FF8-AAC5-D455-BB7D-B43C813BA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7C71E-DBA5-0ED1-74B6-5EFD05AF9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DDA3B-C170-0A5A-8B88-B6FCA6B6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72E-3F4D-405C-8154-A03ACDCA1C4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1B974-C142-6594-3CB3-77E7C4C4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204F9-D362-DDAD-4208-B78E81A4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7CF6-4D36-42B5-8BA2-82EBF71D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2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938F7-C499-C4C5-C91F-EF259A7D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16142-FE87-7828-8B4C-A0F831C8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EFE70-B72D-54BE-FAD8-601B5C021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F372E-3F4D-405C-8154-A03ACDCA1C4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3189E-4CA1-A694-8D56-C05D3F019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23E9-AAEC-7D33-06BC-F2A273A57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C7CF6-4D36-42B5-8BA2-82EBF71D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D5D54F46-4BF7-03B6-EFCC-49FDB568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92" y="1485588"/>
            <a:ext cx="5130122" cy="438265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F1C2894-CA6A-F2F7-2F43-25B280F683CE}"/>
              </a:ext>
            </a:extLst>
          </p:cNvPr>
          <p:cNvGrpSpPr/>
          <p:nvPr/>
        </p:nvGrpSpPr>
        <p:grpSpPr>
          <a:xfrm>
            <a:off x="626161" y="5320183"/>
            <a:ext cx="5557902" cy="1190938"/>
            <a:chOff x="1365968" y="5374774"/>
            <a:chExt cx="5557902" cy="119093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D4BF6F-176B-3331-13A3-8DB6F1BD1421}"/>
                </a:ext>
              </a:extLst>
            </p:cNvPr>
            <p:cNvSpPr txBox="1"/>
            <p:nvPr/>
          </p:nvSpPr>
          <p:spPr>
            <a:xfrm>
              <a:off x="3230533" y="5884467"/>
              <a:ext cx="1604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 Onset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CCE093-C89C-4648-AF43-2AFA5085E5A2}"/>
                </a:ext>
              </a:extLst>
            </p:cNvPr>
            <p:cNvSpPr txBox="1"/>
            <p:nvPr/>
          </p:nvSpPr>
          <p:spPr>
            <a:xfrm>
              <a:off x="1365968" y="5476295"/>
              <a:ext cx="92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987544-3A15-F60A-4686-C63BDE428A6F}"/>
                </a:ext>
              </a:extLst>
            </p:cNvPr>
            <p:cNvSpPr txBox="1"/>
            <p:nvPr/>
          </p:nvSpPr>
          <p:spPr>
            <a:xfrm>
              <a:off x="6000372" y="5374774"/>
              <a:ext cx="92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EDD655-8403-87DC-0C7A-58250E6C56A7}"/>
                </a:ext>
              </a:extLst>
            </p:cNvPr>
            <p:cNvSpPr txBox="1"/>
            <p:nvPr/>
          </p:nvSpPr>
          <p:spPr>
            <a:xfrm>
              <a:off x="3683761" y="6196380"/>
              <a:ext cx="92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0s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830F314-5441-D0D0-B2EF-1A6F53DA982B}"/>
              </a:ext>
            </a:extLst>
          </p:cNvPr>
          <p:cNvSpPr txBox="1"/>
          <p:nvPr/>
        </p:nvSpPr>
        <p:spPr>
          <a:xfrm>
            <a:off x="-22724" y="5135517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9F210E-DAAF-0FEE-5940-EACE3139F862}"/>
              </a:ext>
            </a:extLst>
          </p:cNvPr>
          <p:cNvSpPr txBox="1"/>
          <p:nvPr/>
        </p:nvSpPr>
        <p:spPr>
          <a:xfrm>
            <a:off x="0" y="1568862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C87779-BD4B-A27D-A40E-35B1D0AC8AC9}"/>
              </a:ext>
            </a:extLst>
          </p:cNvPr>
          <p:cNvSpPr txBox="1"/>
          <p:nvPr/>
        </p:nvSpPr>
        <p:spPr>
          <a:xfrm>
            <a:off x="-42356" y="3352189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0.575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005D38-3CEB-2125-9A55-65207EDAE78B}"/>
              </a:ext>
            </a:extLst>
          </p:cNvPr>
          <p:cNvSpPr txBox="1"/>
          <p:nvPr/>
        </p:nvSpPr>
        <p:spPr>
          <a:xfrm>
            <a:off x="626161" y="549456"/>
            <a:ext cx="668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Decoding Performance over Time (AUC)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D138D94-42AB-30AB-BFC7-6B034549436C}"/>
              </a:ext>
            </a:extLst>
          </p:cNvPr>
          <p:cNvGrpSpPr/>
          <p:nvPr/>
        </p:nvGrpSpPr>
        <p:grpSpPr>
          <a:xfrm>
            <a:off x="949071" y="1023923"/>
            <a:ext cx="1899345" cy="923330"/>
            <a:chOff x="1053846" y="1527375"/>
            <a:chExt cx="1899345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646129-9301-B2E3-F0BF-C4148B42249A}"/>
                </a:ext>
              </a:extLst>
            </p:cNvPr>
            <p:cNvSpPr txBox="1"/>
            <p:nvPr/>
          </p:nvSpPr>
          <p:spPr>
            <a:xfrm>
              <a:off x="1189705" y="1527375"/>
              <a:ext cx="1763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venir Next LT Pro" panose="020B0504020202020204" pitchFamily="34" charset="0"/>
                </a:rPr>
                <a:t>Pronoun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Avenir Next LT Pro" panose="020B0504020202020204" pitchFamily="34" charset="0"/>
                </a:rPr>
                <a:t>Noun</a:t>
              </a:r>
            </a:p>
            <a:p>
              <a:r>
                <a:rPr lang="en-US" b="1" dirty="0">
                  <a:solidFill>
                    <a:srgbClr val="002060"/>
                  </a:solidFill>
                  <a:latin typeface="Avenir Next LT Pro" panose="020B0504020202020204" pitchFamily="34" charset="0"/>
                </a:rPr>
                <a:t>Proper Noun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B9AE549-66BF-9BA4-A67A-652F8E1E3097}"/>
                </a:ext>
              </a:extLst>
            </p:cNvPr>
            <p:cNvSpPr/>
            <p:nvPr/>
          </p:nvSpPr>
          <p:spPr>
            <a:xfrm>
              <a:off x="1053846" y="1635672"/>
              <a:ext cx="145114" cy="152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B85E1E3-2843-4B77-F11A-9858E886F1C9}"/>
                </a:ext>
              </a:extLst>
            </p:cNvPr>
            <p:cNvSpPr/>
            <p:nvPr/>
          </p:nvSpPr>
          <p:spPr>
            <a:xfrm>
              <a:off x="1053846" y="1910518"/>
              <a:ext cx="145114" cy="15273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EB017A-965C-42B4-2659-91F4CC3AA985}"/>
                </a:ext>
              </a:extLst>
            </p:cNvPr>
            <p:cNvSpPr/>
            <p:nvPr/>
          </p:nvSpPr>
          <p:spPr>
            <a:xfrm>
              <a:off x="1053846" y="2180611"/>
              <a:ext cx="145114" cy="15273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A9D24EA-3A10-8E61-79BE-760C0E3555EA}"/>
              </a:ext>
            </a:extLst>
          </p:cNvPr>
          <p:cNvSpPr txBox="1"/>
          <p:nvPr/>
        </p:nvSpPr>
        <p:spPr>
          <a:xfrm>
            <a:off x="3970272" y="5689515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354670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29D74E-081C-9E34-6998-9E85DB447B13}"/>
              </a:ext>
            </a:extLst>
          </p:cNvPr>
          <p:cNvSpPr txBox="1"/>
          <p:nvPr/>
        </p:nvSpPr>
        <p:spPr>
          <a:xfrm>
            <a:off x="1068847" y="1299604"/>
            <a:ext cx="668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Decoding Performance over Time (AUC)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AEEE4-AB7A-CBFC-7875-0ACB0CCAAC60}"/>
              </a:ext>
            </a:extLst>
          </p:cNvPr>
          <p:cNvSpPr txBox="1"/>
          <p:nvPr/>
        </p:nvSpPr>
        <p:spPr>
          <a:xfrm>
            <a:off x="5935134" y="2160171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4D6A9-0B98-84CC-55A0-30B6849C8436}"/>
              </a:ext>
            </a:extLst>
          </p:cNvPr>
          <p:cNvSpPr txBox="1"/>
          <p:nvPr/>
        </p:nvSpPr>
        <p:spPr>
          <a:xfrm>
            <a:off x="5935134" y="4162998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66771-E6F7-0B41-D9E8-DB8170A4A49B}"/>
              </a:ext>
            </a:extLst>
          </p:cNvPr>
          <p:cNvSpPr txBox="1"/>
          <p:nvPr/>
        </p:nvSpPr>
        <p:spPr>
          <a:xfrm>
            <a:off x="5935134" y="3117765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AD0B6-F66E-926E-13B3-3D06AE3ADEAA}"/>
              </a:ext>
            </a:extLst>
          </p:cNvPr>
          <p:cNvSpPr txBox="1"/>
          <p:nvPr/>
        </p:nvSpPr>
        <p:spPr>
          <a:xfrm>
            <a:off x="5935134" y="5290887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99E9B-EBB5-20C2-CC67-882E8EE48750}"/>
              </a:ext>
            </a:extLst>
          </p:cNvPr>
          <p:cNvSpPr txBox="1"/>
          <p:nvPr/>
        </p:nvSpPr>
        <p:spPr>
          <a:xfrm rot="16200000">
            <a:off x="105211" y="2207416"/>
            <a:ext cx="70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E31F60-77C5-2DE1-30DC-6F6BBF513A2E}"/>
              </a:ext>
            </a:extLst>
          </p:cNvPr>
          <p:cNvSpPr txBox="1"/>
          <p:nvPr/>
        </p:nvSpPr>
        <p:spPr>
          <a:xfrm rot="16200000">
            <a:off x="105211" y="4185970"/>
            <a:ext cx="70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HE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1C54780-1B1D-297D-A062-F47B2CCD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60" y="964218"/>
            <a:ext cx="5286466" cy="30427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F46579-9929-EB7A-E13E-15544991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8" y="2952674"/>
            <a:ext cx="5286466" cy="30427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B96527-55E6-25FF-B74C-4DF620913726}"/>
              </a:ext>
            </a:extLst>
          </p:cNvPr>
          <p:cNvSpPr txBox="1"/>
          <p:nvPr/>
        </p:nvSpPr>
        <p:spPr>
          <a:xfrm>
            <a:off x="2584035" y="5448569"/>
            <a:ext cx="160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venir Next LT Pro Light" panose="020B0304020202020204" pitchFamily="34" charset="0"/>
              </a:rPr>
              <a:t>Word Onset</a:t>
            </a:r>
          </a:p>
        </p:txBody>
      </p:sp>
    </p:spTree>
    <p:extLst>
      <p:ext uri="{BB962C8B-B14F-4D97-AF65-F5344CB8AC3E}">
        <p14:creationId xmlns:p14="http://schemas.microsoft.com/office/powerpoint/2010/main" val="286975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CF6379B-0E63-2241-D040-565393FE4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51" y="1673225"/>
            <a:ext cx="6851940" cy="3943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8255A-44EA-1DBB-2CF5-A4F554FCDC2C}"/>
              </a:ext>
            </a:extLst>
          </p:cNvPr>
          <p:cNvSpPr txBox="1"/>
          <p:nvPr/>
        </p:nvSpPr>
        <p:spPr>
          <a:xfrm>
            <a:off x="648668" y="1403155"/>
            <a:ext cx="668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venir Next LT Pro" panose="020B0504020202020204" pitchFamily="34" charset="0"/>
              </a:rPr>
              <a:t>Decoding Performance over Time (AUC)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4D9C1-0A77-7731-B6EC-2AACC70A5743}"/>
              </a:ext>
            </a:extLst>
          </p:cNvPr>
          <p:cNvSpPr txBox="1"/>
          <p:nvPr/>
        </p:nvSpPr>
        <p:spPr>
          <a:xfrm>
            <a:off x="-53302" y="3429000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8023D-337C-6196-0F8B-1AF3AABA506E}"/>
              </a:ext>
            </a:extLst>
          </p:cNvPr>
          <p:cNvSpPr txBox="1"/>
          <p:nvPr/>
        </p:nvSpPr>
        <p:spPr>
          <a:xfrm>
            <a:off x="-53302" y="1841367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E899F-4601-63D1-1705-C44E2F9F5D33}"/>
              </a:ext>
            </a:extLst>
          </p:cNvPr>
          <p:cNvSpPr txBox="1"/>
          <p:nvPr/>
        </p:nvSpPr>
        <p:spPr>
          <a:xfrm>
            <a:off x="-53302" y="4815443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F2FAD-72F4-C558-F8CE-F45C31BA1278}"/>
              </a:ext>
            </a:extLst>
          </p:cNvPr>
          <p:cNvSpPr txBox="1"/>
          <p:nvPr/>
        </p:nvSpPr>
        <p:spPr>
          <a:xfrm>
            <a:off x="3260498" y="4155825"/>
            <a:ext cx="160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venir Next LT Pro Light" panose="020B0304020202020204" pitchFamily="34" charset="0"/>
              </a:rPr>
              <a:t>Word Onset</a:t>
            </a:r>
          </a:p>
        </p:txBody>
      </p:sp>
    </p:spTree>
    <p:extLst>
      <p:ext uri="{BB962C8B-B14F-4D97-AF65-F5344CB8AC3E}">
        <p14:creationId xmlns:p14="http://schemas.microsoft.com/office/powerpoint/2010/main" val="107999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91601-4492-D495-F3B4-F882A353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4" y="929368"/>
            <a:ext cx="8685828" cy="4999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2A7339-D308-B4E8-F91D-28FA06F7F60D}"/>
              </a:ext>
            </a:extLst>
          </p:cNvPr>
          <p:cNvSpPr txBox="1"/>
          <p:nvPr/>
        </p:nvSpPr>
        <p:spPr>
          <a:xfrm>
            <a:off x="770198" y="5882466"/>
            <a:ext cx="151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Holmes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F5032-DDEF-FDCD-7243-3B66B8A33735}"/>
              </a:ext>
            </a:extLst>
          </p:cNvPr>
          <p:cNvSpPr txBox="1"/>
          <p:nvPr/>
        </p:nvSpPr>
        <p:spPr>
          <a:xfrm>
            <a:off x="2416228" y="5882465"/>
            <a:ext cx="151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9F285-0105-6BA7-B120-E743291B3A35}"/>
              </a:ext>
            </a:extLst>
          </p:cNvPr>
          <p:cNvSpPr txBox="1"/>
          <p:nvPr/>
        </p:nvSpPr>
        <p:spPr>
          <a:xfrm>
            <a:off x="3806909" y="5882464"/>
            <a:ext cx="1730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McCarthy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12ABA-C435-B606-E9D1-31C927C147A2}"/>
              </a:ext>
            </a:extLst>
          </p:cNvPr>
          <p:cNvSpPr txBox="1"/>
          <p:nvPr/>
        </p:nvSpPr>
        <p:spPr>
          <a:xfrm>
            <a:off x="5780434" y="5886475"/>
            <a:ext cx="151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1B9B9-9E66-6F7C-333C-1D7BDAAEE1D6}"/>
              </a:ext>
            </a:extLst>
          </p:cNvPr>
          <p:cNvSpPr txBox="1"/>
          <p:nvPr/>
        </p:nvSpPr>
        <p:spPr>
          <a:xfrm>
            <a:off x="7293662" y="5882463"/>
            <a:ext cx="151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Doran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90FA8-E5B2-8199-63F7-6C6BCE40AAC3}"/>
              </a:ext>
            </a:extLst>
          </p:cNvPr>
          <p:cNvSpPr txBox="1"/>
          <p:nvPr/>
        </p:nvSpPr>
        <p:spPr>
          <a:xfrm>
            <a:off x="460551" y="163243"/>
            <a:ext cx="7589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venir Next LT Pro" panose="020B0504020202020204" pitchFamily="34" charset="0"/>
              </a:rPr>
              <a:t>Frequency of Character References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AB42F4-C21A-2D53-B205-B19D2558CC7D}"/>
              </a:ext>
            </a:extLst>
          </p:cNvPr>
          <p:cNvGrpSpPr/>
          <p:nvPr/>
        </p:nvGrpSpPr>
        <p:grpSpPr>
          <a:xfrm>
            <a:off x="4964570" y="963065"/>
            <a:ext cx="3144955" cy="830997"/>
            <a:chOff x="1048008" y="1538258"/>
            <a:chExt cx="2224102" cy="5876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F1E064-9D24-20FC-D014-4277CA4815A8}"/>
                </a:ext>
              </a:extLst>
            </p:cNvPr>
            <p:cNvSpPr txBox="1"/>
            <p:nvPr/>
          </p:nvSpPr>
          <p:spPr>
            <a:xfrm>
              <a:off x="1198960" y="1538258"/>
              <a:ext cx="2073150" cy="58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  <a:latin typeface="Avenir Next LT Pro" panose="020B0504020202020204" pitchFamily="34" charset="0"/>
                </a:rPr>
                <a:t>Explicit Reference</a:t>
              </a:r>
            </a:p>
            <a:p>
              <a:r>
                <a:rPr lang="en-US" sz="2400" b="1" dirty="0">
                  <a:solidFill>
                    <a:srgbClr val="002060"/>
                  </a:solidFill>
                  <a:latin typeface="Avenir Next LT Pro" panose="020B0504020202020204" pitchFamily="34" charset="0"/>
                </a:rPr>
                <a:t>Coreference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4CBB45-3A20-DD8F-D35A-C8E235C73378}"/>
                </a:ext>
              </a:extLst>
            </p:cNvPr>
            <p:cNvSpPr/>
            <p:nvPr/>
          </p:nvSpPr>
          <p:spPr>
            <a:xfrm>
              <a:off x="1048008" y="1618059"/>
              <a:ext cx="145114" cy="15273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006F94-FFB9-AD8F-5972-394187F64066}"/>
                </a:ext>
              </a:extLst>
            </p:cNvPr>
            <p:cNvSpPr/>
            <p:nvPr/>
          </p:nvSpPr>
          <p:spPr>
            <a:xfrm>
              <a:off x="1053846" y="1875439"/>
              <a:ext cx="145114" cy="15273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667E431-083F-465E-532F-15C885BF3F6F}"/>
              </a:ext>
            </a:extLst>
          </p:cNvPr>
          <p:cNvSpPr txBox="1"/>
          <p:nvPr/>
        </p:nvSpPr>
        <p:spPr>
          <a:xfrm>
            <a:off x="641980" y="4876800"/>
            <a:ext cx="76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377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5FA58-C48F-431D-B737-05400E060156}"/>
              </a:ext>
            </a:extLst>
          </p:cNvPr>
          <p:cNvSpPr txBox="1"/>
          <p:nvPr/>
        </p:nvSpPr>
        <p:spPr>
          <a:xfrm>
            <a:off x="2355998" y="5422458"/>
            <a:ext cx="76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72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C13A2C-76F1-06D6-0C81-247BAEE66183}"/>
              </a:ext>
            </a:extLst>
          </p:cNvPr>
          <p:cNvSpPr txBox="1"/>
          <p:nvPr/>
        </p:nvSpPr>
        <p:spPr>
          <a:xfrm>
            <a:off x="3968469" y="5491950"/>
            <a:ext cx="76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33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0194B-DF61-C616-E139-ED240A98D7CE}"/>
              </a:ext>
            </a:extLst>
          </p:cNvPr>
          <p:cNvSpPr txBox="1"/>
          <p:nvPr/>
        </p:nvSpPr>
        <p:spPr>
          <a:xfrm>
            <a:off x="5580940" y="5511074"/>
            <a:ext cx="76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A44EA-1128-1C89-B164-F2213CCBFC96}"/>
              </a:ext>
            </a:extLst>
          </p:cNvPr>
          <p:cNvSpPr txBox="1"/>
          <p:nvPr/>
        </p:nvSpPr>
        <p:spPr>
          <a:xfrm>
            <a:off x="7188642" y="5537455"/>
            <a:ext cx="76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46896D-12EC-0C6E-7ECB-865A4201EE44}"/>
              </a:ext>
            </a:extLst>
          </p:cNvPr>
          <p:cNvSpPr txBox="1"/>
          <p:nvPr/>
        </p:nvSpPr>
        <p:spPr>
          <a:xfrm>
            <a:off x="7790985" y="5077448"/>
            <a:ext cx="76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</a:rPr>
              <a:t>260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4E768-11EE-14D7-B1FC-FF4CF278D5BD}"/>
              </a:ext>
            </a:extLst>
          </p:cNvPr>
          <p:cNvSpPr txBox="1"/>
          <p:nvPr/>
        </p:nvSpPr>
        <p:spPr>
          <a:xfrm>
            <a:off x="6154095" y="4967232"/>
            <a:ext cx="76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</a:rPr>
              <a:t>328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0A172A-3EBC-3594-05A4-E19DA88E95FE}"/>
              </a:ext>
            </a:extLst>
          </p:cNvPr>
          <p:cNvSpPr txBox="1"/>
          <p:nvPr/>
        </p:nvSpPr>
        <p:spPr>
          <a:xfrm>
            <a:off x="4517205" y="4895267"/>
            <a:ext cx="76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</a:rPr>
              <a:t>361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F9AC27-1DF9-C68B-5891-CA208A5048BC}"/>
              </a:ext>
            </a:extLst>
          </p:cNvPr>
          <p:cNvSpPr txBox="1"/>
          <p:nvPr/>
        </p:nvSpPr>
        <p:spPr>
          <a:xfrm>
            <a:off x="2852229" y="3166792"/>
            <a:ext cx="9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</a:rPr>
              <a:t>1366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318337-A357-3204-7B7E-E8B6EAC7C539}"/>
              </a:ext>
            </a:extLst>
          </p:cNvPr>
          <p:cNvSpPr txBox="1"/>
          <p:nvPr/>
        </p:nvSpPr>
        <p:spPr>
          <a:xfrm>
            <a:off x="1212115" y="881519"/>
            <a:ext cx="9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</a:rPr>
              <a:t>2709</a:t>
            </a:r>
          </a:p>
        </p:txBody>
      </p:sp>
    </p:spTree>
    <p:extLst>
      <p:ext uri="{BB962C8B-B14F-4D97-AF65-F5344CB8AC3E}">
        <p14:creationId xmlns:p14="http://schemas.microsoft.com/office/powerpoint/2010/main" val="138437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2F3D3E-C1EC-17E0-65E0-C88FB9128659}"/>
              </a:ext>
            </a:extLst>
          </p:cNvPr>
          <p:cNvSpPr/>
          <p:nvPr/>
        </p:nvSpPr>
        <p:spPr>
          <a:xfrm>
            <a:off x="2455683" y="1978823"/>
            <a:ext cx="300473" cy="2160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F4679B5-41EB-55B3-56CF-37A2ED9DA9A4}"/>
              </a:ext>
            </a:extLst>
          </p:cNvPr>
          <p:cNvSpPr/>
          <p:nvPr/>
        </p:nvSpPr>
        <p:spPr>
          <a:xfrm>
            <a:off x="3780218" y="1989134"/>
            <a:ext cx="641764" cy="2160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D1F794-F886-382F-F2AE-0980138D1EA1}"/>
              </a:ext>
            </a:extLst>
          </p:cNvPr>
          <p:cNvSpPr/>
          <p:nvPr/>
        </p:nvSpPr>
        <p:spPr>
          <a:xfrm>
            <a:off x="1112607" y="1979374"/>
            <a:ext cx="1321031" cy="21601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Sound Medium with solid fill">
            <a:extLst>
              <a:ext uri="{FF2B5EF4-FFF2-40B4-BE49-F238E27FC236}">
                <a16:creationId xmlns:a16="http://schemas.microsoft.com/office/drawing/2014/main" id="{08090D5A-5622-BB79-BDC4-E1A767A47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83" y="918792"/>
            <a:ext cx="914400" cy="914400"/>
          </a:xfrm>
          <a:prstGeom prst="rect">
            <a:avLst/>
          </a:prstGeom>
        </p:spPr>
      </p:pic>
      <p:pic>
        <p:nvPicPr>
          <p:cNvPr id="6" name="Graphic 5" descr="Head with gears outline">
            <a:extLst>
              <a:ext uri="{FF2B5EF4-FFF2-40B4-BE49-F238E27FC236}">
                <a16:creationId xmlns:a16="http://schemas.microsoft.com/office/drawing/2014/main" id="{74AFC1F8-15A7-DEB5-0235-DF4374465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6592" y="33473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1D429D-7900-BD79-FF0E-4EE928C662BF}"/>
              </a:ext>
            </a:extLst>
          </p:cNvPr>
          <p:cNvSpPr txBox="1"/>
          <p:nvPr/>
        </p:nvSpPr>
        <p:spPr>
          <a:xfrm>
            <a:off x="4355014" y="1463860"/>
            <a:ext cx="12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patients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962F74-221D-A615-E68D-88443A391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53" y="159713"/>
            <a:ext cx="3719739" cy="1887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93FF5C-5B6C-6AAE-7299-B73B389B2D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2463"/>
          <a:stretch/>
        </p:blipFill>
        <p:spPr>
          <a:xfrm>
            <a:off x="5437599" y="404331"/>
            <a:ext cx="1833305" cy="19567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9D5AD3-87AF-8951-B2B4-57DBA89BA7C1}"/>
              </a:ext>
            </a:extLst>
          </p:cNvPr>
          <p:cNvSpPr txBox="1"/>
          <p:nvPr/>
        </p:nvSpPr>
        <p:spPr>
          <a:xfrm>
            <a:off x="1139371" y="218245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PROPN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275004-83F8-3A69-E72B-D0AF499232C7}"/>
              </a:ext>
            </a:extLst>
          </p:cNvPr>
          <p:cNvSpPr txBox="1"/>
          <p:nvPr/>
        </p:nvSpPr>
        <p:spPr>
          <a:xfrm>
            <a:off x="1775902" y="218245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PROPN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6EA77-008C-50F6-1EAA-C82BC2E58F17}"/>
              </a:ext>
            </a:extLst>
          </p:cNvPr>
          <p:cNvSpPr txBox="1"/>
          <p:nvPr/>
        </p:nvSpPr>
        <p:spPr>
          <a:xfrm>
            <a:off x="3744685" y="217941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NOUN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4E07FC-29C9-3E93-C25B-C1DF02879B57}"/>
              </a:ext>
            </a:extLst>
          </p:cNvPr>
          <p:cNvSpPr txBox="1"/>
          <p:nvPr/>
        </p:nvSpPr>
        <p:spPr>
          <a:xfrm>
            <a:off x="2351315" y="218055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PRON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064F60-4939-059F-2337-711EE132E186}"/>
              </a:ext>
            </a:extLst>
          </p:cNvPr>
          <p:cNvSpPr txBox="1"/>
          <p:nvPr/>
        </p:nvSpPr>
        <p:spPr>
          <a:xfrm>
            <a:off x="816853" y="193349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To Sherlock Holmes she is always the women.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3C3843-31D0-95BB-C135-5C7E30CD860C}"/>
              </a:ext>
            </a:extLst>
          </p:cNvPr>
          <p:cNvCxnSpPr>
            <a:cxnSpLocks/>
          </p:cNvCxnSpPr>
          <p:nvPr/>
        </p:nvCxnSpPr>
        <p:spPr>
          <a:xfrm>
            <a:off x="4536592" y="1365540"/>
            <a:ext cx="950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370D1A3-CABF-EAA3-A3AC-1528F9DB90E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 l="17992"/>
          <a:stretch/>
        </p:blipFill>
        <p:spPr>
          <a:xfrm>
            <a:off x="4995676" y="2859305"/>
            <a:ext cx="2418310" cy="14961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BE4781-C025-8640-7B0A-35E072C49AF1}"/>
              </a:ext>
            </a:extLst>
          </p:cNvPr>
          <p:cNvSpPr txBox="1"/>
          <p:nvPr/>
        </p:nvSpPr>
        <p:spPr>
          <a:xfrm>
            <a:off x="5504628" y="4261255"/>
            <a:ext cx="998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Word Onset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A96F46-5A34-7F83-619F-90CFEBE738F1}"/>
              </a:ext>
            </a:extLst>
          </p:cNvPr>
          <p:cNvCxnSpPr>
            <a:cxnSpLocks/>
          </p:cNvCxnSpPr>
          <p:nvPr/>
        </p:nvCxnSpPr>
        <p:spPr>
          <a:xfrm flipV="1">
            <a:off x="5943061" y="3384303"/>
            <a:ext cx="0" cy="886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B70FDBF-6234-0077-DCC0-A745A8C46E3B}"/>
              </a:ext>
            </a:extLst>
          </p:cNvPr>
          <p:cNvSpPr/>
          <p:nvPr/>
        </p:nvSpPr>
        <p:spPr>
          <a:xfrm>
            <a:off x="903390" y="2915727"/>
            <a:ext cx="1383318" cy="1383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8C497D-A1CF-C041-1260-048AAFB0ACC0}"/>
              </a:ext>
            </a:extLst>
          </p:cNvPr>
          <p:cNvSpPr txBox="1"/>
          <p:nvPr/>
        </p:nvSpPr>
        <p:spPr>
          <a:xfrm>
            <a:off x="932224" y="3145309"/>
            <a:ext cx="1419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Model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3BCF683-8625-DADD-7557-9979A3955AFF}"/>
              </a:ext>
            </a:extLst>
          </p:cNvPr>
          <p:cNvCxnSpPr>
            <a:cxnSpLocks/>
            <a:stCxn id="13" idx="1"/>
            <a:endCxn id="29" idx="1"/>
          </p:cNvCxnSpPr>
          <p:nvPr/>
        </p:nvCxnSpPr>
        <p:spPr>
          <a:xfrm rot="10800000" flipH="1" flipV="1">
            <a:off x="816852" y="2087384"/>
            <a:ext cx="86537" cy="1520002"/>
          </a:xfrm>
          <a:prstGeom prst="bentConnector3">
            <a:avLst>
              <a:gd name="adj1" fmla="val -15409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A0FEC19-D8F7-05E8-2E8E-81C00BA5A60A}"/>
              </a:ext>
            </a:extLst>
          </p:cNvPr>
          <p:cNvCxnSpPr>
            <a:cxnSpLocks/>
            <a:endCxn id="29" idx="0"/>
          </p:cNvCxnSpPr>
          <p:nvPr/>
        </p:nvCxnSpPr>
        <p:spPr>
          <a:xfrm rot="10800000" flipV="1">
            <a:off x="1595049" y="2676323"/>
            <a:ext cx="4848614" cy="23940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33BCE4A-A7D3-DBD2-1D07-7D5CAD4F9EBA}"/>
              </a:ext>
            </a:extLst>
          </p:cNvPr>
          <p:cNvSpPr txBox="1"/>
          <p:nvPr/>
        </p:nvSpPr>
        <p:spPr>
          <a:xfrm>
            <a:off x="-29229" y="2471265"/>
            <a:ext cx="8460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Labels: Semantic Tags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E01EBF-6995-3A5D-8B92-3FE26E0C89F2}"/>
              </a:ext>
            </a:extLst>
          </p:cNvPr>
          <p:cNvSpPr txBox="1"/>
          <p:nvPr/>
        </p:nvSpPr>
        <p:spPr>
          <a:xfrm>
            <a:off x="2446809" y="2447694"/>
            <a:ext cx="2676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Features: MEG Data from 269 Channels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C9BBD3-EBC4-FB27-D622-9EE7B2410D7F}"/>
              </a:ext>
            </a:extLst>
          </p:cNvPr>
          <p:cNvCxnSpPr>
            <a:cxnSpLocks/>
          </p:cNvCxnSpPr>
          <p:nvPr/>
        </p:nvCxnSpPr>
        <p:spPr>
          <a:xfrm flipV="1">
            <a:off x="6443663" y="2241272"/>
            <a:ext cx="0" cy="43524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A95C9A6-E7A4-757B-713C-9DD918F7937E}"/>
              </a:ext>
            </a:extLst>
          </p:cNvPr>
          <p:cNvSpPr/>
          <p:nvPr/>
        </p:nvSpPr>
        <p:spPr>
          <a:xfrm>
            <a:off x="3323018" y="2919231"/>
            <a:ext cx="772266" cy="772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436BAB6-6D88-D0BD-E193-AEB953BBBC62}"/>
              </a:ext>
            </a:extLst>
          </p:cNvPr>
          <p:cNvSpPr/>
          <p:nvPr/>
        </p:nvSpPr>
        <p:spPr>
          <a:xfrm>
            <a:off x="3434143" y="3071631"/>
            <a:ext cx="772266" cy="772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4D98AAC-FB01-4BD5-CC8E-0DE3574D4E55}"/>
              </a:ext>
            </a:extLst>
          </p:cNvPr>
          <p:cNvSpPr/>
          <p:nvPr/>
        </p:nvSpPr>
        <p:spPr>
          <a:xfrm>
            <a:off x="3548443" y="3224031"/>
            <a:ext cx="772266" cy="772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0891FE-C359-40CE-4B25-E2004C91A810}"/>
              </a:ext>
            </a:extLst>
          </p:cNvPr>
          <p:cNvSpPr/>
          <p:nvPr/>
        </p:nvSpPr>
        <p:spPr>
          <a:xfrm>
            <a:off x="3662743" y="3376431"/>
            <a:ext cx="772266" cy="772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5708F3-877D-87E3-B031-C03E45A921E8}"/>
              </a:ext>
            </a:extLst>
          </p:cNvPr>
          <p:cNvCxnSpPr>
            <a:cxnSpLocks/>
          </p:cNvCxnSpPr>
          <p:nvPr/>
        </p:nvCxnSpPr>
        <p:spPr>
          <a:xfrm>
            <a:off x="2289430" y="3665196"/>
            <a:ext cx="9847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595EB14-D78A-E939-BE0C-3CF5761370A2}"/>
              </a:ext>
            </a:extLst>
          </p:cNvPr>
          <p:cNvSpPr txBox="1"/>
          <p:nvPr/>
        </p:nvSpPr>
        <p:spPr>
          <a:xfrm>
            <a:off x="2226969" y="3380365"/>
            <a:ext cx="1151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401 Time Points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69915D-8FCE-A4C4-8FC9-2ADA44419AB2}"/>
              </a:ext>
            </a:extLst>
          </p:cNvPr>
          <p:cNvCxnSpPr>
            <a:cxnSpLocks/>
          </p:cNvCxnSpPr>
          <p:nvPr/>
        </p:nvCxnSpPr>
        <p:spPr>
          <a:xfrm>
            <a:off x="4469917" y="3667619"/>
            <a:ext cx="9307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9C315C-FDF5-51FC-AC51-E5FAE11A7E75}"/>
              </a:ext>
            </a:extLst>
          </p:cNvPr>
          <p:cNvSpPr txBox="1"/>
          <p:nvPr/>
        </p:nvSpPr>
        <p:spPr>
          <a:xfrm>
            <a:off x="4658443" y="3205568"/>
            <a:ext cx="10660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Class A:</a:t>
            </a:r>
          </a:p>
          <a:p>
            <a:r>
              <a:rPr lang="en-US" sz="1050" dirty="0"/>
              <a:t>56%</a:t>
            </a:r>
          </a:p>
          <a:p>
            <a:br>
              <a:rPr lang="en-US" sz="1050" dirty="0"/>
            </a:br>
            <a:r>
              <a:rPr lang="en-US" sz="1050" dirty="0"/>
              <a:t>Class B:</a:t>
            </a:r>
            <a:br>
              <a:rPr lang="en-US" sz="1050" dirty="0"/>
            </a:br>
            <a:r>
              <a:rPr lang="en-US" sz="1050" dirty="0"/>
              <a:t>44%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D5D009-E18F-0D4A-D84C-BAB79E358EB0}"/>
              </a:ext>
            </a:extLst>
          </p:cNvPr>
          <p:cNvSpPr txBox="1"/>
          <p:nvPr/>
        </p:nvSpPr>
        <p:spPr>
          <a:xfrm>
            <a:off x="6204831" y="3043754"/>
            <a:ext cx="1151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ROC-AUC Plot</a:t>
            </a:r>
          </a:p>
        </p:txBody>
      </p:sp>
    </p:spTree>
    <p:extLst>
      <p:ext uri="{BB962C8B-B14F-4D97-AF65-F5344CB8AC3E}">
        <p14:creationId xmlns:p14="http://schemas.microsoft.com/office/powerpoint/2010/main" val="116499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118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Avenir Next LT Pro</vt:lpstr>
      <vt:lpstr>Avenir Next LT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Ricky Rojas</dc:creator>
  <cp:lastModifiedBy>Ricky Rojas</cp:lastModifiedBy>
  <cp:revision>1</cp:revision>
  <dcterms:created xsi:type="dcterms:W3CDTF">2024-06-10T07:57:31Z</dcterms:created>
  <dcterms:modified xsi:type="dcterms:W3CDTF">2024-06-10T09:33:25Z</dcterms:modified>
</cp:coreProperties>
</file>