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9" r:id="rId14"/>
    <p:sldId id="268"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3"/>
    <p:restoredTop sz="94689"/>
  </p:normalViewPr>
  <p:slideViewPr>
    <p:cSldViewPr snapToGrid="0" snapToObjects="1">
      <p:cViewPr varScale="1">
        <p:scale>
          <a:sx n="136" d="100"/>
          <a:sy n="136" d="100"/>
        </p:scale>
        <p:origin x="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10/18/20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083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226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10/18/20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472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10/18/20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401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10/18/20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969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620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040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87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31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10/18/20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907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10/18/20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488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10/18/20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7266902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5AA2EDC-E621-D246-A6A5-67CAA9DA4302}"/>
              </a:ext>
            </a:extLst>
          </p:cNvPr>
          <p:cNvSpPr>
            <a:spLocks noGrp="1"/>
          </p:cNvSpPr>
          <p:nvPr>
            <p:ph type="ctrTitle"/>
          </p:nvPr>
        </p:nvSpPr>
        <p:spPr>
          <a:xfrm>
            <a:off x="8109235" y="863695"/>
            <a:ext cx="3511233" cy="3779995"/>
          </a:xfrm>
        </p:spPr>
        <p:txBody>
          <a:bodyPr anchor="ctr">
            <a:normAutofit/>
          </a:bodyPr>
          <a:lstStyle/>
          <a:p>
            <a:r>
              <a:rPr kumimoji="1" lang="en-CA" altLang="zh-CN" dirty="0">
                <a:solidFill>
                  <a:schemeClr val="tx1"/>
                </a:solidFill>
              </a:rPr>
              <a:t>Analysis of models</a:t>
            </a:r>
            <a:endParaRPr kumimoji="1" lang="zh-CN" altLang="en-US" dirty="0">
              <a:solidFill>
                <a:schemeClr val="tx1"/>
              </a:solidFill>
            </a:endParaRPr>
          </a:p>
        </p:txBody>
      </p:sp>
      <p:sp>
        <p:nvSpPr>
          <p:cNvPr id="3" name="副标题 2">
            <a:extLst>
              <a:ext uri="{FF2B5EF4-FFF2-40B4-BE49-F238E27FC236}">
                <a16:creationId xmlns:a16="http://schemas.microsoft.com/office/drawing/2014/main" id="{A345F700-A770-8D49-8271-3ABE1BEC2F1A}"/>
              </a:ext>
            </a:extLst>
          </p:cNvPr>
          <p:cNvSpPr>
            <a:spLocks noGrp="1"/>
          </p:cNvSpPr>
          <p:nvPr>
            <p:ph type="subTitle" idx="1"/>
          </p:nvPr>
        </p:nvSpPr>
        <p:spPr>
          <a:xfrm>
            <a:off x="8109236" y="4739780"/>
            <a:ext cx="3511233" cy="1147054"/>
          </a:xfrm>
        </p:spPr>
        <p:txBody>
          <a:bodyPr anchor="t">
            <a:normAutofit/>
          </a:bodyPr>
          <a:lstStyle/>
          <a:p>
            <a:r>
              <a:rPr kumimoji="1" lang="en-CA" altLang="zh-CN" sz="2000"/>
              <a:t>A Reprot of Assignment 1 of COMP472</a:t>
            </a:r>
            <a:endParaRPr kumimoji="1" lang="zh-CN" altLang="en-US" sz="2000"/>
          </a:p>
        </p:txBody>
      </p:sp>
      <p:pic>
        <p:nvPicPr>
          <p:cNvPr id="4" name="Picture 3">
            <a:extLst>
              <a:ext uri="{FF2B5EF4-FFF2-40B4-BE49-F238E27FC236}">
                <a16:creationId xmlns:a16="http://schemas.microsoft.com/office/drawing/2014/main" id="{4528496F-0D30-4D51-A562-D8A4676350A7}"/>
              </a:ext>
            </a:extLst>
          </p:cNvPr>
          <p:cNvPicPr>
            <a:picLocks noChangeAspect="1"/>
          </p:cNvPicPr>
          <p:nvPr/>
        </p:nvPicPr>
        <p:blipFill rotWithShape="1">
          <a:blip r:embed="rId2"/>
          <a:srcRect l="11564" r="11499" b="1"/>
          <a:stretch/>
        </p:blipFill>
        <p:spPr>
          <a:xfrm>
            <a:off x="20" y="10"/>
            <a:ext cx="7537685" cy="6857990"/>
          </a:xfrm>
          <a:prstGeom prst="rect">
            <a:avLst/>
          </a:prstGeom>
        </p:spPr>
      </p:pic>
      <p:sp>
        <p:nvSpPr>
          <p:cNvPr id="69"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34093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B478C-3178-A241-9391-E278260F9E18}"/>
              </a:ext>
            </a:extLst>
          </p:cNvPr>
          <p:cNvSpPr>
            <a:spLocks noGrp="1"/>
          </p:cNvSpPr>
          <p:nvPr>
            <p:ph type="title"/>
          </p:nvPr>
        </p:nvSpPr>
        <p:spPr/>
        <p:txBody>
          <a:bodyPr/>
          <a:lstStyle/>
          <a:p>
            <a:r>
              <a:rPr kumimoji="1" lang="en-CA" altLang="zh-CN" dirty="0"/>
              <a:t>GNB vs Decision Tree</a:t>
            </a:r>
            <a:endParaRPr kumimoji="1" lang="zh-CN" altLang="en-US" dirty="0"/>
          </a:p>
        </p:txBody>
      </p:sp>
      <p:sp>
        <p:nvSpPr>
          <p:cNvPr id="3" name="内容占位符 2">
            <a:extLst>
              <a:ext uri="{FF2B5EF4-FFF2-40B4-BE49-F238E27FC236}">
                <a16:creationId xmlns:a16="http://schemas.microsoft.com/office/drawing/2014/main" id="{A9D6AB0C-25F0-9E42-B5A8-AF2ED7C3625B}"/>
              </a:ext>
            </a:extLst>
          </p:cNvPr>
          <p:cNvSpPr>
            <a:spLocks noGrp="1"/>
          </p:cNvSpPr>
          <p:nvPr>
            <p:ph idx="1"/>
          </p:nvPr>
        </p:nvSpPr>
        <p:spPr/>
        <p:txBody>
          <a:bodyPr>
            <a:normAutofit/>
          </a:bodyPr>
          <a:lstStyle/>
          <a:p>
            <a:r>
              <a:rPr kumimoji="1" lang="en-CA" altLang="zh-CN" sz="2800" dirty="0"/>
              <a:t> GNB often has better performance than Decision Tree in image classification. Since GNB is a generative model and the pattern of images also boost the concept of probability, the GNB has a good score in image categorization. Decision Tree works best for a small number of classes, </a:t>
            </a:r>
            <a:r>
              <a:rPr kumimoji="1" lang="fr-CA" altLang="zh-CN" sz="2800" dirty="0"/>
              <a:t>m</a:t>
            </a:r>
            <a:r>
              <a:rPr lang="fr-CA" altLang="zh-CN" sz="2800" dirty="0"/>
              <a:t>ore branches on a </a:t>
            </a:r>
            <a:r>
              <a:rPr lang="fr-CA" altLang="zh-CN" sz="2800" dirty="0" err="1"/>
              <a:t>tree</a:t>
            </a:r>
            <a:r>
              <a:rPr lang="fr-CA" altLang="zh-CN" sz="2800" dirty="0"/>
              <a:t> </a:t>
            </a:r>
            <a:r>
              <a:rPr lang="fr-CA" altLang="zh-CN" sz="2800" dirty="0" err="1"/>
              <a:t>may</a:t>
            </a:r>
            <a:r>
              <a:rPr lang="fr-CA" altLang="zh-CN" sz="2800" dirty="0"/>
              <a:t> lead to more of a chance of over-</a:t>
            </a:r>
            <a:r>
              <a:rPr lang="fr-CA" altLang="zh-CN" sz="2800" dirty="0" err="1"/>
              <a:t>fitting</a:t>
            </a:r>
            <a:r>
              <a:rPr lang="fr-CA" altLang="zh-CN" sz="2800" dirty="0"/>
              <a:t>, </a:t>
            </a:r>
            <a:r>
              <a:rPr lang="fr-CA" altLang="zh-CN" sz="2800" dirty="0" err="1"/>
              <a:t>which</a:t>
            </a:r>
            <a:r>
              <a:rPr lang="fr-CA" altLang="zh-CN" sz="2800" dirty="0"/>
              <a:t> </a:t>
            </a:r>
            <a:r>
              <a:rPr lang="fr-CA" altLang="zh-CN" sz="2800" dirty="0" err="1"/>
              <a:t>reduces</a:t>
            </a:r>
            <a:r>
              <a:rPr lang="fr-CA" altLang="zh-CN" sz="2800" dirty="0"/>
              <a:t> F1 mesure. </a:t>
            </a:r>
            <a:endParaRPr kumimoji="1" lang="zh-CN" altLang="en-US" sz="2800" dirty="0"/>
          </a:p>
        </p:txBody>
      </p:sp>
    </p:spTree>
    <p:extLst>
      <p:ext uri="{BB962C8B-B14F-4D97-AF65-F5344CB8AC3E}">
        <p14:creationId xmlns:p14="http://schemas.microsoft.com/office/powerpoint/2010/main" val="232649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5B2C7-C68B-A14C-951D-DB4B3D552674}"/>
              </a:ext>
            </a:extLst>
          </p:cNvPr>
          <p:cNvSpPr>
            <a:spLocks noGrp="1"/>
          </p:cNvSpPr>
          <p:nvPr>
            <p:ph type="title"/>
          </p:nvPr>
        </p:nvSpPr>
        <p:spPr/>
        <p:txBody>
          <a:bodyPr/>
          <a:lstStyle/>
          <a:p>
            <a:r>
              <a:rPr kumimoji="1" lang="en-CA" altLang="zh-CN" dirty="0"/>
              <a:t>Data sufficiency for Decision tree</a:t>
            </a:r>
            <a:endParaRPr kumimoji="1" lang="zh-CN" altLang="en-US" dirty="0"/>
          </a:p>
        </p:txBody>
      </p:sp>
      <p:sp>
        <p:nvSpPr>
          <p:cNvPr id="3" name="内容占位符 2">
            <a:extLst>
              <a:ext uri="{FF2B5EF4-FFF2-40B4-BE49-F238E27FC236}">
                <a16:creationId xmlns:a16="http://schemas.microsoft.com/office/drawing/2014/main" id="{B663A46E-1CA3-5942-B5D8-01DDDE2737F4}"/>
              </a:ext>
            </a:extLst>
          </p:cNvPr>
          <p:cNvSpPr>
            <a:spLocks noGrp="1"/>
          </p:cNvSpPr>
          <p:nvPr>
            <p:ph idx="1"/>
          </p:nvPr>
        </p:nvSpPr>
        <p:spPr/>
        <p:txBody>
          <a:bodyPr>
            <a:normAutofit/>
          </a:bodyPr>
          <a:lstStyle/>
          <a:p>
            <a:r>
              <a:rPr kumimoji="1" lang="en-CA" altLang="zh-CN" sz="2800" dirty="0"/>
              <a:t>When sufficient data is available, Decision Tree can improve its performance significantly(0.79 and 0.77), better that GNB(0.68) which even slightly reduces it performance(But can also be improved if smooth is considered).</a:t>
            </a:r>
            <a:endParaRPr kumimoji="1" lang="zh-CN" altLang="en-US" sz="2800" dirty="0"/>
          </a:p>
        </p:txBody>
      </p:sp>
    </p:spTree>
    <p:extLst>
      <p:ext uri="{BB962C8B-B14F-4D97-AF65-F5344CB8AC3E}">
        <p14:creationId xmlns:p14="http://schemas.microsoft.com/office/powerpoint/2010/main" val="354506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CFC1-62A8-4C41-9CE1-385B8A922C48}"/>
              </a:ext>
            </a:extLst>
          </p:cNvPr>
          <p:cNvSpPr>
            <a:spLocks noGrp="1"/>
          </p:cNvSpPr>
          <p:nvPr>
            <p:ph type="title"/>
          </p:nvPr>
        </p:nvSpPr>
        <p:spPr/>
        <p:txBody>
          <a:bodyPr/>
          <a:lstStyle/>
          <a:p>
            <a:r>
              <a:rPr kumimoji="1" lang="en-CA" altLang="zh-CN" dirty="0"/>
              <a:t>Performance drop of Best-DT for Data set 2</a:t>
            </a:r>
            <a:endParaRPr kumimoji="1" lang="zh-CN" altLang="en-US" dirty="0"/>
          </a:p>
        </p:txBody>
      </p:sp>
      <p:sp>
        <p:nvSpPr>
          <p:cNvPr id="3" name="内容占位符 2">
            <a:extLst>
              <a:ext uri="{FF2B5EF4-FFF2-40B4-BE49-F238E27FC236}">
                <a16:creationId xmlns:a16="http://schemas.microsoft.com/office/drawing/2014/main" id="{904C17F4-209C-F440-B046-0B740442F476}"/>
              </a:ext>
            </a:extLst>
          </p:cNvPr>
          <p:cNvSpPr>
            <a:spLocks noGrp="1"/>
          </p:cNvSpPr>
          <p:nvPr>
            <p:ph idx="1"/>
          </p:nvPr>
        </p:nvSpPr>
        <p:spPr/>
        <p:txBody>
          <a:bodyPr>
            <a:normAutofit/>
          </a:bodyPr>
          <a:lstStyle/>
          <a:p>
            <a:r>
              <a:rPr kumimoji="1" lang="en-CA" altLang="zh-CN" sz="2800" dirty="0"/>
              <a:t>For data set 2 we noticed a performance drop(0.79 to 0.77) when we switch from base Decision Tree to Best Decision Tree. This is counter intuition. The reason is that Best DT strategy use a separate validation set to adjust hyper-parameter which can lead to over-fitting thus reducing the performance of our “Best” classifier.</a:t>
            </a:r>
            <a:endParaRPr kumimoji="1" lang="zh-CN" altLang="en-US" sz="2800" dirty="0"/>
          </a:p>
        </p:txBody>
      </p:sp>
    </p:spTree>
    <p:extLst>
      <p:ext uri="{BB962C8B-B14F-4D97-AF65-F5344CB8AC3E}">
        <p14:creationId xmlns:p14="http://schemas.microsoft.com/office/powerpoint/2010/main" val="415252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2D6CC-4DA3-ED40-B17C-5423AD2F49F3}"/>
              </a:ext>
            </a:extLst>
          </p:cNvPr>
          <p:cNvSpPr>
            <a:spLocks noGrp="1"/>
          </p:cNvSpPr>
          <p:nvPr>
            <p:ph type="title"/>
          </p:nvPr>
        </p:nvSpPr>
        <p:spPr/>
        <p:txBody>
          <a:bodyPr/>
          <a:lstStyle/>
          <a:p>
            <a:r>
              <a:rPr kumimoji="1" lang="en-CA" altLang="zh-CN" dirty="0"/>
              <a:t>Discussion of Best-DT model for Data set 1</a:t>
            </a:r>
            <a:endParaRPr kumimoji="1" lang="zh-CN" altLang="en-US" dirty="0"/>
          </a:p>
        </p:txBody>
      </p:sp>
      <p:sp>
        <p:nvSpPr>
          <p:cNvPr id="3" name="内容占位符 2">
            <a:extLst>
              <a:ext uri="{FF2B5EF4-FFF2-40B4-BE49-F238E27FC236}">
                <a16:creationId xmlns:a16="http://schemas.microsoft.com/office/drawing/2014/main" id="{8775AFEF-547C-F143-9A27-FBD839CE7FAB}"/>
              </a:ext>
            </a:extLst>
          </p:cNvPr>
          <p:cNvSpPr>
            <a:spLocks noGrp="1"/>
          </p:cNvSpPr>
          <p:nvPr>
            <p:ph idx="1"/>
          </p:nvPr>
        </p:nvSpPr>
        <p:spPr/>
        <p:txBody>
          <a:bodyPr/>
          <a:lstStyle/>
          <a:p>
            <a:r>
              <a:rPr lang="fr-CA" altLang="zh-CN" dirty="0"/>
              <a:t>The best </a:t>
            </a:r>
            <a:r>
              <a:rPr lang="fr-CA" altLang="zh-CN" dirty="0" err="1"/>
              <a:t>Parameters</a:t>
            </a:r>
            <a:r>
              <a:rPr lang="fr-CA" altLang="zh-CN" dirty="0"/>
              <a:t> </a:t>
            </a:r>
            <a:r>
              <a:rPr lang="fr-CA" altLang="zh-CN" dirty="0" err="1"/>
              <a:t>found</a:t>
            </a:r>
            <a:r>
              <a:rPr lang="fr-CA" altLang="zh-CN" dirty="0"/>
              <a:t> by </a:t>
            </a:r>
            <a:r>
              <a:rPr lang="fr-CA" altLang="zh-CN" dirty="0" err="1"/>
              <a:t>grid</a:t>
            </a:r>
            <a:r>
              <a:rPr lang="fr-CA" altLang="zh-CN" dirty="0"/>
              <a:t> </a:t>
            </a:r>
            <a:r>
              <a:rPr lang="fr-CA" altLang="zh-CN" dirty="0" err="1"/>
              <a:t>search</a:t>
            </a:r>
            <a:r>
              <a:rPr lang="fr-CA" altLang="zh-CN" dirty="0"/>
              <a:t> </a:t>
            </a:r>
            <a:r>
              <a:rPr lang="fr-CA" altLang="zh-CN" dirty="0" err="1"/>
              <a:t>is</a:t>
            </a:r>
            <a:r>
              <a:rPr lang="fr-CA" altLang="zh-CN" dirty="0"/>
              <a:t> {'</a:t>
            </a:r>
            <a:r>
              <a:rPr lang="fr-CA" altLang="zh-CN" dirty="0" err="1"/>
              <a:t>class_weight</a:t>
            </a:r>
            <a:r>
              <a:rPr lang="fr-CA" altLang="zh-CN" dirty="0"/>
              <a:t>': None, '</a:t>
            </a:r>
            <a:r>
              <a:rPr lang="fr-CA" altLang="zh-CN" dirty="0" err="1"/>
              <a:t>criterion</a:t>
            </a:r>
            <a:r>
              <a:rPr lang="fr-CA" altLang="zh-CN" dirty="0"/>
              <a:t>': '</a:t>
            </a:r>
            <a:r>
              <a:rPr lang="fr-CA" altLang="zh-CN" dirty="0" err="1"/>
              <a:t>gini</a:t>
            </a:r>
            <a:r>
              <a:rPr lang="fr-CA" altLang="zh-CN" dirty="0"/>
              <a:t>', '</a:t>
            </a:r>
            <a:r>
              <a:rPr lang="fr-CA" altLang="zh-CN" dirty="0" err="1"/>
              <a:t>max_depth</a:t>
            </a:r>
            <a:r>
              <a:rPr lang="fr-CA" altLang="zh-CN" dirty="0"/>
              <a:t>': None, '</a:t>
            </a:r>
            <a:r>
              <a:rPr lang="fr-CA" altLang="zh-CN" dirty="0" err="1"/>
              <a:t>min_impurity_decrease</a:t>
            </a:r>
            <a:r>
              <a:rPr lang="fr-CA" altLang="zh-CN" dirty="0"/>
              <a:t>': 0, '</a:t>
            </a:r>
            <a:r>
              <a:rPr lang="fr-CA" altLang="zh-CN" dirty="0" err="1"/>
              <a:t>min_samples_split</a:t>
            </a:r>
            <a:r>
              <a:rPr lang="fr-CA" altLang="zh-CN" dirty="0"/>
              <a:t>': 4} </a:t>
            </a:r>
          </a:p>
          <a:p>
            <a:r>
              <a:rPr kumimoji="1" lang="fr-CA" altLang="zh-CN" dirty="0"/>
              <a:t>Setting </a:t>
            </a:r>
            <a:r>
              <a:rPr kumimoji="1" lang="fr-CA" altLang="zh-CN" dirty="0" err="1"/>
              <a:t>min_samples_split</a:t>
            </a:r>
            <a:r>
              <a:rPr kumimoji="1" lang="fr-CA" altLang="zh-CN" dirty="0"/>
              <a:t> and </a:t>
            </a:r>
            <a:r>
              <a:rPr kumimoji="1" lang="fr-CA" altLang="zh-CN" dirty="0" err="1"/>
              <a:t>min_mipurity_decrease</a:t>
            </a:r>
            <a:r>
              <a:rPr kumimoji="1" lang="fr-CA" altLang="zh-CN" dirty="0"/>
              <a:t> toto  as </a:t>
            </a:r>
            <a:r>
              <a:rPr kumimoji="1" lang="fr-CA" altLang="zh-CN" dirty="0" err="1"/>
              <a:t>small</a:t>
            </a:r>
            <a:r>
              <a:rPr kumimoji="1" lang="fr-CA" altLang="zh-CN" dirty="0"/>
              <a:t> as possible, </a:t>
            </a:r>
            <a:r>
              <a:rPr kumimoji="1" lang="fr-CA" altLang="zh-CN" dirty="0" err="1"/>
              <a:t>make</a:t>
            </a:r>
            <a:r>
              <a:rPr kumimoji="1" lang="fr-CA" altLang="zh-CN" dirty="0"/>
              <a:t> </a:t>
            </a:r>
            <a:r>
              <a:rPr kumimoji="1" lang="fr-CA" altLang="zh-CN" dirty="0" err="1"/>
              <a:t>max_depth</a:t>
            </a:r>
            <a:r>
              <a:rPr kumimoji="1" lang="fr-CA" altLang="zh-CN" dirty="0"/>
              <a:t> to None </a:t>
            </a:r>
            <a:r>
              <a:rPr kumimoji="1" lang="fr-CA" altLang="zh-CN" dirty="0" err="1"/>
              <a:t>can</a:t>
            </a:r>
            <a:r>
              <a:rPr kumimoji="1" lang="fr-CA" altLang="zh-CN" dirty="0"/>
              <a:t> lead to more </a:t>
            </a:r>
            <a:r>
              <a:rPr kumimoji="1" lang="fr-CA" altLang="zh-CN" dirty="0" err="1"/>
              <a:t>leafs</a:t>
            </a:r>
            <a:r>
              <a:rPr kumimoji="1" lang="fr-CA" altLang="zh-CN" dirty="0"/>
              <a:t> </a:t>
            </a:r>
            <a:r>
              <a:rPr kumimoji="1" lang="fr-CA" altLang="zh-CN" dirty="0" err="1"/>
              <a:t>thus</a:t>
            </a:r>
            <a:r>
              <a:rPr kumimoji="1" lang="fr-CA" altLang="zh-CN" dirty="0"/>
              <a:t> </a:t>
            </a:r>
            <a:r>
              <a:rPr kumimoji="1" lang="fr-CA" altLang="zh-CN" dirty="0" err="1"/>
              <a:t>may</a:t>
            </a:r>
            <a:r>
              <a:rPr kumimoji="1" lang="fr-CA" altLang="zh-CN" dirty="0"/>
              <a:t> </a:t>
            </a:r>
            <a:r>
              <a:rPr kumimoji="1" lang="fr-CA" altLang="zh-CN" dirty="0" err="1"/>
              <a:t>improve</a:t>
            </a:r>
            <a:r>
              <a:rPr kumimoji="1" lang="fr-CA" altLang="zh-CN" dirty="0"/>
              <a:t> performance. </a:t>
            </a:r>
          </a:p>
          <a:p>
            <a:r>
              <a:rPr kumimoji="1" lang="fr-CA" altLang="zh-CN" dirty="0"/>
              <a:t>Gini </a:t>
            </a:r>
            <a:r>
              <a:rPr kumimoji="1" lang="fr-CA" altLang="zh-CN" dirty="0" err="1"/>
              <a:t>is</a:t>
            </a:r>
            <a:r>
              <a:rPr kumimoji="1" lang="fr-CA" altLang="zh-CN" dirty="0"/>
              <a:t> more </a:t>
            </a:r>
            <a:r>
              <a:rPr kumimoji="1" lang="fr-CA" altLang="zh-CN" dirty="0" err="1"/>
              <a:t>appropriate</a:t>
            </a:r>
            <a:r>
              <a:rPr kumimoji="1" lang="fr-CA" altLang="zh-CN" dirty="0"/>
              <a:t> </a:t>
            </a:r>
            <a:r>
              <a:rPr kumimoji="1" lang="fr-CA" altLang="zh-CN" dirty="0" err="1"/>
              <a:t>here</a:t>
            </a:r>
            <a:r>
              <a:rPr kumimoji="1" lang="fr-CA" altLang="zh-CN" dirty="0"/>
              <a:t> </a:t>
            </a:r>
            <a:r>
              <a:rPr kumimoji="1" lang="fr-CA" altLang="zh-CN" dirty="0" err="1"/>
              <a:t>since</a:t>
            </a:r>
            <a:r>
              <a:rPr kumimoji="1" lang="fr-CA" altLang="zh-CN" dirty="0"/>
              <a:t> </a:t>
            </a:r>
            <a:r>
              <a:rPr lang="fr-CA" altLang="zh-CN" dirty="0"/>
              <a:t>Gini </a:t>
            </a:r>
            <a:r>
              <a:rPr lang="fr-CA" altLang="zh-CN" dirty="0" err="1"/>
              <a:t>is</a:t>
            </a:r>
            <a:r>
              <a:rPr lang="fr-CA" altLang="zh-CN" dirty="0"/>
              <a:t> </a:t>
            </a:r>
            <a:r>
              <a:rPr lang="fr-CA" altLang="zh-CN" dirty="0" err="1"/>
              <a:t>intended</a:t>
            </a:r>
            <a:r>
              <a:rPr lang="fr-CA" altLang="zh-CN" dirty="0"/>
              <a:t> for </a:t>
            </a:r>
            <a:r>
              <a:rPr lang="fr-CA" altLang="zh-CN" dirty="0" err="1"/>
              <a:t>continuous</a:t>
            </a:r>
            <a:r>
              <a:rPr lang="fr-CA" altLang="zh-CN" dirty="0"/>
              <a:t> </a:t>
            </a:r>
            <a:r>
              <a:rPr lang="fr-CA" altLang="zh-CN" dirty="0" err="1"/>
              <a:t>attributes</a:t>
            </a:r>
            <a:r>
              <a:rPr lang="fr-CA" altLang="zh-CN" dirty="0"/>
              <a:t>, and </a:t>
            </a:r>
            <a:r>
              <a:rPr lang="fr-CA" altLang="zh-CN" dirty="0" err="1"/>
              <a:t>Entropy</a:t>
            </a:r>
            <a:r>
              <a:rPr lang="fr-CA" altLang="zh-CN" dirty="0"/>
              <a:t> for </a:t>
            </a:r>
            <a:r>
              <a:rPr lang="fr-CA" altLang="zh-CN" dirty="0" err="1"/>
              <a:t>attributes</a:t>
            </a:r>
            <a:r>
              <a:rPr lang="fr-CA" altLang="zh-CN" dirty="0"/>
              <a:t> </a:t>
            </a:r>
            <a:r>
              <a:rPr lang="fr-CA" altLang="zh-CN" dirty="0" err="1"/>
              <a:t>that</a:t>
            </a:r>
            <a:r>
              <a:rPr lang="fr-CA" altLang="zh-CN" dirty="0"/>
              <a:t> </a:t>
            </a:r>
            <a:r>
              <a:rPr lang="fr-CA" altLang="zh-CN" dirty="0" err="1"/>
              <a:t>occur</a:t>
            </a:r>
            <a:r>
              <a:rPr lang="fr-CA" altLang="zh-CN" dirty="0"/>
              <a:t> in classes.</a:t>
            </a:r>
          </a:p>
          <a:p>
            <a:r>
              <a:rPr kumimoji="1" lang="en-CA" altLang="zh-CN" dirty="0"/>
              <a:t>Since the distribution in validation set is nearly in </a:t>
            </a:r>
            <a:r>
              <a:rPr lang="fr-CA" altLang="zh-CN" dirty="0" err="1"/>
              <a:t>uniform</a:t>
            </a:r>
            <a:r>
              <a:rPr lang="fr-CA" altLang="zh-CN" dirty="0"/>
              <a:t> distribution, the </a:t>
            </a:r>
            <a:r>
              <a:rPr lang="fr-CA" altLang="zh-CN" dirty="0" err="1"/>
              <a:t>difference</a:t>
            </a:r>
            <a:r>
              <a:rPr lang="fr-CA" altLang="zh-CN" dirty="0"/>
              <a:t> of </a:t>
            </a:r>
            <a:r>
              <a:rPr lang="fr-CA" altLang="zh-CN" dirty="0" err="1"/>
              <a:t>class_weight</a:t>
            </a:r>
            <a:r>
              <a:rPr lang="fr-CA" altLang="zh-CN" dirty="0"/>
              <a:t> </a:t>
            </a:r>
            <a:r>
              <a:rPr lang="fr-CA" altLang="zh-CN" dirty="0" err="1"/>
              <a:t>between</a:t>
            </a:r>
            <a:r>
              <a:rPr lang="fr-CA" altLang="zh-CN" dirty="0"/>
              <a:t> </a:t>
            </a:r>
            <a:r>
              <a:rPr lang="fr-CA" altLang="zh-CN" dirty="0" err="1"/>
              <a:t>balanced</a:t>
            </a:r>
            <a:r>
              <a:rPr lang="fr-CA" altLang="zh-CN" dirty="0"/>
              <a:t> and None </a:t>
            </a:r>
            <a:r>
              <a:rPr lang="fr-CA" altLang="zh-CN" dirty="0" err="1"/>
              <a:t>may</a:t>
            </a:r>
            <a:r>
              <a:rPr lang="fr-CA" altLang="zh-CN" dirty="0"/>
              <a:t> </a:t>
            </a:r>
            <a:r>
              <a:rPr lang="fr-CA" altLang="zh-CN" dirty="0" err="1"/>
              <a:t>be</a:t>
            </a:r>
            <a:r>
              <a:rPr lang="fr-CA" altLang="zh-CN" dirty="0"/>
              <a:t> </a:t>
            </a:r>
            <a:r>
              <a:rPr lang="fr-CA" altLang="zh-CN" dirty="0" err="1"/>
              <a:t>pretty</a:t>
            </a:r>
            <a:r>
              <a:rPr lang="fr-CA" altLang="zh-CN" dirty="0"/>
              <a:t> </a:t>
            </a:r>
            <a:r>
              <a:rPr lang="fr-CA" altLang="zh-CN" dirty="0" err="1"/>
              <a:t>small</a:t>
            </a:r>
            <a:r>
              <a:rPr lang="fr-CA" altLang="zh-CN" dirty="0"/>
              <a:t>, </a:t>
            </a:r>
            <a:r>
              <a:rPr lang="fr-CA" altLang="zh-CN" dirty="0" err="1"/>
              <a:t>its</a:t>
            </a:r>
            <a:r>
              <a:rPr lang="fr-CA" altLang="zh-CN" dirty="0"/>
              <a:t> importance </a:t>
            </a:r>
            <a:r>
              <a:rPr lang="fr-CA" altLang="zh-CN" dirty="0" err="1"/>
              <a:t>is</a:t>
            </a:r>
            <a:r>
              <a:rPr lang="fr-CA" altLang="zh-CN" dirty="0"/>
              <a:t> </a:t>
            </a:r>
            <a:r>
              <a:rPr lang="fr-CA" altLang="zh-CN" dirty="0" err="1"/>
              <a:t>reduced</a:t>
            </a:r>
            <a:r>
              <a:rPr lang="fr-CA" altLang="zh-CN" dirty="0"/>
              <a:t> </a:t>
            </a:r>
            <a:r>
              <a:rPr lang="fr-CA" altLang="zh-CN" dirty="0" err="1"/>
              <a:t>compared</a:t>
            </a:r>
            <a:r>
              <a:rPr lang="fr-CA" altLang="zh-CN" dirty="0"/>
              <a:t> </a:t>
            </a:r>
            <a:r>
              <a:rPr lang="fr-CA" altLang="zh-CN" dirty="0" err="1"/>
              <a:t>with</a:t>
            </a:r>
            <a:r>
              <a:rPr lang="fr-CA" altLang="zh-CN" dirty="0"/>
              <a:t> the </a:t>
            </a:r>
            <a:r>
              <a:rPr lang="fr-CA" altLang="zh-CN" dirty="0" err="1"/>
              <a:t>other</a:t>
            </a:r>
            <a:r>
              <a:rPr lang="fr-CA" altLang="zh-CN" dirty="0"/>
              <a:t> </a:t>
            </a:r>
            <a:r>
              <a:rPr lang="fr-CA" altLang="zh-CN" dirty="0" err="1"/>
              <a:t>factors</a:t>
            </a:r>
            <a:r>
              <a:rPr lang="fr-CA" altLang="zh-CN" dirty="0"/>
              <a:t>.</a:t>
            </a:r>
            <a:endParaRPr kumimoji="1" lang="zh-CN" altLang="en-US" dirty="0"/>
          </a:p>
        </p:txBody>
      </p:sp>
    </p:spTree>
    <p:extLst>
      <p:ext uri="{BB962C8B-B14F-4D97-AF65-F5344CB8AC3E}">
        <p14:creationId xmlns:p14="http://schemas.microsoft.com/office/powerpoint/2010/main" val="288228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5DA6C-7E0B-1E4A-BB71-2603047AF274}"/>
              </a:ext>
            </a:extLst>
          </p:cNvPr>
          <p:cNvSpPr>
            <a:spLocks noGrp="1"/>
          </p:cNvSpPr>
          <p:nvPr>
            <p:ph type="title"/>
          </p:nvPr>
        </p:nvSpPr>
        <p:spPr/>
        <p:txBody>
          <a:bodyPr/>
          <a:lstStyle/>
          <a:p>
            <a:r>
              <a:rPr kumimoji="1" lang="en-CA" altLang="zh-CN" dirty="0"/>
              <a:t>Discussion of Best-DT model for Data set 2</a:t>
            </a:r>
            <a:endParaRPr kumimoji="1" lang="zh-CN" altLang="en-US" dirty="0"/>
          </a:p>
        </p:txBody>
      </p:sp>
      <p:sp>
        <p:nvSpPr>
          <p:cNvPr id="3" name="内容占位符 2">
            <a:extLst>
              <a:ext uri="{FF2B5EF4-FFF2-40B4-BE49-F238E27FC236}">
                <a16:creationId xmlns:a16="http://schemas.microsoft.com/office/drawing/2014/main" id="{F4698A32-1E78-E449-9486-818BA5CAA9FB}"/>
              </a:ext>
            </a:extLst>
          </p:cNvPr>
          <p:cNvSpPr>
            <a:spLocks noGrp="1"/>
          </p:cNvSpPr>
          <p:nvPr>
            <p:ph idx="1"/>
          </p:nvPr>
        </p:nvSpPr>
        <p:spPr/>
        <p:txBody>
          <a:bodyPr/>
          <a:lstStyle/>
          <a:p>
            <a:r>
              <a:rPr lang="fr-CA" altLang="zh-CN" dirty="0"/>
              <a:t>The best </a:t>
            </a:r>
            <a:r>
              <a:rPr lang="fr-CA" altLang="zh-CN" dirty="0" err="1"/>
              <a:t>Parameters</a:t>
            </a:r>
            <a:r>
              <a:rPr lang="fr-CA" altLang="zh-CN" dirty="0"/>
              <a:t> </a:t>
            </a:r>
            <a:r>
              <a:rPr lang="fr-CA" altLang="zh-CN" dirty="0" err="1"/>
              <a:t>found</a:t>
            </a:r>
            <a:r>
              <a:rPr lang="fr-CA" altLang="zh-CN" dirty="0"/>
              <a:t> by </a:t>
            </a:r>
            <a:r>
              <a:rPr lang="fr-CA" altLang="zh-CN" dirty="0" err="1"/>
              <a:t>grid</a:t>
            </a:r>
            <a:r>
              <a:rPr lang="fr-CA" altLang="zh-CN" dirty="0"/>
              <a:t> </a:t>
            </a:r>
            <a:r>
              <a:rPr lang="fr-CA" altLang="zh-CN" dirty="0" err="1"/>
              <a:t>search</a:t>
            </a:r>
            <a:r>
              <a:rPr lang="fr-CA" altLang="zh-CN" dirty="0"/>
              <a:t> </a:t>
            </a:r>
            <a:r>
              <a:rPr lang="fr-CA" altLang="zh-CN" dirty="0" err="1"/>
              <a:t>is</a:t>
            </a:r>
            <a:r>
              <a:rPr lang="fr-CA" altLang="zh-CN" dirty="0"/>
              <a:t> {'</a:t>
            </a:r>
            <a:r>
              <a:rPr lang="fr-CA" altLang="zh-CN" dirty="0" err="1"/>
              <a:t>class_weight</a:t>
            </a:r>
            <a:r>
              <a:rPr lang="fr-CA" altLang="zh-CN" dirty="0"/>
              <a:t>': None, '</a:t>
            </a:r>
            <a:r>
              <a:rPr lang="fr-CA" altLang="zh-CN" dirty="0" err="1"/>
              <a:t>criterion</a:t>
            </a:r>
            <a:r>
              <a:rPr lang="fr-CA" altLang="zh-CN" dirty="0"/>
              <a:t>': '</a:t>
            </a:r>
            <a:r>
              <a:rPr lang="fr-CA" altLang="zh-CN" dirty="0" err="1"/>
              <a:t>entropy</a:t>
            </a:r>
            <a:r>
              <a:rPr lang="fr-CA" altLang="zh-CN" dirty="0"/>
              <a:t>', '</a:t>
            </a:r>
            <a:r>
              <a:rPr lang="fr-CA" altLang="zh-CN" dirty="0" err="1"/>
              <a:t>max_depth</a:t>
            </a:r>
            <a:r>
              <a:rPr lang="fr-CA" altLang="zh-CN" dirty="0"/>
              <a:t>': None, '</a:t>
            </a:r>
            <a:r>
              <a:rPr lang="fr-CA" altLang="zh-CN" dirty="0" err="1"/>
              <a:t>min_impurity_decrease</a:t>
            </a:r>
            <a:r>
              <a:rPr lang="fr-CA" altLang="zh-CN" dirty="0"/>
              <a:t>': 0.001, '</a:t>
            </a:r>
            <a:r>
              <a:rPr lang="fr-CA" altLang="zh-CN" dirty="0" err="1"/>
              <a:t>min_samples_split</a:t>
            </a:r>
            <a:r>
              <a:rPr lang="fr-CA" altLang="zh-CN" dirty="0"/>
              <a:t>': 5}. </a:t>
            </a:r>
          </a:p>
          <a:p>
            <a:r>
              <a:rPr kumimoji="1" lang="fr-CA" altLang="zh-CN" dirty="0" err="1"/>
              <a:t>Generaly</a:t>
            </a:r>
            <a:r>
              <a:rPr kumimoji="1" lang="fr-CA" altLang="zh-CN" dirty="0"/>
              <a:t> </a:t>
            </a:r>
            <a:r>
              <a:rPr kumimoji="1" lang="fr-CA" altLang="zh-CN" dirty="0" err="1"/>
              <a:t>speaking</a:t>
            </a:r>
            <a:r>
              <a:rPr kumimoji="1" lang="fr-CA" altLang="zh-CN" dirty="0"/>
              <a:t>, </a:t>
            </a:r>
            <a:r>
              <a:rPr kumimoji="1" lang="fr-CA" altLang="zh-CN" dirty="0" err="1"/>
              <a:t>making</a:t>
            </a:r>
            <a:r>
              <a:rPr kumimoji="1" lang="fr-CA" altLang="zh-CN" dirty="0"/>
              <a:t> </a:t>
            </a:r>
            <a:r>
              <a:rPr lang="fr-CA" altLang="zh-CN" dirty="0" err="1"/>
              <a:t>min_impurity_decrease</a:t>
            </a:r>
            <a:r>
              <a:rPr lang="fr-CA" altLang="zh-CN" dirty="0"/>
              <a:t> and </a:t>
            </a:r>
            <a:r>
              <a:rPr lang="fr-CA" altLang="zh-CN" dirty="0" err="1"/>
              <a:t>min_samples_split</a:t>
            </a:r>
            <a:r>
              <a:rPr lang="fr-CA" altLang="zh-CN" dirty="0"/>
              <a:t> as </a:t>
            </a:r>
            <a:r>
              <a:rPr lang="fr-CA" altLang="zh-CN" dirty="0" err="1"/>
              <a:t>small</a:t>
            </a:r>
            <a:r>
              <a:rPr lang="fr-CA" altLang="zh-CN" dirty="0"/>
              <a:t> as possible and </a:t>
            </a:r>
            <a:r>
              <a:rPr lang="fr-CA" altLang="zh-CN" dirty="0" err="1"/>
              <a:t>making</a:t>
            </a:r>
            <a:r>
              <a:rPr lang="fr-CA" altLang="zh-CN" dirty="0"/>
              <a:t>  </a:t>
            </a:r>
            <a:r>
              <a:rPr lang="fr-CA" altLang="zh-CN" dirty="0" err="1"/>
              <a:t>max_depth</a:t>
            </a:r>
            <a:r>
              <a:rPr lang="fr-CA" altLang="zh-CN" dirty="0"/>
              <a:t> None </a:t>
            </a:r>
            <a:r>
              <a:rPr lang="fr-CA" altLang="zh-CN" dirty="0" err="1"/>
              <a:t>can</a:t>
            </a:r>
            <a:r>
              <a:rPr lang="fr-CA" altLang="zh-CN" dirty="0"/>
              <a:t> have </a:t>
            </a:r>
            <a:r>
              <a:rPr lang="fr-CA" altLang="zh-CN" dirty="0" err="1"/>
              <a:t>bettern</a:t>
            </a:r>
            <a:r>
              <a:rPr lang="fr-CA" altLang="zh-CN" dirty="0"/>
              <a:t> performance. But the </a:t>
            </a:r>
            <a:r>
              <a:rPr lang="fr-CA" altLang="zh-CN" dirty="0" err="1"/>
              <a:t>grid</a:t>
            </a:r>
            <a:r>
              <a:rPr lang="fr-CA" altLang="zh-CN" dirty="0"/>
              <a:t> </a:t>
            </a:r>
            <a:r>
              <a:rPr lang="fr-CA" altLang="zh-CN" dirty="0" err="1"/>
              <a:t>search</a:t>
            </a:r>
            <a:r>
              <a:rPr lang="fr-CA" altLang="zh-CN" dirty="0"/>
              <a:t> </a:t>
            </a:r>
            <a:r>
              <a:rPr lang="fr-CA" altLang="zh-CN" dirty="0" err="1"/>
              <a:t>slightly</a:t>
            </a:r>
            <a:r>
              <a:rPr lang="fr-CA" altLang="zh-CN" dirty="0"/>
              <a:t> </a:t>
            </a:r>
            <a:r>
              <a:rPr lang="fr-CA" altLang="zh-CN" dirty="0" err="1"/>
              <a:t>increase</a:t>
            </a:r>
            <a:r>
              <a:rPr lang="fr-CA" altLang="zh-CN" dirty="0"/>
              <a:t> </a:t>
            </a:r>
            <a:r>
              <a:rPr lang="fr-CA" altLang="zh-CN" dirty="0" err="1"/>
              <a:t>them</a:t>
            </a:r>
            <a:r>
              <a:rPr lang="fr-CA" altLang="zh-CN" dirty="0"/>
              <a:t> to </a:t>
            </a:r>
            <a:r>
              <a:rPr lang="fr-CA" altLang="zh-CN" dirty="0" err="1"/>
              <a:t>avoid</a:t>
            </a:r>
            <a:r>
              <a:rPr lang="fr-CA" altLang="zh-CN" dirty="0"/>
              <a:t> over-</a:t>
            </a:r>
            <a:r>
              <a:rPr lang="fr-CA" altLang="zh-CN" dirty="0" err="1"/>
              <a:t>fitting</a:t>
            </a:r>
            <a:r>
              <a:rPr lang="fr-CA" altLang="zh-CN" dirty="0"/>
              <a:t>. </a:t>
            </a:r>
            <a:r>
              <a:rPr lang="fr-CA" altLang="zh-CN" dirty="0" err="1"/>
              <a:t>Same</a:t>
            </a:r>
            <a:r>
              <a:rPr lang="fr-CA" altLang="zh-CN" dirty="0"/>
              <a:t> </a:t>
            </a:r>
            <a:r>
              <a:rPr lang="fr-CA" altLang="zh-CN" dirty="0" err="1"/>
              <a:t>rease</a:t>
            </a:r>
            <a:r>
              <a:rPr lang="fr-CA" altLang="zh-CN" dirty="0"/>
              <a:t> for </a:t>
            </a:r>
            <a:r>
              <a:rPr lang="fr-CA" altLang="zh-CN" dirty="0" err="1"/>
              <a:t>class_weight</a:t>
            </a:r>
            <a:r>
              <a:rPr lang="fr-CA" altLang="zh-CN" dirty="0"/>
              <a:t> and </a:t>
            </a:r>
            <a:r>
              <a:rPr lang="fr-CA" altLang="zh-CN" dirty="0" err="1"/>
              <a:t>criterion</a:t>
            </a:r>
            <a:r>
              <a:rPr lang="fr-CA" altLang="zh-CN" dirty="0"/>
              <a:t>. </a:t>
            </a:r>
            <a:endParaRPr kumimoji="1" lang="zh-CN" altLang="en-US" dirty="0"/>
          </a:p>
        </p:txBody>
      </p:sp>
    </p:spTree>
    <p:extLst>
      <p:ext uri="{BB962C8B-B14F-4D97-AF65-F5344CB8AC3E}">
        <p14:creationId xmlns:p14="http://schemas.microsoft.com/office/powerpoint/2010/main" val="63700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4A033-C57C-5B43-BA5A-A8A106699D30}"/>
              </a:ext>
            </a:extLst>
          </p:cNvPr>
          <p:cNvSpPr>
            <a:spLocks noGrp="1"/>
          </p:cNvSpPr>
          <p:nvPr>
            <p:ph type="title"/>
          </p:nvPr>
        </p:nvSpPr>
        <p:spPr/>
        <p:txBody>
          <a:bodyPr/>
          <a:lstStyle/>
          <a:p>
            <a:r>
              <a:rPr kumimoji="1" lang="en-CA" altLang="zh-CN" dirty="0"/>
              <a:t>Base MLP vs perception</a:t>
            </a:r>
            <a:endParaRPr kumimoji="1" lang="zh-CN" altLang="en-US" dirty="0"/>
          </a:p>
        </p:txBody>
      </p:sp>
      <p:sp>
        <p:nvSpPr>
          <p:cNvPr id="3" name="内容占位符 2">
            <a:extLst>
              <a:ext uri="{FF2B5EF4-FFF2-40B4-BE49-F238E27FC236}">
                <a16:creationId xmlns:a16="http://schemas.microsoft.com/office/drawing/2014/main" id="{75E69B9E-7034-3F43-AA37-E49E669195F5}"/>
              </a:ext>
            </a:extLst>
          </p:cNvPr>
          <p:cNvSpPr>
            <a:spLocks noGrp="1"/>
          </p:cNvSpPr>
          <p:nvPr>
            <p:ph idx="1"/>
          </p:nvPr>
        </p:nvSpPr>
        <p:spPr/>
        <p:txBody>
          <a:bodyPr>
            <a:normAutofit/>
          </a:bodyPr>
          <a:lstStyle/>
          <a:p>
            <a:r>
              <a:rPr kumimoji="1" lang="en-CA" altLang="zh-CN" sz="2800" dirty="0"/>
              <a:t>For both data set, Base Multi-Layer Perception out performance the single layer perception(</a:t>
            </a:r>
            <a:r>
              <a:rPr kumimoji="1" lang="en-CA" altLang="zh-CN" sz="2800" dirty="0" err="1"/>
              <a:t>eg.</a:t>
            </a:r>
            <a:r>
              <a:rPr kumimoji="1" lang="en-CA" altLang="zh-CN" sz="2800" dirty="0"/>
              <a:t> 0.85 vs 0.77 for data set 1 and  0.88 vs 0.83 for data set 2). This simply show the power of one more layer in terms of performance improve, although the total nodes(30+50) is less than 100 of its counterpart. </a:t>
            </a:r>
            <a:endParaRPr kumimoji="1" lang="zh-CN" altLang="en-US" sz="2800" dirty="0"/>
          </a:p>
        </p:txBody>
      </p:sp>
    </p:spTree>
    <p:extLst>
      <p:ext uri="{BB962C8B-B14F-4D97-AF65-F5344CB8AC3E}">
        <p14:creationId xmlns:p14="http://schemas.microsoft.com/office/powerpoint/2010/main" val="198915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A8150-D3EE-9145-A704-127F09E6DB73}"/>
              </a:ext>
            </a:extLst>
          </p:cNvPr>
          <p:cNvSpPr>
            <a:spLocks noGrp="1"/>
          </p:cNvSpPr>
          <p:nvPr>
            <p:ph type="title"/>
          </p:nvPr>
        </p:nvSpPr>
        <p:spPr/>
        <p:txBody>
          <a:bodyPr/>
          <a:lstStyle/>
          <a:p>
            <a:r>
              <a:rPr kumimoji="1" lang="en-CA" altLang="zh-CN" dirty="0"/>
              <a:t>Discussion of Best-MLP model for Data set 1</a:t>
            </a:r>
            <a:endParaRPr kumimoji="1" lang="zh-CN" altLang="en-US" dirty="0"/>
          </a:p>
        </p:txBody>
      </p:sp>
      <p:sp>
        <p:nvSpPr>
          <p:cNvPr id="3" name="内容占位符 2">
            <a:extLst>
              <a:ext uri="{FF2B5EF4-FFF2-40B4-BE49-F238E27FC236}">
                <a16:creationId xmlns:a16="http://schemas.microsoft.com/office/drawing/2014/main" id="{72C10794-1EA3-FE41-ABF9-6FC7BEB4F8FD}"/>
              </a:ext>
            </a:extLst>
          </p:cNvPr>
          <p:cNvSpPr>
            <a:spLocks noGrp="1"/>
          </p:cNvSpPr>
          <p:nvPr>
            <p:ph idx="1"/>
          </p:nvPr>
        </p:nvSpPr>
        <p:spPr/>
        <p:txBody>
          <a:bodyPr/>
          <a:lstStyle/>
          <a:p>
            <a:r>
              <a:rPr lang="fr-CA" altLang="zh-CN" dirty="0"/>
              <a:t>Best </a:t>
            </a:r>
            <a:r>
              <a:rPr lang="fr-CA" altLang="zh-CN" dirty="0" err="1"/>
              <a:t>Parameters</a:t>
            </a:r>
            <a:r>
              <a:rPr lang="fr-CA" altLang="zh-CN" dirty="0"/>
              <a:t>: {'activation': '</a:t>
            </a:r>
            <a:r>
              <a:rPr lang="fr-CA" altLang="zh-CN" dirty="0" err="1"/>
              <a:t>tanh</a:t>
            </a:r>
            <a:r>
              <a:rPr lang="fr-CA" altLang="zh-CN" dirty="0"/>
              <a:t>', '</a:t>
            </a:r>
            <a:r>
              <a:rPr lang="fr-CA" altLang="zh-CN" dirty="0" err="1"/>
              <a:t>hidden_layer_sizes</a:t>
            </a:r>
            <a:r>
              <a:rPr lang="fr-CA" altLang="zh-CN" dirty="0"/>
              <a:t>': (30, 50), '</a:t>
            </a:r>
            <a:r>
              <a:rPr lang="fr-CA" altLang="zh-CN" dirty="0" err="1"/>
              <a:t>solver</a:t>
            </a:r>
            <a:r>
              <a:rPr lang="fr-CA" altLang="zh-CN" dirty="0"/>
              <a:t>': '</a:t>
            </a:r>
            <a:r>
              <a:rPr lang="fr-CA" altLang="zh-CN" dirty="0" err="1"/>
              <a:t>adam</a:t>
            </a:r>
            <a:r>
              <a:rPr lang="fr-CA" altLang="zh-CN" dirty="0"/>
              <a:t>’}</a:t>
            </a:r>
          </a:p>
          <a:p>
            <a:r>
              <a:rPr kumimoji="1" lang="fr-CA" altLang="zh-CN" dirty="0"/>
              <a:t>For activation, </a:t>
            </a:r>
            <a:r>
              <a:rPr kumimoji="1" lang="fr-CA" altLang="zh-CN" dirty="0" err="1"/>
              <a:t>tanh</a:t>
            </a:r>
            <a:r>
              <a:rPr kumimoji="1" lang="fr-CA" altLang="zh-CN" dirty="0"/>
              <a:t> </a:t>
            </a:r>
            <a:r>
              <a:rPr kumimoji="1" lang="fr-CA" altLang="zh-CN" dirty="0" err="1"/>
              <a:t>is</a:t>
            </a:r>
            <a:r>
              <a:rPr kumimoji="1" lang="fr-CA" altLang="zh-CN" dirty="0"/>
              <a:t> </a:t>
            </a:r>
            <a:r>
              <a:rPr kumimoji="1" lang="fr-CA" altLang="zh-CN" dirty="0" err="1"/>
              <a:t>similar</a:t>
            </a:r>
            <a:r>
              <a:rPr kumimoji="1" lang="fr-CA" altLang="zh-CN" dirty="0"/>
              <a:t> to </a:t>
            </a:r>
            <a:r>
              <a:rPr kumimoji="1" lang="fr-CA" altLang="zh-CN" dirty="0" err="1"/>
              <a:t>sigmoid</a:t>
            </a:r>
            <a:r>
              <a:rPr kumimoji="1" lang="fr-CA" altLang="zh-CN" dirty="0"/>
              <a:t>, </a:t>
            </a:r>
            <a:r>
              <a:rPr kumimoji="1" lang="fr-CA" altLang="zh-CN" dirty="0" err="1"/>
              <a:t>they</a:t>
            </a:r>
            <a:r>
              <a:rPr kumimoji="1" lang="fr-CA" altLang="zh-CN" dirty="0"/>
              <a:t> </a:t>
            </a:r>
            <a:r>
              <a:rPr kumimoji="1" lang="fr-CA" altLang="zh-CN" dirty="0" err="1"/>
              <a:t>both</a:t>
            </a:r>
            <a:r>
              <a:rPr kumimoji="1" lang="fr-CA" altLang="zh-CN" dirty="0"/>
              <a:t> </a:t>
            </a:r>
            <a:r>
              <a:rPr kumimoji="1" lang="fr-CA" altLang="zh-CN" dirty="0" err="1"/>
              <a:t>introducte</a:t>
            </a:r>
            <a:r>
              <a:rPr kumimoji="1" lang="fr-CA" altLang="zh-CN" dirty="0"/>
              <a:t> non-</a:t>
            </a:r>
            <a:r>
              <a:rPr kumimoji="1" lang="fr-CA" altLang="zh-CN" dirty="0" err="1"/>
              <a:t>linear</a:t>
            </a:r>
            <a:r>
              <a:rPr kumimoji="1" lang="fr-CA" altLang="zh-CN" dirty="0"/>
              <a:t> but </a:t>
            </a:r>
            <a:r>
              <a:rPr kumimoji="1" lang="fr-CA" altLang="zh-CN" dirty="0" err="1"/>
              <a:t>tanh</a:t>
            </a:r>
            <a:r>
              <a:rPr kumimoji="1" lang="fr-CA" altLang="zh-CN" dirty="0"/>
              <a:t> </a:t>
            </a:r>
            <a:r>
              <a:rPr kumimoji="1" lang="fr-CA" altLang="zh-CN" dirty="0" err="1"/>
              <a:t>is</a:t>
            </a:r>
            <a:r>
              <a:rPr kumimoji="1" lang="fr-CA" altLang="zh-CN" dirty="0"/>
              <a:t> </a:t>
            </a:r>
            <a:r>
              <a:rPr kumimoji="1" lang="fr-CA" altLang="zh-CN" dirty="0" err="1"/>
              <a:t>zero-centered</a:t>
            </a:r>
            <a:r>
              <a:rPr kumimoji="1" lang="fr-CA" altLang="zh-CN" dirty="0"/>
              <a:t> and has </a:t>
            </a:r>
            <a:r>
              <a:rPr kumimoji="1" lang="fr-CA" altLang="zh-CN" dirty="0" err="1"/>
              <a:t>bigger</a:t>
            </a:r>
            <a:r>
              <a:rPr kumimoji="1" lang="fr-CA" altLang="zh-CN" dirty="0"/>
              <a:t> value scope([-1, 1]). The </a:t>
            </a:r>
            <a:r>
              <a:rPr kumimoji="1" lang="fr-CA" altLang="zh-CN" dirty="0" err="1"/>
              <a:t>ReLu</a:t>
            </a:r>
            <a:r>
              <a:rPr kumimoji="1" lang="fr-CA" altLang="zh-CN" dirty="0"/>
              <a:t> </a:t>
            </a:r>
            <a:r>
              <a:rPr kumimoji="1" lang="fr-CA" altLang="zh-CN" dirty="0" err="1"/>
              <a:t>is</a:t>
            </a:r>
            <a:r>
              <a:rPr kumimoji="1" lang="fr-CA" altLang="zh-CN" dirty="0"/>
              <a:t> </a:t>
            </a:r>
            <a:r>
              <a:rPr kumimoji="1" lang="fr-CA" altLang="zh-CN" dirty="0" err="1"/>
              <a:t>Computationally</a:t>
            </a:r>
            <a:r>
              <a:rPr kumimoji="1" lang="fr-CA" altLang="zh-CN" dirty="0"/>
              <a:t> efficient.</a:t>
            </a:r>
          </a:p>
          <a:p>
            <a:r>
              <a:rPr lang="fr-CA" altLang="zh-CN" dirty="0"/>
              <a:t>The default </a:t>
            </a:r>
            <a:r>
              <a:rPr lang="fr-CA" altLang="zh-CN" dirty="0" err="1"/>
              <a:t>solver</a:t>
            </a:r>
            <a:r>
              <a:rPr lang="fr-CA" altLang="zh-CN" dirty="0"/>
              <a:t> ‘</a:t>
            </a:r>
            <a:r>
              <a:rPr lang="fr-CA" altLang="zh-CN" dirty="0" err="1"/>
              <a:t>adam</a:t>
            </a:r>
            <a:r>
              <a:rPr lang="fr-CA" altLang="zh-CN" dirty="0"/>
              <a:t>’ </a:t>
            </a:r>
            <a:r>
              <a:rPr lang="fr-CA" altLang="zh-CN" dirty="0" err="1"/>
              <a:t>works</a:t>
            </a:r>
            <a:r>
              <a:rPr lang="fr-CA" altLang="zh-CN" dirty="0"/>
              <a:t> </a:t>
            </a:r>
            <a:r>
              <a:rPr lang="fr-CA" altLang="zh-CN" dirty="0" err="1"/>
              <a:t>pretty</a:t>
            </a:r>
            <a:r>
              <a:rPr lang="fr-CA" altLang="zh-CN" dirty="0"/>
              <a:t> </a:t>
            </a:r>
            <a:r>
              <a:rPr lang="fr-CA" altLang="zh-CN" dirty="0" err="1"/>
              <a:t>well</a:t>
            </a:r>
            <a:r>
              <a:rPr lang="fr-CA" altLang="zh-CN" dirty="0"/>
              <a:t> on </a:t>
            </a:r>
            <a:r>
              <a:rPr lang="fr-CA" altLang="zh-CN" dirty="0" err="1"/>
              <a:t>relatively</a:t>
            </a:r>
            <a:r>
              <a:rPr lang="fr-CA" altLang="zh-CN" dirty="0"/>
              <a:t> large </a:t>
            </a:r>
            <a:r>
              <a:rPr lang="fr-CA" altLang="zh-CN" dirty="0" err="1"/>
              <a:t>datasets</a:t>
            </a:r>
            <a:r>
              <a:rPr lang="fr-CA" altLang="zh-CN" dirty="0"/>
              <a:t> (</a:t>
            </a:r>
            <a:r>
              <a:rPr lang="fr-CA" altLang="zh-CN" dirty="0" err="1"/>
              <a:t>with</a:t>
            </a:r>
            <a:r>
              <a:rPr lang="fr-CA" altLang="zh-CN" dirty="0"/>
              <a:t> </a:t>
            </a:r>
            <a:r>
              <a:rPr lang="fr-CA" altLang="zh-CN" dirty="0" err="1"/>
              <a:t>thousands</a:t>
            </a:r>
            <a:r>
              <a:rPr lang="fr-CA" altLang="zh-CN" dirty="0"/>
              <a:t> of training </a:t>
            </a:r>
            <a:r>
              <a:rPr lang="fr-CA" altLang="zh-CN" dirty="0" err="1"/>
              <a:t>samples</a:t>
            </a:r>
            <a:r>
              <a:rPr lang="fr-CA" altLang="zh-CN" dirty="0"/>
              <a:t> or more) in </a:t>
            </a:r>
            <a:r>
              <a:rPr lang="fr-CA" altLang="zh-CN" dirty="0" err="1"/>
              <a:t>terms</a:t>
            </a:r>
            <a:r>
              <a:rPr lang="fr-CA" altLang="zh-CN" dirty="0"/>
              <a:t> of </a:t>
            </a:r>
            <a:r>
              <a:rPr lang="fr-CA" altLang="zh-CN" dirty="0" err="1"/>
              <a:t>both</a:t>
            </a:r>
            <a:r>
              <a:rPr lang="fr-CA" altLang="zh-CN" dirty="0"/>
              <a:t> training time and validation score. For </a:t>
            </a:r>
            <a:r>
              <a:rPr lang="fr-CA" altLang="zh-CN" dirty="0" err="1"/>
              <a:t>small</a:t>
            </a:r>
            <a:r>
              <a:rPr lang="fr-CA" altLang="zh-CN" dirty="0"/>
              <a:t> </a:t>
            </a:r>
            <a:r>
              <a:rPr lang="fr-CA" altLang="zh-CN" dirty="0" err="1"/>
              <a:t>datasets</a:t>
            </a:r>
            <a:r>
              <a:rPr lang="fr-CA" altLang="zh-CN" dirty="0"/>
              <a:t>, </a:t>
            </a:r>
            <a:r>
              <a:rPr lang="fr-CA" altLang="zh-CN" dirty="0" err="1"/>
              <a:t>however</a:t>
            </a:r>
            <a:r>
              <a:rPr lang="fr-CA" altLang="zh-CN" dirty="0"/>
              <a:t>, ‘</a:t>
            </a:r>
            <a:r>
              <a:rPr lang="fr-CA" altLang="zh-CN" dirty="0" err="1"/>
              <a:t>lbfgs</a:t>
            </a:r>
            <a:r>
              <a:rPr lang="fr-CA" altLang="zh-CN" dirty="0"/>
              <a:t>’ </a:t>
            </a:r>
            <a:r>
              <a:rPr lang="fr-CA" altLang="zh-CN" dirty="0" err="1"/>
              <a:t>can</a:t>
            </a:r>
            <a:r>
              <a:rPr lang="fr-CA" altLang="zh-CN" dirty="0"/>
              <a:t> converge </a:t>
            </a:r>
            <a:r>
              <a:rPr lang="fr-CA" altLang="zh-CN" dirty="0" err="1"/>
              <a:t>faster</a:t>
            </a:r>
            <a:r>
              <a:rPr lang="fr-CA" altLang="zh-CN" dirty="0"/>
              <a:t> and </a:t>
            </a:r>
            <a:r>
              <a:rPr lang="fr-CA" altLang="zh-CN" dirty="0" err="1"/>
              <a:t>perform</a:t>
            </a:r>
            <a:r>
              <a:rPr lang="fr-CA" altLang="zh-CN" dirty="0"/>
              <a:t> </a:t>
            </a:r>
            <a:r>
              <a:rPr lang="fr-CA" altLang="zh-CN" dirty="0" err="1"/>
              <a:t>better</a:t>
            </a:r>
            <a:r>
              <a:rPr lang="fr-CA" altLang="zh-CN" dirty="0"/>
              <a:t>.</a:t>
            </a:r>
            <a:endParaRPr kumimoji="1" lang="fr-CA" altLang="zh-CN" dirty="0"/>
          </a:p>
          <a:p>
            <a:endParaRPr kumimoji="1" lang="zh-CN" altLang="en-US" dirty="0"/>
          </a:p>
        </p:txBody>
      </p:sp>
    </p:spTree>
    <p:extLst>
      <p:ext uri="{BB962C8B-B14F-4D97-AF65-F5344CB8AC3E}">
        <p14:creationId xmlns:p14="http://schemas.microsoft.com/office/powerpoint/2010/main" val="3852786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9AD03-1EA6-6545-98F7-E0ADADE92A83}"/>
              </a:ext>
            </a:extLst>
          </p:cNvPr>
          <p:cNvSpPr>
            <a:spLocks noGrp="1"/>
          </p:cNvSpPr>
          <p:nvPr>
            <p:ph type="title"/>
          </p:nvPr>
        </p:nvSpPr>
        <p:spPr/>
        <p:txBody>
          <a:bodyPr/>
          <a:lstStyle/>
          <a:p>
            <a:r>
              <a:rPr kumimoji="1" lang="en-CA" altLang="zh-CN" dirty="0"/>
              <a:t>Discussion of Best-MLP model for Data set 2</a:t>
            </a:r>
            <a:endParaRPr kumimoji="1" lang="zh-CN" altLang="en-US" dirty="0"/>
          </a:p>
        </p:txBody>
      </p:sp>
      <p:sp>
        <p:nvSpPr>
          <p:cNvPr id="3" name="内容占位符 2">
            <a:extLst>
              <a:ext uri="{FF2B5EF4-FFF2-40B4-BE49-F238E27FC236}">
                <a16:creationId xmlns:a16="http://schemas.microsoft.com/office/drawing/2014/main" id="{601AF1BD-9BC2-5A45-80A6-4491867D53B0}"/>
              </a:ext>
            </a:extLst>
          </p:cNvPr>
          <p:cNvSpPr>
            <a:spLocks noGrp="1"/>
          </p:cNvSpPr>
          <p:nvPr>
            <p:ph idx="1"/>
          </p:nvPr>
        </p:nvSpPr>
        <p:spPr/>
        <p:txBody>
          <a:bodyPr/>
          <a:lstStyle/>
          <a:p>
            <a:r>
              <a:rPr lang="fr-CA" altLang="zh-CN" dirty="0"/>
              <a:t>Best </a:t>
            </a:r>
            <a:r>
              <a:rPr lang="fr-CA" altLang="zh-CN" dirty="0" err="1"/>
              <a:t>Parameters</a:t>
            </a:r>
            <a:r>
              <a:rPr lang="fr-CA" altLang="zh-CN" dirty="0"/>
              <a:t>: {'activation': 'relu', '</a:t>
            </a:r>
            <a:r>
              <a:rPr lang="fr-CA" altLang="zh-CN" dirty="0" err="1"/>
              <a:t>hidden_layer_sizes</a:t>
            </a:r>
            <a:r>
              <a:rPr lang="fr-CA" altLang="zh-CN" dirty="0"/>
              <a:t>': (30, 50), '</a:t>
            </a:r>
            <a:r>
              <a:rPr lang="fr-CA" altLang="zh-CN" dirty="0" err="1"/>
              <a:t>solver</a:t>
            </a:r>
            <a:r>
              <a:rPr lang="fr-CA" altLang="zh-CN" dirty="0"/>
              <a:t>': '</a:t>
            </a:r>
            <a:r>
              <a:rPr lang="fr-CA" altLang="zh-CN" dirty="0" err="1"/>
              <a:t>adam</a:t>
            </a:r>
            <a:r>
              <a:rPr lang="fr-CA" altLang="zh-CN" dirty="0"/>
              <a:t>'}</a:t>
            </a:r>
            <a:endParaRPr kumimoji="1" lang="zh-CN" altLang="en-US" dirty="0"/>
          </a:p>
        </p:txBody>
      </p:sp>
    </p:spTree>
    <p:extLst>
      <p:ext uri="{BB962C8B-B14F-4D97-AF65-F5344CB8AC3E}">
        <p14:creationId xmlns:p14="http://schemas.microsoft.com/office/powerpoint/2010/main" val="297012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EF2E-EEFF-8F41-B189-4C5C57434B6F}"/>
              </a:ext>
            </a:extLst>
          </p:cNvPr>
          <p:cNvSpPr>
            <a:spLocks noGrp="1"/>
          </p:cNvSpPr>
          <p:nvPr>
            <p:ph type="title"/>
          </p:nvPr>
        </p:nvSpPr>
        <p:spPr/>
        <p:txBody>
          <a:bodyPr/>
          <a:lstStyle/>
          <a:p>
            <a:r>
              <a:rPr kumimoji="1" lang="en-CA" altLang="zh-CN" dirty="0"/>
              <a:t>Comparation between training set and test/Val set  1</a:t>
            </a:r>
            <a:endParaRPr kumimoji="1" lang="zh-CN" altLang="en-US" dirty="0"/>
          </a:p>
        </p:txBody>
      </p:sp>
      <p:pic>
        <p:nvPicPr>
          <p:cNvPr id="5" name="内容占位符 4" descr="图表&#10;&#10;描述已自动生成">
            <a:extLst>
              <a:ext uri="{FF2B5EF4-FFF2-40B4-BE49-F238E27FC236}">
                <a16:creationId xmlns:a16="http://schemas.microsoft.com/office/drawing/2014/main" id="{EB5FE566-84C7-E342-BBDC-E51E3C81A5FA}"/>
              </a:ext>
            </a:extLst>
          </p:cNvPr>
          <p:cNvPicPr>
            <a:picLocks noGrp="1" noChangeAspect="1"/>
          </p:cNvPicPr>
          <p:nvPr>
            <p:ph idx="1"/>
          </p:nvPr>
        </p:nvPicPr>
        <p:blipFill>
          <a:blip r:embed="rId2"/>
          <a:stretch>
            <a:fillRect/>
          </a:stretch>
        </p:blipFill>
        <p:spPr>
          <a:xfrm>
            <a:off x="4135503" y="2341563"/>
            <a:ext cx="3920993" cy="3633787"/>
          </a:xfrm>
        </p:spPr>
      </p:pic>
    </p:spTree>
    <p:extLst>
      <p:ext uri="{BB962C8B-B14F-4D97-AF65-F5344CB8AC3E}">
        <p14:creationId xmlns:p14="http://schemas.microsoft.com/office/powerpoint/2010/main" val="295477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6C39E-275C-4441-9AA6-93DFD8A42F14}"/>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D12C929F-111E-2B4E-9363-2798393B43ED}"/>
              </a:ext>
            </a:extLst>
          </p:cNvPr>
          <p:cNvSpPr>
            <a:spLocks noGrp="1"/>
          </p:cNvSpPr>
          <p:nvPr>
            <p:ph idx="1"/>
          </p:nvPr>
        </p:nvSpPr>
        <p:spPr/>
        <p:txBody>
          <a:bodyPr>
            <a:normAutofit/>
          </a:bodyPr>
          <a:lstStyle/>
          <a:p>
            <a:r>
              <a:rPr kumimoji="1" lang="en-CA" altLang="zh-CN" sz="2800" dirty="0"/>
              <a:t>For data set 1, The validation set and test has similar distribution so the validation set “inspire” the training set for classification. However, some categories in training set have less representation than in the other two sets, which may lead to errors since they are relatively “under-trained”</a:t>
            </a:r>
            <a:endParaRPr kumimoji="1" lang="zh-CN" altLang="en-US" sz="2800" dirty="0"/>
          </a:p>
        </p:txBody>
      </p:sp>
    </p:spTree>
    <p:extLst>
      <p:ext uri="{BB962C8B-B14F-4D97-AF65-F5344CB8AC3E}">
        <p14:creationId xmlns:p14="http://schemas.microsoft.com/office/powerpoint/2010/main" val="71553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3749F-7D53-EE42-BEDD-77715FCA9577}"/>
              </a:ext>
            </a:extLst>
          </p:cNvPr>
          <p:cNvSpPr>
            <a:spLocks noGrp="1"/>
          </p:cNvSpPr>
          <p:nvPr>
            <p:ph type="title"/>
          </p:nvPr>
        </p:nvSpPr>
        <p:spPr/>
        <p:txBody>
          <a:bodyPr/>
          <a:lstStyle/>
          <a:p>
            <a:r>
              <a:rPr kumimoji="1" lang="en-CA" altLang="zh-CN" dirty="0"/>
              <a:t>Comparation between training set and test/Val set  2</a:t>
            </a:r>
            <a:endParaRPr kumimoji="1" lang="zh-CN" altLang="en-US" dirty="0"/>
          </a:p>
        </p:txBody>
      </p:sp>
      <p:pic>
        <p:nvPicPr>
          <p:cNvPr id="5" name="内容占位符 4" descr="图片包含 游戏机, 文字, 物体, 工具箱&#10;&#10;描述已自动生成">
            <a:extLst>
              <a:ext uri="{FF2B5EF4-FFF2-40B4-BE49-F238E27FC236}">
                <a16:creationId xmlns:a16="http://schemas.microsoft.com/office/drawing/2014/main" id="{418BAF01-149C-FF47-9C3E-BA7E304E32DB}"/>
              </a:ext>
            </a:extLst>
          </p:cNvPr>
          <p:cNvPicPr>
            <a:picLocks noGrp="1" noChangeAspect="1"/>
          </p:cNvPicPr>
          <p:nvPr>
            <p:ph idx="1"/>
          </p:nvPr>
        </p:nvPicPr>
        <p:blipFill>
          <a:blip r:embed="rId2"/>
          <a:stretch>
            <a:fillRect/>
          </a:stretch>
        </p:blipFill>
        <p:spPr>
          <a:xfrm>
            <a:off x="4118854" y="2341563"/>
            <a:ext cx="3954292" cy="3633787"/>
          </a:xfrm>
        </p:spPr>
      </p:pic>
    </p:spTree>
    <p:extLst>
      <p:ext uri="{BB962C8B-B14F-4D97-AF65-F5344CB8AC3E}">
        <p14:creationId xmlns:p14="http://schemas.microsoft.com/office/powerpoint/2010/main" val="233908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7F187-4D0D-EF48-9F98-1949514DA44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5BD0757-7033-954A-8036-716900A825E7}"/>
              </a:ext>
            </a:extLst>
          </p:cNvPr>
          <p:cNvSpPr>
            <a:spLocks noGrp="1"/>
          </p:cNvSpPr>
          <p:nvPr>
            <p:ph idx="1"/>
          </p:nvPr>
        </p:nvSpPr>
        <p:spPr/>
        <p:txBody>
          <a:bodyPr>
            <a:normAutofit/>
          </a:bodyPr>
          <a:lstStyle/>
          <a:p>
            <a:r>
              <a:rPr kumimoji="1" lang="en-CA" altLang="zh-CN" sz="2800" dirty="0"/>
              <a:t>There are no visible difference between the training set and the </a:t>
            </a:r>
            <a:r>
              <a:rPr kumimoji="1" lang="en-CA" altLang="zh-CN" sz="2800" dirty="0" err="1"/>
              <a:t>val</a:t>
            </a:r>
            <a:r>
              <a:rPr kumimoji="1" lang="en-CA" altLang="zh-CN" sz="2800" dirty="0"/>
              <a:t>/test set. We can, in this case claim without experiments that DS2 will outperform DS1 in models we build since the ”experiences” a model learned from training set can be applied to test set without much tuning.</a:t>
            </a:r>
            <a:endParaRPr kumimoji="1" lang="zh-CN" altLang="en-US" sz="2800" dirty="0"/>
          </a:p>
        </p:txBody>
      </p:sp>
    </p:spTree>
    <p:extLst>
      <p:ext uri="{BB962C8B-B14F-4D97-AF65-F5344CB8AC3E}">
        <p14:creationId xmlns:p14="http://schemas.microsoft.com/office/powerpoint/2010/main" val="361727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8BC66-EA59-A04E-8EF2-345B85AE42B1}"/>
              </a:ext>
            </a:extLst>
          </p:cNvPr>
          <p:cNvSpPr>
            <a:spLocks noGrp="1"/>
          </p:cNvSpPr>
          <p:nvPr>
            <p:ph type="title"/>
          </p:nvPr>
        </p:nvSpPr>
        <p:spPr/>
        <p:txBody>
          <a:bodyPr/>
          <a:lstStyle/>
          <a:p>
            <a:r>
              <a:rPr kumimoji="1" lang="en-CA" altLang="zh-CN" dirty="0"/>
              <a:t>Metrics</a:t>
            </a:r>
            <a:endParaRPr kumimoji="1" lang="zh-CN" altLang="en-US" dirty="0"/>
          </a:p>
        </p:txBody>
      </p:sp>
      <p:sp>
        <p:nvSpPr>
          <p:cNvPr id="3" name="内容占位符 2">
            <a:extLst>
              <a:ext uri="{FF2B5EF4-FFF2-40B4-BE49-F238E27FC236}">
                <a16:creationId xmlns:a16="http://schemas.microsoft.com/office/drawing/2014/main" id="{4AB61465-C77B-1044-9A43-5BF65BBD9A25}"/>
              </a:ext>
            </a:extLst>
          </p:cNvPr>
          <p:cNvSpPr>
            <a:spLocks noGrp="1"/>
          </p:cNvSpPr>
          <p:nvPr>
            <p:ph idx="1"/>
          </p:nvPr>
        </p:nvSpPr>
        <p:spPr/>
        <p:txBody>
          <a:bodyPr>
            <a:normAutofit/>
          </a:bodyPr>
          <a:lstStyle/>
          <a:p>
            <a:r>
              <a:rPr kumimoji="1" lang="en-CA" altLang="zh-CN" sz="2800" dirty="0"/>
              <a:t>In this classification problem, misclassifying a true character “A” as “B”(Recall cares) or a character classified as “B” turn out to be “A”(Precision cares) are both unpleasing. In this case we assignment both metrics with same importance, which justify the introduce of F1 measure. </a:t>
            </a:r>
            <a:endParaRPr kumimoji="1" lang="zh-CN" altLang="en-US" sz="2800" dirty="0"/>
          </a:p>
        </p:txBody>
      </p:sp>
    </p:spTree>
    <p:extLst>
      <p:ext uri="{BB962C8B-B14F-4D97-AF65-F5344CB8AC3E}">
        <p14:creationId xmlns:p14="http://schemas.microsoft.com/office/powerpoint/2010/main" val="419819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6AE1A-7195-2B45-812D-4B01BBDB1AC7}"/>
              </a:ext>
            </a:extLst>
          </p:cNvPr>
          <p:cNvSpPr>
            <a:spLocks noGrp="1"/>
          </p:cNvSpPr>
          <p:nvPr>
            <p:ph type="title"/>
          </p:nvPr>
        </p:nvSpPr>
        <p:spPr/>
        <p:txBody>
          <a:bodyPr/>
          <a:lstStyle/>
          <a:p>
            <a:r>
              <a:rPr kumimoji="1" lang="en-CA" altLang="zh-CN" dirty="0"/>
              <a:t>Metrics</a:t>
            </a:r>
            <a:endParaRPr kumimoji="1" lang="zh-CN" altLang="en-US" dirty="0"/>
          </a:p>
        </p:txBody>
      </p:sp>
      <p:sp>
        <p:nvSpPr>
          <p:cNvPr id="3" name="内容占位符 2">
            <a:extLst>
              <a:ext uri="{FF2B5EF4-FFF2-40B4-BE49-F238E27FC236}">
                <a16:creationId xmlns:a16="http://schemas.microsoft.com/office/drawing/2014/main" id="{2FA6CD61-F6D9-BE49-8F3B-09E05F8948DC}"/>
              </a:ext>
            </a:extLst>
          </p:cNvPr>
          <p:cNvSpPr>
            <a:spLocks noGrp="1"/>
          </p:cNvSpPr>
          <p:nvPr>
            <p:ph idx="1"/>
          </p:nvPr>
        </p:nvSpPr>
        <p:spPr/>
        <p:txBody>
          <a:bodyPr>
            <a:normAutofit/>
          </a:bodyPr>
          <a:lstStyle/>
          <a:p>
            <a:r>
              <a:rPr kumimoji="1" lang="en-CA" altLang="zh-CN" sz="2800" dirty="0"/>
              <a:t>Since the test set data 1 have a close-to-uniform distribution, Macro F1 and Weighted F1 tend to show similarly, which is indeed the case for the experiments. The test set data 2 has varied distribution, so we expect Macro F1 and Weighted F1 have significant difference and make Weighted F1 the desire metric.</a:t>
            </a:r>
            <a:endParaRPr kumimoji="1" lang="zh-CN" altLang="en-US" sz="2800" dirty="0"/>
          </a:p>
        </p:txBody>
      </p:sp>
    </p:spTree>
    <p:extLst>
      <p:ext uri="{BB962C8B-B14F-4D97-AF65-F5344CB8AC3E}">
        <p14:creationId xmlns:p14="http://schemas.microsoft.com/office/powerpoint/2010/main" val="377440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71A71-9B61-674E-99BE-E14BA30E0B8A}"/>
              </a:ext>
            </a:extLst>
          </p:cNvPr>
          <p:cNvSpPr>
            <a:spLocks noGrp="1"/>
          </p:cNvSpPr>
          <p:nvPr>
            <p:ph type="title"/>
          </p:nvPr>
        </p:nvSpPr>
        <p:spPr/>
        <p:txBody>
          <a:bodyPr/>
          <a:lstStyle/>
          <a:p>
            <a:r>
              <a:rPr kumimoji="1" lang="en-CA" altLang="zh-CN" dirty="0"/>
              <a:t>Model contracts Data set 1</a:t>
            </a:r>
            <a:endParaRPr kumimoji="1" lang="zh-CN" altLang="en-US" dirty="0"/>
          </a:p>
        </p:txBody>
      </p:sp>
      <p:graphicFrame>
        <p:nvGraphicFramePr>
          <p:cNvPr id="4" name="表格 4">
            <a:extLst>
              <a:ext uri="{FF2B5EF4-FFF2-40B4-BE49-F238E27FC236}">
                <a16:creationId xmlns:a16="http://schemas.microsoft.com/office/drawing/2014/main" id="{D18D1A48-0824-7642-B6E3-FDB1BCCD2D40}"/>
              </a:ext>
            </a:extLst>
          </p:cNvPr>
          <p:cNvGraphicFramePr>
            <a:graphicFrameLocks noGrp="1"/>
          </p:cNvGraphicFramePr>
          <p:nvPr>
            <p:ph idx="1"/>
            <p:extLst>
              <p:ext uri="{D42A27DB-BD31-4B8C-83A1-F6EECF244321}">
                <p14:modId xmlns:p14="http://schemas.microsoft.com/office/powerpoint/2010/main" val="773446390"/>
              </p:ext>
            </p:extLst>
          </p:nvPr>
        </p:nvGraphicFramePr>
        <p:xfrm>
          <a:off x="802849" y="2696066"/>
          <a:ext cx="10586301" cy="2980899"/>
        </p:xfrm>
        <a:graphic>
          <a:graphicData uri="http://schemas.openxmlformats.org/drawingml/2006/table">
            <a:tbl>
              <a:tblPr firstRow="1" bandRow="1">
                <a:tableStyleId>{5C22544A-7EE6-4342-B048-85BDC9FD1C3A}</a:tableStyleId>
              </a:tblPr>
              <a:tblGrid>
                <a:gridCol w="1121789">
                  <a:extLst>
                    <a:ext uri="{9D8B030D-6E8A-4147-A177-3AD203B41FA5}">
                      <a16:colId xmlns:a16="http://schemas.microsoft.com/office/drawing/2014/main" val="2934279413"/>
                    </a:ext>
                  </a:extLst>
                </a:gridCol>
                <a:gridCol w="980388">
                  <a:extLst>
                    <a:ext uri="{9D8B030D-6E8A-4147-A177-3AD203B41FA5}">
                      <a16:colId xmlns:a16="http://schemas.microsoft.com/office/drawing/2014/main" val="1530376760"/>
                    </a:ext>
                  </a:extLst>
                </a:gridCol>
                <a:gridCol w="1036948">
                  <a:extLst>
                    <a:ext uri="{9D8B030D-6E8A-4147-A177-3AD203B41FA5}">
                      <a16:colId xmlns:a16="http://schemas.microsoft.com/office/drawing/2014/main" val="2393125630"/>
                    </a:ext>
                  </a:extLst>
                </a:gridCol>
                <a:gridCol w="1042710">
                  <a:extLst>
                    <a:ext uri="{9D8B030D-6E8A-4147-A177-3AD203B41FA5}">
                      <a16:colId xmlns:a16="http://schemas.microsoft.com/office/drawing/2014/main" val="1117754892"/>
                    </a:ext>
                  </a:extLst>
                </a:gridCol>
                <a:gridCol w="934959">
                  <a:extLst>
                    <a:ext uri="{9D8B030D-6E8A-4147-A177-3AD203B41FA5}">
                      <a16:colId xmlns:a16="http://schemas.microsoft.com/office/drawing/2014/main" val="1227708904"/>
                    </a:ext>
                  </a:extLst>
                </a:gridCol>
                <a:gridCol w="1199164">
                  <a:extLst>
                    <a:ext uri="{9D8B030D-6E8A-4147-A177-3AD203B41FA5}">
                      <a16:colId xmlns:a16="http://schemas.microsoft.com/office/drawing/2014/main" val="2178476833"/>
                    </a:ext>
                  </a:extLst>
                </a:gridCol>
                <a:gridCol w="1225485">
                  <a:extLst>
                    <a:ext uri="{9D8B030D-6E8A-4147-A177-3AD203B41FA5}">
                      <a16:colId xmlns:a16="http://schemas.microsoft.com/office/drawing/2014/main" val="2864207306"/>
                    </a:ext>
                  </a:extLst>
                </a:gridCol>
                <a:gridCol w="1131216">
                  <a:extLst>
                    <a:ext uri="{9D8B030D-6E8A-4147-A177-3AD203B41FA5}">
                      <a16:colId xmlns:a16="http://schemas.microsoft.com/office/drawing/2014/main" val="4032137012"/>
                    </a:ext>
                  </a:extLst>
                </a:gridCol>
                <a:gridCol w="950537">
                  <a:extLst>
                    <a:ext uri="{9D8B030D-6E8A-4147-A177-3AD203B41FA5}">
                      <a16:colId xmlns:a16="http://schemas.microsoft.com/office/drawing/2014/main" val="3593784691"/>
                    </a:ext>
                  </a:extLst>
                </a:gridCol>
                <a:gridCol w="963105">
                  <a:extLst>
                    <a:ext uri="{9D8B030D-6E8A-4147-A177-3AD203B41FA5}">
                      <a16:colId xmlns:a16="http://schemas.microsoft.com/office/drawing/2014/main" val="3469442113"/>
                    </a:ext>
                  </a:extLst>
                </a:gridCol>
              </a:tblGrid>
              <a:tr h="2017015">
                <a:tc>
                  <a:txBody>
                    <a:bodyPr/>
                    <a:lstStyle/>
                    <a:p>
                      <a:r>
                        <a:rPr lang="fr-CA" altLang="zh-CN" sz="1800" kern="1200" dirty="0" err="1">
                          <a:solidFill>
                            <a:schemeClr val="dk1"/>
                          </a:solidFill>
                          <a:effectLst/>
                          <a:latin typeface="+mn-lt"/>
                          <a:ea typeface="+mn-ea"/>
                          <a:cs typeface="+mn-cs"/>
                        </a:rPr>
                        <a:t>Weighted-Average</a:t>
                      </a:r>
                      <a:r>
                        <a:rPr lang="fr-CA" altLang="zh-CN" sz="1800" kern="1200" dirty="0">
                          <a:solidFill>
                            <a:schemeClr val="dk1"/>
                          </a:solidFill>
                          <a:effectLst/>
                          <a:latin typeface="+mn-lt"/>
                          <a:ea typeface="+mn-ea"/>
                          <a:cs typeface="+mn-cs"/>
                        </a:rPr>
                        <a:t> F1for </a:t>
                      </a:r>
                      <a:endParaRPr lang="zh-CN" altLang="en-US" dirty="0"/>
                    </a:p>
                  </a:txBody>
                  <a:tcPr/>
                </a:tc>
                <a:tc>
                  <a:txBody>
                    <a:bodyPr/>
                    <a:lstStyle/>
                    <a:p>
                      <a:r>
                        <a:rPr lang="fr-CA" altLang="zh-CN" sz="1800" b="1" kern="1200" dirty="0" err="1">
                          <a:solidFill>
                            <a:schemeClr val="lt1"/>
                          </a:solidFill>
                          <a:effectLst/>
                          <a:latin typeface="+mn-lt"/>
                          <a:ea typeface="+mn-ea"/>
                          <a:cs typeface="+mn-cs"/>
                        </a:rPr>
                        <a:t>Gaussin</a:t>
                      </a:r>
                      <a:r>
                        <a:rPr lang="fr-CA" altLang="zh-CN" sz="1800" b="1" kern="1200" dirty="0">
                          <a:solidFill>
                            <a:schemeClr val="lt1"/>
                          </a:solidFill>
                          <a:effectLst/>
                          <a:latin typeface="+mn-lt"/>
                          <a:ea typeface="+mn-ea"/>
                          <a:cs typeface="+mn-cs"/>
                        </a:rPr>
                        <a:t>  </a:t>
                      </a:r>
                      <a:r>
                        <a:rPr lang="fr-CA" altLang="zh-CN" sz="1800" b="1" kern="1200" dirty="0" err="1">
                          <a:solidFill>
                            <a:schemeClr val="lt1"/>
                          </a:solidFill>
                          <a:effectLst/>
                          <a:latin typeface="+mn-lt"/>
                          <a:ea typeface="+mn-ea"/>
                          <a:cs typeface="+mn-cs"/>
                        </a:rPr>
                        <a:t>Naive</a:t>
                      </a:r>
                      <a:r>
                        <a:rPr lang="fr-CA" altLang="zh-CN" sz="1800" b="1" kern="1200" dirty="0">
                          <a:solidFill>
                            <a:schemeClr val="lt1"/>
                          </a:solidFill>
                          <a:effectLst/>
                          <a:latin typeface="+mn-lt"/>
                          <a:ea typeface="+mn-ea"/>
                          <a:cs typeface="+mn-cs"/>
                        </a:rPr>
                        <a:t> Bayes </a:t>
                      </a:r>
                      <a:endParaRPr lang="fr-CA" altLang="zh-CN" dirty="0">
                        <a:effectLst/>
                      </a:endParaRPr>
                    </a:p>
                  </a:txBody>
                  <a:tcPr/>
                </a:tc>
                <a:tc>
                  <a:txBody>
                    <a:bodyPr/>
                    <a:lstStyle/>
                    <a:p>
                      <a:r>
                        <a:rPr lang="en-CA" altLang="zh-CN" dirty="0"/>
                        <a:t>Base Decision Tree</a:t>
                      </a:r>
                      <a:endParaRPr lang="zh-CN" altLang="en-US" dirty="0"/>
                    </a:p>
                  </a:txBody>
                  <a:tcPr/>
                </a:tc>
                <a:tc>
                  <a:txBody>
                    <a:bodyPr/>
                    <a:lstStyle/>
                    <a:p>
                      <a:r>
                        <a:rPr lang="en-CA" altLang="zh-CN" dirty="0"/>
                        <a:t>Best Decision Tree</a:t>
                      </a:r>
                      <a:endParaRPr lang="zh-CN" altLang="en-US" dirty="0"/>
                    </a:p>
                  </a:txBody>
                  <a:tcPr/>
                </a:tc>
                <a:tc>
                  <a:txBody>
                    <a:bodyPr/>
                    <a:lstStyle/>
                    <a:p>
                      <a:r>
                        <a:rPr lang="en-CA" altLang="zh-CN" dirty="0"/>
                        <a:t>Percept-</a:t>
                      </a:r>
                      <a:r>
                        <a:rPr lang="en-CA" altLang="zh-CN" dirty="0" err="1"/>
                        <a:t>ron</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altLang="zh-CN" dirty="0"/>
                        <a:t>Base </a:t>
                      </a:r>
                      <a:r>
                        <a:rPr lang="fr-CA" altLang="zh-CN" sz="1800" b="1" kern="1200" dirty="0">
                          <a:solidFill>
                            <a:schemeClr val="lt1"/>
                          </a:solidFill>
                          <a:effectLst/>
                          <a:latin typeface="+mn-lt"/>
                          <a:ea typeface="+mn-ea"/>
                          <a:cs typeface="+mn-cs"/>
                        </a:rPr>
                        <a:t>Multi-</a:t>
                      </a:r>
                      <a:r>
                        <a:rPr lang="fr-CA" altLang="zh-CN" sz="1800" b="1" kern="1200" dirty="0" err="1">
                          <a:solidFill>
                            <a:schemeClr val="lt1"/>
                          </a:solidFill>
                          <a:effectLst/>
                          <a:latin typeface="+mn-lt"/>
                          <a:ea typeface="+mn-ea"/>
                          <a:cs typeface="+mn-cs"/>
                        </a:rPr>
                        <a:t>Layered</a:t>
                      </a:r>
                      <a:r>
                        <a:rPr lang="fr-CA" altLang="zh-CN" sz="1800" b="1" kern="1200" dirty="0">
                          <a:solidFill>
                            <a:schemeClr val="lt1"/>
                          </a:solidFill>
                          <a:effectLst/>
                          <a:latin typeface="+mn-lt"/>
                          <a:ea typeface="+mn-ea"/>
                          <a:cs typeface="+mn-cs"/>
                        </a:rPr>
                        <a:t> Perceptron </a:t>
                      </a:r>
                      <a:endParaRPr lang="fr-CA" altLang="zh-CN" dirty="0">
                        <a:effectLst/>
                      </a:endParaRPr>
                    </a:p>
                    <a:p>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altLang="zh-CN" dirty="0"/>
                        <a:t>Best </a:t>
                      </a:r>
                      <a:r>
                        <a:rPr lang="fr-CA" altLang="zh-CN" sz="1800" b="1" kern="1200" dirty="0">
                          <a:solidFill>
                            <a:schemeClr val="lt1"/>
                          </a:solidFill>
                          <a:effectLst/>
                          <a:latin typeface="+mn-lt"/>
                          <a:ea typeface="+mn-ea"/>
                          <a:cs typeface="+mn-cs"/>
                        </a:rPr>
                        <a:t>Multi-</a:t>
                      </a:r>
                      <a:r>
                        <a:rPr lang="fr-CA" altLang="zh-CN" sz="1800" b="1" kern="1200" dirty="0" err="1">
                          <a:solidFill>
                            <a:schemeClr val="lt1"/>
                          </a:solidFill>
                          <a:effectLst/>
                          <a:latin typeface="+mn-lt"/>
                          <a:ea typeface="+mn-ea"/>
                          <a:cs typeface="+mn-cs"/>
                        </a:rPr>
                        <a:t>Layered</a:t>
                      </a:r>
                      <a:r>
                        <a:rPr lang="fr-CA" altLang="zh-CN" sz="1800" b="1" kern="1200" dirty="0">
                          <a:solidFill>
                            <a:schemeClr val="lt1"/>
                          </a:solidFill>
                          <a:effectLst/>
                          <a:latin typeface="+mn-lt"/>
                          <a:ea typeface="+mn-ea"/>
                          <a:cs typeface="+mn-cs"/>
                        </a:rPr>
                        <a:t> Perceptron </a:t>
                      </a:r>
                      <a:endParaRPr lang="fr-CA" altLang="zh-CN" dirty="0">
                        <a:effectLst/>
                      </a:endParaRPr>
                    </a:p>
                    <a:p>
                      <a:endParaRPr lang="zh-CN" altLang="en-US" dirty="0"/>
                    </a:p>
                  </a:txBody>
                  <a:tcPr/>
                </a:tc>
                <a:tc>
                  <a:txBody>
                    <a:bodyPr/>
                    <a:lstStyle/>
                    <a:p>
                      <a:r>
                        <a:rPr lang="en-CA" altLang="zh-CN" dirty="0" err="1"/>
                        <a:t>Tatal</a:t>
                      </a:r>
                      <a:r>
                        <a:rPr lang="en-CA" altLang="zh-CN" dirty="0"/>
                        <a:t> data cases for training</a:t>
                      </a:r>
                      <a:endParaRPr lang="zh-CN" altLang="en-US" dirty="0"/>
                    </a:p>
                  </a:txBody>
                  <a:tcPr/>
                </a:tc>
                <a:tc>
                  <a:txBody>
                    <a:bodyPr/>
                    <a:lstStyle/>
                    <a:p>
                      <a:r>
                        <a:rPr lang="en-CA" altLang="zh-CN" dirty="0"/>
                        <a:t>Total class for training</a:t>
                      </a:r>
                      <a:endParaRPr lang="zh-CN" altLang="en-US" dirty="0"/>
                    </a:p>
                  </a:txBody>
                  <a:tcPr/>
                </a:tc>
                <a:tc>
                  <a:txBody>
                    <a:bodyPr/>
                    <a:lstStyle/>
                    <a:p>
                      <a:r>
                        <a:rPr lang="en-CA" altLang="zh-CN" dirty="0"/>
                        <a:t>Case/-Class</a:t>
                      </a:r>
                    </a:p>
                    <a:p>
                      <a:r>
                        <a:rPr lang="en-CA" altLang="zh-CN" dirty="0"/>
                        <a:t>training</a:t>
                      </a:r>
                      <a:endParaRPr lang="zh-CN" altLang="en-US" dirty="0"/>
                    </a:p>
                  </a:txBody>
                  <a:tcPr/>
                </a:tc>
                <a:extLst>
                  <a:ext uri="{0D108BD9-81ED-4DB2-BD59-A6C34878D82A}">
                    <a16:rowId xmlns:a16="http://schemas.microsoft.com/office/drawing/2014/main" val="3245514001"/>
                  </a:ext>
                </a:extLst>
              </a:tr>
              <a:tr h="481942">
                <a:tc>
                  <a:txBody>
                    <a:bodyPr/>
                    <a:lstStyle/>
                    <a:p>
                      <a:r>
                        <a:rPr lang="fr-CA" altLang="zh-CN" sz="1800" kern="1200" dirty="0">
                          <a:solidFill>
                            <a:schemeClr val="dk1"/>
                          </a:solidFill>
                          <a:effectLst/>
                          <a:latin typeface="+mn-lt"/>
                          <a:ea typeface="+mn-ea"/>
                          <a:cs typeface="+mn-cs"/>
                        </a:rPr>
                        <a:t>DS1</a:t>
                      </a:r>
                      <a:endParaRPr lang="fr-CA" altLang="zh-CN" dirty="0">
                        <a:effectLst/>
                      </a:endParaRPr>
                    </a:p>
                  </a:txBody>
                  <a:tcPr/>
                </a:tc>
                <a:tc>
                  <a:txBody>
                    <a:bodyPr/>
                    <a:lstStyle/>
                    <a:p>
                      <a:r>
                        <a:rPr lang="en-CA" altLang="zh-CN" dirty="0"/>
                        <a:t>0.69</a:t>
                      </a:r>
                      <a:endParaRPr lang="zh-CN" altLang="en-US" dirty="0"/>
                    </a:p>
                  </a:txBody>
                  <a:tcPr/>
                </a:tc>
                <a:tc>
                  <a:txBody>
                    <a:bodyPr/>
                    <a:lstStyle/>
                    <a:p>
                      <a:r>
                        <a:rPr lang="en-CA" altLang="zh-CN" dirty="0"/>
                        <a:t>0.47</a:t>
                      </a:r>
                      <a:endParaRPr lang="zh-CN" altLang="en-US" dirty="0"/>
                    </a:p>
                  </a:txBody>
                  <a:tcPr/>
                </a:tc>
                <a:tc>
                  <a:txBody>
                    <a:bodyPr/>
                    <a:lstStyle/>
                    <a:p>
                      <a:r>
                        <a:rPr lang="en-CA" altLang="zh-CN" dirty="0"/>
                        <a:t>0.56</a:t>
                      </a:r>
                      <a:endParaRPr lang="zh-CN" altLang="en-US" dirty="0"/>
                    </a:p>
                  </a:txBody>
                  <a:tcPr/>
                </a:tc>
                <a:tc>
                  <a:txBody>
                    <a:bodyPr/>
                    <a:lstStyle/>
                    <a:p>
                      <a:r>
                        <a:rPr lang="en-CA" altLang="zh-CN" dirty="0"/>
                        <a:t>0.77</a:t>
                      </a:r>
                      <a:endParaRPr lang="zh-CN" altLang="en-US" dirty="0"/>
                    </a:p>
                  </a:txBody>
                  <a:tcPr/>
                </a:tc>
                <a:tc>
                  <a:txBody>
                    <a:bodyPr/>
                    <a:lstStyle/>
                    <a:p>
                      <a:r>
                        <a:rPr lang="en-CA" altLang="zh-CN" dirty="0"/>
                        <a:t>0.85</a:t>
                      </a:r>
                      <a:endParaRPr lang="zh-CN" altLang="en-US" dirty="0"/>
                    </a:p>
                  </a:txBody>
                  <a:tcPr/>
                </a:tc>
                <a:tc>
                  <a:txBody>
                    <a:bodyPr/>
                    <a:lstStyle/>
                    <a:p>
                      <a:r>
                        <a:rPr lang="en-CA" altLang="zh-CN" dirty="0"/>
                        <a:t>0.87</a:t>
                      </a:r>
                      <a:endParaRPr lang="zh-CN" altLang="en-US" dirty="0"/>
                    </a:p>
                  </a:txBody>
                  <a:tcPr/>
                </a:tc>
                <a:tc>
                  <a:txBody>
                    <a:bodyPr/>
                    <a:lstStyle/>
                    <a:p>
                      <a:r>
                        <a:rPr lang="en-CA" altLang="zh-CN" dirty="0"/>
                        <a:t>1197</a:t>
                      </a:r>
                      <a:endParaRPr lang="zh-CN" altLang="en-US" dirty="0"/>
                    </a:p>
                  </a:txBody>
                  <a:tcPr/>
                </a:tc>
                <a:tc>
                  <a:txBody>
                    <a:bodyPr/>
                    <a:lstStyle/>
                    <a:p>
                      <a:r>
                        <a:rPr lang="en-CA" altLang="zh-CN" dirty="0"/>
                        <a:t>26</a:t>
                      </a:r>
                      <a:endParaRPr lang="zh-CN" altLang="en-US" dirty="0"/>
                    </a:p>
                  </a:txBody>
                  <a:tcPr/>
                </a:tc>
                <a:tc>
                  <a:txBody>
                    <a:bodyPr/>
                    <a:lstStyle/>
                    <a:p>
                      <a:r>
                        <a:rPr lang="en-CA" altLang="zh-CN" dirty="0"/>
                        <a:t>46</a:t>
                      </a:r>
                      <a:endParaRPr lang="zh-CN" altLang="en-US" dirty="0"/>
                    </a:p>
                  </a:txBody>
                  <a:tcPr/>
                </a:tc>
                <a:extLst>
                  <a:ext uri="{0D108BD9-81ED-4DB2-BD59-A6C34878D82A}">
                    <a16:rowId xmlns:a16="http://schemas.microsoft.com/office/drawing/2014/main" val="3858157719"/>
                  </a:ext>
                </a:extLst>
              </a:tr>
              <a:tr h="4819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altLang="zh-CN" sz="1800" kern="1200" dirty="0">
                          <a:solidFill>
                            <a:schemeClr val="dk1"/>
                          </a:solidFill>
                          <a:effectLst/>
                          <a:latin typeface="+mn-lt"/>
                          <a:ea typeface="+mn-ea"/>
                          <a:cs typeface="+mn-cs"/>
                        </a:rPr>
                        <a:t>DS2</a:t>
                      </a:r>
                      <a:endParaRPr lang="fr-CA" altLang="zh-CN" dirty="0">
                        <a:effectLst/>
                      </a:endParaRPr>
                    </a:p>
                  </a:txBody>
                  <a:tcPr/>
                </a:tc>
                <a:tc>
                  <a:txBody>
                    <a:bodyPr/>
                    <a:lstStyle/>
                    <a:p>
                      <a:r>
                        <a:rPr lang="en-CA" altLang="zh-CN" dirty="0"/>
                        <a:t>0.68</a:t>
                      </a:r>
                      <a:endParaRPr lang="zh-CN" altLang="en-US" dirty="0"/>
                    </a:p>
                  </a:txBody>
                  <a:tcPr/>
                </a:tc>
                <a:tc>
                  <a:txBody>
                    <a:bodyPr/>
                    <a:lstStyle/>
                    <a:p>
                      <a:r>
                        <a:rPr lang="en-CA" altLang="zh-CN" dirty="0"/>
                        <a:t>0.79</a:t>
                      </a:r>
                      <a:endParaRPr lang="zh-CN" altLang="en-US" dirty="0"/>
                    </a:p>
                  </a:txBody>
                  <a:tcPr/>
                </a:tc>
                <a:tc>
                  <a:txBody>
                    <a:bodyPr/>
                    <a:lstStyle/>
                    <a:p>
                      <a:r>
                        <a:rPr lang="en-CA" altLang="zh-CN" dirty="0"/>
                        <a:t>0.77</a:t>
                      </a:r>
                      <a:endParaRPr lang="zh-CN" altLang="en-US" dirty="0"/>
                    </a:p>
                  </a:txBody>
                  <a:tcPr/>
                </a:tc>
                <a:tc>
                  <a:txBody>
                    <a:bodyPr/>
                    <a:lstStyle/>
                    <a:p>
                      <a:r>
                        <a:rPr lang="en-CA" altLang="zh-CN" dirty="0"/>
                        <a:t>0.83</a:t>
                      </a:r>
                      <a:endParaRPr lang="zh-CN" altLang="en-US" dirty="0"/>
                    </a:p>
                  </a:txBody>
                  <a:tcPr/>
                </a:tc>
                <a:tc>
                  <a:txBody>
                    <a:bodyPr/>
                    <a:lstStyle/>
                    <a:p>
                      <a:r>
                        <a:rPr lang="en-US" altLang="zh-CN" dirty="0"/>
                        <a:t>0.88</a:t>
                      </a:r>
                      <a:endParaRPr lang="zh-CN" altLang="en-US" dirty="0"/>
                    </a:p>
                  </a:txBody>
                  <a:tcPr/>
                </a:tc>
                <a:tc>
                  <a:txBody>
                    <a:bodyPr/>
                    <a:lstStyle/>
                    <a:p>
                      <a:r>
                        <a:rPr lang="en-CA" altLang="zh-CN" dirty="0"/>
                        <a:t>0.90</a:t>
                      </a:r>
                      <a:endParaRPr lang="zh-CN" altLang="en-US" dirty="0"/>
                    </a:p>
                  </a:txBody>
                  <a:tcPr/>
                </a:tc>
                <a:tc>
                  <a:txBody>
                    <a:bodyPr/>
                    <a:lstStyle/>
                    <a:p>
                      <a:r>
                        <a:rPr lang="en-CA" altLang="zh-CN" dirty="0"/>
                        <a:t>7800</a:t>
                      </a:r>
                      <a:endParaRPr lang="zh-CN" altLang="en-US" dirty="0"/>
                    </a:p>
                  </a:txBody>
                  <a:tcPr/>
                </a:tc>
                <a:tc>
                  <a:txBody>
                    <a:bodyPr/>
                    <a:lstStyle/>
                    <a:p>
                      <a:r>
                        <a:rPr lang="en-CA" altLang="zh-CN" dirty="0"/>
                        <a:t>10</a:t>
                      </a:r>
                      <a:endParaRPr lang="zh-CN" altLang="en-US" dirty="0"/>
                    </a:p>
                  </a:txBody>
                  <a:tcPr/>
                </a:tc>
                <a:tc>
                  <a:txBody>
                    <a:bodyPr/>
                    <a:lstStyle/>
                    <a:p>
                      <a:r>
                        <a:rPr lang="en-CA" altLang="zh-CN" dirty="0"/>
                        <a:t>780</a:t>
                      </a:r>
                      <a:endParaRPr lang="zh-CN" altLang="en-US" dirty="0"/>
                    </a:p>
                  </a:txBody>
                  <a:tcPr/>
                </a:tc>
                <a:extLst>
                  <a:ext uri="{0D108BD9-81ED-4DB2-BD59-A6C34878D82A}">
                    <a16:rowId xmlns:a16="http://schemas.microsoft.com/office/drawing/2014/main" val="338028916"/>
                  </a:ext>
                </a:extLst>
              </a:tr>
            </a:tbl>
          </a:graphicData>
        </a:graphic>
      </p:graphicFrame>
    </p:spTree>
    <p:extLst>
      <p:ext uri="{BB962C8B-B14F-4D97-AF65-F5344CB8AC3E}">
        <p14:creationId xmlns:p14="http://schemas.microsoft.com/office/powerpoint/2010/main" val="155157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C8310-472C-864D-8CE3-834DF75DC586}"/>
              </a:ext>
            </a:extLst>
          </p:cNvPr>
          <p:cNvSpPr>
            <a:spLocks noGrp="1"/>
          </p:cNvSpPr>
          <p:nvPr>
            <p:ph type="title"/>
          </p:nvPr>
        </p:nvSpPr>
        <p:spPr/>
        <p:txBody>
          <a:bodyPr/>
          <a:lstStyle/>
          <a:p>
            <a:r>
              <a:rPr kumimoji="1" lang="en-CA" altLang="zh-CN" dirty="0"/>
              <a:t>Data set 1 Vs data set 2</a:t>
            </a:r>
            <a:endParaRPr kumimoji="1" lang="zh-CN" altLang="en-US" dirty="0"/>
          </a:p>
        </p:txBody>
      </p:sp>
      <p:sp>
        <p:nvSpPr>
          <p:cNvPr id="3" name="内容占位符 2">
            <a:extLst>
              <a:ext uri="{FF2B5EF4-FFF2-40B4-BE49-F238E27FC236}">
                <a16:creationId xmlns:a16="http://schemas.microsoft.com/office/drawing/2014/main" id="{6F8293DF-91DB-4D46-BDC1-49041842371D}"/>
              </a:ext>
            </a:extLst>
          </p:cNvPr>
          <p:cNvSpPr>
            <a:spLocks noGrp="1"/>
          </p:cNvSpPr>
          <p:nvPr>
            <p:ph idx="1"/>
          </p:nvPr>
        </p:nvSpPr>
        <p:spPr/>
        <p:txBody>
          <a:bodyPr>
            <a:normAutofit/>
          </a:bodyPr>
          <a:lstStyle/>
          <a:p>
            <a:r>
              <a:rPr kumimoji="1" lang="en-CA" altLang="zh-CN" sz="2800" dirty="0"/>
              <a:t>The previous table show that Data set 2 has generally better result than Data set 1, because the distribution of test set is similar to that of training set, in contrast the data set 1 is not the case. Also, the training case/class ratio of data set 2 is much more than its counterpart which means the model of data set 2 has better training for each class.</a:t>
            </a:r>
            <a:endParaRPr kumimoji="1" lang="zh-CN" altLang="en-US" sz="2800" dirty="0"/>
          </a:p>
        </p:txBody>
      </p:sp>
    </p:spTree>
    <p:extLst>
      <p:ext uri="{BB962C8B-B14F-4D97-AF65-F5344CB8AC3E}">
        <p14:creationId xmlns:p14="http://schemas.microsoft.com/office/powerpoint/2010/main" val="3741198904"/>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2F24"/>
      </a:dk2>
      <a:lt2>
        <a:srgbClr val="E5E8E2"/>
      </a:lt2>
      <a:accent1>
        <a:srgbClr val="AA8DCF"/>
      </a:accent1>
      <a:accent2>
        <a:srgbClr val="B974C4"/>
      </a:accent2>
      <a:accent3>
        <a:srgbClr val="CF8DBD"/>
      </a:accent3>
      <a:accent4>
        <a:srgbClr val="C4748D"/>
      </a:accent4>
      <a:accent5>
        <a:srgbClr val="CF958D"/>
      </a:accent5>
      <a:accent6>
        <a:srgbClr val="C29B6F"/>
      </a:accent6>
      <a:hlink>
        <a:srgbClr val="728B54"/>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315</TotalTime>
  <Words>1041</Words>
  <Application>Microsoft Macintosh PowerPoint</Application>
  <PresentationFormat>宽屏</PresentationFormat>
  <Paragraphs>66</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Gill Sans MT</vt:lpstr>
      <vt:lpstr>Tw Cen MT</vt:lpstr>
      <vt:lpstr>Wingdings 2</vt:lpstr>
      <vt:lpstr>DividendVTI</vt:lpstr>
      <vt:lpstr>Analysis of models</vt:lpstr>
      <vt:lpstr>Comparation between training set and test/Val set  1</vt:lpstr>
      <vt:lpstr>PowerPoint 演示文稿</vt:lpstr>
      <vt:lpstr>Comparation between training set and test/Val set  2</vt:lpstr>
      <vt:lpstr>PowerPoint 演示文稿</vt:lpstr>
      <vt:lpstr>Metrics</vt:lpstr>
      <vt:lpstr>Metrics</vt:lpstr>
      <vt:lpstr>Model contracts Data set 1</vt:lpstr>
      <vt:lpstr>Data set 1 Vs data set 2</vt:lpstr>
      <vt:lpstr>GNB vs Decision Tree</vt:lpstr>
      <vt:lpstr>Data sufficiency for Decision tree</vt:lpstr>
      <vt:lpstr>Performance drop of Best-DT for Data set 2</vt:lpstr>
      <vt:lpstr>Discussion of Best-DT model for Data set 1</vt:lpstr>
      <vt:lpstr>Discussion of Best-DT model for Data set 2</vt:lpstr>
      <vt:lpstr>Base MLP vs perception</vt:lpstr>
      <vt:lpstr>Discussion of Best-MLP model for Data set 1</vt:lpstr>
      <vt:lpstr>Discussion of Best-MLP model for Data set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Result</dc:title>
  <dc:creator>Feng Zhao</dc:creator>
  <cp:lastModifiedBy>Feng Zhao</cp:lastModifiedBy>
  <cp:revision>20</cp:revision>
  <dcterms:created xsi:type="dcterms:W3CDTF">2020-10-18T13:45:53Z</dcterms:created>
  <dcterms:modified xsi:type="dcterms:W3CDTF">2020-10-18T19:00:59Z</dcterms:modified>
</cp:coreProperties>
</file>