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2" r:id="rId4"/>
    <p:sldId id="263" r:id="rId5"/>
    <p:sldId id="258" r:id="rId6"/>
    <p:sldId id="267" r:id="rId7"/>
    <p:sldId id="260" r:id="rId8"/>
    <p:sldId id="261" r:id="rId9"/>
    <p:sldId id="270" r:id="rId10"/>
    <p:sldId id="271" r:id="rId11"/>
    <p:sldId id="272" r:id="rId12"/>
    <p:sldId id="281" r:id="rId13"/>
    <p:sldId id="273" r:id="rId14"/>
    <p:sldId id="282" r:id="rId15"/>
    <p:sldId id="283" r:id="rId16"/>
    <p:sldId id="284" r:id="rId17"/>
    <p:sldId id="285" r:id="rId18"/>
    <p:sldId id="286" r:id="rId19"/>
    <p:sldId id="274" r:id="rId20"/>
    <p:sldId id="277" r:id="rId21"/>
  </p:sldIdLst>
  <p:sldSz cx="9144000" cy="6858000" type="screen4x3"/>
  <p:notesSz cx="7102475" cy="9388475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57D3FF"/>
  </p:clrMru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958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7523D-B300-4737-B8CC-9287036E46D1}" type="doc">
      <dgm:prSet loTypeId="urn:microsoft.com/office/officeart/2005/8/layout/radial6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id-ID"/>
        </a:p>
      </dgm:t>
    </dgm:pt>
    <dgm:pt modelId="{0A151F47-2118-452A-912F-614D2E9E6A5E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b="1" dirty="0" smtClean="0"/>
            <a:t>Kontrol Atas Kegiatan Operational SO</a:t>
          </a:r>
          <a:endParaRPr lang="id-ID" b="1" dirty="0"/>
        </a:p>
      </dgm:t>
    </dgm:pt>
    <dgm:pt modelId="{FC31D02A-F161-4497-8880-E3FC009D7792}" type="parTrans" cxnId="{1A720A1C-8D36-41F0-B863-DD692369DF8D}">
      <dgm:prSet/>
      <dgm:spPr/>
      <dgm:t>
        <a:bodyPr/>
        <a:lstStyle/>
        <a:p>
          <a:endParaRPr lang="id-ID"/>
        </a:p>
      </dgm:t>
    </dgm:pt>
    <dgm:pt modelId="{E0B4044C-B460-4A0A-804F-A0822B24076F}" type="sibTrans" cxnId="{1A720A1C-8D36-41F0-B863-DD692369DF8D}">
      <dgm:prSet/>
      <dgm:spPr/>
      <dgm:t>
        <a:bodyPr/>
        <a:lstStyle/>
        <a:p>
          <a:endParaRPr lang="id-ID"/>
        </a:p>
      </dgm:t>
    </dgm:pt>
    <dgm:pt modelId="{3C6743C3-4C98-412E-B0FB-A025F40A4575}">
      <dgm:prSet phldrT="[Text]" custT="1"/>
      <dgm:spPr>
        <a:solidFill>
          <a:srgbClr val="0070C0"/>
        </a:solidFill>
      </dgm:spPr>
      <dgm:t>
        <a:bodyPr/>
        <a:lstStyle/>
        <a:p>
          <a:r>
            <a:rPr lang="id-ID" sz="1800" dirty="0" smtClean="0"/>
            <a:t>Kepatuhan SOP</a:t>
          </a:r>
          <a:endParaRPr lang="id-ID" sz="1800" dirty="0"/>
        </a:p>
      </dgm:t>
    </dgm:pt>
    <dgm:pt modelId="{EB5FF694-46C4-4C5A-B61B-E18E919DC03A}" type="parTrans" cxnId="{F104DB6E-D28E-43F1-B60A-A89B3C1EEE9C}">
      <dgm:prSet/>
      <dgm:spPr/>
      <dgm:t>
        <a:bodyPr/>
        <a:lstStyle/>
        <a:p>
          <a:endParaRPr lang="id-ID"/>
        </a:p>
      </dgm:t>
    </dgm:pt>
    <dgm:pt modelId="{555189F4-AA7D-4313-B529-BB0EEA3981DF}" type="sibTrans" cxnId="{F104DB6E-D28E-43F1-B60A-A89B3C1EEE9C}">
      <dgm:prSet/>
      <dgm:spPr>
        <a:solidFill>
          <a:srgbClr val="00B050"/>
        </a:solidFill>
      </dgm:spPr>
      <dgm:t>
        <a:bodyPr/>
        <a:lstStyle/>
        <a:p>
          <a:endParaRPr lang="id-ID"/>
        </a:p>
      </dgm:t>
    </dgm:pt>
    <dgm:pt modelId="{2ABC7859-C0F7-47BD-92D9-3DD9A4FFFF55}">
      <dgm:prSet phldrT="[Text]" custT="1"/>
      <dgm:spPr>
        <a:solidFill>
          <a:srgbClr val="92D050"/>
        </a:solidFill>
      </dgm:spPr>
      <dgm:t>
        <a:bodyPr/>
        <a:lstStyle/>
        <a:p>
          <a:r>
            <a:rPr lang="id-ID" sz="1800" b="1" dirty="0" smtClean="0">
              <a:solidFill>
                <a:schemeClr val="tx1"/>
              </a:solidFill>
            </a:rPr>
            <a:t>Monitoring Stock</a:t>
          </a:r>
          <a:endParaRPr lang="id-ID" sz="1800" b="1" dirty="0">
            <a:solidFill>
              <a:schemeClr val="tx1"/>
            </a:solidFill>
          </a:endParaRPr>
        </a:p>
      </dgm:t>
    </dgm:pt>
    <dgm:pt modelId="{D14DAA16-B18B-4119-BC0E-BC757065E185}" type="parTrans" cxnId="{C2394BE7-5F79-496C-991F-2D672724B317}">
      <dgm:prSet/>
      <dgm:spPr/>
      <dgm:t>
        <a:bodyPr/>
        <a:lstStyle/>
        <a:p>
          <a:endParaRPr lang="id-ID"/>
        </a:p>
      </dgm:t>
    </dgm:pt>
    <dgm:pt modelId="{BD251366-B8D6-4AC2-B41B-0D2951316926}" type="sibTrans" cxnId="{C2394BE7-5F79-496C-991F-2D672724B317}">
      <dgm:prSet/>
      <dgm:spPr>
        <a:solidFill>
          <a:srgbClr val="00B050"/>
        </a:solidFill>
      </dgm:spPr>
      <dgm:t>
        <a:bodyPr/>
        <a:lstStyle/>
        <a:p>
          <a:endParaRPr lang="id-ID"/>
        </a:p>
      </dgm:t>
    </dgm:pt>
    <dgm:pt modelId="{77877283-72C2-4A9D-84F9-208D766ACC3D}">
      <dgm:prSet phldrT="[Text]" custT="1"/>
      <dgm:spPr>
        <a:solidFill>
          <a:srgbClr val="0070C0"/>
        </a:solidFill>
      </dgm:spPr>
      <dgm:t>
        <a:bodyPr/>
        <a:lstStyle/>
        <a:p>
          <a:r>
            <a:rPr lang="id-ID" sz="1800" dirty="0" smtClean="0"/>
            <a:t>Problem Solving</a:t>
          </a:r>
          <a:endParaRPr lang="id-ID" sz="1800" dirty="0"/>
        </a:p>
      </dgm:t>
    </dgm:pt>
    <dgm:pt modelId="{C99D13C4-2248-4C45-9362-D50E0FD7A23B}" type="parTrans" cxnId="{94439BAF-AC0C-4CED-A7C5-712D6F153849}">
      <dgm:prSet/>
      <dgm:spPr/>
      <dgm:t>
        <a:bodyPr/>
        <a:lstStyle/>
        <a:p>
          <a:endParaRPr lang="id-ID"/>
        </a:p>
      </dgm:t>
    </dgm:pt>
    <dgm:pt modelId="{C256B215-8E61-4628-8D3F-990F42276602}" type="sibTrans" cxnId="{94439BAF-AC0C-4CED-A7C5-712D6F153849}">
      <dgm:prSet/>
      <dgm:spPr>
        <a:solidFill>
          <a:srgbClr val="00B050"/>
        </a:solidFill>
      </dgm:spPr>
      <dgm:t>
        <a:bodyPr/>
        <a:lstStyle/>
        <a:p>
          <a:endParaRPr lang="id-ID"/>
        </a:p>
      </dgm:t>
    </dgm:pt>
    <dgm:pt modelId="{4D8A01EA-61AF-4413-BC1E-645725B1A979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id-ID" sz="1800" dirty="0" smtClean="0"/>
            <a:t>Monitoring &amp; Analisa Opex</a:t>
          </a:r>
          <a:endParaRPr lang="id-ID" sz="1800" dirty="0"/>
        </a:p>
      </dgm:t>
    </dgm:pt>
    <dgm:pt modelId="{F7E679A3-8DD1-4012-A88F-87322561B7C0}" type="sibTrans" cxnId="{C96B65DA-D8B9-411E-AD2F-6231B767AB10}">
      <dgm:prSet/>
      <dgm:spPr>
        <a:solidFill>
          <a:srgbClr val="00B050"/>
        </a:solidFill>
      </dgm:spPr>
      <dgm:t>
        <a:bodyPr/>
        <a:lstStyle/>
        <a:p>
          <a:endParaRPr lang="id-ID"/>
        </a:p>
      </dgm:t>
    </dgm:pt>
    <dgm:pt modelId="{944C734A-1B4E-42C4-9964-0B3D27C1A295}" type="parTrans" cxnId="{C96B65DA-D8B9-411E-AD2F-6231B767AB10}">
      <dgm:prSet/>
      <dgm:spPr/>
      <dgm:t>
        <a:bodyPr/>
        <a:lstStyle/>
        <a:p>
          <a:endParaRPr lang="id-ID"/>
        </a:p>
      </dgm:t>
    </dgm:pt>
    <dgm:pt modelId="{C9AFB937-C3DD-4C27-94C5-C39C7F54CD61}" type="pres">
      <dgm:prSet presAssocID="{F6B7523D-B300-4737-B8CC-9287036E4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DDFA541-7B0B-44FD-8CA4-B8641E7FFCD3}" type="pres">
      <dgm:prSet presAssocID="{0A151F47-2118-452A-912F-614D2E9E6A5E}" presName="centerShape" presStyleLbl="node0" presStyleIdx="0" presStyleCnt="1"/>
      <dgm:spPr/>
      <dgm:t>
        <a:bodyPr/>
        <a:lstStyle/>
        <a:p>
          <a:endParaRPr lang="id-ID"/>
        </a:p>
      </dgm:t>
    </dgm:pt>
    <dgm:pt modelId="{9E029D42-98CD-4069-A625-F37BB1181E0D}" type="pres">
      <dgm:prSet presAssocID="{3C6743C3-4C98-412E-B0FB-A025F40A4575}" presName="node" presStyleLbl="node1" presStyleIdx="0" presStyleCnt="4" custScaleX="15256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803C6F0-0ED9-4A58-808E-ED37A8467241}" type="pres">
      <dgm:prSet presAssocID="{3C6743C3-4C98-412E-B0FB-A025F40A4575}" presName="dummy" presStyleCnt="0"/>
      <dgm:spPr/>
    </dgm:pt>
    <dgm:pt modelId="{05F5EFF6-4150-49FC-8B50-24DF82EBA2A8}" type="pres">
      <dgm:prSet presAssocID="{555189F4-AA7D-4313-B529-BB0EEA3981DF}" presName="sibTrans" presStyleLbl="sibTrans2D1" presStyleIdx="0" presStyleCnt="4"/>
      <dgm:spPr/>
      <dgm:t>
        <a:bodyPr/>
        <a:lstStyle/>
        <a:p>
          <a:endParaRPr lang="id-ID"/>
        </a:p>
      </dgm:t>
    </dgm:pt>
    <dgm:pt modelId="{8A84B0A4-B033-4EA0-BE27-202202089AA4}" type="pres">
      <dgm:prSet presAssocID="{4D8A01EA-61AF-4413-BC1E-645725B1A979}" presName="node" presStyleLbl="node1" presStyleIdx="1" presStyleCnt="4" custScaleX="150353" custRadScaleRad="10101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7F77DA5-2E8D-49D0-8646-044E2CDC15FC}" type="pres">
      <dgm:prSet presAssocID="{4D8A01EA-61AF-4413-BC1E-645725B1A979}" presName="dummy" presStyleCnt="0"/>
      <dgm:spPr/>
    </dgm:pt>
    <dgm:pt modelId="{87A086FD-4A92-49DA-B918-0318842E74F5}" type="pres">
      <dgm:prSet presAssocID="{F7E679A3-8DD1-4012-A88F-87322561B7C0}" presName="sibTrans" presStyleLbl="sibTrans2D1" presStyleIdx="1" presStyleCnt="4"/>
      <dgm:spPr/>
      <dgm:t>
        <a:bodyPr/>
        <a:lstStyle/>
        <a:p>
          <a:endParaRPr lang="id-ID"/>
        </a:p>
      </dgm:t>
    </dgm:pt>
    <dgm:pt modelId="{F4FEE446-A077-4007-A194-0953F8C86E5E}" type="pres">
      <dgm:prSet presAssocID="{2ABC7859-C0F7-47BD-92D9-3DD9A4FFFF55}" presName="node" presStyleLbl="node1" presStyleIdx="2" presStyleCnt="4" custScaleX="158757" custRadScaleRad="9416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4C90F3E-417C-4B78-AB18-E63DC87BF940}" type="pres">
      <dgm:prSet presAssocID="{2ABC7859-C0F7-47BD-92D9-3DD9A4FFFF55}" presName="dummy" presStyleCnt="0"/>
      <dgm:spPr/>
    </dgm:pt>
    <dgm:pt modelId="{123CB057-C603-4E09-B8E9-F50F2CB1CF5D}" type="pres">
      <dgm:prSet presAssocID="{BD251366-B8D6-4AC2-B41B-0D2951316926}" presName="sibTrans" presStyleLbl="sibTrans2D1" presStyleIdx="2" presStyleCnt="4"/>
      <dgm:spPr/>
      <dgm:t>
        <a:bodyPr/>
        <a:lstStyle/>
        <a:p>
          <a:endParaRPr lang="id-ID"/>
        </a:p>
      </dgm:t>
    </dgm:pt>
    <dgm:pt modelId="{03D49731-95D8-4964-BFA2-9884D3B1FCD5}" type="pres">
      <dgm:prSet presAssocID="{77877283-72C2-4A9D-84F9-208D766ACC3D}" presName="node" presStyleLbl="node1" presStyleIdx="3" presStyleCnt="4" custScaleX="153008" custRadScaleRad="1028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90DDBDC-580E-444E-AF47-DF4BDB0D2B21}" type="pres">
      <dgm:prSet presAssocID="{77877283-72C2-4A9D-84F9-208D766ACC3D}" presName="dummy" presStyleCnt="0"/>
      <dgm:spPr/>
    </dgm:pt>
    <dgm:pt modelId="{D9625459-B651-4E6E-A9AE-F0017C15AF02}" type="pres">
      <dgm:prSet presAssocID="{C256B215-8E61-4628-8D3F-990F42276602}" presName="sibTrans" presStyleLbl="sibTrans2D1" presStyleIdx="3" presStyleCnt="4"/>
      <dgm:spPr/>
      <dgm:t>
        <a:bodyPr/>
        <a:lstStyle/>
        <a:p>
          <a:endParaRPr lang="id-ID"/>
        </a:p>
      </dgm:t>
    </dgm:pt>
  </dgm:ptLst>
  <dgm:cxnLst>
    <dgm:cxn modelId="{6701C6B5-E157-425B-BC73-980CDF37A5B2}" type="presOf" srcId="{4D8A01EA-61AF-4413-BC1E-645725B1A979}" destId="{8A84B0A4-B033-4EA0-BE27-202202089AA4}" srcOrd="0" destOrd="0" presId="urn:microsoft.com/office/officeart/2005/8/layout/radial6"/>
    <dgm:cxn modelId="{E21061E3-0393-48E3-B79F-BE7790271CCA}" type="presOf" srcId="{0A151F47-2118-452A-912F-614D2E9E6A5E}" destId="{4DDFA541-7B0B-44FD-8CA4-B8641E7FFCD3}" srcOrd="0" destOrd="0" presId="urn:microsoft.com/office/officeart/2005/8/layout/radial6"/>
    <dgm:cxn modelId="{964F064D-F8A8-4A24-AB79-8BA4EBE8609E}" type="presOf" srcId="{2ABC7859-C0F7-47BD-92D9-3DD9A4FFFF55}" destId="{F4FEE446-A077-4007-A194-0953F8C86E5E}" srcOrd="0" destOrd="0" presId="urn:microsoft.com/office/officeart/2005/8/layout/radial6"/>
    <dgm:cxn modelId="{FA617664-5F8F-467D-9E1B-C9AC4BAFD7C3}" type="presOf" srcId="{77877283-72C2-4A9D-84F9-208D766ACC3D}" destId="{03D49731-95D8-4964-BFA2-9884D3B1FCD5}" srcOrd="0" destOrd="0" presId="urn:microsoft.com/office/officeart/2005/8/layout/radial6"/>
    <dgm:cxn modelId="{ADFC3063-3942-4D01-B4D8-7B943A265735}" type="presOf" srcId="{C256B215-8E61-4628-8D3F-990F42276602}" destId="{D9625459-B651-4E6E-A9AE-F0017C15AF02}" srcOrd="0" destOrd="0" presId="urn:microsoft.com/office/officeart/2005/8/layout/radial6"/>
    <dgm:cxn modelId="{8B8BF25F-9BBA-4E26-900E-A548E742E551}" type="presOf" srcId="{555189F4-AA7D-4313-B529-BB0EEA3981DF}" destId="{05F5EFF6-4150-49FC-8B50-24DF82EBA2A8}" srcOrd="0" destOrd="0" presId="urn:microsoft.com/office/officeart/2005/8/layout/radial6"/>
    <dgm:cxn modelId="{FEEC6CF5-DA69-4427-8634-BD90EEA337F5}" type="presOf" srcId="{3C6743C3-4C98-412E-B0FB-A025F40A4575}" destId="{9E029D42-98CD-4069-A625-F37BB1181E0D}" srcOrd="0" destOrd="0" presId="urn:microsoft.com/office/officeart/2005/8/layout/radial6"/>
    <dgm:cxn modelId="{4FE30CA8-854C-449B-939A-A770D924A74F}" type="presOf" srcId="{BD251366-B8D6-4AC2-B41B-0D2951316926}" destId="{123CB057-C603-4E09-B8E9-F50F2CB1CF5D}" srcOrd="0" destOrd="0" presId="urn:microsoft.com/office/officeart/2005/8/layout/radial6"/>
    <dgm:cxn modelId="{C96B65DA-D8B9-411E-AD2F-6231B767AB10}" srcId="{0A151F47-2118-452A-912F-614D2E9E6A5E}" destId="{4D8A01EA-61AF-4413-BC1E-645725B1A979}" srcOrd="1" destOrd="0" parTransId="{944C734A-1B4E-42C4-9964-0B3D27C1A295}" sibTransId="{F7E679A3-8DD1-4012-A88F-87322561B7C0}"/>
    <dgm:cxn modelId="{DCF3347C-9642-44EA-9567-1DB7B1CE5772}" type="presOf" srcId="{F7E679A3-8DD1-4012-A88F-87322561B7C0}" destId="{87A086FD-4A92-49DA-B918-0318842E74F5}" srcOrd="0" destOrd="0" presId="urn:microsoft.com/office/officeart/2005/8/layout/radial6"/>
    <dgm:cxn modelId="{1A720A1C-8D36-41F0-B863-DD692369DF8D}" srcId="{F6B7523D-B300-4737-B8CC-9287036E46D1}" destId="{0A151F47-2118-452A-912F-614D2E9E6A5E}" srcOrd="0" destOrd="0" parTransId="{FC31D02A-F161-4497-8880-E3FC009D7792}" sibTransId="{E0B4044C-B460-4A0A-804F-A0822B24076F}"/>
    <dgm:cxn modelId="{94439BAF-AC0C-4CED-A7C5-712D6F153849}" srcId="{0A151F47-2118-452A-912F-614D2E9E6A5E}" destId="{77877283-72C2-4A9D-84F9-208D766ACC3D}" srcOrd="3" destOrd="0" parTransId="{C99D13C4-2248-4C45-9362-D50E0FD7A23B}" sibTransId="{C256B215-8E61-4628-8D3F-990F42276602}"/>
    <dgm:cxn modelId="{F104DB6E-D28E-43F1-B60A-A89B3C1EEE9C}" srcId="{0A151F47-2118-452A-912F-614D2E9E6A5E}" destId="{3C6743C3-4C98-412E-B0FB-A025F40A4575}" srcOrd="0" destOrd="0" parTransId="{EB5FF694-46C4-4C5A-B61B-E18E919DC03A}" sibTransId="{555189F4-AA7D-4313-B529-BB0EEA3981DF}"/>
    <dgm:cxn modelId="{C2394BE7-5F79-496C-991F-2D672724B317}" srcId="{0A151F47-2118-452A-912F-614D2E9E6A5E}" destId="{2ABC7859-C0F7-47BD-92D9-3DD9A4FFFF55}" srcOrd="2" destOrd="0" parTransId="{D14DAA16-B18B-4119-BC0E-BC757065E185}" sibTransId="{BD251366-B8D6-4AC2-B41B-0D2951316926}"/>
    <dgm:cxn modelId="{F8C76EAF-C199-45FC-81F0-F32BE679094D}" type="presOf" srcId="{F6B7523D-B300-4737-B8CC-9287036E46D1}" destId="{C9AFB937-C3DD-4C27-94C5-C39C7F54CD61}" srcOrd="0" destOrd="0" presId="urn:microsoft.com/office/officeart/2005/8/layout/radial6"/>
    <dgm:cxn modelId="{6724C80F-F76C-4E20-B5D5-D6E4B5FB08BB}" type="presParOf" srcId="{C9AFB937-C3DD-4C27-94C5-C39C7F54CD61}" destId="{4DDFA541-7B0B-44FD-8CA4-B8641E7FFCD3}" srcOrd="0" destOrd="0" presId="urn:microsoft.com/office/officeart/2005/8/layout/radial6"/>
    <dgm:cxn modelId="{891771E9-E8F8-45D6-9781-5BFFB30D03A2}" type="presParOf" srcId="{C9AFB937-C3DD-4C27-94C5-C39C7F54CD61}" destId="{9E029D42-98CD-4069-A625-F37BB1181E0D}" srcOrd="1" destOrd="0" presId="urn:microsoft.com/office/officeart/2005/8/layout/radial6"/>
    <dgm:cxn modelId="{88A05753-BFF9-4C57-B849-86E1D36F9E75}" type="presParOf" srcId="{C9AFB937-C3DD-4C27-94C5-C39C7F54CD61}" destId="{F803C6F0-0ED9-4A58-808E-ED37A8467241}" srcOrd="2" destOrd="0" presId="urn:microsoft.com/office/officeart/2005/8/layout/radial6"/>
    <dgm:cxn modelId="{5DA27C0E-2E63-44AA-985F-B087462B3CCF}" type="presParOf" srcId="{C9AFB937-C3DD-4C27-94C5-C39C7F54CD61}" destId="{05F5EFF6-4150-49FC-8B50-24DF82EBA2A8}" srcOrd="3" destOrd="0" presId="urn:microsoft.com/office/officeart/2005/8/layout/radial6"/>
    <dgm:cxn modelId="{A59ACB9B-EFBC-4318-AE6B-7F066F18D65A}" type="presParOf" srcId="{C9AFB937-C3DD-4C27-94C5-C39C7F54CD61}" destId="{8A84B0A4-B033-4EA0-BE27-202202089AA4}" srcOrd="4" destOrd="0" presId="urn:microsoft.com/office/officeart/2005/8/layout/radial6"/>
    <dgm:cxn modelId="{6D48D8A1-9458-43F5-BBF4-80F54238C98E}" type="presParOf" srcId="{C9AFB937-C3DD-4C27-94C5-C39C7F54CD61}" destId="{47F77DA5-2E8D-49D0-8646-044E2CDC15FC}" srcOrd="5" destOrd="0" presId="urn:microsoft.com/office/officeart/2005/8/layout/radial6"/>
    <dgm:cxn modelId="{EB4CECA6-6626-4351-BC4E-0CE23611C3B8}" type="presParOf" srcId="{C9AFB937-C3DD-4C27-94C5-C39C7F54CD61}" destId="{87A086FD-4A92-49DA-B918-0318842E74F5}" srcOrd="6" destOrd="0" presId="urn:microsoft.com/office/officeart/2005/8/layout/radial6"/>
    <dgm:cxn modelId="{53550835-2E70-4849-B66D-EB968AD0B674}" type="presParOf" srcId="{C9AFB937-C3DD-4C27-94C5-C39C7F54CD61}" destId="{F4FEE446-A077-4007-A194-0953F8C86E5E}" srcOrd="7" destOrd="0" presId="urn:microsoft.com/office/officeart/2005/8/layout/radial6"/>
    <dgm:cxn modelId="{EE1EE2D9-1A07-4C0E-9079-9704EF015C9D}" type="presParOf" srcId="{C9AFB937-C3DD-4C27-94C5-C39C7F54CD61}" destId="{D4C90F3E-417C-4B78-AB18-E63DC87BF940}" srcOrd="8" destOrd="0" presId="urn:microsoft.com/office/officeart/2005/8/layout/radial6"/>
    <dgm:cxn modelId="{66B89F83-1C23-4932-80B4-DA603DD69054}" type="presParOf" srcId="{C9AFB937-C3DD-4C27-94C5-C39C7F54CD61}" destId="{123CB057-C603-4E09-B8E9-F50F2CB1CF5D}" srcOrd="9" destOrd="0" presId="urn:microsoft.com/office/officeart/2005/8/layout/radial6"/>
    <dgm:cxn modelId="{5B833DB6-7565-42F3-A07A-A2290B948D1E}" type="presParOf" srcId="{C9AFB937-C3DD-4C27-94C5-C39C7F54CD61}" destId="{03D49731-95D8-4964-BFA2-9884D3B1FCD5}" srcOrd="10" destOrd="0" presId="urn:microsoft.com/office/officeart/2005/8/layout/radial6"/>
    <dgm:cxn modelId="{6FFA825F-7051-4EDF-8EA9-EA0708398ED1}" type="presParOf" srcId="{C9AFB937-C3DD-4C27-94C5-C39C7F54CD61}" destId="{290DDBDC-580E-444E-AF47-DF4BDB0D2B21}" srcOrd="11" destOrd="0" presId="urn:microsoft.com/office/officeart/2005/8/layout/radial6"/>
    <dgm:cxn modelId="{2D3A47D8-6045-421B-B82B-0F7EC8568246}" type="presParOf" srcId="{C9AFB937-C3DD-4C27-94C5-C39C7F54CD61}" destId="{D9625459-B651-4E6E-A9AE-F0017C15AF0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B7523D-B300-4737-B8CC-9287036E46D1}" type="doc">
      <dgm:prSet loTypeId="urn:microsoft.com/office/officeart/2005/8/layout/radial6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id-ID"/>
        </a:p>
      </dgm:t>
    </dgm:pt>
    <dgm:pt modelId="{0A151F47-2118-452A-912F-614D2E9E6A5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id-ID" sz="1000" b="1" dirty="0" smtClean="0"/>
            <a:t>Kontrol Atas Kegiatan Operational SO</a:t>
          </a:r>
          <a:endParaRPr lang="id-ID" sz="1000" b="1" dirty="0"/>
        </a:p>
      </dgm:t>
    </dgm:pt>
    <dgm:pt modelId="{FC31D02A-F161-4497-8880-E3FC009D7792}" type="parTrans" cxnId="{1A720A1C-8D36-41F0-B863-DD692369DF8D}">
      <dgm:prSet/>
      <dgm:spPr/>
      <dgm:t>
        <a:bodyPr/>
        <a:lstStyle/>
        <a:p>
          <a:endParaRPr lang="id-ID" sz="1000"/>
        </a:p>
      </dgm:t>
    </dgm:pt>
    <dgm:pt modelId="{E0B4044C-B460-4A0A-804F-A0822B24076F}" type="sibTrans" cxnId="{1A720A1C-8D36-41F0-B863-DD692369DF8D}">
      <dgm:prSet/>
      <dgm:spPr/>
      <dgm:t>
        <a:bodyPr/>
        <a:lstStyle/>
        <a:p>
          <a:endParaRPr lang="id-ID" sz="1000"/>
        </a:p>
      </dgm:t>
    </dgm:pt>
    <dgm:pt modelId="{3C6743C3-4C98-412E-B0FB-A025F40A4575}">
      <dgm:prSet phldrT="[Text]" custT="1"/>
      <dgm:spPr>
        <a:solidFill>
          <a:srgbClr val="FF0000"/>
        </a:solidFill>
      </dgm:spPr>
      <dgm:t>
        <a:bodyPr/>
        <a:lstStyle/>
        <a:p>
          <a:r>
            <a:rPr lang="id-ID" sz="1000" dirty="0" smtClean="0"/>
            <a:t>Kepatuhan SOP</a:t>
          </a:r>
          <a:endParaRPr lang="id-ID" sz="1000" dirty="0"/>
        </a:p>
      </dgm:t>
    </dgm:pt>
    <dgm:pt modelId="{EB5FF694-46C4-4C5A-B61B-E18E919DC03A}" type="parTrans" cxnId="{F104DB6E-D28E-43F1-B60A-A89B3C1EEE9C}">
      <dgm:prSet/>
      <dgm:spPr/>
      <dgm:t>
        <a:bodyPr/>
        <a:lstStyle/>
        <a:p>
          <a:endParaRPr lang="id-ID" sz="1000"/>
        </a:p>
      </dgm:t>
    </dgm:pt>
    <dgm:pt modelId="{555189F4-AA7D-4313-B529-BB0EEA3981DF}" type="sibTrans" cxnId="{F104DB6E-D28E-43F1-B60A-A89B3C1EEE9C}">
      <dgm:prSet/>
      <dgm:spPr>
        <a:solidFill>
          <a:srgbClr val="00B050"/>
        </a:solidFill>
      </dgm:spPr>
      <dgm:t>
        <a:bodyPr/>
        <a:lstStyle/>
        <a:p>
          <a:endParaRPr lang="id-ID" sz="1000"/>
        </a:p>
      </dgm:t>
    </dgm:pt>
    <dgm:pt modelId="{2ABC7859-C0F7-47BD-92D9-3DD9A4FFFF55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sz="1000" b="1" dirty="0" smtClean="0">
              <a:solidFill>
                <a:schemeClr val="tx1"/>
              </a:solidFill>
            </a:rPr>
            <a:t>Monitoring Stock</a:t>
          </a:r>
          <a:endParaRPr lang="id-ID" sz="1000" b="1" dirty="0">
            <a:solidFill>
              <a:schemeClr val="tx1"/>
            </a:solidFill>
          </a:endParaRPr>
        </a:p>
      </dgm:t>
    </dgm:pt>
    <dgm:pt modelId="{D14DAA16-B18B-4119-BC0E-BC757065E185}" type="parTrans" cxnId="{C2394BE7-5F79-496C-991F-2D672724B317}">
      <dgm:prSet/>
      <dgm:spPr/>
      <dgm:t>
        <a:bodyPr/>
        <a:lstStyle/>
        <a:p>
          <a:endParaRPr lang="id-ID" sz="1000"/>
        </a:p>
      </dgm:t>
    </dgm:pt>
    <dgm:pt modelId="{BD251366-B8D6-4AC2-B41B-0D2951316926}" type="sibTrans" cxnId="{C2394BE7-5F79-496C-991F-2D672724B317}">
      <dgm:prSet/>
      <dgm:spPr>
        <a:solidFill>
          <a:srgbClr val="00B050"/>
        </a:solidFill>
      </dgm:spPr>
      <dgm:t>
        <a:bodyPr/>
        <a:lstStyle/>
        <a:p>
          <a:endParaRPr lang="id-ID" sz="1000"/>
        </a:p>
      </dgm:t>
    </dgm:pt>
    <dgm:pt modelId="{77877283-72C2-4A9D-84F9-208D766ACC3D}">
      <dgm:prSet phldrT="[Text]" custT="1"/>
      <dgm:spPr>
        <a:solidFill>
          <a:srgbClr val="0070C0"/>
        </a:solidFill>
      </dgm:spPr>
      <dgm:t>
        <a:bodyPr/>
        <a:lstStyle/>
        <a:p>
          <a:r>
            <a:rPr lang="id-ID" sz="1000" dirty="0" smtClean="0"/>
            <a:t>Problem Solving</a:t>
          </a:r>
          <a:endParaRPr lang="id-ID" sz="1000" dirty="0"/>
        </a:p>
      </dgm:t>
    </dgm:pt>
    <dgm:pt modelId="{C99D13C4-2248-4C45-9362-D50E0FD7A23B}" type="parTrans" cxnId="{94439BAF-AC0C-4CED-A7C5-712D6F153849}">
      <dgm:prSet/>
      <dgm:spPr/>
      <dgm:t>
        <a:bodyPr/>
        <a:lstStyle/>
        <a:p>
          <a:endParaRPr lang="id-ID" sz="1000"/>
        </a:p>
      </dgm:t>
    </dgm:pt>
    <dgm:pt modelId="{C256B215-8E61-4628-8D3F-990F42276602}" type="sibTrans" cxnId="{94439BAF-AC0C-4CED-A7C5-712D6F153849}">
      <dgm:prSet/>
      <dgm:spPr>
        <a:solidFill>
          <a:srgbClr val="00B050"/>
        </a:solidFill>
      </dgm:spPr>
      <dgm:t>
        <a:bodyPr/>
        <a:lstStyle/>
        <a:p>
          <a:endParaRPr lang="id-ID" sz="1000"/>
        </a:p>
      </dgm:t>
    </dgm:pt>
    <dgm:pt modelId="{4D8A01EA-61AF-4413-BC1E-645725B1A979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d-ID" sz="1000" dirty="0" smtClean="0"/>
            <a:t>Efektifitas Stock</a:t>
          </a:r>
          <a:endParaRPr lang="id-ID" sz="1000" dirty="0"/>
        </a:p>
      </dgm:t>
    </dgm:pt>
    <dgm:pt modelId="{F7E679A3-8DD1-4012-A88F-87322561B7C0}" type="sibTrans" cxnId="{C96B65DA-D8B9-411E-AD2F-6231B767AB10}">
      <dgm:prSet/>
      <dgm:spPr>
        <a:solidFill>
          <a:srgbClr val="00B050"/>
        </a:solidFill>
      </dgm:spPr>
      <dgm:t>
        <a:bodyPr/>
        <a:lstStyle/>
        <a:p>
          <a:endParaRPr lang="id-ID" sz="1000"/>
        </a:p>
      </dgm:t>
    </dgm:pt>
    <dgm:pt modelId="{944C734A-1B4E-42C4-9964-0B3D27C1A295}" type="parTrans" cxnId="{C96B65DA-D8B9-411E-AD2F-6231B767AB10}">
      <dgm:prSet/>
      <dgm:spPr/>
      <dgm:t>
        <a:bodyPr/>
        <a:lstStyle/>
        <a:p>
          <a:endParaRPr lang="id-ID" sz="1000"/>
        </a:p>
      </dgm:t>
    </dgm:pt>
    <dgm:pt modelId="{C9AFB937-C3DD-4C27-94C5-C39C7F54CD61}" type="pres">
      <dgm:prSet presAssocID="{F6B7523D-B300-4737-B8CC-9287036E46D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DDFA541-7B0B-44FD-8CA4-B8641E7FFCD3}" type="pres">
      <dgm:prSet presAssocID="{0A151F47-2118-452A-912F-614D2E9E6A5E}" presName="centerShape" presStyleLbl="node0" presStyleIdx="0" presStyleCnt="1"/>
      <dgm:spPr/>
      <dgm:t>
        <a:bodyPr/>
        <a:lstStyle/>
        <a:p>
          <a:endParaRPr lang="id-ID"/>
        </a:p>
      </dgm:t>
    </dgm:pt>
    <dgm:pt modelId="{9E029D42-98CD-4069-A625-F37BB1181E0D}" type="pres">
      <dgm:prSet presAssocID="{3C6743C3-4C98-412E-B0FB-A025F40A4575}" presName="node" presStyleLbl="node1" presStyleIdx="0" presStyleCnt="4" custScaleX="15256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803C6F0-0ED9-4A58-808E-ED37A8467241}" type="pres">
      <dgm:prSet presAssocID="{3C6743C3-4C98-412E-B0FB-A025F40A4575}" presName="dummy" presStyleCnt="0"/>
      <dgm:spPr/>
    </dgm:pt>
    <dgm:pt modelId="{05F5EFF6-4150-49FC-8B50-24DF82EBA2A8}" type="pres">
      <dgm:prSet presAssocID="{555189F4-AA7D-4313-B529-BB0EEA3981DF}" presName="sibTrans" presStyleLbl="sibTrans2D1" presStyleIdx="0" presStyleCnt="4"/>
      <dgm:spPr/>
      <dgm:t>
        <a:bodyPr/>
        <a:lstStyle/>
        <a:p>
          <a:endParaRPr lang="id-ID"/>
        </a:p>
      </dgm:t>
    </dgm:pt>
    <dgm:pt modelId="{8A84B0A4-B033-4EA0-BE27-202202089AA4}" type="pres">
      <dgm:prSet presAssocID="{4D8A01EA-61AF-4413-BC1E-645725B1A979}" presName="node" presStyleLbl="node1" presStyleIdx="1" presStyleCnt="4" custScaleX="150353" custRadScaleRad="10101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7F77DA5-2E8D-49D0-8646-044E2CDC15FC}" type="pres">
      <dgm:prSet presAssocID="{4D8A01EA-61AF-4413-BC1E-645725B1A979}" presName="dummy" presStyleCnt="0"/>
      <dgm:spPr/>
    </dgm:pt>
    <dgm:pt modelId="{87A086FD-4A92-49DA-B918-0318842E74F5}" type="pres">
      <dgm:prSet presAssocID="{F7E679A3-8DD1-4012-A88F-87322561B7C0}" presName="sibTrans" presStyleLbl="sibTrans2D1" presStyleIdx="1" presStyleCnt="4"/>
      <dgm:spPr/>
      <dgm:t>
        <a:bodyPr/>
        <a:lstStyle/>
        <a:p>
          <a:endParaRPr lang="id-ID"/>
        </a:p>
      </dgm:t>
    </dgm:pt>
    <dgm:pt modelId="{F4FEE446-A077-4007-A194-0953F8C86E5E}" type="pres">
      <dgm:prSet presAssocID="{2ABC7859-C0F7-47BD-92D9-3DD9A4FFFF55}" presName="node" presStyleLbl="node1" presStyleIdx="2" presStyleCnt="4" custScaleX="158757" custRadScaleRad="9416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4C90F3E-417C-4B78-AB18-E63DC87BF940}" type="pres">
      <dgm:prSet presAssocID="{2ABC7859-C0F7-47BD-92D9-3DD9A4FFFF55}" presName="dummy" presStyleCnt="0"/>
      <dgm:spPr/>
    </dgm:pt>
    <dgm:pt modelId="{123CB057-C603-4E09-B8E9-F50F2CB1CF5D}" type="pres">
      <dgm:prSet presAssocID="{BD251366-B8D6-4AC2-B41B-0D2951316926}" presName="sibTrans" presStyleLbl="sibTrans2D1" presStyleIdx="2" presStyleCnt="4"/>
      <dgm:spPr/>
      <dgm:t>
        <a:bodyPr/>
        <a:lstStyle/>
        <a:p>
          <a:endParaRPr lang="id-ID"/>
        </a:p>
      </dgm:t>
    </dgm:pt>
    <dgm:pt modelId="{03D49731-95D8-4964-BFA2-9884D3B1FCD5}" type="pres">
      <dgm:prSet presAssocID="{77877283-72C2-4A9D-84F9-208D766ACC3D}" presName="node" presStyleLbl="node1" presStyleIdx="3" presStyleCnt="4" custScaleX="153008" custRadScaleRad="1028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90DDBDC-580E-444E-AF47-DF4BDB0D2B21}" type="pres">
      <dgm:prSet presAssocID="{77877283-72C2-4A9D-84F9-208D766ACC3D}" presName="dummy" presStyleCnt="0"/>
      <dgm:spPr/>
    </dgm:pt>
    <dgm:pt modelId="{D9625459-B651-4E6E-A9AE-F0017C15AF02}" type="pres">
      <dgm:prSet presAssocID="{C256B215-8E61-4628-8D3F-990F42276602}" presName="sibTrans" presStyleLbl="sibTrans2D1" presStyleIdx="3" presStyleCnt="4"/>
      <dgm:spPr/>
      <dgm:t>
        <a:bodyPr/>
        <a:lstStyle/>
        <a:p>
          <a:endParaRPr lang="id-ID"/>
        </a:p>
      </dgm:t>
    </dgm:pt>
  </dgm:ptLst>
  <dgm:cxnLst>
    <dgm:cxn modelId="{5ACFF7C3-F023-4B48-B52E-81EF6A6A24C7}" type="presOf" srcId="{3C6743C3-4C98-412E-B0FB-A025F40A4575}" destId="{9E029D42-98CD-4069-A625-F37BB1181E0D}" srcOrd="0" destOrd="0" presId="urn:microsoft.com/office/officeart/2005/8/layout/radial6"/>
    <dgm:cxn modelId="{38A324EE-F1B0-498F-BBA1-3535BDA8C2B4}" type="presOf" srcId="{77877283-72C2-4A9D-84F9-208D766ACC3D}" destId="{03D49731-95D8-4964-BFA2-9884D3B1FCD5}" srcOrd="0" destOrd="0" presId="urn:microsoft.com/office/officeart/2005/8/layout/radial6"/>
    <dgm:cxn modelId="{80A6AD52-6AB0-4211-92B7-62F4CC3C3399}" type="presOf" srcId="{0A151F47-2118-452A-912F-614D2E9E6A5E}" destId="{4DDFA541-7B0B-44FD-8CA4-B8641E7FFCD3}" srcOrd="0" destOrd="0" presId="urn:microsoft.com/office/officeart/2005/8/layout/radial6"/>
    <dgm:cxn modelId="{F394CD88-6A31-47FE-BCAB-75AA84EFDD27}" type="presOf" srcId="{BD251366-B8D6-4AC2-B41B-0D2951316926}" destId="{123CB057-C603-4E09-B8E9-F50F2CB1CF5D}" srcOrd="0" destOrd="0" presId="urn:microsoft.com/office/officeart/2005/8/layout/radial6"/>
    <dgm:cxn modelId="{64FE6E73-6B80-401B-9D0A-5D19CED35399}" type="presOf" srcId="{F6B7523D-B300-4737-B8CC-9287036E46D1}" destId="{C9AFB937-C3DD-4C27-94C5-C39C7F54CD61}" srcOrd="0" destOrd="0" presId="urn:microsoft.com/office/officeart/2005/8/layout/radial6"/>
    <dgm:cxn modelId="{6D15225A-0561-42EA-8D09-2F6255354970}" type="presOf" srcId="{555189F4-AA7D-4313-B529-BB0EEA3981DF}" destId="{05F5EFF6-4150-49FC-8B50-24DF82EBA2A8}" srcOrd="0" destOrd="0" presId="urn:microsoft.com/office/officeart/2005/8/layout/radial6"/>
    <dgm:cxn modelId="{94439BAF-AC0C-4CED-A7C5-712D6F153849}" srcId="{0A151F47-2118-452A-912F-614D2E9E6A5E}" destId="{77877283-72C2-4A9D-84F9-208D766ACC3D}" srcOrd="3" destOrd="0" parTransId="{C99D13C4-2248-4C45-9362-D50E0FD7A23B}" sibTransId="{C256B215-8E61-4628-8D3F-990F42276602}"/>
    <dgm:cxn modelId="{1A720A1C-8D36-41F0-B863-DD692369DF8D}" srcId="{F6B7523D-B300-4737-B8CC-9287036E46D1}" destId="{0A151F47-2118-452A-912F-614D2E9E6A5E}" srcOrd="0" destOrd="0" parTransId="{FC31D02A-F161-4497-8880-E3FC009D7792}" sibTransId="{E0B4044C-B460-4A0A-804F-A0822B24076F}"/>
    <dgm:cxn modelId="{C96B65DA-D8B9-411E-AD2F-6231B767AB10}" srcId="{0A151F47-2118-452A-912F-614D2E9E6A5E}" destId="{4D8A01EA-61AF-4413-BC1E-645725B1A979}" srcOrd="1" destOrd="0" parTransId="{944C734A-1B4E-42C4-9964-0B3D27C1A295}" sibTransId="{F7E679A3-8DD1-4012-A88F-87322561B7C0}"/>
    <dgm:cxn modelId="{CA2CE6DD-6593-4A4C-9C55-BF4CB0C78CCC}" type="presOf" srcId="{4D8A01EA-61AF-4413-BC1E-645725B1A979}" destId="{8A84B0A4-B033-4EA0-BE27-202202089AA4}" srcOrd="0" destOrd="0" presId="urn:microsoft.com/office/officeart/2005/8/layout/radial6"/>
    <dgm:cxn modelId="{C2394BE7-5F79-496C-991F-2D672724B317}" srcId="{0A151F47-2118-452A-912F-614D2E9E6A5E}" destId="{2ABC7859-C0F7-47BD-92D9-3DD9A4FFFF55}" srcOrd="2" destOrd="0" parTransId="{D14DAA16-B18B-4119-BC0E-BC757065E185}" sibTransId="{BD251366-B8D6-4AC2-B41B-0D2951316926}"/>
    <dgm:cxn modelId="{93D3C306-5E3E-438D-A633-122A320373CE}" type="presOf" srcId="{C256B215-8E61-4628-8D3F-990F42276602}" destId="{D9625459-B651-4E6E-A9AE-F0017C15AF02}" srcOrd="0" destOrd="0" presId="urn:microsoft.com/office/officeart/2005/8/layout/radial6"/>
    <dgm:cxn modelId="{D6A1C166-F568-4160-B973-15F6A551C7E7}" type="presOf" srcId="{F7E679A3-8DD1-4012-A88F-87322561B7C0}" destId="{87A086FD-4A92-49DA-B918-0318842E74F5}" srcOrd="0" destOrd="0" presId="urn:microsoft.com/office/officeart/2005/8/layout/radial6"/>
    <dgm:cxn modelId="{F104DB6E-D28E-43F1-B60A-A89B3C1EEE9C}" srcId="{0A151F47-2118-452A-912F-614D2E9E6A5E}" destId="{3C6743C3-4C98-412E-B0FB-A025F40A4575}" srcOrd="0" destOrd="0" parTransId="{EB5FF694-46C4-4C5A-B61B-E18E919DC03A}" sibTransId="{555189F4-AA7D-4313-B529-BB0EEA3981DF}"/>
    <dgm:cxn modelId="{B19AA05D-6F5D-4418-B094-6D561BC3777E}" type="presOf" srcId="{2ABC7859-C0F7-47BD-92D9-3DD9A4FFFF55}" destId="{F4FEE446-A077-4007-A194-0953F8C86E5E}" srcOrd="0" destOrd="0" presId="urn:microsoft.com/office/officeart/2005/8/layout/radial6"/>
    <dgm:cxn modelId="{B42669EF-1DFC-483F-9B39-6431856870C6}" type="presParOf" srcId="{C9AFB937-C3DD-4C27-94C5-C39C7F54CD61}" destId="{4DDFA541-7B0B-44FD-8CA4-B8641E7FFCD3}" srcOrd="0" destOrd="0" presId="urn:microsoft.com/office/officeart/2005/8/layout/radial6"/>
    <dgm:cxn modelId="{85A08F38-68A3-43FF-8DC9-FD157F24238F}" type="presParOf" srcId="{C9AFB937-C3DD-4C27-94C5-C39C7F54CD61}" destId="{9E029D42-98CD-4069-A625-F37BB1181E0D}" srcOrd="1" destOrd="0" presId="urn:microsoft.com/office/officeart/2005/8/layout/radial6"/>
    <dgm:cxn modelId="{23CEE9B3-2789-4842-BCF1-67D5CFBC9F52}" type="presParOf" srcId="{C9AFB937-C3DD-4C27-94C5-C39C7F54CD61}" destId="{F803C6F0-0ED9-4A58-808E-ED37A8467241}" srcOrd="2" destOrd="0" presId="urn:microsoft.com/office/officeart/2005/8/layout/radial6"/>
    <dgm:cxn modelId="{BCF6709E-AA4B-4FFD-906E-A73218E3B63A}" type="presParOf" srcId="{C9AFB937-C3DD-4C27-94C5-C39C7F54CD61}" destId="{05F5EFF6-4150-49FC-8B50-24DF82EBA2A8}" srcOrd="3" destOrd="0" presId="urn:microsoft.com/office/officeart/2005/8/layout/radial6"/>
    <dgm:cxn modelId="{044613C6-E710-4AAB-AAE4-471793DEA43B}" type="presParOf" srcId="{C9AFB937-C3DD-4C27-94C5-C39C7F54CD61}" destId="{8A84B0A4-B033-4EA0-BE27-202202089AA4}" srcOrd="4" destOrd="0" presId="urn:microsoft.com/office/officeart/2005/8/layout/radial6"/>
    <dgm:cxn modelId="{420C1988-BD0A-4893-8ADB-EE8CEDFDEBD4}" type="presParOf" srcId="{C9AFB937-C3DD-4C27-94C5-C39C7F54CD61}" destId="{47F77DA5-2E8D-49D0-8646-044E2CDC15FC}" srcOrd="5" destOrd="0" presId="urn:microsoft.com/office/officeart/2005/8/layout/radial6"/>
    <dgm:cxn modelId="{A341CFBA-C73A-489A-80E9-013305788D29}" type="presParOf" srcId="{C9AFB937-C3DD-4C27-94C5-C39C7F54CD61}" destId="{87A086FD-4A92-49DA-B918-0318842E74F5}" srcOrd="6" destOrd="0" presId="urn:microsoft.com/office/officeart/2005/8/layout/radial6"/>
    <dgm:cxn modelId="{F11DDF60-CA86-41B9-9635-0B3654F86845}" type="presParOf" srcId="{C9AFB937-C3DD-4C27-94C5-C39C7F54CD61}" destId="{F4FEE446-A077-4007-A194-0953F8C86E5E}" srcOrd="7" destOrd="0" presId="urn:microsoft.com/office/officeart/2005/8/layout/radial6"/>
    <dgm:cxn modelId="{5110E08E-992A-4E65-8CD3-FD27A96BAA4C}" type="presParOf" srcId="{C9AFB937-C3DD-4C27-94C5-C39C7F54CD61}" destId="{D4C90F3E-417C-4B78-AB18-E63DC87BF940}" srcOrd="8" destOrd="0" presId="urn:microsoft.com/office/officeart/2005/8/layout/radial6"/>
    <dgm:cxn modelId="{E6FADA54-9DCD-404A-9895-D9C6DEDB4F53}" type="presParOf" srcId="{C9AFB937-C3DD-4C27-94C5-C39C7F54CD61}" destId="{123CB057-C603-4E09-B8E9-F50F2CB1CF5D}" srcOrd="9" destOrd="0" presId="urn:microsoft.com/office/officeart/2005/8/layout/radial6"/>
    <dgm:cxn modelId="{03A08430-1282-4901-AC69-579F7BAFE9AB}" type="presParOf" srcId="{C9AFB937-C3DD-4C27-94C5-C39C7F54CD61}" destId="{03D49731-95D8-4964-BFA2-9884D3B1FCD5}" srcOrd="10" destOrd="0" presId="urn:microsoft.com/office/officeart/2005/8/layout/radial6"/>
    <dgm:cxn modelId="{000E2792-81BA-4546-A729-825CE8D3CDF0}" type="presParOf" srcId="{C9AFB937-C3DD-4C27-94C5-C39C7F54CD61}" destId="{290DDBDC-580E-444E-AF47-DF4BDB0D2B21}" srcOrd="11" destOrd="0" presId="urn:microsoft.com/office/officeart/2005/8/layout/radial6"/>
    <dgm:cxn modelId="{C1F673E0-E461-48E7-AD8A-DFD41E8DF7A9}" type="presParOf" srcId="{C9AFB937-C3DD-4C27-94C5-C39C7F54CD61}" destId="{D9625459-B651-4E6E-A9AE-F0017C15AF02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625459-B651-4E6E-A9AE-F0017C15AF02}">
      <dsp:nvSpPr>
        <dsp:cNvPr id="0" name=""/>
        <dsp:cNvSpPr/>
      </dsp:nvSpPr>
      <dsp:spPr>
        <a:xfrm>
          <a:off x="2491759" y="609309"/>
          <a:ext cx="4066199" cy="4066199"/>
        </a:xfrm>
        <a:prstGeom prst="blockArc">
          <a:avLst>
            <a:gd name="adj1" fmla="val 10798641"/>
            <a:gd name="adj2" fmla="val 16296682"/>
            <a:gd name="adj3" fmla="val 4643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CB057-C603-4E09-B8E9-F50F2CB1CF5D}">
      <dsp:nvSpPr>
        <dsp:cNvPr id="0" name=""/>
        <dsp:cNvSpPr/>
      </dsp:nvSpPr>
      <dsp:spPr>
        <a:xfrm>
          <a:off x="2488425" y="495079"/>
          <a:ext cx="4066199" cy="4066199"/>
        </a:xfrm>
        <a:prstGeom prst="blockArc">
          <a:avLst>
            <a:gd name="adj1" fmla="val 5297545"/>
            <a:gd name="adj2" fmla="val 10600788"/>
            <a:gd name="adj3" fmla="val 4643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086FD-4A92-49DA-B918-0318842E74F5}">
      <dsp:nvSpPr>
        <dsp:cNvPr id="0" name=""/>
        <dsp:cNvSpPr/>
      </dsp:nvSpPr>
      <dsp:spPr>
        <a:xfrm>
          <a:off x="2571156" y="494336"/>
          <a:ext cx="4066199" cy="4066199"/>
        </a:xfrm>
        <a:prstGeom prst="blockArc">
          <a:avLst>
            <a:gd name="adj1" fmla="val 200499"/>
            <a:gd name="adj2" fmla="val 5440774"/>
            <a:gd name="adj3" fmla="val 4643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5EFF6-4150-49FC-8B50-24DF82EBA2A8}">
      <dsp:nvSpPr>
        <dsp:cNvPr id="0" name=""/>
        <dsp:cNvSpPr/>
      </dsp:nvSpPr>
      <dsp:spPr>
        <a:xfrm>
          <a:off x="2567779" y="609991"/>
          <a:ext cx="4066199" cy="4066199"/>
        </a:xfrm>
        <a:prstGeom prst="blockArc">
          <a:avLst>
            <a:gd name="adj1" fmla="val 16165072"/>
            <a:gd name="adj2" fmla="val 177"/>
            <a:gd name="adj3" fmla="val 4643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FA541-7B0B-44FD-8CA4-B8641E7FFCD3}">
      <dsp:nvSpPr>
        <dsp:cNvPr id="0" name=""/>
        <dsp:cNvSpPr/>
      </dsp:nvSpPr>
      <dsp:spPr>
        <a:xfrm>
          <a:off x="3644201" y="1706693"/>
          <a:ext cx="1873001" cy="1873001"/>
        </a:xfrm>
        <a:prstGeom prst="ellipse">
          <a:avLst/>
        </a:prstGeom>
        <a:solidFill>
          <a:schemeClr val="accent2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b="1" kern="1200" dirty="0" smtClean="0"/>
            <a:t>Kontrol Atas Kegiatan Operational SO</a:t>
          </a:r>
          <a:endParaRPr lang="id-ID" sz="1500" b="1" kern="1200" dirty="0"/>
        </a:p>
      </dsp:txBody>
      <dsp:txXfrm>
        <a:off x="3644201" y="1706693"/>
        <a:ext cx="1873001" cy="1873001"/>
      </dsp:txXfrm>
    </dsp:sp>
    <dsp:sp modelId="{9E029D42-98CD-4069-A625-F37BB1181E0D}">
      <dsp:nvSpPr>
        <dsp:cNvPr id="0" name=""/>
        <dsp:cNvSpPr/>
      </dsp:nvSpPr>
      <dsp:spPr>
        <a:xfrm>
          <a:off x="3580568" y="1743"/>
          <a:ext cx="2000268" cy="1311101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Kepatuhan SOP</a:t>
          </a:r>
          <a:endParaRPr lang="id-ID" sz="1800" kern="1200" dirty="0"/>
        </a:p>
      </dsp:txBody>
      <dsp:txXfrm>
        <a:off x="3580568" y="1743"/>
        <a:ext cx="2000268" cy="1311101"/>
      </dsp:txXfrm>
    </dsp:sp>
    <dsp:sp modelId="{8A84B0A4-B033-4EA0-BE27-202202089AA4}">
      <dsp:nvSpPr>
        <dsp:cNvPr id="0" name=""/>
        <dsp:cNvSpPr/>
      </dsp:nvSpPr>
      <dsp:spPr>
        <a:xfrm>
          <a:off x="5601139" y="1987643"/>
          <a:ext cx="1971280" cy="1311101"/>
        </a:xfrm>
        <a:prstGeom prst="ellipse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Monitoring &amp; Analisa Opex</a:t>
          </a:r>
          <a:endParaRPr lang="id-ID" sz="1800" kern="1200" dirty="0"/>
        </a:p>
      </dsp:txBody>
      <dsp:txXfrm>
        <a:off x="5601139" y="1987643"/>
        <a:ext cx="1971280" cy="1311101"/>
      </dsp:txXfrm>
    </dsp:sp>
    <dsp:sp modelId="{F4FEE446-A077-4007-A194-0953F8C86E5E}">
      <dsp:nvSpPr>
        <dsp:cNvPr id="0" name=""/>
        <dsp:cNvSpPr/>
      </dsp:nvSpPr>
      <dsp:spPr>
        <a:xfrm>
          <a:off x="3539969" y="3857646"/>
          <a:ext cx="2081465" cy="1311101"/>
        </a:xfrm>
        <a:prstGeom prst="ellipse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>
              <a:solidFill>
                <a:schemeClr val="tx1"/>
              </a:solidFill>
            </a:rPr>
            <a:t>Monitoring Stock</a:t>
          </a:r>
          <a:endParaRPr lang="id-ID" sz="1800" b="1" kern="1200" dirty="0">
            <a:solidFill>
              <a:schemeClr val="tx1"/>
            </a:solidFill>
          </a:endParaRPr>
        </a:p>
      </dsp:txBody>
      <dsp:txXfrm>
        <a:off x="3539969" y="3857646"/>
        <a:ext cx="2081465" cy="1311101"/>
      </dsp:txXfrm>
    </dsp:sp>
    <dsp:sp modelId="{03D49731-95D8-4964-BFA2-9884D3B1FCD5}">
      <dsp:nvSpPr>
        <dsp:cNvPr id="0" name=""/>
        <dsp:cNvSpPr/>
      </dsp:nvSpPr>
      <dsp:spPr>
        <a:xfrm>
          <a:off x="1535913" y="1987643"/>
          <a:ext cx="2006089" cy="1311101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Problem Solving</a:t>
          </a:r>
          <a:endParaRPr lang="id-ID" sz="1800" kern="1200" dirty="0"/>
        </a:p>
      </dsp:txBody>
      <dsp:txXfrm>
        <a:off x="1535913" y="1987643"/>
        <a:ext cx="2006089" cy="13111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625459-B651-4E6E-A9AE-F0017C15AF02}">
      <dsp:nvSpPr>
        <dsp:cNvPr id="0" name=""/>
        <dsp:cNvSpPr/>
      </dsp:nvSpPr>
      <dsp:spPr>
        <a:xfrm>
          <a:off x="1744378" y="419057"/>
          <a:ext cx="2804140" cy="2804140"/>
        </a:xfrm>
        <a:prstGeom prst="blockArc">
          <a:avLst>
            <a:gd name="adj1" fmla="val 10798641"/>
            <a:gd name="adj2" fmla="val 16296682"/>
            <a:gd name="adj3" fmla="val 4642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CB057-C603-4E09-B8E9-F50F2CB1CF5D}">
      <dsp:nvSpPr>
        <dsp:cNvPr id="0" name=""/>
        <dsp:cNvSpPr/>
      </dsp:nvSpPr>
      <dsp:spPr>
        <a:xfrm>
          <a:off x="1742079" y="340281"/>
          <a:ext cx="2804140" cy="2804140"/>
        </a:xfrm>
        <a:prstGeom prst="blockArc">
          <a:avLst>
            <a:gd name="adj1" fmla="val 5297545"/>
            <a:gd name="adj2" fmla="val 10600788"/>
            <a:gd name="adj3" fmla="val 4642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086FD-4A92-49DA-B918-0318842E74F5}">
      <dsp:nvSpPr>
        <dsp:cNvPr id="0" name=""/>
        <dsp:cNvSpPr/>
      </dsp:nvSpPr>
      <dsp:spPr>
        <a:xfrm>
          <a:off x="1799132" y="339769"/>
          <a:ext cx="2804140" cy="2804140"/>
        </a:xfrm>
        <a:prstGeom prst="blockArc">
          <a:avLst>
            <a:gd name="adj1" fmla="val 200499"/>
            <a:gd name="adj2" fmla="val 5440774"/>
            <a:gd name="adj3" fmla="val 4642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5EFF6-4150-49FC-8B50-24DF82EBA2A8}">
      <dsp:nvSpPr>
        <dsp:cNvPr id="0" name=""/>
        <dsp:cNvSpPr/>
      </dsp:nvSpPr>
      <dsp:spPr>
        <a:xfrm>
          <a:off x="1796803" y="419528"/>
          <a:ext cx="2804140" cy="2804140"/>
        </a:xfrm>
        <a:prstGeom prst="blockArc">
          <a:avLst>
            <a:gd name="adj1" fmla="val 16165072"/>
            <a:gd name="adj2" fmla="val 177"/>
            <a:gd name="adj3" fmla="val 4642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FA541-7B0B-44FD-8CA4-B8641E7FFCD3}">
      <dsp:nvSpPr>
        <dsp:cNvPr id="0" name=""/>
        <dsp:cNvSpPr/>
      </dsp:nvSpPr>
      <dsp:spPr>
        <a:xfrm>
          <a:off x="2539233" y="1175942"/>
          <a:ext cx="1291452" cy="1291452"/>
        </a:xfrm>
        <a:prstGeom prst="ellipse">
          <a:avLst/>
        </a:prstGeom>
        <a:solidFill>
          <a:schemeClr val="accent2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b="1" kern="1200" dirty="0" smtClean="0"/>
            <a:t>Kontrol Atas Kegiatan Operational SO</a:t>
          </a:r>
          <a:endParaRPr lang="id-ID" sz="1000" b="1" kern="1200" dirty="0"/>
        </a:p>
      </dsp:txBody>
      <dsp:txXfrm>
        <a:off x="2539233" y="1175942"/>
        <a:ext cx="1291452" cy="1291452"/>
      </dsp:txXfrm>
    </dsp:sp>
    <dsp:sp modelId="{9E029D42-98CD-4069-A625-F37BB1181E0D}">
      <dsp:nvSpPr>
        <dsp:cNvPr id="0" name=""/>
        <dsp:cNvSpPr/>
      </dsp:nvSpPr>
      <dsp:spPr>
        <a:xfrm>
          <a:off x="2495357" y="135"/>
          <a:ext cx="1379203" cy="904016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Kepatuhan SOP</a:t>
          </a:r>
          <a:endParaRPr lang="id-ID" sz="1000" kern="1200" dirty="0"/>
        </a:p>
      </dsp:txBody>
      <dsp:txXfrm>
        <a:off x="2495357" y="135"/>
        <a:ext cx="1379203" cy="904016"/>
      </dsp:txXfrm>
    </dsp:sp>
    <dsp:sp modelId="{8A84B0A4-B033-4EA0-BE27-202202089AA4}">
      <dsp:nvSpPr>
        <dsp:cNvPr id="0" name=""/>
        <dsp:cNvSpPr/>
      </dsp:nvSpPr>
      <dsp:spPr>
        <a:xfrm>
          <a:off x="3888791" y="1369660"/>
          <a:ext cx="1359215" cy="904016"/>
        </a:xfrm>
        <a:prstGeom prst="ellips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Efektifitas Stock</a:t>
          </a:r>
          <a:endParaRPr lang="id-ID" sz="1000" kern="1200" dirty="0"/>
        </a:p>
      </dsp:txBody>
      <dsp:txXfrm>
        <a:off x="3888791" y="1369660"/>
        <a:ext cx="1359215" cy="904016"/>
      </dsp:txXfrm>
    </dsp:sp>
    <dsp:sp modelId="{F4FEE446-A077-4007-A194-0953F8C86E5E}">
      <dsp:nvSpPr>
        <dsp:cNvPr id="0" name=""/>
        <dsp:cNvSpPr/>
      </dsp:nvSpPr>
      <dsp:spPr>
        <a:xfrm>
          <a:off x="2467364" y="2659260"/>
          <a:ext cx="1435189" cy="904016"/>
        </a:xfrm>
        <a:prstGeom prst="ellipse">
          <a:avLst/>
        </a:prstGeom>
        <a:gradFill rotWithShape="1">
          <a:gsLst>
            <a:gs pos="0">
              <a:schemeClr val="accent4">
                <a:tint val="65000"/>
                <a:satMod val="270000"/>
              </a:schemeClr>
            </a:gs>
            <a:gs pos="25000">
              <a:schemeClr val="accent4">
                <a:tint val="60000"/>
                <a:satMod val="300000"/>
              </a:schemeClr>
            </a:gs>
            <a:gs pos="100000">
              <a:schemeClr val="accent4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b="1" kern="1200" dirty="0" smtClean="0">
              <a:solidFill>
                <a:schemeClr val="tx1"/>
              </a:solidFill>
            </a:rPr>
            <a:t>Monitoring Stock</a:t>
          </a:r>
          <a:endParaRPr lang="id-ID" sz="1000" b="1" kern="1200" dirty="0">
            <a:solidFill>
              <a:schemeClr val="tx1"/>
            </a:solidFill>
          </a:endParaRPr>
        </a:p>
      </dsp:txBody>
      <dsp:txXfrm>
        <a:off x="2467364" y="2659260"/>
        <a:ext cx="1435189" cy="904016"/>
      </dsp:txXfrm>
    </dsp:sp>
    <dsp:sp modelId="{03D49731-95D8-4964-BFA2-9884D3B1FCD5}">
      <dsp:nvSpPr>
        <dsp:cNvPr id="0" name=""/>
        <dsp:cNvSpPr/>
      </dsp:nvSpPr>
      <dsp:spPr>
        <a:xfrm>
          <a:off x="1085314" y="1369660"/>
          <a:ext cx="1383217" cy="904016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000" kern="1200" dirty="0" smtClean="0"/>
            <a:t>Problem Solving</a:t>
          </a:r>
          <a:endParaRPr lang="id-ID" sz="1000" kern="1200" dirty="0"/>
        </a:p>
      </dsp:txBody>
      <dsp:txXfrm>
        <a:off x="1085314" y="1369660"/>
        <a:ext cx="1383217" cy="904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5672A11-39E4-42B8-BEEF-C1F9C24D2261}" type="datetimeFigureOut">
              <a:rPr lang="id-ID" smtClean="0"/>
              <a:pPr/>
              <a:t>22/06/2017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0D47927-47BE-4E00-B79B-C8579265C2C8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F6057C5B-AC23-4141-9EFB-5A8A45E311DD}" type="datetimeFigureOut">
              <a:rPr lang="id-ID" smtClean="0"/>
              <a:pPr/>
              <a:t>22/06/2017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ADBAC0DD-F752-444F-9AA3-495EF031CB2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Note : 1 ini harusnya</a:t>
            </a:r>
            <a:r>
              <a:rPr lang="id-ID" baseline="0" dirty="0" smtClean="0"/>
              <a:t> dibuat analisa sweeping per mingguan / bahkan harian</a:t>
            </a:r>
          </a:p>
          <a:p>
            <a:r>
              <a:rPr lang="id-ID" baseline="0" dirty="0" smtClean="0"/>
              <a:t>          2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AC0DD-F752-444F-9AA3-495EF031CB2C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AC0DD-F752-444F-9AA3-495EF031CB2C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Intuk</a:t>
            </a:r>
            <a:r>
              <a:rPr lang="id-ID" baseline="0" dirty="0" smtClean="0"/>
              <a:t> menfasilitasi AFSO agar bs mudah dalam melihat seluruh opex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AC0DD-F752-444F-9AA3-495EF031CB2C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AC0DD-F752-444F-9AA3-495EF031CB2C}" type="slidenum">
              <a:rPr lang="id-ID" smtClean="0"/>
              <a:pPr/>
              <a:t>15</a:t>
            </a:fld>
            <a:endParaRPr lang="id-ID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AC0DD-F752-444F-9AA3-495EF031CB2C}" type="slidenum">
              <a:rPr lang="id-ID" smtClean="0"/>
              <a:pPr/>
              <a:t>16</a:t>
            </a:fld>
            <a:endParaRPr lang="id-ID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AC0DD-F752-444F-9AA3-495EF031CB2C}" type="slidenum">
              <a:rPr lang="id-ID" smtClean="0"/>
              <a:pPr/>
              <a:t>17</a:t>
            </a:fld>
            <a:endParaRPr lang="id-ID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AC0DD-F752-444F-9AA3-495EF031CB2C}" type="slidenum">
              <a:rPr lang="id-ID" smtClean="0"/>
              <a:pPr/>
              <a:t>18</a:t>
            </a:fld>
            <a:endParaRPr lang="id-ID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Tabel 3 bulan terakhir stock,</a:t>
            </a:r>
            <a:r>
              <a:rPr lang="id-ID" baseline="0" dirty="0" smtClean="0"/>
              <a:t> dist, sales</a:t>
            </a:r>
          </a:p>
          <a:p>
            <a:r>
              <a:rPr lang="id-ID" baseline="0" dirty="0" smtClean="0"/>
              <a:t>Dari data ini ada problem : umur stock so mencapai .... Hari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AC0DD-F752-444F-9AA3-495EF031CB2C}" type="slidenum">
              <a:rPr lang="id-ID" smtClean="0"/>
              <a:pPr/>
              <a:t>20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AC0DD-F752-444F-9AA3-495EF031CB2C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Tabel 3 bulan terakhir stock,</a:t>
            </a:r>
            <a:r>
              <a:rPr lang="id-ID" baseline="0" dirty="0" smtClean="0"/>
              <a:t> dist, sales</a:t>
            </a:r>
          </a:p>
          <a:p>
            <a:r>
              <a:rPr lang="id-ID" baseline="0" dirty="0" smtClean="0"/>
              <a:t>Dari data ini ada problem : umur stock so mencapai .... Hari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AC0DD-F752-444F-9AA3-495EF031CB2C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AC0DD-F752-444F-9AA3-495EF031CB2C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AC0DD-F752-444F-9AA3-495EF031CB2C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AC0DD-F752-444F-9AA3-495EF031CB2C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AC0DD-F752-444F-9AA3-495EF031CB2C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AC0DD-F752-444F-9AA3-495EF031CB2C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AC0DD-F752-444F-9AA3-495EF031CB2C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6CC6D7-B762-4F45-AC61-5E4ADF4E55F1}" type="datetimeFigureOut">
              <a:rPr lang="id-ID" smtClean="0"/>
              <a:pPr>
                <a:defRPr/>
              </a:pPr>
              <a:t>22/06/2017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9E8A0C-A326-4EC4-AD1E-4225C7E789A2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737CBB1-0C55-43A5-8A98-95F6FD0F0598}" type="datetimeFigureOut">
              <a:rPr lang="id-ID" smtClean="0"/>
              <a:pPr>
                <a:defRPr/>
              </a:pPr>
              <a:t>22/06/2017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985567B-0966-41D7-BEBD-750DB86E5209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C8C7702-D0E9-493D-82E9-B13FC8BD07E6}" type="datetimeFigureOut">
              <a:rPr lang="id-ID" smtClean="0"/>
              <a:pPr>
                <a:defRPr/>
              </a:pPr>
              <a:t>22/06/2017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973E4AA-17EB-4247-929C-783D1AB89F0B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D48D7DE-E407-4354-8122-651BE16F6638}" type="datetimeFigureOut">
              <a:rPr lang="id-ID" smtClean="0"/>
              <a:pPr>
                <a:defRPr/>
              </a:pPr>
              <a:t>22/06/2017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BB2B9D0-AD63-40E5-9D70-0BC7FB401A99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84D0165-F37B-4856-AEC3-5AFBFD25AAF6}" type="datetimeFigureOut">
              <a:rPr lang="id-ID" smtClean="0"/>
              <a:pPr>
                <a:defRPr/>
              </a:pPr>
              <a:t>22/06/2017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DB7B7DB-FF2E-41D5-BCFF-9FBAD6FB1327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B64485F-3B26-4924-99C7-8337635ACB6B}" type="datetimeFigureOut">
              <a:rPr lang="id-ID" smtClean="0"/>
              <a:pPr>
                <a:defRPr/>
              </a:pPr>
              <a:t>22/06/2017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B044FF4-7BDA-4F95-B00F-56BF346C8EC6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FC90E3E-1060-4FC1-B152-8288D4E25908}" type="datetimeFigureOut">
              <a:rPr lang="id-ID" smtClean="0"/>
              <a:pPr>
                <a:defRPr/>
              </a:pPr>
              <a:t>22/06/2017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D81399B-E9EA-41B3-9DF6-5741BBF5E320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4DBB163-C253-491F-BC24-1BF04BC67BAE}" type="datetimeFigureOut">
              <a:rPr lang="id-ID" smtClean="0"/>
              <a:pPr>
                <a:defRPr/>
              </a:pPr>
              <a:t>22/06/2017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82C949-B0DB-4F3F-8BDA-44D1B54A96AF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B2143B6-FDA2-41E9-9635-3F6001E464CE}" type="datetimeFigureOut">
              <a:rPr lang="id-ID" smtClean="0"/>
              <a:pPr>
                <a:defRPr/>
              </a:pPr>
              <a:t>22/06/2017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2EC88D-8222-4139-9CF8-B354D1535D90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11048A6-860D-4DBC-94AE-8459ECC028B1}" type="datetimeFigureOut">
              <a:rPr lang="id-ID" smtClean="0"/>
              <a:pPr>
                <a:defRPr/>
              </a:pPr>
              <a:t>22/06/2017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84D3335-757C-46CC-874D-C6C235ED2F20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35C677B-B9AD-4584-B704-BB5E66E61583}" type="datetimeFigureOut">
              <a:rPr lang="id-ID" smtClean="0"/>
              <a:pPr>
                <a:defRPr/>
              </a:pPr>
              <a:t>22/06/2017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9FD4825-040D-4A33-BBCC-942B86E66092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28C7ED88-31A7-4D5C-BE5A-13689BF78051}" type="datetimeFigureOut">
              <a:rPr lang="id-ID" smtClean="0"/>
              <a:pPr>
                <a:defRPr/>
              </a:pPr>
              <a:t>22/06/2017</a:t>
            </a:fld>
            <a:endParaRPr lang="id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>
              <a:defRPr/>
            </a:pPr>
            <a:fld id="{3EFBA2EE-B88C-4E29-998F-1E5ECB2335A6}" type="slidenum">
              <a:rPr lang="id-ID" smtClean="0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Tools%20Analisa%20Opex%20coba%2012%20Apr%202017.xls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-31" y="439776"/>
            <a:ext cx="9144025" cy="6418225"/>
            <a:chOff x="4640409" y="3573016"/>
            <a:chExt cx="2421927" cy="2421920"/>
          </a:xfrm>
          <a:noFill/>
        </p:grpSpPr>
        <p:sp>
          <p:nvSpPr>
            <p:cNvPr id="5" name="Oval 4"/>
            <p:cNvSpPr/>
            <p:nvPr/>
          </p:nvSpPr>
          <p:spPr>
            <a:xfrm>
              <a:off x="4640416" y="3573016"/>
              <a:ext cx="2421920" cy="24219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pic>
          <p:nvPicPr>
            <p:cNvPr id="6" name="Picture 2" descr="G:\grayseee\logo honda motor e wong jateng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/>
              </a:extLst>
            </a:blip>
            <a:stretch>
              <a:fillRect/>
            </a:stretch>
          </p:blipFill>
          <p:spPr bwMode="auto">
            <a:xfrm>
              <a:off x="4640409" y="4808830"/>
              <a:ext cx="491956" cy="997415"/>
            </a:xfrm>
            <a:prstGeom prst="rect">
              <a:avLst/>
            </a:prstGeom>
            <a:noFill/>
            <a:ln>
              <a:noFill/>
            </a:ln>
            <a:extLst/>
          </p:spPr>
        </p:pic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71472" y="850893"/>
            <a:ext cx="10501386" cy="1292223"/>
            <a:chOff x="938827" y="357190"/>
            <a:chExt cx="8695212" cy="1505794"/>
          </a:xfrm>
        </p:grpSpPr>
        <p:pic>
          <p:nvPicPr>
            <p:cNvPr id="10247" name="Picture 4" descr="C:\Users\teguha028093\Pictures\MB\Scroll (1)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2615016" y="357190"/>
              <a:ext cx="5342856" cy="1214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938827" y="1142984"/>
              <a:ext cx="8695212" cy="720000"/>
            </a:xfrm>
            <a:prstGeom prst="rect">
              <a:avLst/>
            </a:prstGeom>
            <a:noFill/>
          </p:spPr>
          <p:txBody>
            <a:bodyPr spcFirstLastPara="1" wrap="none">
              <a:prstTxWarp prst="textArchUp">
                <a:avLst>
                  <a:gd name="adj" fmla="val 11491281"/>
                </a:avLst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4800" dirty="0">
                  <a:ln>
                    <a:solidFill>
                      <a:schemeClr val="accent6">
                        <a:lumMod val="50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  <a:latin typeface="Jawa Palsu" pitchFamily="2" charset="0"/>
                  <a:cs typeface="+mn-cs"/>
                </a:rPr>
                <a:t>Suggestion System</a:t>
              </a:r>
            </a:p>
          </p:txBody>
        </p: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57818" y="1928802"/>
            <a:ext cx="37147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430338" algn="l"/>
              </a:tabLst>
            </a:pPr>
            <a:r>
              <a:rPr lang="id-ID" sz="1600" dirty="0">
                <a:latin typeface="Franklin Gothic Book"/>
              </a:rPr>
              <a:t>Nama	: Bagas F</a:t>
            </a:r>
          </a:p>
          <a:p>
            <a:pPr>
              <a:tabLst>
                <a:tab pos="1430338" algn="l"/>
              </a:tabLst>
            </a:pPr>
            <a:r>
              <a:rPr lang="id-ID" sz="1600" dirty="0">
                <a:latin typeface="Franklin Gothic Book"/>
              </a:rPr>
              <a:t>NPK	: 30317</a:t>
            </a:r>
          </a:p>
          <a:p>
            <a:pPr>
              <a:tabLst>
                <a:tab pos="1430338" algn="l"/>
              </a:tabLst>
            </a:pPr>
            <a:r>
              <a:rPr lang="id-ID" sz="1600" dirty="0" smtClean="0">
                <a:latin typeface="Franklin Gothic Book"/>
              </a:rPr>
              <a:t>Jabatan 	: Fin Opr Controller</a:t>
            </a:r>
          </a:p>
          <a:p>
            <a:pPr>
              <a:tabLst>
                <a:tab pos="1430338" algn="l"/>
              </a:tabLst>
            </a:pPr>
            <a:r>
              <a:rPr lang="id-ID" sz="1600" dirty="0" smtClean="0">
                <a:latin typeface="Franklin Gothic Book"/>
              </a:rPr>
              <a:t>Region </a:t>
            </a:r>
            <a:r>
              <a:rPr lang="id-ID" sz="1600" dirty="0">
                <a:latin typeface="Franklin Gothic Book"/>
              </a:rPr>
              <a:t>	: Jawa Tengah</a:t>
            </a:r>
          </a:p>
          <a:p>
            <a:pPr>
              <a:tabLst>
                <a:tab pos="1430338" algn="l"/>
              </a:tabLst>
            </a:pPr>
            <a:r>
              <a:rPr lang="id-ID" sz="1600" dirty="0">
                <a:latin typeface="Franklin Gothic Book"/>
              </a:rPr>
              <a:t>Departement	: Adm &amp; Finance</a:t>
            </a:r>
          </a:p>
          <a:p>
            <a:pPr>
              <a:tabLst>
                <a:tab pos="1430338" algn="l"/>
              </a:tabLst>
            </a:pPr>
            <a:r>
              <a:rPr lang="id-ID" sz="1600" dirty="0" smtClean="0">
                <a:latin typeface="Franklin Gothic Book"/>
              </a:rPr>
              <a:t>Fasilitator</a:t>
            </a:r>
            <a:r>
              <a:rPr lang="id-ID" sz="1600" dirty="0">
                <a:latin typeface="Franklin Gothic Book"/>
              </a:rPr>
              <a:t>	: Pribadi </a:t>
            </a:r>
            <a:r>
              <a:rPr lang="id-ID" sz="1600" dirty="0" smtClean="0">
                <a:latin typeface="Franklin Gothic Book"/>
              </a:rPr>
              <a:t>Eko</a:t>
            </a:r>
            <a:endParaRPr lang="id-ID" sz="1600" dirty="0">
              <a:latin typeface="Franklin Gothic Book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330611" y="1905130"/>
            <a:ext cx="2669753" cy="158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3" descr="D:\Users\yunita027704\AppData\Local\Microsoft\Windows\Temporary Internet Files\Content.Outlook\W3W8FBXF\Logo Astra Motor NEW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8151" y="428604"/>
            <a:ext cx="3089403" cy="685164"/>
          </a:xfrm>
          <a:prstGeom prst="rect">
            <a:avLst/>
          </a:prstGeom>
          <a:noFill/>
        </p:spPr>
      </p:pic>
      <p:pic>
        <p:nvPicPr>
          <p:cNvPr id="15" name="Picture 4" descr="C:\Users\annema032555\Pictures\LOGO\Logo Astra Motor .png"/>
          <p:cNvPicPr>
            <a:picLocks noChangeAspect="1" noChangeArrowheads="1"/>
          </p:cNvPicPr>
          <p:nvPr/>
        </p:nvPicPr>
        <p:blipFill>
          <a:blip r:embed="rId8" cstate="print"/>
          <a:srcRect t="59344" b="8013"/>
          <a:stretch>
            <a:fillRect/>
          </a:stretch>
        </p:blipFill>
        <p:spPr bwMode="auto">
          <a:xfrm>
            <a:off x="6000760" y="428628"/>
            <a:ext cx="2879150" cy="571480"/>
          </a:xfrm>
          <a:prstGeom prst="rect">
            <a:avLst/>
          </a:prstGeom>
          <a:noFill/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71670" y="3643314"/>
          <a:ext cx="6715179" cy="278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22"/>
                <a:gridCol w="238373"/>
                <a:gridCol w="268408"/>
                <a:gridCol w="268408"/>
                <a:gridCol w="268408"/>
                <a:gridCol w="268408"/>
                <a:gridCol w="268408"/>
                <a:gridCol w="268408"/>
                <a:gridCol w="268408"/>
                <a:gridCol w="268408"/>
                <a:gridCol w="268408"/>
                <a:gridCol w="268408"/>
                <a:gridCol w="268408"/>
                <a:gridCol w="268408"/>
                <a:gridCol w="268408"/>
                <a:gridCol w="268408"/>
                <a:gridCol w="268408"/>
                <a:gridCol w="268408"/>
                <a:gridCol w="268408"/>
                <a:gridCol w="268408"/>
                <a:gridCol w="268408"/>
                <a:gridCol w="268408"/>
                <a:gridCol w="268408"/>
                <a:gridCol w="268408"/>
                <a:gridCol w="268408"/>
              </a:tblGrid>
              <a:tr h="287065">
                <a:tc row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i="0" u="none" strike="noStrike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Okt 16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Nov 16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DES 16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JAN 17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FEB 17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MAR 17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3487">
                <a:tc v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4214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30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30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9" cstate="print"/>
          <a:srcRect t="16410"/>
          <a:stretch>
            <a:fillRect/>
          </a:stretch>
        </p:blipFill>
        <p:spPr bwMode="auto">
          <a:xfrm>
            <a:off x="2895608" y="1928802"/>
            <a:ext cx="2520000" cy="1581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20231E-7 C 0.03247 5.20231E-7 0.05955 0.0111 0.05955 0.02497 C 0.05955 0.04116 0.02934 0.04717 0.01181 0.04948 L -0.01163 0.05225 C -0.02934 0.05457 -0.05868 0.06081 -0.05868 0.07907 C -0.05868 0.09087 -0.03264 0.10451 0 0.10451 C 0.03247 0.10451 0.05955 0.09087 0.05955 0.07907 C 0.05955 0.06081 0.02934 0.05457 0.01181 0.05225 L -0.01163 0.04948 C -0.02934 0.04717 -0.05868 0.04116 -0.05868 0.02497 C -0.05868 0.0111 -0.03264 5.20231E-7 0 5.20231E-7 Z " pathEditMode="relative" rAng="0" ptsTypes="ffFffffFfff">
                                      <p:cBhvr>
                                        <p:cTn id="21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875" y="1073978"/>
          <a:ext cx="5286381" cy="26093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42911"/>
                <a:gridCol w="1471649"/>
                <a:gridCol w="1649357"/>
                <a:gridCol w="1522464"/>
              </a:tblGrid>
              <a:tr h="188536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/>
                        <a:t>Faktor 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27" marR="9427" marT="94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/>
                        <a:t>Penyebab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27" marR="9427" marT="94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/>
                        <a:t>Alternatif Solusi 1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27" marR="9427" marT="94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u="none" strike="noStrike" dirty="0"/>
                        <a:t>Alternatif Solusi 2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27" marR="9427" marT="9427" marB="0" anchor="b"/>
                </a:tc>
              </a:tr>
              <a:tr h="37707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u="none" strike="noStrike" dirty="0"/>
                        <a:t>People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27" marR="9427" marT="9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u="none" strike="noStrike" dirty="0"/>
                        <a:t>Jumlah Fin Opr Controller terbatas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27" marR="9427" marT="9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u="none" strike="noStrike" dirty="0"/>
                        <a:t>Menambah </a:t>
                      </a:r>
                      <a:r>
                        <a:rPr lang="id-ID" sz="1200" u="none" strike="noStrike" dirty="0" smtClean="0"/>
                        <a:t>Finance</a:t>
                      </a:r>
                      <a:r>
                        <a:rPr lang="id-ID" sz="1200" u="none" strike="noStrike" baseline="0" dirty="0" smtClean="0"/>
                        <a:t> Controller</a:t>
                      </a:r>
                      <a:r>
                        <a:rPr lang="id-ID" sz="1200" u="none" strike="noStrike" dirty="0" smtClean="0"/>
                        <a:t>              (</a:t>
                      </a:r>
                      <a:r>
                        <a:rPr lang="id-ID" sz="1200" u="none" strike="noStrike" dirty="0"/>
                        <a:t>S1)</a:t>
                      </a:r>
                      <a:endParaRPr lang="id-ID" sz="1200" b="1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9427" marR="9427" marT="9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Optimalkan kinerja Finance Controller yang sudah ada (S2) 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427" marR="9427" marT="9427" marB="0" anchor="ctr"/>
                </a:tc>
              </a:tr>
              <a:tr h="37707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u="none" strike="noStrike"/>
                        <a:t>Method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27" marR="9427" marT="9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u="none" strike="noStrike" dirty="0"/>
                        <a:t>Analisa dilakukan satu per satu pada masing-masing SO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27" marR="9427" marT="942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id-ID" sz="1200" u="none" strike="noStrike" dirty="0"/>
                        <a:t>Membuat </a:t>
                      </a:r>
                      <a:r>
                        <a:rPr lang="id-ID" sz="1200" u="none" strike="noStrike" dirty="0" smtClean="0"/>
                        <a:t>standard </a:t>
                      </a:r>
                      <a:r>
                        <a:rPr lang="id-ID" sz="1200" u="none" strike="noStrike" dirty="0"/>
                        <a:t>Tools untuk </a:t>
                      </a:r>
                      <a:r>
                        <a:rPr lang="id-ID" sz="1200" u="none" strike="noStrike" dirty="0" smtClean="0"/>
                        <a:t>analisa dengan Macro excel                   (S4</a:t>
                      </a:r>
                      <a:r>
                        <a:rPr lang="id-ID" sz="1200" u="none" strike="noStrike" dirty="0"/>
                        <a:t>)</a:t>
                      </a:r>
                      <a:endParaRPr lang="id-ID" sz="1200" b="1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9427" marR="9427" marT="9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200" u="none" strike="noStrike" dirty="0"/>
                        <a:t>Masing-masing SO menganalisa sendiri </a:t>
                      </a:r>
                      <a:r>
                        <a:rPr lang="id-ID" sz="1200" u="none" strike="noStrike" dirty="0" smtClean="0"/>
                        <a:t>    </a:t>
                      </a:r>
                      <a:r>
                        <a:rPr lang="nn-NO" sz="1200" u="none" strike="noStrike" dirty="0" smtClean="0"/>
                        <a:t>(</a:t>
                      </a:r>
                      <a:r>
                        <a:rPr lang="nn-NO" sz="1200" u="none" strike="noStrike" dirty="0"/>
                        <a:t>S3)</a:t>
                      </a:r>
                      <a:endParaRPr lang="nn-NO" sz="1200" b="1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9427" marR="9427" marT="9427" marB="0" anchor="ctr"/>
                </a:tc>
              </a:tr>
              <a:tr h="37707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u="none" strike="noStrike"/>
                        <a:t>Tools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27" marR="9427" marT="9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u="none" strike="noStrike"/>
                        <a:t>Belum ada tools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27" marR="9427" marT="9427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id-ID" sz="1600" b="1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9427" marR="9427" marT="942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27" marR="9427" marT="9427" marB="0" anchor="ctr"/>
                </a:tc>
              </a:tr>
              <a:tr h="377072"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u="none" strike="noStrike"/>
                        <a:t>Material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27" marR="9427" marT="9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u="none" strike="noStrike" dirty="0"/>
                        <a:t>Data PSS Masih Mentah 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427" marR="9427" marT="9427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id-ID" sz="1600" b="1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9427" marR="9427" marT="9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/>
                        <a:t>Meminta</a:t>
                      </a:r>
                      <a:r>
                        <a:rPr lang="en-US" sz="1200" u="none" strike="noStrike" dirty="0"/>
                        <a:t> IT </a:t>
                      </a:r>
                      <a:r>
                        <a:rPr lang="en-US" sz="1200" u="none" strike="noStrike" dirty="0" err="1"/>
                        <a:t>untuk</a:t>
                      </a:r>
                      <a:r>
                        <a:rPr lang="en-US" sz="1200" u="none" strike="noStrike" dirty="0"/>
                        <a:t> upgrade data PSS </a:t>
                      </a:r>
                      <a:r>
                        <a:rPr lang="id-ID" sz="1200" u="none" strike="noStrike" dirty="0" smtClean="0"/>
                        <a:t>                    </a:t>
                      </a:r>
                      <a:r>
                        <a:rPr lang="en-US" sz="1200" u="none" strike="noStrike" dirty="0" smtClean="0"/>
                        <a:t>(</a:t>
                      </a:r>
                      <a:r>
                        <a:rPr lang="id-ID" sz="1200" u="none" strike="noStrike" dirty="0" smtClean="0"/>
                        <a:t>S5</a:t>
                      </a:r>
                      <a:r>
                        <a:rPr lang="en-US" sz="1200" u="none" strike="noStrike" dirty="0" smtClean="0"/>
                        <a:t>)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latin typeface="Calibri"/>
                      </a:endParaRPr>
                    </a:p>
                  </a:txBody>
                  <a:tcPr marL="9427" marR="9427" marT="9427" marB="0" anchor="ctr"/>
                </a:tc>
              </a:tr>
            </a:tbl>
          </a:graphicData>
        </a:graphic>
      </p:graphicFrame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-500098" y="544502"/>
            <a:ext cx="9144000" cy="1312862"/>
          </a:xfrm>
          <a:prstGeom prst="rect">
            <a:avLst/>
          </a:prstGeom>
        </p:spPr>
        <p:txBody>
          <a:bodyPr vert="horz" lIns="0" tIns="0" rIns="0" bIns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    Step-</a:t>
            </a:r>
            <a:r>
              <a:rPr kumimoji="0" lang="id-ID" sz="36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        </a:t>
            </a:r>
            <a:r>
              <a:rPr lang="id-ID" sz="2000" b="1" cap="all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Problem Solution</a:t>
            </a:r>
            <a:r>
              <a:rPr kumimoji="0" lang="id-ID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id-ID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1" i="0" u="none" strike="noStrike" kern="1200" cap="all" spc="0" normalizeH="0" baseline="0" noProof="0" dirty="0" smtClean="0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85720" y="6072206"/>
            <a:ext cx="8643998" cy="714380"/>
          </a:xfrm>
          <a:prstGeom prst="roundRect">
            <a:avLst/>
          </a:prstGeom>
          <a:solidFill>
            <a:srgbClr val="57D3FF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tIns="180000" bIns="180000" rtlCol="0" anchor="ctr"/>
          <a:lstStyle/>
          <a:p>
            <a:pPr algn="ctr"/>
            <a:r>
              <a:rPr lang="id-ID" sz="1600" dirty="0" smtClean="0">
                <a:solidFill>
                  <a:schemeClr val="tx1"/>
                </a:solidFill>
              </a:rPr>
              <a:t>Ide perbaikan yang akan dilakukan yaitu Mengoptimalkan kinerja Finance Controller yang ada dengan membuat standar tools untuk edit data SAP dan membuat rekap analisa</a:t>
            </a:r>
            <a:endParaRPr lang="id-ID" sz="1600" dirty="0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214546" y="2202650"/>
            <a:ext cx="4004415" cy="1083474"/>
            <a:chOff x="2214546" y="3059906"/>
            <a:chExt cx="4004415" cy="1083474"/>
          </a:xfrm>
        </p:grpSpPr>
        <p:sp>
          <p:nvSpPr>
            <p:cNvPr id="42" name="Rounded Rectangle 41"/>
            <p:cNvSpPr/>
            <p:nvPr/>
          </p:nvSpPr>
          <p:spPr>
            <a:xfrm>
              <a:off x="2214546" y="3786190"/>
              <a:ext cx="428628" cy="357190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 w="34925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FFFF0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42" idx="3"/>
              <a:endCxn id="23" idx="3"/>
            </p:cNvCxnSpPr>
            <p:nvPr/>
          </p:nvCxnSpPr>
          <p:spPr>
            <a:xfrm flipV="1">
              <a:off x="2643174" y="3059906"/>
              <a:ext cx="3575787" cy="904879"/>
            </a:xfrm>
            <a:prstGeom prst="straightConnector1">
              <a:avLst/>
            </a:prstGeom>
            <a:ln w="34925"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532896" y="1285859"/>
            <a:ext cx="3611104" cy="2594366"/>
            <a:chOff x="84554" y="3590823"/>
            <a:chExt cx="4066953" cy="3160485"/>
          </a:xfrm>
        </p:grpSpPr>
        <p:grpSp>
          <p:nvGrpSpPr>
            <p:cNvPr id="7" name="Group 6"/>
            <p:cNvGrpSpPr/>
            <p:nvPr/>
          </p:nvGrpSpPr>
          <p:grpSpPr>
            <a:xfrm>
              <a:off x="84554" y="3590823"/>
              <a:ext cx="4066953" cy="3160485"/>
              <a:chOff x="-48399" y="-1"/>
              <a:chExt cx="3528559" cy="3079579"/>
            </a:xfrm>
          </p:grpSpPr>
          <p:sp>
            <p:nvSpPr>
              <p:cNvPr id="8" name="Rectangle 7"/>
              <p:cNvSpPr/>
              <p:nvPr/>
            </p:nvSpPr>
            <p:spPr>
              <a:xfrm rot="16200000">
                <a:off x="-1186420" y="1138020"/>
                <a:ext cx="2667005" cy="3909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d-ID" sz="2000" b="1" cap="all" spc="0" dirty="0">
                    <a:ln w="0"/>
                    <a:effectLst>
                      <a:reflection blurRad="12700" stA="50000" endPos="50000" dist="5000" dir="5400000" sy="-100000" rotWithShape="0"/>
                    </a:effectLst>
                  </a:rPr>
                  <a:t>BENEFIT</a:t>
                </a:r>
                <a:endParaRPr lang="en-US" sz="2000" b="1" cap="all" spc="0" dirty="0">
                  <a:ln w="0"/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18960" y="2604637"/>
                <a:ext cx="2752644" cy="47494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d-ID" sz="2000" b="1" cap="all" spc="0" dirty="0">
                    <a:ln w="0"/>
                    <a:effectLst>
                      <a:reflection blurRad="12700" stA="50000" endPos="50000" dist="5000" dir="5400000" sy="-100000" rotWithShape="0"/>
                    </a:effectLst>
                  </a:rPr>
                  <a:t>COST</a:t>
                </a:r>
                <a:endParaRPr lang="en-US" sz="2000" b="1" cap="all" spc="0" dirty="0">
                  <a:ln w="0"/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2174" y="114300"/>
                <a:ext cx="3477986" cy="2790825"/>
                <a:chOff x="2174" y="114300"/>
                <a:chExt cx="3477986" cy="2790825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2174" y="114300"/>
                  <a:ext cx="3477986" cy="2790825"/>
                  <a:chOff x="2174" y="114300"/>
                  <a:chExt cx="3477986" cy="2790825"/>
                </a:xfrm>
              </p:grpSpPr>
              <p:cxnSp>
                <p:nvCxnSpPr>
                  <p:cNvPr id="25" name="Straight Connector 24"/>
                  <p:cNvCxnSpPr/>
                  <p:nvPr/>
                </p:nvCxnSpPr>
                <p:spPr>
                  <a:xfrm rot="5400000">
                    <a:off x="-1029927" y="1509713"/>
                    <a:ext cx="2790825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rot="10800000">
                    <a:off x="2174" y="2647955"/>
                    <a:ext cx="3477986" cy="19046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458561" y="219076"/>
                  <a:ext cx="2989984" cy="2286000"/>
                  <a:chOff x="458561" y="219076"/>
                  <a:chExt cx="2989984" cy="2286000"/>
                </a:xfrm>
              </p:grpSpPr>
              <p:sp>
                <p:nvSpPr>
                  <p:cNvPr id="23" name="Hexagon 22"/>
                  <p:cNvSpPr/>
                  <p:nvPr/>
                </p:nvSpPr>
                <p:spPr>
                  <a:xfrm>
                    <a:off x="621984" y="932786"/>
                    <a:ext cx="554611" cy="310934"/>
                  </a:xfrm>
                  <a:prstGeom prst="hexagon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id-ID" sz="1200" b="1" dirty="0"/>
                      <a:t>S4</a:t>
                    </a:r>
                  </a:p>
                </p:txBody>
              </p:sp>
              <p:cxnSp>
                <p:nvCxnSpPr>
                  <p:cNvPr id="13" name="Straight Connector 12"/>
                  <p:cNvCxnSpPr/>
                  <p:nvPr/>
                </p:nvCxnSpPr>
                <p:spPr>
                  <a:xfrm rot="5400000">
                    <a:off x="810986" y="1381126"/>
                    <a:ext cx="22479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rot="10800000">
                    <a:off x="458561" y="1314451"/>
                    <a:ext cx="298998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Rectangle 14"/>
                  <p:cNvSpPr/>
                  <p:nvPr/>
                </p:nvSpPr>
                <p:spPr>
                  <a:xfrm>
                    <a:off x="594453" y="219615"/>
                    <a:ext cx="1118866" cy="33827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  <a:scene3d>
                      <a:camera prst="orthographicFront"/>
                      <a:lightRig rig="flat" dir="tl">
                        <a:rot lat="0" lon="0" rev="6600000"/>
                      </a:lightRig>
                    </a:scene3d>
                    <a:sp3d extrusionH="25400" contourW="8890">
                      <a:bevelT w="38100" h="31750"/>
                      <a:contourClr>
                        <a:schemeClr val="accent2">
                          <a:shade val="75000"/>
                        </a:schemeClr>
                      </a:contourClr>
                    </a:sp3d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id-ID" sz="1400" b="1" cap="none" spc="0" dirty="0">
                        <a:ln w="11430"/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</a:rPr>
                      <a:t>GRAND SLAM</a:t>
                    </a: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2114344" y="219076"/>
                    <a:ext cx="1331267" cy="33827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  <a:scene3d>
                      <a:camera prst="orthographicFront"/>
                      <a:lightRig rig="flat" dir="tl">
                        <a:rot lat="0" lon="0" rev="6600000"/>
                      </a:lightRig>
                    </a:scene3d>
                    <a:sp3d extrusionH="25400" contourW="8890">
                      <a:bevelT w="38100" h="31750"/>
                      <a:contourClr>
                        <a:schemeClr val="accent2">
                          <a:shade val="75000"/>
                        </a:schemeClr>
                      </a:contourClr>
                    </a:sp3d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id-ID" sz="1400" b="1" cap="none" spc="0" dirty="0">
                        <a:ln w="11430"/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</a:rPr>
                      <a:t>EXTRA</a:t>
                    </a:r>
                    <a:r>
                      <a:rPr lang="id-ID" sz="1400" b="1" cap="none" spc="0" baseline="0" dirty="0">
                        <a:ln w="11430"/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</a:rPr>
                      <a:t> EARNING</a:t>
                    </a:r>
                    <a:endParaRPr lang="id-ID" sz="1400" b="1" cap="none" spc="0" dirty="0">
                      <a:ln w="11430"/>
                      <a:effectLst>
                        <a:outerShdw blurRad="50800" dist="39000" dir="5460000" algn="tl">
                          <a:srgbClr val="000000">
                            <a:alpha val="38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582146" y="1421870"/>
                    <a:ext cx="1146681" cy="33827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  <a:scene3d>
                      <a:camera prst="orthographicFront"/>
                      <a:lightRig rig="flat" dir="tl">
                        <a:rot lat="0" lon="0" rev="6600000"/>
                      </a:lightRig>
                    </a:scene3d>
                    <a:sp3d extrusionH="25400" contourW="8890">
                      <a:bevelT w="38100" h="31750"/>
                      <a:contourClr>
                        <a:schemeClr val="accent2">
                          <a:shade val="75000"/>
                        </a:schemeClr>
                      </a:contourClr>
                    </a:sp3d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id-ID" sz="1400" b="1" cap="none" spc="0" dirty="0">
                        <a:ln w="11430"/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</a:rPr>
                      <a:t>STOLEN BASE</a:t>
                    </a: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2261445" y="1421870"/>
                    <a:ext cx="1005321" cy="338275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  <a:scene3d>
                      <a:camera prst="orthographicFront"/>
                      <a:lightRig rig="flat" dir="tl">
                        <a:rot lat="0" lon="0" rev="6600000"/>
                      </a:lightRig>
                    </a:scene3d>
                    <a:sp3d extrusionH="25400" contourW="8890">
                      <a:bevelT w="38100" h="31750"/>
                      <a:contourClr>
                        <a:schemeClr val="accent2">
                          <a:shade val="75000"/>
                        </a:schemeClr>
                      </a:contourClr>
                    </a:sp3d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id-ID" sz="1400" b="1" cap="none" spc="0" dirty="0">
                        <a:ln w="11430"/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</a:rPr>
                      <a:t>STRIKE</a:t>
                    </a:r>
                    <a:r>
                      <a:rPr lang="id-ID" sz="1400" b="1" cap="none" spc="0" baseline="0" dirty="0">
                        <a:ln w="11430"/>
                        <a:effectLst>
                          <a:outerShdw blurRad="50800" dist="39000" dir="5460000" algn="tl">
                            <a:srgbClr val="000000">
                              <a:alpha val="38000"/>
                            </a:srgbClr>
                          </a:outerShdw>
                        </a:effectLst>
                      </a:rPr>
                      <a:t> OUT</a:t>
                    </a:r>
                    <a:endParaRPr lang="id-ID" sz="1400" b="1" cap="none" spc="0" dirty="0">
                      <a:ln w="11430"/>
                      <a:effectLst>
                        <a:outerShdw blurRad="50800" dist="39000" dir="5460000" algn="tl">
                          <a:srgbClr val="000000">
                            <a:alpha val="38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Hexagon 18"/>
                  <p:cNvSpPr/>
                  <p:nvPr/>
                </p:nvSpPr>
                <p:spPr>
                  <a:xfrm>
                    <a:off x="924228" y="1828803"/>
                    <a:ext cx="601391" cy="291168"/>
                  </a:xfrm>
                  <a:prstGeom prst="hexagon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id-ID" sz="1200" b="1" dirty="0"/>
                      <a:t>S3</a:t>
                    </a:r>
                  </a:p>
                </p:txBody>
              </p:sp>
              <p:sp>
                <p:nvSpPr>
                  <p:cNvPr id="22" name="Hexagon 21"/>
                  <p:cNvSpPr/>
                  <p:nvPr/>
                </p:nvSpPr>
                <p:spPr>
                  <a:xfrm>
                    <a:off x="2473820" y="1803403"/>
                    <a:ext cx="657315" cy="316568"/>
                  </a:xfrm>
                  <a:prstGeom prst="hexagon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id-ID" sz="1200" b="1" dirty="0"/>
                      <a:t>S1</a:t>
                    </a:r>
                  </a:p>
                </p:txBody>
              </p:sp>
              <p:sp>
                <p:nvSpPr>
                  <p:cNvPr id="24" name="Hexagon 23"/>
                  <p:cNvSpPr/>
                  <p:nvPr/>
                </p:nvSpPr>
                <p:spPr>
                  <a:xfrm>
                    <a:off x="2526737" y="639237"/>
                    <a:ext cx="604398" cy="293551"/>
                  </a:xfrm>
                  <a:prstGeom prst="hexagon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id-ID" sz="1200" b="1"/>
                      <a:t>S6</a:t>
                    </a:r>
                  </a:p>
                </p:txBody>
              </p:sp>
            </p:grpSp>
          </p:grpSp>
        </p:grpSp>
        <p:sp>
          <p:nvSpPr>
            <p:cNvPr id="34" name="Hexagon 33"/>
            <p:cNvSpPr/>
            <p:nvPr/>
          </p:nvSpPr>
          <p:spPr>
            <a:xfrm>
              <a:off x="1576915" y="4264322"/>
              <a:ext cx="664525" cy="283794"/>
            </a:xfrm>
            <a:prstGeom prst="hexago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d-ID" sz="1200" b="1" dirty="0" smtClean="0"/>
                <a:t>S2</a:t>
              </a:r>
              <a:endParaRPr lang="id-ID" sz="12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57619" y="1785926"/>
            <a:ext cx="3000364" cy="357190"/>
            <a:chOff x="3046995" y="2357430"/>
            <a:chExt cx="1659765" cy="357190"/>
          </a:xfrm>
        </p:grpSpPr>
        <p:cxnSp>
          <p:nvCxnSpPr>
            <p:cNvPr id="36" name="Straight Arrow Connector 35"/>
            <p:cNvCxnSpPr>
              <a:stCxn id="40" idx="3"/>
              <a:endCxn id="34" idx="3"/>
            </p:cNvCxnSpPr>
            <p:nvPr/>
          </p:nvCxnSpPr>
          <p:spPr>
            <a:xfrm flipV="1">
              <a:off x="3309950" y="2526702"/>
              <a:ext cx="1396810" cy="9323"/>
            </a:xfrm>
            <a:prstGeom prst="straightConnector1">
              <a:avLst/>
            </a:prstGeom>
            <a:solidFill>
              <a:schemeClr val="lt1">
                <a:alpha val="0"/>
              </a:schemeClr>
            </a:solidFill>
            <a:ln w="34925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3046995" y="2357430"/>
              <a:ext cx="262955" cy="357190"/>
            </a:xfrm>
            <a:prstGeom prst="roundRect">
              <a:avLst/>
            </a:prstGeom>
            <a:solidFill>
              <a:schemeClr val="lt1">
                <a:alpha val="0"/>
              </a:schemeClr>
            </a:solidFill>
            <a:ln w="34925">
              <a:solidFill>
                <a:srgbClr val="FF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FFFF00"/>
                </a:solidFill>
              </a:endParaRPr>
            </a:p>
          </p:txBody>
        </p:sp>
      </p:grp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142845" y="3857628"/>
          <a:ext cx="8715437" cy="1967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858"/>
                <a:gridCol w="2267432"/>
                <a:gridCol w="1619594"/>
                <a:gridCol w="1295675"/>
                <a:gridCol w="1133715"/>
                <a:gridCol w="890777"/>
                <a:gridCol w="941386"/>
              </a:tblGrid>
              <a:tr h="504462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No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What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Why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How 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Who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Where 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When</a:t>
                      </a:r>
                      <a:endParaRPr lang="id-ID" sz="1400" dirty="0"/>
                    </a:p>
                  </a:txBody>
                  <a:tcPr/>
                </a:tc>
              </a:tr>
              <a:tr h="712182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1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Optimalkan kinerja Finance Controller yang sudah ada 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Efisiensi</a:t>
                      </a:r>
                      <a:r>
                        <a:rPr lang="id-ID" sz="1400" baseline="0" dirty="0" smtClean="0"/>
                        <a:t> kerja dan optimal produktivity</a:t>
                      </a:r>
                      <a:endParaRPr lang="id-ID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d-ID" sz="1400" dirty="0" smtClean="0"/>
                        <a:t>Membua</a:t>
                      </a:r>
                      <a:r>
                        <a:rPr lang="id-ID" sz="1400" baseline="0" dirty="0" smtClean="0"/>
                        <a:t>t standar Tools untuk analisa</a:t>
                      </a:r>
                      <a:endParaRPr lang="id-ID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d-ID" sz="1400" dirty="0" smtClean="0"/>
                        <a:t>Finance Operation</a:t>
                      </a:r>
                      <a:endParaRPr lang="id-ID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d-ID" sz="1400" dirty="0" smtClean="0"/>
                        <a:t>Region</a:t>
                      </a:r>
                      <a:r>
                        <a:rPr lang="id-ID" sz="1400" baseline="0" dirty="0" smtClean="0"/>
                        <a:t> Jateng</a:t>
                      </a:r>
                      <a:endParaRPr lang="id-ID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d-ID" sz="1400" dirty="0" smtClean="0"/>
                        <a:t>Jan –</a:t>
                      </a:r>
                      <a:r>
                        <a:rPr lang="id-ID" sz="1400" baseline="0" dirty="0" smtClean="0"/>
                        <a:t> Mar 2017</a:t>
                      </a:r>
                      <a:endParaRPr lang="id-ID" sz="1400" dirty="0"/>
                    </a:p>
                  </a:txBody>
                  <a:tcPr/>
                </a:tc>
              </a:tr>
              <a:tr h="712182"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2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u="none" strike="noStrike" dirty="0" smtClean="0"/>
                        <a:t>Membuat standard Tools untuk analisa dengan Macro excel 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Agar mempercepat proses</a:t>
                      </a:r>
                      <a:endParaRPr lang="id-ID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4163" y="1285860"/>
            <a:ext cx="76997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d-ID" sz="20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Membuat Tools Program Excel untuk Membantu </a:t>
            </a:r>
            <a:r>
              <a:rPr lang="id-ID" sz="2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id-ID" sz="20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nalisa Opex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r="56635" b="46848"/>
          <a:stretch>
            <a:fillRect/>
          </a:stretch>
        </p:blipFill>
        <p:spPr bwMode="auto">
          <a:xfrm>
            <a:off x="500034" y="1928802"/>
            <a:ext cx="1928826" cy="928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/>
          <p:cNvSpPr txBox="1"/>
          <p:nvPr/>
        </p:nvSpPr>
        <p:spPr>
          <a:xfrm>
            <a:off x="-32" y="1629779"/>
            <a:ext cx="264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 smtClean="0"/>
              <a:t>1. Desain awal</a:t>
            </a:r>
            <a:endParaRPr lang="id-ID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28596" y="2901261"/>
            <a:ext cx="2214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dirty="0" smtClean="0"/>
              <a:t>Masih sederhana, hanya edit manual hasil download  untuk memudahkan membaca &amp; filter data yang ingin dianalisa</a:t>
            </a:r>
            <a:endParaRPr lang="id-ID" sz="1100" dirty="0"/>
          </a:p>
        </p:txBody>
      </p:sp>
      <p:sp>
        <p:nvSpPr>
          <p:cNvPr id="21" name="Right Arrow 20"/>
          <p:cNvSpPr/>
          <p:nvPr/>
        </p:nvSpPr>
        <p:spPr>
          <a:xfrm>
            <a:off x="2500298" y="2071678"/>
            <a:ext cx="571504" cy="1214446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 r="51020"/>
          <a:stretch>
            <a:fillRect/>
          </a:stretch>
        </p:blipFill>
        <p:spPr bwMode="auto">
          <a:xfrm>
            <a:off x="3143240" y="1928802"/>
            <a:ext cx="1411445" cy="1143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TextBox 21"/>
          <p:cNvSpPr txBox="1"/>
          <p:nvPr/>
        </p:nvSpPr>
        <p:spPr>
          <a:xfrm>
            <a:off x="3071802" y="1643050"/>
            <a:ext cx="292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 smtClean="0"/>
              <a:t>2. Penambahan data per akun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43240" y="3114446"/>
            <a:ext cx="2643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dirty="0" smtClean="0"/>
              <a:t>Tools dikembangkan dengan menambahkan data detail per akun yg ditampilkan per sheet excel dan disediakan graph &amp; hitungan analisa </a:t>
            </a:r>
            <a:endParaRPr lang="id-ID" sz="1100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/>
          <a:srcRect l="48980" r="10204"/>
          <a:stretch>
            <a:fillRect/>
          </a:stretch>
        </p:blipFill>
        <p:spPr bwMode="auto">
          <a:xfrm>
            <a:off x="4429124" y="2000240"/>
            <a:ext cx="1176204" cy="1143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" name="Right Arrow 25"/>
          <p:cNvSpPr/>
          <p:nvPr/>
        </p:nvSpPr>
        <p:spPr>
          <a:xfrm>
            <a:off x="5715008" y="2071678"/>
            <a:ext cx="571504" cy="1214446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TextBox 26"/>
          <p:cNvSpPr txBox="1"/>
          <p:nvPr/>
        </p:nvSpPr>
        <p:spPr>
          <a:xfrm>
            <a:off x="6215074" y="1661686"/>
            <a:ext cx="264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 smtClean="0"/>
              <a:t>3. Tambahan dashboard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57950" y="3114588"/>
            <a:ext cx="24288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dirty="0" smtClean="0"/>
              <a:t>Disediakan dashboard untuk mengetahui gambaran opex secara total beserta beberapa indikator</a:t>
            </a:r>
            <a:endParaRPr lang="id-ID" sz="1100" dirty="0"/>
          </a:p>
        </p:txBody>
      </p:sp>
      <p:sp>
        <p:nvSpPr>
          <p:cNvPr id="16" name="Rectangle 15"/>
          <p:cNvSpPr/>
          <p:nvPr/>
        </p:nvSpPr>
        <p:spPr>
          <a:xfrm>
            <a:off x="555405" y="4100460"/>
            <a:ext cx="47309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d-ID" sz="20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Langkah-Langkah Penggunaan Tools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 r="23077"/>
          <a:stretch>
            <a:fillRect/>
          </a:stretch>
        </p:blipFill>
        <p:spPr bwMode="auto">
          <a:xfrm>
            <a:off x="642910" y="4929198"/>
            <a:ext cx="1386107" cy="928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18"/>
          <p:cNvSpPr txBox="1"/>
          <p:nvPr/>
        </p:nvSpPr>
        <p:spPr>
          <a:xfrm>
            <a:off x="571472" y="4429132"/>
            <a:ext cx="1571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id-ID" sz="1500" dirty="0" smtClean="0"/>
              <a:t>Download data</a:t>
            </a:r>
          </a:p>
          <a:p>
            <a:pPr marL="342900" indent="-342900" algn="ctr"/>
            <a:r>
              <a:rPr lang="id-ID" sz="1500" dirty="0" smtClean="0"/>
              <a:t>system</a:t>
            </a:r>
            <a:endParaRPr lang="id-ID" sz="1500" dirty="0"/>
          </a:p>
        </p:txBody>
      </p:sp>
      <p:sp>
        <p:nvSpPr>
          <p:cNvPr id="24" name="Right Arrow 23"/>
          <p:cNvSpPr/>
          <p:nvPr/>
        </p:nvSpPr>
        <p:spPr>
          <a:xfrm>
            <a:off x="2214546" y="5143512"/>
            <a:ext cx="285752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9" name="Group 12"/>
          <p:cNvGrpSpPr/>
          <p:nvPr/>
        </p:nvGrpSpPr>
        <p:grpSpPr>
          <a:xfrm>
            <a:off x="2571737" y="5000636"/>
            <a:ext cx="1428759" cy="785818"/>
            <a:chOff x="4857753" y="2571744"/>
            <a:chExt cx="2252421" cy="1221949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 r="72662" b="29286"/>
            <a:stretch>
              <a:fillRect/>
            </a:stretch>
          </p:blipFill>
          <p:spPr bwMode="auto">
            <a:xfrm>
              <a:off x="4857753" y="2571744"/>
              <a:ext cx="1351454" cy="122194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 l="63584" r="11033" b="29286"/>
            <a:stretch>
              <a:fillRect/>
            </a:stretch>
          </p:blipFill>
          <p:spPr bwMode="auto">
            <a:xfrm>
              <a:off x="5855356" y="2571744"/>
              <a:ext cx="1254818" cy="122194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32" name="TextBox 31"/>
          <p:cNvSpPr txBox="1"/>
          <p:nvPr/>
        </p:nvSpPr>
        <p:spPr>
          <a:xfrm>
            <a:off x="2643174" y="4429132"/>
            <a:ext cx="1285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Copy-Paste </a:t>
            </a:r>
          </a:p>
          <a:p>
            <a:pPr algn="ctr"/>
            <a:r>
              <a:rPr lang="id-ID" sz="1500" dirty="0" smtClean="0"/>
              <a:t>pada tools</a:t>
            </a:r>
            <a:endParaRPr lang="id-ID" sz="1500" dirty="0"/>
          </a:p>
        </p:txBody>
      </p:sp>
      <p:sp>
        <p:nvSpPr>
          <p:cNvPr id="33" name="Right Arrow 32"/>
          <p:cNvSpPr/>
          <p:nvPr/>
        </p:nvSpPr>
        <p:spPr>
          <a:xfrm>
            <a:off x="4143372" y="5143512"/>
            <a:ext cx="428628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Flowchart: Decision 33"/>
          <p:cNvSpPr/>
          <p:nvPr/>
        </p:nvSpPr>
        <p:spPr>
          <a:xfrm>
            <a:off x="4643438" y="4929198"/>
            <a:ext cx="1357322" cy="857256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00" b="1" dirty="0">
                <a:solidFill>
                  <a:schemeClr val="tx1"/>
                </a:solidFill>
              </a:rPr>
              <a:t> </a:t>
            </a:r>
            <a:r>
              <a:rPr lang="id-ID" sz="1000" b="1" dirty="0" smtClean="0">
                <a:solidFill>
                  <a:schemeClr val="bg1"/>
                </a:solidFill>
              </a:rPr>
              <a:t>Klik Process</a:t>
            </a:r>
            <a:endParaRPr lang="id-ID" sz="1000" b="1" dirty="0">
              <a:solidFill>
                <a:schemeClr val="bg1"/>
              </a:solidFill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6" cstate="print"/>
          <a:srcRect r="15258" b="26766"/>
          <a:stretch>
            <a:fillRect/>
          </a:stretch>
        </p:blipFill>
        <p:spPr bwMode="auto">
          <a:xfrm>
            <a:off x="6643702" y="4929198"/>
            <a:ext cx="1983818" cy="928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6" name="Right Arrow 35"/>
          <p:cNvSpPr/>
          <p:nvPr/>
        </p:nvSpPr>
        <p:spPr>
          <a:xfrm>
            <a:off x="6072198" y="5143512"/>
            <a:ext cx="428628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TextBox 36"/>
          <p:cNvSpPr txBox="1"/>
          <p:nvPr/>
        </p:nvSpPr>
        <p:spPr>
          <a:xfrm>
            <a:off x="6572264" y="4429132"/>
            <a:ext cx="2286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500" dirty="0" smtClean="0"/>
              <a:t>Analisa data per acount</a:t>
            </a:r>
          </a:p>
          <a:p>
            <a:pPr algn="ctr"/>
            <a:r>
              <a:rPr lang="id-ID" sz="1500" dirty="0" smtClean="0"/>
              <a:t>Siap digunakan</a:t>
            </a:r>
            <a:endParaRPr lang="id-ID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8481" y="2000240"/>
            <a:ext cx="2094047" cy="1033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Rectangle 1"/>
          <p:cNvSpPr txBox="1">
            <a:spLocks noChangeArrowheads="1"/>
          </p:cNvSpPr>
          <p:nvPr/>
        </p:nvSpPr>
        <p:spPr>
          <a:xfrm>
            <a:off x="-500098" y="544502"/>
            <a:ext cx="9144000" cy="1312862"/>
          </a:xfrm>
          <a:prstGeom prst="rect">
            <a:avLst/>
          </a:prstGeom>
        </p:spPr>
        <p:txBody>
          <a:bodyPr vert="horz" lIns="0" tIns="0" rIns="0" bIns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    Step-</a:t>
            </a:r>
            <a:r>
              <a:rPr kumimoji="0" lang="id-ID" sz="36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        </a:t>
            </a:r>
            <a:r>
              <a:rPr kumimoji="0" lang="id-ID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Implementasi Perbaikan</a:t>
            </a:r>
            <a:br>
              <a:rPr kumimoji="0" lang="id-ID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1" i="0" u="none" strike="noStrike" kern="1200" cap="all" spc="0" normalizeH="0" baseline="0" noProof="0" dirty="0" smtClean="0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1456" y="1314378"/>
            <a:ext cx="602793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d-ID" sz="20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Penjelasan Dashboard pada Tools Analisa Opex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1714488"/>
            <a:ext cx="6224330" cy="30718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ounded Rectangle 7"/>
          <p:cNvSpPr/>
          <p:nvPr/>
        </p:nvSpPr>
        <p:spPr>
          <a:xfrm>
            <a:off x="5000628" y="2643182"/>
            <a:ext cx="357190" cy="135732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" name="Straight Arrow Connector 8"/>
          <p:cNvCxnSpPr>
            <a:stCxn id="8" idx="3"/>
            <a:endCxn id="13" idx="1"/>
          </p:cNvCxnSpPr>
          <p:nvPr/>
        </p:nvCxnSpPr>
        <p:spPr>
          <a:xfrm>
            <a:off x="5357818" y="3321843"/>
            <a:ext cx="1143008" cy="88663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00826" y="2071678"/>
            <a:ext cx="24288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 smtClean="0"/>
              <a:t>Indikator warna pada masing-masing kun menunjukkan kondisi opex yg terjadi apakah over dari plan budget </a:t>
            </a:r>
          </a:p>
          <a:p>
            <a:r>
              <a:rPr lang="id-ID" sz="1400" b="1" dirty="0" smtClean="0"/>
              <a:t>atau tidak</a:t>
            </a:r>
          </a:p>
          <a:p>
            <a:pPr>
              <a:buFont typeface="Arial" pitchFamily="34" charset="0"/>
              <a:buChar char="•"/>
            </a:pPr>
            <a:r>
              <a:rPr lang="id-ID" sz="1200" b="1" dirty="0" smtClean="0"/>
              <a:t>  </a:t>
            </a:r>
            <a:r>
              <a:rPr lang="id-ID" sz="1200" b="1" dirty="0" smtClean="0">
                <a:solidFill>
                  <a:srgbClr val="FF0000"/>
                </a:solidFill>
              </a:rPr>
              <a:t>Merah</a:t>
            </a:r>
            <a:r>
              <a:rPr lang="id-ID" sz="1200" b="1" dirty="0" smtClean="0"/>
              <a:t>  	= over Budget</a:t>
            </a:r>
          </a:p>
          <a:p>
            <a:pPr>
              <a:buFont typeface="Arial" pitchFamily="34" charset="0"/>
              <a:buChar char="•"/>
            </a:pPr>
            <a:r>
              <a:rPr lang="id-ID" sz="1200" b="1" dirty="0" smtClean="0"/>
              <a:t>  </a:t>
            </a:r>
            <a:r>
              <a:rPr lang="id-ID" sz="1200" b="1" dirty="0" smtClean="0">
                <a:solidFill>
                  <a:srgbClr val="FFFF00"/>
                </a:solidFill>
              </a:rPr>
              <a:t>Kuning 	</a:t>
            </a:r>
            <a:r>
              <a:rPr lang="id-ID" sz="1200" b="1" dirty="0" smtClean="0"/>
              <a:t>= sesuai budget</a:t>
            </a:r>
          </a:p>
          <a:p>
            <a:pPr>
              <a:buFont typeface="Arial" pitchFamily="34" charset="0"/>
              <a:buChar char="•"/>
            </a:pPr>
            <a:r>
              <a:rPr lang="id-ID" sz="1200" b="1" dirty="0" smtClean="0"/>
              <a:t>  </a:t>
            </a:r>
            <a:r>
              <a:rPr lang="id-ID" sz="1200" b="1" dirty="0" smtClean="0">
                <a:solidFill>
                  <a:srgbClr val="00B050"/>
                </a:solidFill>
              </a:rPr>
              <a:t>Hijau</a:t>
            </a:r>
            <a:r>
              <a:rPr lang="id-ID" sz="1200" b="1" dirty="0" smtClean="0"/>
              <a:t> 	= under Budget</a:t>
            </a:r>
          </a:p>
          <a:p>
            <a:pPr>
              <a:buFont typeface="Arial" pitchFamily="34" charset="0"/>
              <a:buChar char="•"/>
            </a:pPr>
            <a:endParaRPr lang="id-ID" sz="1200" b="1" dirty="0" smtClean="0"/>
          </a:p>
          <a:p>
            <a:pPr algn="ctr"/>
            <a:r>
              <a:rPr lang="id-ID" sz="1200" b="1" dirty="0" smtClean="0"/>
              <a:t>(Indikator dapat di klik dan langsung link ke sheet akun ybs)</a:t>
            </a:r>
            <a:endParaRPr lang="id-ID" sz="12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643042" y="2285992"/>
            <a:ext cx="4357718" cy="28575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1" name="Straight Arrow Connector 10"/>
          <p:cNvCxnSpPr>
            <a:stCxn id="10" idx="2"/>
            <a:endCxn id="16" idx="0"/>
          </p:cNvCxnSpPr>
          <p:nvPr/>
        </p:nvCxnSpPr>
        <p:spPr>
          <a:xfrm rot="16200000" flipH="1">
            <a:off x="3122698" y="3270946"/>
            <a:ext cx="2577132" cy="117872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7422" y="5148876"/>
            <a:ext cx="528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Dibagi ke dalam 3 bagian opex seperti pada highlight yaitu variable opex, fix opex – direct dan Fix opex - indirect</a:t>
            </a:r>
            <a:endParaRPr lang="id-ID" dirty="0"/>
          </a:p>
        </p:txBody>
      </p:sp>
      <p:sp>
        <p:nvSpPr>
          <p:cNvPr id="23" name="Rectangle 1"/>
          <p:cNvSpPr txBox="1">
            <a:spLocks noChangeArrowheads="1"/>
          </p:cNvSpPr>
          <p:nvPr/>
        </p:nvSpPr>
        <p:spPr>
          <a:xfrm>
            <a:off x="-500098" y="544502"/>
            <a:ext cx="9144000" cy="1312862"/>
          </a:xfrm>
          <a:prstGeom prst="rect">
            <a:avLst/>
          </a:prstGeom>
        </p:spPr>
        <p:txBody>
          <a:bodyPr vert="horz" lIns="0" tIns="0" rIns="0" bIns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    Step-</a:t>
            </a:r>
            <a:r>
              <a:rPr kumimoji="0" lang="id-ID" sz="36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        </a:t>
            </a:r>
            <a:r>
              <a:rPr kumimoji="0" lang="id-ID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Implementasi Perbaikan</a:t>
            </a:r>
            <a:br>
              <a:rPr kumimoji="0" lang="id-ID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1" i="0" u="none" strike="noStrike" kern="1200" cap="all" spc="0" normalizeH="0" baseline="0" noProof="0" dirty="0" smtClean="0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-500098" y="544502"/>
            <a:ext cx="9144000" cy="1312862"/>
          </a:xfrm>
          <a:prstGeom prst="rect">
            <a:avLst/>
          </a:prstGeom>
        </p:spPr>
        <p:txBody>
          <a:bodyPr vert="horz" lIns="0" tIns="0" rIns="0" bIns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    Step-</a:t>
            </a:r>
            <a:r>
              <a:rPr kumimoji="0" lang="id-ID" sz="36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        </a:t>
            </a:r>
            <a:r>
              <a:rPr kumimoji="0" lang="id-ID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Implementasi Perbaikan</a:t>
            </a:r>
            <a:br>
              <a:rPr kumimoji="0" lang="id-ID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1" i="0" u="none" strike="noStrike" kern="1200" cap="all" spc="0" normalizeH="0" baseline="0" noProof="0" dirty="0" smtClean="0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500174"/>
            <a:ext cx="8643998" cy="3881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00034" y="1071546"/>
            <a:ext cx="385413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d-ID" sz="2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Penjelasan Output Hasil </a:t>
            </a:r>
            <a:r>
              <a:rPr lang="id-ID" sz="20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Tools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00298" y="5143512"/>
            <a:ext cx="5143536" cy="21431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0" name="Straight Arrow Connector 9"/>
          <p:cNvCxnSpPr>
            <a:stCxn id="8" idx="1"/>
            <a:endCxn id="11" idx="0"/>
          </p:cNvCxnSpPr>
          <p:nvPr/>
        </p:nvCxnSpPr>
        <p:spPr>
          <a:xfrm rot="10800000" flipV="1">
            <a:off x="1107258" y="5250668"/>
            <a:ext cx="1393041" cy="511501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596" y="5762170"/>
            <a:ext cx="1357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50" dirty="0" smtClean="0"/>
              <a:t>Analisa Per akun Opex tersedia dalam beberapa ‘sheet’ </a:t>
            </a:r>
            <a:endParaRPr lang="id-ID" sz="1050" dirty="0"/>
          </a:p>
        </p:txBody>
      </p:sp>
      <p:sp>
        <p:nvSpPr>
          <p:cNvPr id="12" name="Rounded Rectangle 11"/>
          <p:cNvSpPr/>
          <p:nvPr/>
        </p:nvSpPr>
        <p:spPr>
          <a:xfrm>
            <a:off x="285720" y="1500174"/>
            <a:ext cx="2786082" cy="257176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traight Arrow Connector 12"/>
          <p:cNvCxnSpPr>
            <a:stCxn id="12" idx="2"/>
            <a:endCxn id="18" idx="0"/>
          </p:cNvCxnSpPr>
          <p:nvPr/>
        </p:nvCxnSpPr>
        <p:spPr>
          <a:xfrm rot="16200000" flipH="1">
            <a:off x="1482306" y="4268396"/>
            <a:ext cx="1714512" cy="1321603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00232" y="5786454"/>
            <a:ext cx="2000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50" dirty="0" smtClean="0"/>
              <a:t>Tabel hitungan analisa efisiensi Opex. (Metode perhitungan Per masing-masing  Akun berbeda-beda</a:t>
            </a:r>
            <a:endParaRPr lang="id-ID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3214678" y="1785926"/>
            <a:ext cx="5643602" cy="150019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Arrow Connector 19"/>
          <p:cNvCxnSpPr>
            <a:endCxn id="22" idx="0"/>
          </p:cNvCxnSpPr>
          <p:nvPr/>
        </p:nvCxnSpPr>
        <p:spPr>
          <a:xfrm rot="16200000" flipH="1">
            <a:off x="3833195" y="4596432"/>
            <a:ext cx="2584898" cy="107157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6248" y="5942460"/>
            <a:ext cx="1785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50" dirty="0" smtClean="0"/>
              <a:t>Grafik perbandingan efisiensi opex antar SO</a:t>
            </a:r>
            <a:endParaRPr lang="id-ID" sz="1050" dirty="0"/>
          </a:p>
        </p:txBody>
      </p:sp>
      <p:sp>
        <p:nvSpPr>
          <p:cNvPr id="23" name="Rounded Rectangle 22"/>
          <p:cNvSpPr/>
          <p:nvPr/>
        </p:nvSpPr>
        <p:spPr>
          <a:xfrm>
            <a:off x="3214678" y="3500438"/>
            <a:ext cx="4357718" cy="150019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7572396" y="4250537"/>
            <a:ext cx="571504" cy="1607355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15074" y="5833608"/>
            <a:ext cx="2571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50" dirty="0" smtClean="0"/>
              <a:t>Tabel Top 5 Amount biaya tertinggi yg di keluarkan di cabang. Memudahkan untuk melihat transaksi apa yang memberikan kontribusi terbesar</a:t>
            </a:r>
            <a:endParaRPr lang="id-ID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5500694" y="5500702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hlinkClick r:id="rId4" action="ppaction://hlinkfile"/>
              </a:rPr>
              <a:t>Klik untuk melihat contoh tools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-500098" y="544502"/>
            <a:ext cx="9144000" cy="1312862"/>
          </a:xfrm>
          <a:prstGeom prst="rect">
            <a:avLst/>
          </a:prstGeom>
        </p:spPr>
        <p:txBody>
          <a:bodyPr vert="horz" lIns="0" tIns="0" rIns="0" bIns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    Step-</a:t>
            </a:r>
            <a:r>
              <a:rPr kumimoji="0" lang="id-ID" sz="36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        </a:t>
            </a:r>
            <a:r>
              <a:rPr kumimoji="0" lang="id-ID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Implementasi Perbaikan</a:t>
            </a:r>
            <a:br>
              <a:rPr kumimoji="0" lang="id-ID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1" i="0" u="none" strike="noStrike" kern="1200" cap="all" spc="0" normalizeH="0" baseline="0" noProof="0" dirty="0" smtClean="0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0407" y="1314378"/>
            <a:ext cx="40801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d-ID" sz="2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Tambahan fitur</a:t>
            </a:r>
            <a:r>
              <a:rPr lang="id-ID" sz="20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search &amp; Filter </a:t>
            </a:r>
            <a:endParaRPr lang="en-US" sz="20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214686"/>
            <a:ext cx="7491123" cy="3276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500034" y="1643050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83213" algn="l"/>
              </a:tabLst>
            </a:pPr>
            <a:r>
              <a:rPr lang="id-ID" dirty="0" smtClean="0"/>
              <a:t>Disediakan juga 1 lembar sheet yang berfungsi untuk mencari (search) akun dari tiap-tiap BA secara lengkap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2571744"/>
            <a:ext cx="3357586" cy="307777"/>
          </a:xfrm>
          <a:prstGeom prst="rect">
            <a:avLst/>
          </a:prstGeom>
          <a:solidFill>
            <a:srgbClr val="00B050"/>
          </a:solidFill>
          <a:effectLst>
            <a:outerShdw dist="50800" dir="2700000" sx="102000" sy="102000" algn="tl" rotWithShape="0">
              <a:schemeClr val="tx1">
                <a:lumMod val="6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id-ID" sz="14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  <a:cs typeface="Levenim MT" pitchFamily="2" charset="-79"/>
              </a:rPr>
              <a:t>Pilih BA dan Akun yang ingin dicari</a:t>
            </a:r>
            <a:endParaRPr lang="en-US" sz="14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 Gothic" pitchFamily="34" charset="0"/>
              <a:cs typeface="Levenim MT" pitchFamily="2" charset="-79"/>
            </a:endParaRPr>
          </a:p>
        </p:txBody>
      </p:sp>
      <p:cxnSp>
        <p:nvCxnSpPr>
          <p:cNvPr id="8" name="Elbow Connector 13"/>
          <p:cNvCxnSpPr/>
          <p:nvPr/>
        </p:nvCxnSpPr>
        <p:spPr>
          <a:xfrm rot="16200000" flipV="1">
            <a:off x="1317964" y="2961048"/>
            <a:ext cx="366732" cy="2834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29190" y="2571744"/>
            <a:ext cx="2000264" cy="307777"/>
          </a:xfrm>
          <a:prstGeom prst="rect">
            <a:avLst/>
          </a:prstGeom>
          <a:solidFill>
            <a:srgbClr val="00B050"/>
          </a:solidFill>
          <a:effectLst>
            <a:outerShdw dist="50800" dir="2700000" sx="102000" sy="102000" algn="tl" rotWithShape="0">
              <a:schemeClr val="tx1">
                <a:lumMod val="6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id-ID" sz="14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  <a:cs typeface="Levenim MT" pitchFamily="2" charset="-79"/>
              </a:rPr>
              <a:t>Klick tombol search</a:t>
            </a:r>
            <a:endParaRPr lang="en-US" sz="14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 Gothic" pitchFamily="34" charset="0"/>
              <a:cs typeface="Levenim MT" pitchFamily="2" charset="-79"/>
            </a:endParaRPr>
          </a:p>
        </p:txBody>
      </p:sp>
      <p:cxnSp>
        <p:nvCxnSpPr>
          <p:cNvPr id="11" name="Elbow Connector 13"/>
          <p:cNvCxnSpPr/>
          <p:nvPr/>
        </p:nvCxnSpPr>
        <p:spPr>
          <a:xfrm rot="16200000" flipV="1">
            <a:off x="5250661" y="2964653"/>
            <a:ext cx="357190" cy="2857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071538" y="4143380"/>
            <a:ext cx="6429420" cy="150019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Elbow Connector 13"/>
          <p:cNvCxnSpPr>
            <a:endCxn id="18" idx="2"/>
          </p:cNvCxnSpPr>
          <p:nvPr/>
        </p:nvCxnSpPr>
        <p:spPr>
          <a:xfrm rot="5400000" flipH="1" flipV="1">
            <a:off x="7054470" y="3303984"/>
            <a:ext cx="1071570" cy="60722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43768" y="2333146"/>
            <a:ext cx="1500198" cy="738664"/>
          </a:xfrm>
          <a:prstGeom prst="rect">
            <a:avLst/>
          </a:prstGeom>
          <a:solidFill>
            <a:srgbClr val="00B050"/>
          </a:solidFill>
          <a:effectLst>
            <a:outerShdw dist="50800" dir="2700000" sx="102000" sy="102000" algn="tl" rotWithShape="0">
              <a:schemeClr val="tx1">
                <a:lumMod val="6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id-ID" sz="14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  <a:cs typeface="Levenim MT" pitchFamily="2" charset="-79"/>
              </a:rPr>
              <a:t>Data yang dicari ditampilkan</a:t>
            </a:r>
            <a:endParaRPr lang="en-US" sz="14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entury Gothic" pitchFamily="34" charset="0"/>
              <a:cs typeface="Levenim MT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"/>
          <p:cNvSpPr>
            <a:spLocks noGrp="1" noChangeArrowheads="1"/>
          </p:cNvSpPr>
          <p:nvPr>
            <p:ph type="title"/>
          </p:nvPr>
        </p:nvSpPr>
        <p:spPr>
          <a:xfrm>
            <a:off x="-571536" y="714356"/>
            <a:ext cx="9144000" cy="1312862"/>
          </a:xfrm>
        </p:spPr>
        <p:txBody>
          <a:bodyPr lIns="0" tIns="0" rIns="0" bIns="0">
            <a:normAutofit fontScale="90000"/>
          </a:bodyPr>
          <a:lstStyle/>
          <a:p>
            <a:pPr algn="r" fontAlgn="auto">
              <a:lnSpc>
                <a:spcPct val="102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b="1" dirty="0" smtClean="0">
                <a:solidFill>
                  <a:srgbClr val="FF0000"/>
                </a:solidFill>
              </a:rPr>
              <a:t>     Step-</a:t>
            </a:r>
            <a:r>
              <a:rPr lang="id-ID" dirty="0" smtClean="0">
                <a:solidFill>
                  <a:srgbClr val="FF0000"/>
                </a:solidFill>
              </a:rPr>
              <a:t>6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         </a:t>
            </a:r>
            <a:r>
              <a:rPr lang="id-ID" sz="2000" dirty="0" smtClean="0">
                <a:solidFill>
                  <a:srgbClr val="FF0000"/>
                </a:solidFill>
              </a:rPr>
              <a:t>Evaluasi Hasil</a:t>
            </a:r>
            <a:br>
              <a:rPr lang="id-ID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endParaRPr lang="en-US" sz="1800" b="1" dirty="0" smtClean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596" y="1643050"/>
            <a:ext cx="314327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 algn="ctr"/>
            <a:r>
              <a:rPr lang="id-ID" sz="24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Sebelum Project </a:t>
            </a:r>
            <a:endParaRPr lang="id-ID" sz="2400" b="1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1857367" y="4143392"/>
            <a:ext cx="4714884" cy="0"/>
          </a:xfrm>
          <a:prstGeom prst="line">
            <a:avLst/>
          </a:prstGeom>
          <a:ln w="1428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786314" y="1681451"/>
            <a:ext cx="314327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 algn="ctr"/>
            <a:r>
              <a:rPr lang="id-ID" sz="24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Setelah Project </a:t>
            </a:r>
            <a:endParaRPr lang="id-ID" sz="2400" b="1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9866" y="500042"/>
            <a:ext cx="38763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Evaluasi QCDSMP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57224" y="1285860"/>
            <a:ext cx="72167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d-ID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uality</a:t>
            </a:r>
            <a:endParaRPr 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6437" y="1058275"/>
            <a:ext cx="5036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</a:t>
            </a:r>
            <a:endParaRPr lang="en-US" sz="3200" b="1" cap="none" spc="0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 r="51817"/>
          <a:stretch>
            <a:fillRect/>
          </a:stretch>
        </p:blipFill>
        <p:spPr bwMode="auto">
          <a:xfrm>
            <a:off x="642910" y="2214554"/>
            <a:ext cx="2979235" cy="2428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4" cstate="print"/>
          <a:srcRect t="6499" r="62621" b="24791"/>
          <a:stretch>
            <a:fillRect/>
          </a:stretch>
        </p:blipFill>
        <p:spPr bwMode="auto">
          <a:xfrm>
            <a:off x="4357686" y="3786190"/>
            <a:ext cx="2071702" cy="1143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 l="48980" r="10204"/>
          <a:stretch>
            <a:fillRect/>
          </a:stretch>
        </p:blipFill>
        <p:spPr bwMode="auto">
          <a:xfrm>
            <a:off x="6510022" y="3000372"/>
            <a:ext cx="2205382" cy="1928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/>
          <p:cNvSpPr txBox="1"/>
          <p:nvPr/>
        </p:nvSpPr>
        <p:spPr>
          <a:xfrm>
            <a:off x="928662" y="4782933"/>
            <a:ext cx="228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Hanya berupa data download dari PSS pengecekan manual</a:t>
            </a:r>
            <a:endParaRPr lang="id-ID" dirty="0"/>
          </a:p>
        </p:txBody>
      </p:sp>
      <p:sp>
        <p:nvSpPr>
          <p:cNvPr id="54" name="TextBox 53"/>
          <p:cNvSpPr txBox="1"/>
          <p:nvPr/>
        </p:nvSpPr>
        <p:spPr>
          <a:xfrm>
            <a:off x="4857752" y="4934562"/>
            <a:ext cx="378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Lebih informatif dengan grafik dan tabel hasil analisa yg terproses secara otomatis</a:t>
            </a:r>
            <a:endParaRPr lang="id-ID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6248" y="2285992"/>
            <a:ext cx="2827351" cy="1395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"/>
          <p:cNvSpPr>
            <a:spLocks noGrp="1" noChangeArrowheads="1"/>
          </p:cNvSpPr>
          <p:nvPr>
            <p:ph type="title"/>
          </p:nvPr>
        </p:nvSpPr>
        <p:spPr>
          <a:xfrm>
            <a:off x="-571536" y="714356"/>
            <a:ext cx="9144000" cy="1312862"/>
          </a:xfrm>
        </p:spPr>
        <p:txBody>
          <a:bodyPr lIns="0" tIns="0" rIns="0" bIns="0">
            <a:normAutofit fontScale="90000"/>
          </a:bodyPr>
          <a:lstStyle/>
          <a:p>
            <a:pPr algn="r" fontAlgn="auto">
              <a:lnSpc>
                <a:spcPct val="102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b="1" dirty="0" smtClean="0">
                <a:solidFill>
                  <a:srgbClr val="FF0000"/>
                </a:solidFill>
              </a:rPr>
              <a:t>     Step-</a:t>
            </a:r>
            <a:r>
              <a:rPr lang="id-ID" dirty="0" smtClean="0">
                <a:solidFill>
                  <a:srgbClr val="FF0000"/>
                </a:solidFill>
              </a:rPr>
              <a:t>6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         </a:t>
            </a:r>
            <a:r>
              <a:rPr lang="id-ID" sz="2000" dirty="0" smtClean="0">
                <a:solidFill>
                  <a:srgbClr val="FF0000"/>
                </a:solidFill>
              </a:rPr>
              <a:t>Evaluasi Hasil</a:t>
            </a:r>
            <a:br>
              <a:rPr lang="id-ID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endParaRPr lang="en-US" sz="1800" b="1" dirty="0" smtClean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596" y="1643050"/>
            <a:ext cx="314327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 algn="ctr"/>
            <a:r>
              <a:rPr lang="id-ID" sz="24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Sebelum Project </a:t>
            </a:r>
            <a:endParaRPr lang="id-ID" sz="2400" b="1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2964657" y="3250417"/>
            <a:ext cx="2928934" cy="0"/>
          </a:xfrm>
          <a:prstGeom prst="line">
            <a:avLst/>
          </a:prstGeom>
          <a:ln w="1428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786314" y="1681451"/>
            <a:ext cx="314327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 algn="ctr"/>
            <a:r>
              <a:rPr lang="id-ID" sz="24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Setelah Project </a:t>
            </a:r>
            <a:endParaRPr lang="id-ID" sz="2400" b="1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9866" y="500042"/>
            <a:ext cx="38763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Evaluasi QCDSMP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64847" y="1285860"/>
            <a:ext cx="49244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d-ID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ost</a:t>
            </a:r>
            <a:endParaRPr 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7657" y="1058275"/>
            <a:ext cx="4812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</a:t>
            </a:r>
            <a:endParaRPr lang="en-US" sz="3200" b="1" cap="none" spc="0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1472" y="4143380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Terdapat SO yang terindikasi tidak efisien biaya jika dibanding dengan SO lain</a:t>
            </a:r>
            <a:endParaRPr lang="id-ID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4786314" y="3639925"/>
            <a:ext cx="378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Efisiensi dan kewajaran biaya pada seluruh SO</a:t>
            </a:r>
            <a:endParaRPr lang="id-ID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1085" y="2159417"/>
            <a:ext cx="3810005" cy="148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Group 16"/>
          <p:cNvGrpSpPr/>
          <p:nvPr/>
        </p:nvGrpSpPr>
        <p:grpSpPr>
          <a:xfrm>
            <a:off x="500034" y="1954484"/>
            <a:ext cx="3705846" cy="2117458"/>
            <a:chOff x="500034" y="1954484"/>
            <a:chExt cx="3705846" cy="2117458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034" y="2643182"/>
              <a:ext cx="3705846" cy="142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671799">
              <a:off x="3105000" y="1954484"/>
              <a:ext cx="804862" cy="791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9" name="Explosion 2 18"/>
          <p:cNvSpPr/>
          <p:nvPr/>
        </p:nvSpPr>
        <p:spPr>
          <a:xfrm rot="21018996">
            <a:off x="3071802" y="2593382"/>
            <a:ext cx="1143008" cy="428628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596" y="5286388"/>
            <a:ext cx="505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72132" y="4429132"/>
            <a:ext cx="306218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"/>
          <p:cNvSpPr>
            <a:spLocks noGrp="1" noChangeArrowheads="1"/>
          </p:cNvSpPr>
          <p:nvPr>
            <p:ph type="title"/>
          </p:nvPr>
        </p:nvSpPr>
        <p:spPr>
          <a:xfrm>
            <a:off x="-571536" y="714356"/>
            <a:ext cx="9144000" cy="1312862"/>
          </a:xfrm>
        </p:spPr>
        <p:txBody>
          <a:bodyPr lIns="0" tIns="0" rIns="0" bIns="0">
            <a:normAutofit fontScale="90000"/>
          </a:bodyPr>
          <a:lstStyle/>
          <a:p>
            <a:pPr algn="r" fontAlgn="auto">
              <a:lnSpc>
                <a:spcPct val="102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b="1" dirty="0" smtClean="0">
                <a:solidFill>
                  <a:srgbClr val="FF0000"/>
                </a:solidFill>
              </a:rPr>
              <a:t>     Step-</a:t>
            </a:r>
            <a:r>
              <a:rPr lang="id-ID" dirty="0" smtClean="0">
                <a:solidFill>
                  <a:srgbClr val="FF0000"/>
                </a:solidFill>
              </a:rPr>
              <a:t>6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         </a:t>
            </a:r>
            <a:r>
              <a:rPr lang="id-ID" sz="2000" dirty="0" smtClean="0">
                <a:solidFill>
                  <a:srgbClr val="FF0000"/>
                </a:solidFill>
              </a:rPr>
              <a:t>Evaluasi Hasil</a:t>
            </a:r>
            <a:br>
              <a:rPr lang="id-ID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endParaRPr lang="en-US" sz="1800" b="1" dirty="0" smtClean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596" y="1643050"/>
            <a:ext cx="314327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 algn="ctr"/>
            <a:r>
              <a:rPr lang="id-ID" sz="24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Sebelum Project </a:t>
            </a:r>
            <a:endParaRPr lang="id-ID" sz="2400" b="1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2071682" y="4143392"/>
            <a:ext cx="4714884" cy="0"/>
          </a:xfrm>
          <a:prstGeom prst="line">
            <a:avLst/>
          </a:prstGeom>
          <a:ln w="1428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786314" y="1681451"/>
            <a:ext cx="314327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 algn="ctr"/>
            <a:r>
              <a:rPr lang="id-ID" sz="24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Setelah Project </a:t>
            </a:r>
            <a:endParaRPr lang="id-ID" sz="2400" b="1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9866" y="500042"/>
            <a:ext cx="38763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Evaluasi QCDSMP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57224" y="1285860"/>
            <a:ext cx="8354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d-ID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elivery</a:t>
            </a:r>
            <a:endParaRPr 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07657" y="1058275"/>
            <a:ext cx="4812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</a:t>
            </a:r>
            <a:endParaRPr lang="en-US" sz="3200" b="1" cap="none" spc="0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0034" y="2500306"/>
            <a:ext cx="36433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id-ID" dirty="0" smtClean="0"/>
              <a:t>Followup ke SO terkait opex hanya </a:t>
            </a:r>
            <a:r>
              <a:rPr lang="id-ID" b="1" u="sng" dirty="0" smtClean="0">
                <a:solidFill>
                  <a:srgbClr val="C00000"/>
                </a:solidFill>
              </a:rPr>
              <a:t>1 atau max 2x</a:t>
            </a:r>
            <a:r>
              <a:rPr lang="id-ID" dirty="0" smtClean="0"/>
              <a:t> selama bulan berjalan karena waktu proses analisa opex yang membutuhkan waktu lama</a:t>
            </a:r>
          </a:p>
          <a:p>
            <a:pPr marL="342900" indent="-342900">
              <a:buFont typeface="+mj-lt"/>
              <a:buAutoNum type="arabicParenR"/>
            </a:pPr>
            <a:endParaRPr lang="id-ID" dirty="0" smtClean="0"/>
          </a:p>
          <a:p>
            <a:pPr marL="342900" indent="-342900">
              <a:buFont typeface="+mj-lt"/>
              <a:buAutoNum type="arabicParenR"/>
            </a:pPr>
            <a:r>
              <a:rPr lang="id-ID" dirty="0" smtClean="0"/>
              <a:t>AFSO dan SO Head tidak sepenuhnya mengetahui detail transaksi opex dikarenakan akses dari system </a:t>
            </a:r>
            <a:r>
              <a:rPr lang="id-ID" b="1" u="sng" dirty="0" smtClean="0">
                <a:solidFill>
                  <a:srgbClr val="FF0000"/>
                </a:solidFill>
              </a:rPr>
              <a:t>PSS terbatas</a:t>
            </a:r>
          </a:p>
          <a:p>
            <a:pPr marL="342900" indent="-342900">
              <a:buFont typeface="+mj-lt"/>
              <a:buAutoNum type="arabicParenR"/>
            </a:pPr>
            <a:endParaRPr lang="id-ID" b="1" u="sng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id-ID" b="1" u="sng" dirty="0" smtClean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43438" y="2486751"/>
            <a:ext cx="37862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id-ID" dirty="0" smtClean="0"/>
              <a:t>Analisa Opex dapat dilakukan </a:t>
            </a:r>
            <a:r>
              <a:rPr lang="id-ID" b="1" u="sng" dirty="0" smtClean="0">
                <a:solidFill>
                  <a:srgbClr val="C00000"/>
                </a:solidFill>
              </a:rPr>
              <a:t>mingguan atau bahkan harian</a:t>
            </a:r>
            <a:r>
              <a:rPr lang="id-ID" dirty="0" smtClean="0"/>
              <a:t>. Karena proses analisa data sangat singkat</a:t>
            </a:r>
          </a:p>
          <a:p>
            <a:pPr marL="342900" indent="-342900">
              <a:buFont typeface="+mj-lt"/>
              <a:buAutoNum type="arabicParenR"/>
            </a:pPr>
            <a:endParaRPr lang="id-ID" b="1" dirty="0" smtClean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id-ID" dirty="0"/>
          </a:p>
          <a:p>
            <a:pPr marL="342900" indent="-342900">
              <a:buFont typeface="+mj-lt"/>
              <a:buAutoNum type="arabicParenR"/>
            </a:pPr>
            <a:r>
              <a:rPr lang="id-ID" dirty="0" smtClean="0"/>
              <a:t>AFSO dan SO Head mengetahui seluruh transaksi yang di posting di SO nya.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"/>
          <p:cNvSpPr>
            <a:spLocks noGrp="1" noChangeArrowheads="1"/>
          </p:cNvSpPr>
          <p:nvPr>
            <p:ph type="title"/>
          </p:nvPr>
        </p:nvSpPr>
        <p:spPr>
          <a:xfrm>
            <a:off x="-571536" y="714356"/>
            <a:ext cx="9144000" cy="1312862"/>
          </a:xfrm>
        </p:spPr>
        <p:txBody>
          <a:bodyPr lIns="0" tIns="0" rIns="0" bIns="0">
            <a:normAutofit fontScale="90000"/>
          </a:bodyPr>
          <a:lstStyle/>
          <a:p>
            <a:pPr algn="r" fontAlgn="auto">
              <a:lnSpc>
                <a:spcPct val="102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b="1" dirty="0" smtClean="0">
                <a:solidFill>
                  <a:srgbClr val="FF0000"/>
                </a:solidFill>
              </a:rPr>
              <a:t>     Step-</a:t>
            </a:r>
            <a:r>
              <a:rPr lang="id-ID" dirty="0" smtClean="0">
                <a:solidFill>
                  <a:srgbClr val="FF0000"/>
                </a:solidFill>
              </a:rPr>
              <a:t>6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         </a:t>
            </a:r>
            <a:r>
              <a:rPr lang="id-ID" sz="2000" dirty="0" smtClean="0">
                <a:solidFill>
                  <a:srgbClr val="FF0000"/>
                </a:solidFill>
              </a:rPr>
              <a:t>Evaluasi Hasil</a:t>
            </a:r>
            <a:br>
              <a:rPr lang="id-ID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endParaRPr lang="en-US" sz="1800" b="1" dirty="0" smtClean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596" y="1643050"/>
            <a:ext cx="314327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 algn="ctr"/>
            <a:r>
              <a:rPr lang="id-ID" sz="24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Sebelum Project </a:t>
            </a:r>
            <a:endParaRPr lang="id-ID" sz="2400" b="1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2071682" y="4143392"/>
            <a:ext cx="4714884" cy="0"/>
          </a:xfrm>
          <a:prstGeom prst="line">
            <a:avLst/>
          </a:prstGeom>
          <a:ln w="1428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786314" y="1681451"/>
            <a:ext cx="314327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 algn="ctr"/>
            <a:r>
              <a:rPr lang="id-ID" sz="2400" b="1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Setelah Project </a:t>
            </a:r>
            <a:endParaRPr lang="id-ID" sz="2400" b="1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9866" y="500042"/>
            <a:ext cx="38763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Evaluasi QCDSMP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5786" y="1285860"/>
            <a:ext cx="123463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d-ID" sz="1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roductivity</a:t>
            </a:r>
            <a:endParaRPr lang="en-US" sz="1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8878" y="1058275"/>
            <a:ext cx="4587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d-ID" sz="32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</a:t>
            </a:r>
            <a:endParaRPr lang="en-US" sz="3200" b="1" cap="none" spc="0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7" name="Group 19"/>
          <p:cNvGrpSpPr/>
          <p:nvPr/>
        </p:nvGrpSpPr>
        <p:grpSpPr>
          <a:xfrm>
            <a:off x="500034" y="2143116"/>
            <a:ext cx="4000528" cy="4407653"/>
            <a:chOff x="285720" y="1673828"/>
            <a:chExt cx="4697049" cy="4800640"/>
          </a:xfrm>
        </p:grpSpPr>
        <p:grpSp>
          <p:nvGrpSpPr>
            <p:cNvPr id="18" name="Group 30"/>
            <p:cNvGrpSpPr/>
            <p:nvPr/>
          </p:nvGrpSpPr>
          <p:grpSpPr>
            <a:xfrm>
              <a:off x="285720" y="1673828"/>
              <a:ext cx="4697049" cy="4755568"/>
              <a:chOff x="357158" y="2714620"/>
              <a:chExt cx="3757638" cy="3214710"/>
            </a:xfrm>
          </p:grpSpPr>
          <p:grpSp>
            <p:nvGrpSpPr>
              <p:cNvPr id="22" name="Group 24"/>
              <p:cNvGrpSpPr/>
              <p:nvPr/>
            </p:nvGrpSpPr>
            <p:grpSpPr>
              <a:xfrm>
                <a:off x="357158" y="2714620"/>
                <a:ext cx="1785950" cy="3214710"/>
                <a:chOff x="714348" y="2714620"/>
                <a:chExt cx="1785950" cy="3214710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714348" y="2714620"/>
                  <a:ext cx="1785950" cy="714380"/>
                </a:xfrm>
                <a:prstGeom prst="roundRect">
                  <a:avLst/>
                </a:prstGeom>
                <a:solidFill>
                  <a:srgbClr val="57D3FF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1600" dirty="0" smtClean="0">
                      <a:solidFill>
                        <a:schemeClr val="tx1"/>
                      </a:solidFill>
                    </a:rPr>
                    <a:t>Download data Opex  SAP per @SO</a:t>
                  </a:r>
                  <a:endParaRPr lang="id-ID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Down Arrow 27"/>
                <p:cNvSpPr/>
                <p:nvPr/>
              </p:nvSpPr>
              <p:spPr>
                <a:xfrm>
                  <a:off x="1357290" y="3500438"/>
                  <a:ext cx="428628" cy="428628"/>
                </a:xfrm>
                <a:prstGeom prst="downArrow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714348" y="4000504"/>
                  <a:ext cx="1785950" cy="714380"/>
                </a:xfrm>
                <a:prstGeom prst="roundRect">
                  <a:avLst/>
                </a:prstGeom>
                <a:solidFill>
                  <a:srgbClr val="57D3FF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1600" dirty="0" smtClean="0">
                      <a:solidFill>
                        <a:schemeClr val="tx1"/>
                      </a:solidFill>
                    </a:rPr>
                    <a:t>Edit data manual @SO</a:t>
                  </a:r>
                  <a:endParaRPr lang="id-ID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Down Arrow 30"/>
                <p:cNvSpPr/>
                <p:nvPr/>
              </p:nvSpPr>
              <p:spPr>
                <a:xfrm>
                  <a:off x="1357290" y="4786322"/>
                  <a:ext cx="428628" cy="428628"/>
                </a:xfrm>
                <a:prstGeom prst="downArrow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714348" y="5214950"/>
                  <a:ext cx="1785950" cy="714380"/>
                </a:xfrm>
                <a:prstGeom prst="roundRect">
                  <a:avLst/>
                </a:prstGeom>
                <a:solidFill>
                  <a:srgbClr val="57D3FF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sz="1400" dirty="0" smtClean="0">
                      <a:solidFill>
                        <a:schemeClr val="tx1"/>
                      </a:solidFill>
                    </a:rPr>
                    <a:t>analisa opex @SO satu per satu per account</a:t>
                  </a:r>
                  <a:endParaRPr lang="id-ID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Group 28"/>
              <p:cNvGrpSpPr/>
              <p:nvPr/>
            </p:nvGrpSpPr>
            <p:grpSpPr>
              <a:xfrm>
                <a:off x="2101775" y="2937687"/>
                <a:ext cx="2013021" cy="2651599"/>
                <a:chOff x="2101775" y="2937687"/>
                <a:chExt cx="2013021" cy="2651599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2185970" y="2937687"/>
                  <a:ext cx="1928826" cy="208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>
                      <a:solidFill>
                        <a:srgbClr val="C00000"/>
                      </a:solidFill>
                    </a:rPr>
                    <a:t>5 menit</a:t>
                  </a:r>
                  <a:endParaRPr lang="id-ID" sz="1400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185970" y="4214818"/>
                  <a:ext cx="1928826" cy="208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>
                      <a:solidFill>
                        <a:srgbClr val="C00000"/>
                      </a:solidFill>
                    </a:rPr>
                    <a:t>30 menit</a:t>
                  </a:r>
                  <a:endParaRPr lang="id-ID" sz="1400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101775" y="5381232"/>
                  <a:ext cx="1928826" cy="208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>
                      <a:solidFill>
                        <a:srgbClr val="C00000"/>
                      </a:solidFill>
                    </a:rPr>
                    <a:t>34 SO x 5’ = 170 menit</a:t>
                  </a:r>
                  <a:endParaRPr lang="id-ID" sz="1400" b="1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cxnSp>
          <p:nvCxnSpPr>
            <p:cNvPr id="20" name="Straight Connector 19"/>
            <p:cNvCxnSpPr/>
            <p:nvPr/>
          </p:nvCxnSpPr>
          <p:spPr>
            <a:xfrm>
              <a:off x="2643174" y="6072206"/>
              <a:ext cx="20002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2539442" y="6072206"/>
              <a:ext cx="2282080" cy="40226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id-ID" b="1" spc="50" dirty="0" smtClean="0">
                  <a:ln w="11430"/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Total 205 menit</a:t>
              </a:r>
              <a:endParaRPr lang="en-US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28860" y="5000636"/>
            <a:ext cx="6000792" cy="1571636"/>
            <a:chOff x="2500298" y="4572008"/>
            <a:chExt cx="6000792" cy="1571636"/>
          </a:xfrm>
        </p:grpSpPr>
        <p:sp>
          <p:nvSpPr>
            <p:cNvPr id="34" name="Rounded Rectangle 33"/>
            <p:cNvSpPr/>
            <p:nvPr/>
          </p:nvSpPr>
          <p:spPr>
            <a:xfrm>
              <a:off x="2500298" y="5643578"/>
              <a:ext cx="1928826" cy="50006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286512" y="4572008"/>
              <a:ext cx="2214578" cy="50006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36" name="Straight Connector 35"/>
            <p:cNvCxnSpPr>
              <a:stCxn id="34" idx="3"/>
              <a:endCxn id="35" idx="1"/>
            </p:cNvCxnSpPr>
            <p:nvPr/>
          </p:nvCxnSpPr>
          <p:spPr>
            <a:xfrm flipV="1">
              <a:off x="4429124" y="4822041"/>
              <a:ext cx="1857388" cy="107157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357818" y="5429264"/>
              <a:ext cx="571504" cy="21431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572000" y="2143166"/>
            <a:ext cx="4643470" cy="4714858"/>
            <a:chOff x="4857752" y="1714490"/>
            <a:chExt cx="4643470" cy="4714858"/>
          </a:xfrm>
        </p:grpSpPr>
        <p:sp>
          <p:nvSpPr>
            <p:cNvPr id="42" name="32-Point Star 41"/>
            <p:cNvSpPr/>
            <p:nvPr/>
          </p:nvSpPr>
          <p:spPr>
            <a:xfrm>
              <a:off x="6286512" y="5286340"/>
              <a:ext cx="3214710" cy="1143008"/>
            </a:xfrm>
            <a:prstGeom prst="star32">
              <a:avLst>
                <a:gd name="adj" fmla="val 4515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43" name="Group 19"/>
            <p:cNvGrpSpPr/>
            <p:nvPr/>
          </p:nvGrpSpPr>
          <p:grpSpPr>
            <a:xfrm>
              <a:off x="4857752" y="1714490"/>
              <a:ext cx="4286249" cy="3286146"/>
              <a:chOff x="285720" y="1673831"/>
              <a:chExt cx="4697049" cy="3493158"/>
            </a:xfrm>
          </p:grpSpPr>
          <p:grpSp>
            <p:nvGrpSpPr>
              <p:cNvPr id="46" name="Group 30"/>
              <p:cNvGrpSpPr/>
              <p:nvPr/>
            </p:nvGrpSpPr>
            <p:grpSpPr>
              <a:xfrm>
                <a:off x="285720" y="1673831"/>
                <a:ext cx="4697049" cy="2955246"/>
                <a:chOff x="357158" y="2714620"/>
                <a:chExt cx="3757638" cy="1997714"/>
              </a:xfrm>
            </p:grpSpPr>
            <p:grpSp>
              <p:nvGrpSpPr>
                <p:cNvPr id="49" name="Group 24"/>
                <p:cNvGrpSpPr/>
                <p:nvPr/>
              </p:nvGrpSpPr>
              <p:grpSpPr>
                <a:xfrm>
                  <a:off x="357158" y="2714620"/>
                  <a:ext cx="1785950" cy="1997714"/>
                  <a:chOff x="714348" y="2714620"/>
                  <a:chExt cx="1785950" cy="1997714"/>
                </a:xfrm>
              </p:grpSpPr>
              <p:sp>
                <p:nvSpPr>
                  <p:cNvPr id="56" name="Rounded Rectangle 55"/>
                  <p:cNvSpPr/>
                  <p:nvPr/>
                </p:nvSpPr>
                <p:spPr>
                  <a:xfrm>
                    <a:off x="714348" y="2714620"/>
                    <a:ext cx="1785950" cy="714380"/>
                  </a:xfrm>
                  <a:prstGeom prst="round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1600" dirty="0" smtClean="0">
                        <a:solidFill>
                          <a:schemeClr val="bg1"/>
                        </a:solidFill>
                      </a:rPr>
                      <a:t>Download data Opex  SAP per @SO</a:t>
                    </a:r>
                    <a:endParaRPr lang="id-ID" sz="1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7" name="Down Arrow 56"/>
                  <p:cNvSpPr/>
                  <p:nvPr/>
                </p:nvSpPr>
                <p:spPr>
                  <a:xfrm>
                    <a:off x="1357290" y="3500438"/>
                    <a:ext cx="428628" cy="446182"/>
                  </a:xfrm>
                  <a:prstGeom prst="downArrow">
                    <a:avLst/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714348" y="3997954"/>
                    <a:ext cx="1785950" cy="714380"/>
                  </a:xfrm>
                  <a:prstGeom prst="round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sz="1400" dirty="0" smtClean="0">
                        <a:solidFill>
                          <a:schemeClr val="bg1"/>
                        </a:solidFill>
                      </a:rPr>
                      <a:t>Proses menggunakan Tools Analisa Opex</a:t>
                    </a:r>
                    <a:endParaRPr lang="id-ID" sz="1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1" name="Group 28"/>
                <p:cNvGrpSpPr/>
                <p:nvPr/>
              </p:nvGrpSpPr>
              <p:grpSpPr>
                <a:xfrm>
                  <a:off x="2185969" y="2937687"/>
                  <a:ext cx="1928827" cy="1538093"/>
                  <a:chOff x="2185969" y="2937687"/>
                  <a:chExt cx="1928827" cy="1538093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2185970" y="2937687"/>
                    <a:ext cx="1928826" cy="208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sz="1400" b="1" dirty="0" smtClean="0">
                        <a:solidFill>
                          <a:srgbClr val="C00000"/>
                        </a:solidFill>
                      </a:rPr>
                      <a:t>5 menit</a:t>
                    </a:r>
                    <a:endParaRPr lang="id-ID" sz="1400" b="1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185969" y="4254620"/>
                    <a:ext cx="1928826" cy="2211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d-ID" sz="1400" b="1" dirty="0" smtClean="0">
                        <a:solidFill>
                          <a:srgbClr val="C00000"/>
                        </a:solidFill>
                      </a:rPr>
                      <a:t>1 menit</a:t>
                    </a:r>
                    <a:endParaRPr lang="id-ID" sz="1400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</p:grpSp>
          <p:cxnSp>
            <p:nvCxnSpPr>
              <p:cNvPr id="47" name="Straight Connector 46"/>
              <p:cNvCxnSpPr/>
              <p:nvPr/>
            </p:nvCxnSpPr>
            <p:spPr>
              <a:xfrm>
                <a:off x="2643174" y="4559482"/>
                <a:ext cx="20002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2166298" y="4676242"/>
                <a:ext cx="2346797" cy="4907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id-ID" sz="2400" b="1" spc="50" dirty="0" smtClean="0">
                    <a:ln w="11430"/>
                    <a:solidFill>
                      <a:srgbClr val="FF0000"/>
                    </a:soli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Total 6 menit</a:t>
                </a:r>
                <a:endParaRPr lang="en-US" sz="2400" b="1" spc="50" dirty="0">
                  <a:ln w="11430"/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500826" y="5572092"/>
              <a:ext cx="28575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dirty="0" smtClean="0"/>
                <a:t>Dengan adanya Tools ini maka hanya butuh waktu 6 menit untuk olah data &amp; analisa</a:t>
              </a:r>
              <a:endParaRPr lang="id-ID" sz="1400" dirty="0"/>
            </a:p>
          </p:txBody>
        </p:sp>
      </p:grpSp>
      <p:sp>
        <p:nvSpPr>
          <p:cNvPr id="60" name="Rectangle 59"/>
          <p:cNvSpPr/>
          <p:nvPr/>
        </p:nvSpPr>
        <p:spPr>
          <a:xfrm rot="19503084">
            <a:off x="1911347" y="2913633"/>
            <a:ext cx="5179624" cy="1569660"/>
          </a:xfrm>
          <a:prstGeom prst="rect">
            <a:avLst/>
          </a:prstGeom>
          <a:solidFill>
            <a:srgbClr val="C00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d-ID" sz="9600" b="1" cap="none" spc="0" dirty="0" smtClean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Success</a:t>
            </a:r>
            <a:endParaRPr lang="en-US" sz="9600" b="1" cap="none" spc="0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-571536" y="544502"/>
            <a:ext cx="9144000" cy="1312862"/>
          </a:xfrm>
          <a:prstGeom prst="rect">
            <a:avLst/>
          </a:prstGeom>
        </p:spPr>
        <p:txBody>
          <a:bodyPr vert="horz" lIns="0" tIns="0" rIns="0" bIns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    Step-</a:t>
            </a:r>
            <a:r>
              <a:rPr kumimoji="0" lang="id-ID" sz="36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7</a:t>
            </a:r>
            <a:r>
              <a:rPr kumimoji="0" lang="en-US" sz="2000" b="0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       </a:t>
            </a:r>
            <a:r>
              <a:rPr lang="id-ID" sz="2000" cap="all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Standardisasi</a:t>
            </a:r>
            <a:r>
              <a:rPr kumimoji="0" lang="id-ID" sz="2000" b="0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id-ID" sz="2000" b="0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1" i="0" u="none" strike="noStrike" kern="1200" cap="all" spc="0" normalizeH="0" baseline="0" noProof="0" dirty="0" smtClean="0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034" y="1071546"/>
            <a:ext cx="7929618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342900" lvl="3" indent="-342900" algn="ctr"/>
            <a:r>
              <a:rPr lang="id-ID" sz="2000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Standardisasi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1714488"/>
            <a:ext cx="2357454" cy="1058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571612"/>
            <a:ext cx="3143272" cy="1285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3857620" y="2928934"/>
            <a:ext cx="485778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Standar Proses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Menggunakan ‘tools detail analisa opex’ untuk menfasilitasi proses analisa opex agar lebih cepat. 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Menginformasikan dan mengirimkan hasil analisa opex bulan berjalan kepada seluruh pihak yang berkepentingan di SO (AFSO dan SO Head) dalam periode mingguan.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Standar Hasil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Finance Operation, AFSO dan SO Head dapat memonitor penggunaan dan efisiensi dari seluruh detail opex pada bulan berjalan yang terjadi di SO nya serta dapat pula membandingkannya dengan SO lain.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id-ID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Opex yang digunakan sesuai dengan budget.</a:t>
            </a:r>
            <a:endParaRPr kumimoji="0" lang="id-ID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597" y="3071810"/>
            <a:ext cx="2632395" cy="3305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email">
            <a:lum/>
          </a:blip>
          <a:srcRect/>
          <a:stretch>
            <a:fillRect/>
          </a:stretch>
        </p:blipFill>
        <p:spPr bwMode="auto">
          <a:xfrm>
            <a:off x="142844" y="3571876"/>
            <a:ext cx="8929717" cy="3214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4500562" y="285735"/>
            <a:ext cx="4286250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r">
              <a:tabLst>
                <a:tab pos="723900" algn="l"/>
                <a:tab pos="1447800" algn="l"/>
              </a:tabLst>
            </a:pPr>
            <a:r>
              <a:rPr lang="id-ID" sz="4400" b="1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latin typeface="Calibri" pitchFamily="34" charset="0"/>
              </a:rPr>
              <a:t>PENDAHULUAN</a:t>
            </a:r>
            <a:endParaRPr lang="id-ID" sz="4400" b="1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45689" y="862596"/>
            <a:ext cx="4955203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d-ID" sz="5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Region Jateng</a:t>
            </a:r>
            <a:endParaRPr lang="en-US" sz="5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034" y="1857364"/>
            <a:ext cx="8143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id-ID" i="1" dirty="0" smtClean="0">
                <a:latin typeface="Calibri" pitchFamily="34" charset="0"/>
              </a:rPr>
              <a:t>SEMAKIN BERKEMBANGNYA BISNIS RETAIL SEPEDA MOTOH HONDA DAN DIIKUTI DENGAN SEMAKIN BANYAKNYA TRANSAKSI YANG TERJADI DI TIAP CABANG SO MENYEBABABKAN OPEX YANG TERUS MENINGKAT DARI TAHUN KE TAHUN.</a:t>
            </a:r>
          </a:p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id-ID" i="1" dirty="0" smtClean="0">
                <a:latin typeface="Calibri" pitchFamily="34" charset="0"/>
              </a:rPr>
              <a:t>FINANCE OPERATION DITUNTUT UNTUK DAPAT MENGANALISA OPEX SECARA CEPAT DAN TEPAT DAN MEMONITOR KEWAJARAN OPEX PADA TIAP-TIAP AKUN DI SETIAP CABANG SO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id-ID" i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/>
          <p:cNvGraphicFramePr/>
          <p:nvPr/>
        </p:nvGraphicFramePr>
        <p:xfrm>
          <a:off x="-1071602" y="857232"/>
          <a:ext cx="6357918" cy="3643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ctangle 14"/>
          <p:cNvSpPr/>
          <p:nvPr/>
        </p:nvSpPr>
        <p:spPr>
          <a:xfrm>
            <a:off x="5214942" y="1357298"/>
            <a:ext cx="3357586" cy="175432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id-ID" b="1" u="sng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FOCUS PROJECT</a:t>
            </a:r>
          </a:p>
          <a:p>
            <a:pPr algn="just"/>
            <a:r>
              <a:rPr lang="id-ID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 ini akan difokuskan pada kegiatan yang belum optimal dilakukan oleh yaitu  Kepatuhan terhadap SOP bagi seluruh SO region Jateng. </a:t>
            </a:r>
            <a:endParaRPr lang="id-ID" dirty="0"/>
          </a:p>
        </p:txBody>
      </p:sp>
      <p:sp>
        <p:nvSpPr>
          <p:cNvPr id="16" name="Striped Right Arrow 15"/>
          <p:cNvSpPr/>
          <p:nvPr/>
        </p:nvSpPr>
        <p:spPr>
          <a:xfrm rot="1286381">
            <a:off x="2795664" y="1414789"/>
            <a:ext cx="2363645" cy="500066"/>
          </a:xfrm>
          <a:prstGeom prst="stripedRightArrow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 rot="21103115">
            <a:off x="1603562" y="2163456"/>
            <a:ext cx="1303344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Supervisi &amp; </a:t>
            </a:r>
          </a:p>
          <a:p>
            <a:pPr algn="ctr"/>
            <a:r>
              <a:rPr lang="id-ID" sz="1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cek bsa</a:t>
            </a:r>
            <a:endParaRPr lang="en-US" sz="1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 rot="21221174">
            <a:off x="160962" y="3602641"/>
            <a:ext cx="1280382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Via email, </a:t>
            </a:r>
          </a:p>
          <a:p>
            <a:pPr algn="ctr"/>
            <a:r>
              <a:rPr lang="id-ID" sz="1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jabber, telp</a:t>
            </a:r>
            <a:endParaRPr lang="en-US" sz="1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2976" y="4478545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dirty="0" smtClean="0"/>
              <a:t>Done! Project th 2016</a:t>
            </a:r>
            <a:endParaRPr lang="id-ID" sz="1400" dirty="0"/>
          </a:p>
        </p:txBody>
      </p:sp>
      <p:grpSp>
        <p:nvGrpSpPr>
          <p:cNvPr id="2" name="Group 20"/>
          <p:cNvGrpSpPr/>
          <p:nvPr/>
        </p:nvGrpSpPr>
        <p:grpSpPr>
          <a:xfrm>
            <a:off x="2357422" y="3857628"/>
            <a:ext cx="792000" cy="612000"/>
            <a:chOff x="4429124" y="5500702"/>
            <a:chExt cx="571504" cy="714380"/>
          </a:xfrm>
        </p:grpSpPr>
        <p:cxnSp>
          <p:nvCxnSpPr>
            <p:cNvPr id="18" name="Straight Connector 17"/>
            <p:cNvCxnSpPr/>
            <p:nvPr/>
          </p:nvCxnSpPr>
          <p:spPr>
            <a:xfrm rot="16200000" flipH="1">
              <a:off x="4357686" y="6000768"/>
              <a:ext cx="285752" cy="1428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4429124" y="5643578"/>
              <a:ext cx="714380" cy="428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angle 1"/>
          <p:cNvSpPr txBox="1">
            <a:spLocks noChangeArrowheads="1"/>
          </p:cNvSpPr>
          <p:nvPr/>
        </p:nvSpPr>
        <p:spPr>
          <a:xfrm>
            <a:off x="-571536" y="473064"/>
            <a:ext cx="9144000" cy="1312862"/>
          </a:xfrm>
          <a:prstGeom prst="rect">
            <a:avLst/>
          </a:prstGeom>
        </p:spPr>
        <p:txBody>
          <a:bodyPr vert="horz" lIns="0" tIns="0" rIns="0" bIns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    Step-</a:t>
            </a:r>
            <a:r>
              <a:rPr kumimoji="0" lang="id-ID" sz="36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8</a:t>
            </a:r>
            <a:r>
              <a:rPr kumimoji="0" lang="en-US" sz="2000" b="0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      </a:t>
            </a:r>
            <a:r>
              <a:rPr kumimoji="0" lang="id-ID" sz="2000" b="0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Rencana Berikutnya</a:t>
            </a:r>
            <a:br>
              <a:rPr kumimoji="0" lang="id-ID" sz="2000" b="0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1" i="0" u="none" strike="noStrike" kern="1200" cap="all" spc="0" normalizeH="0" baseline="0" noProof="0" dirty="0" smtClean="0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20"/>
          <p:cNvGrpSpPr/>
          <p:nvPr/>
        </p:nvGrpSpPr>
        <p:grpSpPr>
          <a:xfrm>
            <a:off x="3786182" y="2531248"/>
            <a:ext cx="792000" cy="612000"/>
            <a:chOff x="4429124" y="5500702"/>
            <a:chExt cx="571504" cy="714380"/>
          </a:xfrm>
        </p:grpSpPr>
        <p:cxnSp>
          <p:nvCxnSpPr>
            <p:cNvPr id="21" name="Straight Connector 20"/>
            <p:cNvCxnSpPr/>
            <p:nvPr/>
          </p:nvCxnSpPr>
          <p:spPr>
            <a:xfrm rot="16200000" flipH="1">
              <a:off x="4357686" y="6000768"/>
              <a:ext cx="285752" cy="1428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4429124" y="5643578"/>
              <a:ext cx="714380" cy="428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786050" y="3143248"/>
            <a:ext cx="214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dirty="0" smtClean="0"/>
              <a:t>Done! Project th2017</a:t>
            </a:r>
            <a:endParaRPr lang="id-ID" sz="1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428992" y="3500438"/>
          <a:ext cx="5175165" cy="1480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45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63305">
                <a:tc rowSpan="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i="0" u="none" strike="noStrike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Okt 17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Nov 17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DES 17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JAN 18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FEB 18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MAR 18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57924">
                <a:tc vMerge="1"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2397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75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0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0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826" marR="8826" marT="88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500034" y="4929198"/>
            <a:ext cx="2786082" cy="1857388"/>
            <a:chOff x="1676400" y="285728"/>
            <a:chExt cx="5334000" cy="3657600"/>
          </a:xfrm>
        </p:grpSpPr>
        <p:sp>
          <p:nvSpPr>
            <p:cNvPr id="25" name="Rectangle 24"/>
            <p:cNvSpPr/>
            <p:nvPr/>
          </p:nvSpPr>
          <p:spPr>
            <a:xfrm>
              <a:off x="5943600" y="1047728"/>
              <a:ext cx="990600" cy="220980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id-ID" dirty="0">
                  <a:solidFill>
                    <a:schemeClr val="tx1"/>
                  </a:solidFill>
                </a:rPr>
                <a:t>`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676400" y="285728"/>
              <a:ext cx="5334000" cy="3657600"/>
              <a:chOff x="1676400" y="285728"/>
              <a:chExt cx="5334000" cy="36576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876800" y="285728"/>
                <a:ext cx="1066800" cy="365760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id-ID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86200" y="742928"/>
                <a:ext cx="990600" cy="2819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id-ID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743200" y="423866"/>
                <a:ext cx="1143000" cy="350520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676400" y="971528"/>
                <a:ext cx="1066800" cy="22860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5"/>
              <p:cNvSpPr txBox="1">
                <a:spLocks noChangeArrowheads="1"/>
              </p:cNvSpPr>
              <p:nvPr/>
            </p:nvSpPr>
            <p:spPr bwMode="auto">
              <a:xfrm>
                <a:off x="1676400" y="1539929"/>
                <a:ext cx="5334000" cy="1014151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id-ID" sz="2000" b="1" dirty="0">
                    <a:latin typeface="Arial" pitchFamily="34" charset="0"/>
                    <a:cs typeface="Arial" pitchFamily="34" charset="0"/>
                  </a:rPr>
                  <a:t>THANK YOU</a:t>
                </a:r>
              </a:p>
            </p:txBody>
          </p:sp>
        </p:grpSp>
      </p:grpSp>
      <p:pic>
        <p:nvPicPr>
          <p:cNvPr id="33" name="Picture 2" descr="http://www.emailmarketing.net/wp-content/uploads/2011/03/Email-Marketing-Metrics-small.jpg"/>
          <p:cNvPicPr>
            <a:picLocks noChangeAspect="1" noChangeArrowheads="1"/>
          </p:cNvPicPr>
          <p:nvPr/>
        </p:nvPicPr>
        <p:blipFill>
          <a:blip r:embed="rId8" cstate="email">
            <a:lum bright="-24000" contrast="31000"/>
          </a:blip>
          <a:srcRect/>
          <a:stretch>
            <a:fillRect/>
          </a:stretch>
        </p:blipFill>
        <p:spPr bwMode="auto">
          <a:xfrm>
            <a:off x="5357818" y="5286412"/>
            <a:ext cx="3286148" cy="1428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428992" y="4978578"/>
            <a:ext cx="1857388" cy="1950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85720" y="1071546"/>
            <a:ext cx="8643998" cy="428628"/>
          </a:xfrm>
          <a:prstGeom prst="rect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i="1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KEGIATAN RUTIN FINANCE OPERATION CONTROLLER</a:t>
            </a:r>
            <a:endParaRPr lang="id-ID" sz="2400" i="1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14" name="Diagram 13"/>
          <p:cNvGraphicFramePr/>
          <p:nvPr/>
        </p:nvGraphicFramePr>
        <p:xfrm>
          <a:off x="-1500166" y="1571612"/>
          <a:ext cx="9144000" cy="5286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ctangle 14"/>
          <p:cNvSpPr/>
          <p:nvPr/>
        </p:nvSpPr>
        <p:spPr>
          <a:xfrm>
            <a:off x="6357950" y="2161184"/>
            <a:ext cx="2643174" cy="403187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id-ID" sz="32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FOCUS PROJECT</a:t>
            </a:r>
          </a:p>
          <a:p>
            <a:pPr algn="just"/>
            <a:r>
              <a:rPr lang="id-ID" sz="32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algn="just"/>
            <a:r>
              <a:rPr lang="id-ID" sz="2000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 ini akan difokuskan pada kegiatan yang belum optimal dilakukan oleh yaitu  monitoring &amp; Analisa Opex yang berada di seluruh SO region Jateng. 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 rot="20060293">
            <a:off x="5559650" y="3165666"/>
            <a:ext cx="1000132" cy="500066"/>
          </a:xfrm>
          <a:prstGeom prst="stripedRightArrow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4128198" y="3571876"/>
            <a:ext cx="1944000" cy="1285884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1600" dirty="0" smtClean="0"/>
              <a:t>Monitoring &amp; Analisa Opex</a:t>
            </a:r>
            <a:endParaRPr lang="id-ID" sz="1600" dirty="0"/>
          </a:p>
        </p:txBody>
      </p:sp>
      <p:sp>
        <p:nvSpPr>
          <p:cNvPr id="8" name="Rectangle 7"/>
          <p:cNvSpPr/>
          <p:nvPr/>
        </p:nvSpPr>
        <p:spPr>
          <a:xfrm rot="21103115">
            <a:off x="2196137" y="2563389"/>
            <a:ext cx="1947801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Supervisi &amp; cek bsa</a:t>
            </a:r>
            <a:endParaRPr lang="en-US" sz="1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 rot="21221174">
            <a:off x="18805" y="4616785"/>
            <a:ext cx="2138878" cy="45994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Via email, jabber, telp</a:t>
            </a:r>
            <a:endParaRPr lang="en-US" sz="1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7686" y="5857892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dirty="0" smtClean="0"/>
              <a:t>Done! Project th 2016</a:t>
            </a:r>
            <a:endParaRPr lang="id-ID" sz="1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57620" y="5643578"/>
            <a:ext cx="792000" cy="612000"/>
            <a:chOff x="4429124" y="5500702"/>
            <a:chExt cx="571504" cy="714380"/>
          </a:xfrm>
        </p:grpSpPr>
        <p:cxnSp>
          <p:nvCxnSpPr>
            <p:cNvPr id="18" name="Straight Connector 17"/>
            <p:cNvCxnSpPr/>
            <p:nvPr/>
          </p:nvCxnSpPr>
          <p:spPr>
            <a:xfrm rot="16200000" flipH="1">
              <a:off x="4357686" y="6000768"/>
              <a:ext cx="285752" cy="1428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4429124" y="5643578"/>
              <a:ext cx="714380" cy="4286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500562" y="285735"/>
            <a:ext cx="4286250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r">
              <a:tabLst>
                <a:tab pos="723900" algn="l"/>
                <a:tab pos="1447800" algn="l"/>
              </a:tabLst>
            </a:pPr>
            <a:r>
              <a:rPr lang="id-ID" sz="4400" b="1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latin typeface="Calibri" pitchFamily="34" charset="0"/>
              </a:rPr>
              <a:t>PENDAHULUAN</a:t>
            </a:r>
            <a:endParaRPr lang="id-ID" sz="4400" b="1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Graphic spid="14" grpId="0">
        <p:bldAsOne/>
      </p:bldGraphic>
      <p:bldP spid="15" grpId="1" animBg="1"/>
      <p:bldP spid="16" grpId="0" animBg="1"/>
      <p:bldP spid="16" grpId="1" animBg="1"/>
      <p:bldP spid="7" grpId="0" animBg="1"/>
      <p:bldP spid="8" grpId="0" animBg="1"/>
      <p:bldP spid="10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428660" y="1119830"/>
            <a:ext cx="91440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id-ID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Kondisi opex di so saat ini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2876" y="71414"/>
            <a:ext cx="3357554" cy="1143008"/>
            <a:chOff x="71438" y="1500174"/>
            <a:chExt cx="4357686" cy="2341561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1438" y="1500174"/>
              <a:ext cx="4214810" cy="2341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sp>
          <p:nvSpPr>
            <p:cNvPr id="15" name="Oval 14"/>
            <p:cNvSpPr/>
            <p:nvPr/>
          </p:nvSpPr>
          <p:spPr>
            <a:xfrm>
              <a:off x="3428992" y="2143116"/>
              <a:ext cx="1000132" cy="10001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lIns="36000" tIns="0" rIns="0" bIns="108000" rtlCol="0" anchor="ctr"/>
            <a:lstStyle/>
            <a:p>
              <a:pPr algn="ctr"/>
              <a:r>
                <a:rPr lang="id-ID" sz="3200" dirty="0" smtClean="0"/>
                <a:t>34</a:t>
              </a:r>
              <a:endParaRPr lang="id-ID" sz="3200" dirty="0"/>
            </a:p>
          </p:txBody>
        </p:sp>
      </p:grp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07" y="1500174"/>
            <a:ext cx="3000395" cy="528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30" name="Group 29"/>
          <p:cNvGrpSpPr/>
          <p:nvPr/>
        </p:nvGrpSpPr>
        <p:grpSpPr>
          <a:xfrm>
            <a:off x="3143240" y="1714488"/>
            <a:ext cx="3500462" cy="4786346"/>
            <a:chOff x="3643306" y="1714488"/>
            <a:chExt cx="3643338" cy="4786346"/>
          </a:xfrm>
        </p:grpSpPr>
        <p:sp>
          <p:nvSpPr>
            <p:cNvPr id="18" name="Rounded Rectangle 17"/>
            <p:cNvSpPr/>
            <p:nvPr/>
          </p:nvSpPr>
          <p:spPr>
            <a:xfrm>
              <a:off x="3643306" y="3429000"/>
              <a:ext cx="1785950" cy="135732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>
                  <a:solidFill>
                    <a:schemeClr val="tx1"/>
                  </a:solidFill>
                </a:rPr>
                <a:t>7 Akun Variable Expense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500694" y="3429000"/>
              <a:ext cx="1785950" cy="135732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>
                  <a:solidFill>
                    <a:schemeClr val="tx1"/>
                  </a:solidFill>
                </a:rPr>
                <a:t>37 Akun Fixed Expense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572000" y="1714488"/>
              <a:ext cx="1785950" cy="1357322"/>
            </a:xfrm>
            <a:prstGeom prst="round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800" b="1" dirty="0" smtClean="0">
                  <a:solidFill>
                    <a:schemeClr val="tx1"/>
                  </a:solidFill>
                </a:rPr>
                <a:t>OPEX 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643306" y="5143512"/>
              <a:ext cx="1785950" cy="135732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d-ID" sz="1200" b="1" dirty="0" smtClean="0">
                  <a:solidFill>
                    <a:schemeClr val="tx1"/>
                  </a:solidFill>
                </a:rPr>
                <a:t>Ytd Sep 2016</a:t>
              </a:r>
            </a:p>
            <a:p>
              <a:pPr algn="ctr"/>
              <a:endParaRPr lang="id-ID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id-ID" sz="1200" b="1" dirty="0" smtClean="0">
                  <a:solidFill>
                    <a:schemeClr val="tx1"/>
                  </a:solidFill>
                </a:rPr>
                <a:t>Rp 20.735.882.007</a:t>
              </a:r>
              <a:endParaRPr lang="id-ID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500694" y="5143512"/>
              <a:ext cx="1785950" cy="135732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id-ID" sz="1200" b="1" dirty="0" smtClean="0">
                  <a:solidFill>
                    <a:schemeClr val="tx1"/>
                  </a:solidFill>
                </a:rPr>
                <a:t>Ytd Sep 2016 </a:t>
              </a:r>
            </a:p>
            <a:p>
              <a:pPr algn="ctr"/>
              <a:endParaRPr lang="id-ID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id-ID" sz="1200" b="1" dirty="0" smtClean="0">
                  <a:solidFill>
                    <a:schemeClr val="tx1"/>
                  </a:solidFill>
                </a:rPr>
                <a:t>Rp 38.203.142.413</a:t>
              </a:r>
              <a:endParaRPr lang="id-ID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4500562" y="4714884"/>
              <a:ext cx="238127" cy="428628"/>
            </a:xfrm>
            <a:prstGeom prst="down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6262699" y="4714884"/>
              <a:ext cx="238127" cy="428628"/>
            </a:xfrm>
            <a:prstGeom prst="down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6119823" y="3000372"/>
              <a:ext cx="238127" cy="428628"/>
            </a:xfrm>
            <a:prstGeom prst="downArrow">
              <a:avLst/>
            </a:prstGeom>
            <a:scene3d>
              <a:camera prst="orthographicFront">
                <a:rot lat="0" lon="0" rev="1800000"/>
              </a:camera>
              <a:lightRig rig="threePt" dir="t"/>
            </a:scene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Down Arrow 28"/>
            <p:cNvSpPr/>
            <p:nvPr/>
          </p:nvSpPr>
          <p:spPr>
            <a:xfrm>
              <a:off x="4619625" y="3000372"/>
              <a:ext cx="238127" cy="428628"/>
            </a:xfrm>
            <a:prstGeom prst="downArrow">
              <a:avLst/>
            </a:prstGeom>
            <a:scene3d>
              <a:camera prst="orthographicFront">
                <a:rot lat="0" lon="0" rev="19200000"/>
              </a:camera>
              <a:lightRig rig="threePt" dir="t"/>
            </a:scene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6715140" y="1714488"/>
            <a:ext cx="2357422" cy="47863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>
                <a:solidFill>
                  <a:schemeClr val="tx1"/>
                </a:solidFill>
              </a:rPr>
              <a:t>Terdapat total 44 akun yang perlu di monitor dan dianalisa pada masing-masing 34 cabang SO. Transaksi yang terjadi atas akun tsb pada ytd Sep 2016 mencapai &gt; Rp58,9 Milyar</a:t>
            </a:r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4500562" y="285735"/>
            <a:ext cx="4286250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r">
              <a:tabLst>
                <a:tab pos="723900" algn="l"/>
                <a:tab pos="1447800" algn="l"/>
              </a:tabLst>
            </a:pPr>
            <a:r>
              <a:rPr lang="id-ID" sz="4400" b="1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latin typeface="Calibri" pitchFamily="34" charset="0"/>
              </a:rPr>
              <a:t>PENDAHULUAN</a:t>
            </a:r>
            <a:endParaRPr lang="id-ID" sz="4400" b="1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42910" y="3929066"/>
            <a:ext cx="3643338" cy="646332"/>
            <a:chOff x="0" y="-24831"/>
            <a:chExt cx="3643942" cy="646117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16" name="Rectangle 15"/>
            <p:cNvSpPr/>
            <p:nvPr/>
          </p:nvSpPr>
          <p:spPr>
            <a:xfrm>
              <a:off x="0" y="43195"/>
              <a:ext cx="3215243" cy="536379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bliqueTopLeft" fov="600000">
                <a:rot lat="0" lon="0" rev="0"/>
              </a:camera>
              <a:lightRig rig="balanced" dir="t">
                <a:rot lat="0" lon="0" rev="192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s-Latn-BA" sz="3600" dirty="0">
                  <a:solidFill>
                    <a:schemeClr val="accent6">
                      <a:lumMod val="75000"/>
                    </a:schemeClr>
                  </a:solidFill>
                  <a:latin typeface="Segoe UI Light" pitchFamily="34" charset="0"/>
                </a:rPr>
                <a:t>          </a:t>
              </a:r>
            </a:p>
          </p:txBody>
        </p:sp>
        <p:sp>
          <p:nvSpPr>
            <p:cNvPr id="12297" name="Rectangle 16"/>
            <p:cNvSpPr>
              <a:spLocks noChangeArrowheads="1"/>
            </p:cNvSpPr>
            <p:nvPr/>
          </p:nvSpPr>
          <p:spPr bwMode="auto">
            <a:xfrm>
              <a:off x="1209048" y="186024"/>
              <a:ext cx="2434894" cy="338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id-ID" sz="1600" dirty="0" smtClean="0">
                  <a:solidFill>
                    <a:schemeClr val="bg1"/>
                  </a:solidFill>
                </a:rPr>
                <a:t>Voice Of</a:t>
              </a:r>
              <a:r>
                <a:rPr lang="id-ID" sz="1600" dirty="0">
                  <a:solidFill>
                    <a:schemeClr val="bg1"/>
                  </a:solidFill>
                </a:rPr>
                <a:t> </a:t>
              </a:r>
              <a:r>
                <a:rPr lang="id-ID" sz="1600" dirty="0" smtClean="0">
                  <a:solidFill>
                    <a:schemeClr val="bg1"/>
                  </a:solidFill>
                </a:rPr>
                <a:t>Customer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5600" y="-24831"/>
              <a:ext cx="1313397" cy="646117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cs typeface="+mn-cs"/>
                </a:rPr>
                <a:t>VOC </a:t>
              </a:r>
            </a:p>
          </p:txBody>
        </p:sp>
      </p:grpSp>
      <p:pic>
        <p:nvPicPr>
          <p:cNvPr id="21" name="Picture 4" descr="C:\Users\teguha028093\Pictures\MB\Voice-of-the-customer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71472" y="1542920"/>
            <a:ext cx="3929058" cy="6716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7" name="Rectangle 1"/>
          <p:cNvSpPr>
            <a:spLocks noGrp="1" noChangeArrowheads="1"/>
          </p:cNvSpPr>
          <p:nvPr>
            <p:ph type="title"/>
          </p:nvPr>
        </p:nvSpPr>
        <p:spPr>
          <a:xfrm>
            <a:off x="-428596" y="901692"/>
            <a:ext cx="9144000" cy="1312862"/>
          </a:xfrm>
        </p:spPr>
        <p:txBody>
          <a:bodyPr lIns="0" tIns="0" rIns="0" bIns="0">
            <a:normAutofit fontScale="90000"/>
          </a:bodyPr>
          <a:lstStyle/>
          <a:p>
            <a:pPr algn="r" fontAlgn="auto">
              <a:lnSpc>
                <a:spcPct val="102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b="1" dirty="0" smtClean="0">
                <a:solidFill>
                  <a:srgbClr val="FF0000"/>
                </a:solidFill>
              </a:rPr>
              <a:t>     Step-1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id-ID" sz="2000" dirty="0" smtClean="0">
                <a:solidFill>
                  <a:srgbClr val="FF0000"/>
                </a:solidFill>
              </a:rPr>
              <a:t>MENENTUKAN TEMA &amp; ANALISA SITUASI </a:t>
            </a:r>
            <a:br>
              <a:rPr lang="id-ID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endParaRPr lang="en-US" sz="1800" b="1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b="26316"/>
          <a:stretch>
            <a:fillRect/>
          </a:stretch>
        </p:blipFill>
        <p:spPr bwMode="auto">
          <a:xfrm>
            <a:off x="628622" y="4572008"/>
            <a:ext cx="751527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642910" y="2428868"/>
            <a:ext cx="3643338" cy="646331"/>
            <a:chOff x="0" y="-24831"/>
            <a:chExt cx="3643942" cy="646116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15" name="Rectangle 14"/>
            <p:cNvSpPr/>
            <p:nvPr/>
          </p:nvSpPr>
          <p:spPr>
            <a:xfrm>
              <a:off x="0" y="43195"/>
              <a:ext cx="3215243" cy="536379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bliqueTopLeft" fov="600000">
                <a:rot lat="0" lon="0" rev="0"/>
              </a:camera>
              <a:lightRig rig="balanced" dir="t">
                <a:rot lat="0" lon="0" rev="192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bs-Latn-BA" sz="3600" dirty="0">
                  <a:solidFill>
                    <a:schemeClr val="accent6">
                      <a:lumMod val="75000"/>
                    </a:schemeClr>
                  </a:solidFill>
                  <a:latin typeface="Segoe UI Light" pitchFamily="34" charset="0"/>
                </a:rPr>
                <a:t>          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209048" y="186024"/>
              <a:ext cx="2434894" cy="338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>
              <a:spAutoFit/>
            </a:bodyPr>
            <a:lstStyle/>
            <a:p>
              <a:r>
                <a:rPr lang="id-ID" sz="1600" dirty="0" smtClean="0">
                  <a:solidFill>
                    <a:schemeClr val="bg1"/>
                  </a:solidFill>
                </a:rPr>
                <a:t>Voice Of</a:t>
              </a:r>
              <a:r>
                <a:rPr lang="id-ID" sz="1600" dirty="0">
                  <a:solidFill>
                    <a:schemeClr val="bg1"/>
                  </a:solidFill>
                </a:rPr>
                <a:t> </a:t>
              </a:r>
              <a:r>
                <a:rPr lang="id-ID" sz="1600" dirty="0" smtClean="0">
                  <a:solidFill>
                    <a:schemeClr val="bg1"/>
                  </a:solidFill>
                </a:rPr>
                <a:t>Business</a:t>
              </a:r>
              <a:endParaRPr lang="id-ID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5600" y="-24831"/>
              <a:ext cx="1196679" cy="64611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3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cs typeface="+mn-cs"/>
                </a:rPr>
                <a:t>VOB </a:t>
              </a:r>
              <a:endParaRPr lang="id-ID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4462" y="3071810"/>
            <a:ext cx="7488000" cy="7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4572000" y="3929066"/>
            <a:ext cx="4000528" cy="1428760"/>
          </a:xfrm>
          <a:prstGeom prst="roundRect">
            <a:avLst/>
          </a:prstGeom>
          <a:solidFill>
            <a:srgbClr val="FF0000">
              <a:alpha val="22000"/>
            </a:srgbClr>
          </a:solidFill>
          <a:ln w="412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>
            <a:off x="214282" y="1181385"/>
            <a:ext cx="8715436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 algn="ctr"/>
            <a:r>
              <a:rPr lang="id-ID" sz="2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Kendala Proses Monitoring Opex </a:t>
            </a:r>
            <a:endParaRPr lang="id-ID" sz="24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2000240"/>
            <a:ext cx="4000528" cy="32316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id-ID" sz="1600" dirty="0" smtClean="0"/>
              <a:t>Proses monitoring dilakukan dengan cara men-</a:t>
            </a:r>
            <a:r>
              <a:rPr lang="id-ID" sz="1600" i="1" dirty="0" smtClean="0"/>
              <a:t>download </a:t>
            </a:r>
            <a:r>
              <a:rPr lang="id-ID" sz="1600" dirty="0" smtClean="0"/>
              <a:t>data </a:t>
            </a:r>
            <a:r>
              <a:rPr lang="id-ID" sz="1600" i="1" dirty="0" smtClean="0"/>
              <a:t>SAP</a:t>
            </a:r>
            <a:r>
              <a:rPr lang="id-ID" sz="1600" dirty="0" smtClean="0"/>
              <a:t> per masing-masing SO all account opex untuk kemudian dilakukan pengecekan kewajaran atas transaksi opex. </a:t>
            </a:r>
          </a:p>
          <a:p>
            <a:pPr algn="ctr"/>
            <a:r>
              <a:rPr lang="id-ID" sz="1600" dirty="0" smtClean="0"/>
              <a:t>Proses ini memakan waktu </a:t>
            </a:r>
          </a:p>
          <a:p>
            <a:pPr algn="ctr"/>
            <a:r>
              <a:rPr lang="id-ID" sz="1600" b="1" dirty="0" smtClean="0">
                <a:solidFill>
                  <a:srgbClr val="FF0000"/>
                </a:solidFill>
              </a:rPr>
              <a:t>Total 205 menit untuk all 34 SO. </a:t>
            </a:r>
          </a:p>
          <a:p>
            <a:pPr algn="ctr"/>
            <a:endParaRPr lang="id-ID" sz="1600" b="1" dirty="0" smtClean="0">
              <a:solidFill>
                <a:srgbClr val="FF0000"/>
              </a:solidFill>
            </a:endParaRPr>
          </a:p>
          <a:p>
            <a:pPr algn="ctr"/>
            <a:r>
              <a:rPr lang="id-ID" sz="1600" b="1" dirty="0" smtClean="0"/>
              <a:t>Kesimpulan: </a:t>
            </a:r>
            <a:endParaRPr lang="id-ID" sz="1600" b="1" dirty="0" smtClean="0">
              <a:solidFill>
                <a:srgbClr val="FF0000"/>
              </a:solidFill>
            </a:endParaRPr>
          </a:p>
          <a:p>
            <a:pPr algn="ctr"/>
            <a:r>
              <a:rPr lang="id-ID" sz="2000" b="1" dirty="0" smtClean="0">
                <a:solidFill>
                  <a:srgbClr val="FF0000"/>
                </a:solidFill>
              </a:rPr>
              <a:t>proses monitoring yang dilakukan oleh Finance Controller </a:t>
            </a:r>
            <a:r>
              <a:rPr lang="id-ID" sz="2000" b="1" u="sng" dirty="0" smtClean="0">
                <a:solidFill>
                  <a:srgbClr val="FF0000"/>
                </a:solidFill>
              </a:rPr>
              <a:t>belum efisien waktu</a:t>
            </a:r>
            <a:endParaRPr lang="id-ID" sz="2000" b="1" u="sng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17894" y="1712229"/>
            <a:ext cx="4697048" cy="4860043"/>
            <a:chOff x="285720" y="1673828"/>
            <a:chExt cx="4697048" cy="4860043"/>
          </a:xfrm>
        </p:grpSpPr>
        <p:grpSp>
          <p:nvGrpSpPr>
            <p:cNvPr id="31" name="Group 30"/>
            <p:cNvGrpSpPr/>
            <p:nvPr/>
          </p:nvGrpSpPr>
          <p:grpSpPr>
            <a:xfrm>
              <a:off x="285720" y="1673828"/>
              <a:ext cx="4697048" cy="4755568"/>
              <a:chOff x="357158" y="2714620"/>
              <a:chExt cx="3757638" cy="321471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57158" y="2714620"/>
                <a:ext cx="1785950" cy="3214710"/>
                <a:chOff x="714348" y="2714620"/>
                <a:chExt cx="1785950" cy="3214710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714348" y="2714620"/>
                  <a:ext cx="1785950" cy="714380"/>
                </a:xfrm>
                <a:prstGeom prst="roundRect">
                  <a:avLst/>
                </a:prstGeom>
                <a:solidFill>
                  <a:srgbClr val="57D3FF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 smtClean="0">
                      <a:solidFill>
                        <a:schemeClr val="tx1"/>
                      </a:solidFill>
                    </a:rPr>
                    <a:t>Download data Opex  SAP per @SO</a:t>
                  </a:r>
                  <a:endParaRPr lang="id-ID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Down Arrow 9"/>
                <p:cNvSpPr/>
                <p:nvPr/>
              </p:nvSpPr>
              <p:spPr>
                <a:xfrm>
                  <a:off x="1357290" y="3500438"/>
                  <a:ext cx="428628" cy="428628"/>
                </a:xfrm>
                <a:prstGeom prst="downArrow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714348" y="4000504"/>
                  <a:ext cx="1785950" cy="714380"/>
                </a:xfrm>
                <a:prstGeom prst="roundRect">
                  <a:avLst/>
                </a:prstGeom>
                <a:solidFill>
                  <a:srgbClr val="57D3FF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 smtClean="0">
                      <a:solidFill>
                        <a:schemeClr val="tx1"/>
                      </a:solidFill>
                    </a:rPr>
                    <a:t>Edit data manual @SO</a:t>
                  </a:r>
                  <a:endParaRPr lang="id-ID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Down Arrow 11"/>
                <p:cNvSpPr/>
                <p:nvPr/>
              </p:nvSpPr>
              <p:spPr>
                <a:xfrm>
                  <a:off x="1357290" y="4786322"/>
                  <a:ext cx="428628" cy="428628"/>
                </a:xfrm>
                <a:prstGeom prst="downArrow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714348" y="5214950"/>
                  <a:ext cx="1785950" cy="714380"/>
                </a:xfrm>
                <a:prstGeom prst="roundRect">
                  <a:avLst/>
                </a:prstGeom>
                <a:solidFill>
                  <a:srgbClr val="57D3FF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 smtClean="0">
                      <a:solidFill>
                        <a:schemeClr val="tx1"/>
                      </a:solidFill>
                    </a:rPr>
                    <a:t>analisa opex @SO satu per satu per account</a:t>
                  </a:r>
                  <a:endParaRPr lang="id-ID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2185970" y="2937687"/>
                <a:ext cx="1928826" cy="2699631"/>
                <a:chOff x="2185970" y="2937687"/>
                <a:chExt cx="1928826" cy="2699631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2185970" y="2937687"/>
                  <a:ext cx="1928826" cy="208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>
                      <a:solidFill>
                        <a:srgbClr val="C00000"/>
                      </a:solidFill>
                    </a:rPr>
                    <a:t>5 menit</a:t>
                  </a:r>
                  <a:endParaRPr lang="id-ID" sz="1400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185970" y="4214818"/>
                  <a:ext cx="1928826" cy="208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>
                      <a:solidFill>
                        <a:srgbClr val="C00000"/>
                      </a:solidFill>
                    </a:rPr>
                    <a:t>30 menit</a:t>
                  </a:r>
                  <a:endParaRPr lang="id-ID" sz="1400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185970" y="5429264"/>
                  <a:ext cx="1928826" cy="208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1400" b="1" dirty="0" smtClean="0">
                      <a:solidFill>
                        <a:srgbClr val="C00000"/>
                      </a:solidFill>
                    </a:rPr>
                    <a:t>34 SO x 5’ = 170 menit</a:t>
                  </a:r>
                  <a:endParaRPr lang="id-ID" sz="1400" b="1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cxnSp>
          <p:nvCxnSpPr>
            <p:cNvPr id="17" name="Straight Connector 16"/>
            <p:cNvCxnSpPr/>
            <p:nvPr/>
          </p:nvCxnSpPr>
          <p:spPr>
            <a:xfrm>
              <a:off x="2643174" y="6072206"/>
              <a:ext cx="20002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431775" y="6072206"/>
              <a:ext cx="249741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id-ID" sz="2400" b="1" spc="50" dirty="0" smtClean="0">
                  <a:ln w="11430"/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Total 205 menit</a:t>
              </a:r>
              <a:endParaRPr lang="en-US" sz="24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22" name="Rectangle 1"/>
          <p:cNvSpPr txBox="1">
            <a:spLocks noChangeArrowheads="1"/>
          </p:cNvSpPr>
          <p:nvPr/>
        </p:nvSpPr>
        <p:spPr>
          <a:xfrm>
            <a:off x="-428596" y="473064"/>
            <a:ext cx="9144000" cy="1312862"/>
          </a:xfrm>
          <a:prstGeom prst="rect">
            <a:avLst/>
          </a:prstGeom>
        </p:spPr>
        <p:txBody>
          <a:bodyPr vert="horz" lIns="0" tIns="0" rIns="0" bIns="0" anchor="b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Step-1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d-ID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MENENTUKAN TEMA &amp; ANALISA SITUASI </a:t>
            </a:r>
            <a:br>
              <a:rPr kumimoji="0" lang="id-ID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950" t="1667"/>
          <a:stretch>
            <a:fillRect/>
          </a:stretch>
        </p:blipFill>
        <p:spPr bwMode="auto">
          <a:xfrm>
            <a:off x="0" y="4214842"/>
            <a:ext cx="9144000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Rounded Rectangle 25"/>
          <p:cNvSpPr/>
          <p:nvPr/>
        </p:nvSpPr>
        <p:spPr>
          <a:xfrm>
            <a:off x="1714480" y="1785926"/>
            <a:ext cx="6929486" cy="642942"/>
          </a:xfrm>
          <a:prstGeom prst="roundRect">
            <a:avLst/>
          </a:prstGeom>
          <a:solidFill>
            <a:srgbClr val="FF0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/>
        </p:nvSpPr>
        <p:spPr>
          <a:xfrm>
            <a:off x="1714512" y="1780278"/>
            <a:ext cx="72152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Monitoring Opex yang dilakukan Fin Controller belum efisien waktu </a:t>
            </a:r>
            <a:endParaRPr lang="id-ID" sz="24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32-Point Star 18"/>
          <p:cNvSpPr/>
          <p:nvPr/>
        </p:nvSpPr>
        <p:spPr>
          <a:xfrm>
            <a:off x="3000364" y="2857496"/>
            <a:ext cx="5643602" cy="1571636"/>
          </a:xfrm>
          <a:prstGeom prst="star32">
            <a:avLst>
              <a:gd name="adj" fmla="val 40081"/>
            </a:avLst>
          </a:prstGeom>
          <a:solidFill>
            <a:schemeClr val="accent2">
              <a:alpha val="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2600" b="1" dirty="0" smtClean="0">
                <a:solidFill>
                  <a:schemeClr val="accent2">
                    <a:lumMod val="75000"/>
                  </a:schemeClr>
                </a:solidFill>
              </a:rPr>
              <a:t>Improvement - Needed</a:t>
            </a:r>
            <a:endParaRPr lang="id-ID" sz="2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8926" y="4643446"/>
            <a:ext cx="6143636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id-ID" sz="2400" b="1" cap="none" spc="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SS – Monitoring &amp; Analisa Opex So Jateng </a:t>
            </a:r>
          </a:p>
          <a:p>
            <a:pPr algn="ctr"/>
            <a:r>
              <a:rPr lang="id-ID" sz="14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Untuk meningkatkan efisiensi waktu Fin Controller dalam menganalisa &amp; monitoring Opex</a:t>
            </a:r>
            <a:endParaRPr lang="en-US" sz="14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76232" y="624822"/>
            <a:ext cx="1524000" cy="1089666"/>
            <a:chOff x="0" y="1571612"/>
            <a:chExt cx="1524000" cy="1089666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1571612"/>
              <a:ext cx="1524000" cy="1060684"/>
              <a:chOff x="4357686" y="4286256"/>
              <a:chExt cx="1524000" cy="1060684"/>
            </a:xfrm>
          </p:grpSpPr>
          <p:pic>
            <p:nvPicPr>
              <p:cNvPr id="15" name="Picture 3" descr="C:\Users\teguha028093\Pictures\MB\magnify_question_mark_1600_clr.png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4357686" y="4286256"/>
                <a:ext cx="1524000" cy="857250"/>
              </a:xfrm>
              <a:prstGeom prst="rect">
                <a:avLst/>
              </a:prstGeom>
              <a:noFill/>
            </p:spPr>
          </p:pic>
          <p:sp>
            <p:nvSpPr>
              <p:cNvPr id="16" name="TextBox 15"/>
              <p:cNvSpPr txBox="1"/>
              <p:nvPr/>
            </p:nvSpPr>
            <p:spPr>
              <a:xfrm rot="20703956">
                <a:off x="4403794" y="4823720"/>
                <a:ext cx="1261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balanced" dir="t">
                    <a:rot lat="0" lon="0" rev="2100000"/>
                  </a:lightRig>
                </a:scene3d>
                <a:sp3d extrusionH="57150" prstMaterial="metal">
                  <a:bevelT w="38100" h="25400"/>
                  <a:contourClr>
                    <a:schemeClr val="bg2"/>
                  </a:contourClr>
                </a:sp3d>
              </a:bodyPr>
              <a:lstStyle/>
              <a:p>
                <a:r>
                  <a:rPr lang="id-ID" sz="2800" b="1" dirty="0" smtClean="0">
                    <a:ln w="50800"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  <a:latin typeface="DFKai-SB" pitchFamily="65" charset="-120"/>
                    <a:ea typeface="DFKai-SB" pitchFamily="65" charset="-120"/>
                  </a:rPr>
                  <a:t>Define</a:t>
                </a:r>
                <a:endParaRPr lang="id-ID" sz="2800" b="1" dirty="0">
                  <a:ln w="50800"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  <a:latin typeface="DFKai-SB" pitchFamily="65" charset="-120"/>
                  <a:ea typeface="DFKai-SB" pitchFamily="65" charset="-12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 rot="20490814">
              <a:off x="48791" y="2138058"/>
              <a:ext cx="132279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id-ID" sz="2800" b="1" dirty="0" smtClean="0">
                  <a:ln>
                    <a:prstDash val="solid"/>
                  </a:ln>
                  <a:solidFill>
                    <a:srgbClr val="57D3FF"/>
                  </a:soli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Define</a:t>
              </a:r>
              <a:endParaRPr lang="en-US" sz="2800" b="1" dirty="0">
                <a:ln>
                  <a:prstDash val="solid"/>
                </a:ln>
                <a:solidFill>
                  <a:srgbClr val="57D3FF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</p:grpSp>
      <p:sp>
        <p:nvSpPr>
          <p:cNvPr id="13" name="Rectangle 1"/>
          <p:cNvSpPr txBox="1">
            <a:spLocks noChangeArrowheads="1"/>
          </p:cNvSpPr>
          <p:nvPr/>
        </p:nvSpPr>
        <p:spPr>
          <a:xfrm>
            <a:off x="-500098" y="544502"/>
            <a:ext cx="9144000" cy="1312862"/>
          </a:xfrm>
          <a:prstGeom prst="rect">
            <a:avLst/>
          </a:prstGeom>
        </p:spPr>
        <p:txBody>
          <a:bodyPr vert="horz" lIns="0" tIns="0" rIns="0" bIns="0" anchor="b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Step-1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d-ID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MENENTUKAN TEMA &amp; ANALISA SITUASI </a:t>
            </a:r>
            <a:br>
              <a:rPr kumimoji="0" lang="id-ID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/>
      <p:bldP spid="19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-500034" y="687378"/>
            <a:ext cx="9144000" cy="1312862"/>
          </a:xfrm>
        </p:spPr>
        <p:txBody>
          <a:bodyPr lIns="0" tIns="0" rIns="0" bIns="0">
            <a:normAutofit fontScale="90000"/>
          </a:bodyPr>
          <a:lstStyle/>
          <a:p>
            <a:pPr algn="r" fontAlgn="auto">
              <a:lnSpc>
                <a:spcPct val="102000"/>
              </a:lnSpc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b="1" dirty="0" smtClean="0">
                <a:solidFill>
                  <a:srgbClr val="FF0000"/>
                </a:solidFill>
              </a:rPr>
              <a:t>     Step-</a:t>
            </a:r>
            <a:r>
              <a:rPr lang="id-ID" b="1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         </a:t>
            </a:r>
            <a:r>
              <a:rPr lang="id-ID" sz="2000" dirty="0" smtClean="0">
                <a:solidFill>
                  <a:srgbClr val="FF0000"/>
                </a:solidFill>
              </a:rPr>
              <a:t>PENETAPAN TARGET</a:t>
            </a:r>
            <a:br>
              <a:rPr lang="id-ID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endParaRPr lang="en-US" sz="1800" b="1" dirty="0" smtClean="0">
              <a:solidFill>
                <a:srgbClr val="FF0000"/>
              </a:solidFill>
            </a:endParaRPr>
          </a:p>
        </p:txBody>
      </p:sp>
      <p:pic>
        <p:nvPicPr>
          <p:cNvPr id="26626" name="Picture 2" descr="D:\HSO SMG\project\project 2016\H350 - SS BAGAS F\leapers_pointing_to_flag_on_mountain_goal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42910" y="571480"/>
            <a:ext cx="1571636" cy="1000132"/>
          </a:xfrm>
          <a:prstGeom prst="rect">
            <a:avLst/>
          </a:prstGeom>
          <a:noFill/>
        </p:spPr>
      </p:pic>
      <p:sp>
        <p:nvSpPr>
          <p:cNvPr id="29" name="Vertical Scroll 17"/>
          <p:cNvSpPr>
            <a:spLocks noChangeArrowheads="1"/>
          </p:cNvSpPr>
          <p:nvPr/>
        </p:nvSpPr>
        <p:spPr bwMode="auto">
          <a:xfrm>
            <a:off x="500034" y="1500174"/>
            <a:ext cx="3071834" cy="2286016"/>
          </a:xfrm>
          <a:prstGeom prst="verticalScroll">
            <a:avLst>
              <a:gd name="adj" fmla="val 8531"/>
            </a:avLst>
          </a:prstGeom>
          <a:solidFill>
            <a:srgbClr val="57D3FF"/>
          </a:solidFill>
          <a:ln>
            <a:solidFill>
              <a:schemeClr val="tx1"/>
            </a:solidFill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id-ID" sz="1400" i="1" dirty="0" smtClean="0"/>
              <a:t>Setelah </a:t>
            </a:r>
            <a:r>
              <a:rPr lang="id-ID" sz="1400" i="1" dirty="0"/>
              <a:t>project berjalan diharapkan </a:t>
            </a:r>
            <a:r>
              <a:rPr lang="id-ID" sz="1400" i="1" dirty="0" smtClean="0"/>
              <a:t>proses </a:t>
            </a:r>
            <a:r>
              <a:rPr lang="id-ID" sz="1400" b="1" i="1" dirty="0" smtClean="0">
                <a:solidFill>
                  <a:srgbClr val="C00000"/>
                </a:solidFill>
              </a:rPr>
              <a:t>monitoring dan analisa yang dilakukan Finance Operation menjadi lebih cepat </a:t>
            </a:r>
            <a:r>
              <a:rPr lang="id-ID" sz="1400" i="1" dirty="0" smtClean="0">
                <a:solidFill>
                  <a:schemeClr val="tx1"/>
                </a:solidFill>
              </a:rPr>
              <a:t>sehingga</a:t>
            </a:r>
            <a:r>
              <a:rPr lang="id-ID" sz="1400" b="1" i="1" dirty="0" smtClean="0">
                <a:solidFill>
                  <a:schemeClr val="tx1"/>
                </a:solidFill>
              </a:rPr>
              <a:t> </a:t>
            </a:r>
            <a:r>
              <a:rPr lang="id-ID" sz="1400" i="1" dirty="0" smtClean="0"/>
              <a:t>dapat segera diinfokan ke SO dan </a:t>
            </a:r>
            <a:r>
              <a:rPr lang="id-ID" sz="1400" i="1" dirty="0" smtClean="0">
                <a:solidFill>
                  <a:schemeClr val="tx1"/>
                </a:solidFill>
              </a:rPr>
              <a:t>dilakukan corrective action pada masing-masing SO</a:t>
            </a:r>
            <a:endParaRPr lang="id-ID" sz="1400" b="1" i="1" dirty="0">
              <a:solidFill>
                <a:srgbClr val="C00000"/>
              </a:solidFill>
            </a:endParaRPr>
          </a:p>
        </p:txBody>
      </p: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3428992" y="1259924"/>
            <a:ext cx="2643206" cy="2512169"/>
            <a:chOff x="1785918" y="1133978"/>
            <a:chExt cx="3071834" cy="4632772"/>
          </a:xfrm>
        </p:grpSpPr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947558" y="1982533"/>
              <a:ext cx="2784165" cy="3784217"/>
              <a:chOff x="1018864" y="1775176"/>
              <a:chExt cx="2784165" cy="3784217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1071538" y="1775176"/>
                <a:ext cx="2473541" cy="3071842"/>
                <a:chOff x="1071538" y="1775176"/>
                <a:chExt cx="2473541" cy="3071842"/>
              </a:xfrm>
            </p:grpSpPr>
            <p:sp>
              <p:nvSpPr>
                <p:cNvPr id="23" name="Can 22"/>
                <p:cNvSpPr/>
                <p:nvPr/>
              </p:nvSpPr>
              <p:spPr bwMode="auto">
                <a:xfrm>
                  <a:off x="2428853" y="3863502"/>
                  <a:ext cx="1116226" cy="929782"/>
                </a:xfrm>
                <a:prstGeom prst="can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tIns="108000" anchor="ctr" anchorCtr="0"/>
                <a:lstStyle/>
                <a:p>
                  <a:pPr algn="ctr">
                    <a:defRPr/>
                  </a:pPr>
                  <a:r>
                    <a:rPr lang="id-ID" sz="1000" b="1" dirty="0" smtClean="0">
                      <a:solidFill>
                        <a:srgbClr val="FFFF00"/>
                      </a:solidFill>
                    </a:rPr>
                    <a:t>60’</a:t>
                  </a:r>
                </a:p>
                <a:p>
                  <a:pPr algn="ctr">
                    <a:defRPr/>
                  </a:pPr>
                  <a:r>
                    <a:rPr lang="id-ID" sz="1000" b="1" dirty="0" smtClean="0">
                      <a:solidFill>
                        <a:srgbClr val="FFFF00"/>
                      </a:solidFill>
                    </a:rPr>
                    <a:t>menit</a:t>
                  </a:r>
                  <a:endParaRPr lang="id-ID" sz="10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4" name="Can 23"/>
                <p:cNvSpPr/>
                <p:nvPr/>
              </p:nvSpPr>
              <p:spPr bwMode="auto">
                <a:xfrm>
                  <a:off x="1071538" y="1775176"/>
                  <a:ext cx="1214446" cy="3071842"/>
                </a:xfrm>
                <a:prstGeom prst="can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anchorCtr="0"/>
                <a:lstStyle/>
                <a:p>
                  <a:pPr algn="ctr">
                    <a:defRPr/>
                  </a:pPr>
                  <a:r>
                    <a:rPr lang="id-ID" sz="1000" b="1" dirty="0" smtClean="0">
                      <a:solidFill>
                        <a:srgbClr val="FFFF00"/>
                      </a:solidFill>
                    </a:rPr>
                    <a:t>205 menit</a:t>
                  </a:r>
                  <a:endParaRPr lang="id-ID" sz="1000" b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5" name="Up Arrow 24"/>
                <p:cNvSpPr/>
                <p:nvPr/>
              </p:nvSpPr>
              <p:spPr>
                <a:xfrm rot="10800000">
                  <a:off x="2571723" y="1864311"/>
                  <a:ext cx="911479" cy="1915279"/>
                </a:xfrm>
                <a:prstGeom prst="upArrow">
                  <a:avLst/>
                </a:prstGeom>
                <a:solidFill>
                  <a:srgbClr val="008000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000" b="1" dirty="0">
                    <a:solidFill>
                      <a:schemeClr val="bg1"/>
                    </a:solidFill>
                    <a:latin typeface="Trebuchet MS" pitchFamily="34" charset="0"/>
                  </a:endParaRPr>
                </a:p>
              </p:txBody>
            </p:sp>
          </p:grpSp>
          <p:sp>
            <p:nvSpPr>
              <p:cNvPr id="21" name="TextBox 15"/>
              <p:cNvSpPr txBox="1">
                <a:spLocks noChangeArrowheads="1"/>
              </p:cNvSpPr>
              <p:nvPr/>
            </p:nvSpPr>
            <p:spPr bwMode="auto">
              <a:xfrm>
                <a:off x="1018864" y="4862266"/>
                <a:ext cx="1502269" cy="5108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d-ID" sz="1200" b="1" dirty="0" smtClean="0"/>
                  <a:t>Problem</a:t>
                </a:r>
                <a:endParaRPr lang="id-ID" sz="1200" b="1" dirty="0"/>
              </a:p>
            </p:txBody>
          </p:sp>
          <p:sp>
            <p:nvSpPr>
              <p:cNvPr id="22" name="TextBox 16"/>
              <p:cNvSpPr txBox="1">
                <a:spLocks noChangeArrowheads="1"/>
              </p:cNvSpPr>
              <p:nvPr/>
            </p:nvSpPr>
            <p:spPr bwMode="auto">
              <a:xfrm>
                <a:off x="2312266" y="4836270"/>
                <a:ext cx="1490763" cy="7231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id-ID" sz="1200" b="1" dirty="0" smtClean="0"/>
                  <a:t>Goal</a:t>
                </a:r>
                <a:endParaRPr lang="id-ID" sz="1200" b="1" dirty="0"/>
              </a:p>
            </p:txBody>
          </p:sp>
        </p:grpSp>
        <p:sp>
          <p:nvSpPr>
            <p:cNvPr id="19" name="TextBox 20"/>
            <p:cNvSpPr txBox="1">
              <a:spLocks noChangeArrowheads="1"/>
            </p:cNvSpPr>
            <p:nvPr/>
          </p:nvSpPr>
          <p:spPr bwMode="auto">
            <a:xfrm>
              <a:off x="1785918" y="1133978"/>
              <a:ext cx="3071834" cy="510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id-ID" sz="12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15008" y="1629562"/>
            <a:ext cx="2882810" cy="1728000"/>
            <a:chOff x="5715008" y="1500174"/>
            <a:chExt cx="2882810" cy="1728000"/>
          </a:xfrm>
        </p:grpSpPr>
        <p:grpSp>
          <p:nvGrpSpPr>
            <p:cNvPr id="33" name="Group 15"/>
            <p:cNvGrpSpPr/>
            <p:nvPr/>
          </p:nvGrpSpPr>
          <p:grpSpPr>
            <a:xfrm>
              <a:off x="6000760" y="1631283"/>
              <a:ext cx="2339138" cy="1226213"/>
              <a:chOff x="3357554" y="2008618"/>
              <a:chExt cx="2652785" cy="452814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357554" y="2008618"/>
                <a:ext cx="2571768" cy="4000529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4" name="TextBox 20"/>
              <p:cNvSpPr txBox="1">
                <a:spLocks noChangeArrowheads="1"/>
              </p:cNvSpPr>
              <p:nvPr/>
            </p:nvSpPr>
            <p:spPr bwMode="auto">
              <a:xfrm>
                <a:off x="3438571" y="2177194"/>
                <a:ext cx="2571768" cy="4359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id-ID" sz="1600" dirty="0" smtClean="0"/>
              </a:p>
              <a:p>
                <a:pPr algn="ctr"/>
                <a:r>
                  <a:rPr lang="id-ID" sz="1600" dirty="0" smtClean="0"/>
                  <a:t>Proses monitoring &amp; analisa opex oleh Fin Controller belum efisien waktu</a:t>
                </a:r>
                <a:endParaRPr lang="id-ID" sz="1600" dirty="0"/>
              </a:p>
            </p:txBody>
          </p:sp>
        </p:grpSp>
        <p:sp>
          <p:nvSpPr>
            <p:cNvPr id="53" name="32-Point Star 52"/>
            <p:cNvSpPr/>
            <p:nvPr/>
          </p:nvSpPr>
          <p:spPr>
            <a:xfrm>
              <a:off x="5715008" y="1500174"/>
              <a:ext cx="2882810" cy="1728000"/>
            </a:xfrm>
            <a:prstGeom prst="star32">
              <a:avLst>
                <a:gd name="adj" fmla="val 41733"/>
              </a:avLst>
            </a:prstGeom>
            <a:solidFill>
              <a:srgbClr val="C00000">
                <a:alpha val="20000"/>
              </a:srgbClr>
            </a:solidFill>
            <a:ln w="254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aphicFrame>
        <p:nvGraphicFramePr>
          <p:cNvPr id="27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34" y="4308179"/>
          <a:ext cx="8215370" cy="20497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5421"/>
                <a:gridCol w="6459949"/>
              </a:tblGrid>
              <a:tr h="382564">
                <a:tc>
                  <a:txBody>
                    <a:bodyPr/>
                    <a:lstStyle/>
                    <a:p>
                      <a:pPr algn="ctr"/>
                      <a:r>
                        <a:rPr lang="id-ID" sz="1400" b="0" dirty="0" smtClean="0"/>
                        <a:t>ASPEK</a:t>
                      </a:r>
                      <a:endParaRPr lang="id-ID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0" dirty="0" smtClean="0"/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253">
                <a:tc>
                  <a:txBody>
                    <a:bodyPr/>
                    <a:lstStyle/>
                    <a:p>
                      <a:pPr algn="just"/>
                      <a:r>
                        <a:rPr lang="id-ID" sz="1400" b="0" dirty="0" smtClean="0"/>
                        <a:t>Q</a:t>
                      </a:r>
                      <a:r>
                        <a:rPr lang="id-ID" sz="1400" b="0" baseline="0" dirty="0" smtClean="0"/>
                        <a:t> = Quality</a:t>
                      </a:r>
                      <a:endParaRPr lang="id-ID" sz="1400" b="0" baseline="0" dirty="0" smtClean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dirty="0" smtClean="0"/>
                        <a:t>Monitoring</a:t>
                      </a:r>
                      <a:r>
                        <a:rPr lang="id-ID" sz="1400" b="0" baseline="0" dirty="0" smtClean="0"/>
                        <a:t> opex yang dilakukan oleh Finance Operation lebih detail.</a:t>
                      </a:r>
                      <a:endParaRPr lang="en-US" sz="1400" b="0" dirty="0" smtClean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192">
                <a:tc>
                  <a:txBody>
                    <a:bodyPr/>
                    <a:lstStyle/>
                    <a:p>
                      <a:pPr algn="just"/>
                      <a:r>
                        <a:rPr lang="id-ID" sz="1400" b="0" dirty="0" smtClean="0"/>
                        <a:t>C = Cost</a:t>
                      </a:r>
                      <a:endParaRPr lang="id-ID" sz="1400" b="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d-ID" sz="1400" b="0" dirty="0" smtClean="0"/>
                        <a:t>Menurunkan biaya – biaya yang belum efisien</a:t>
                      </a:r>
                      <a:r>
                        <a:rPr lang="id-ID" sz="1400" b="0" baseline="0" dirty="0" smtClean="0"/>
                        <a:t>  </a:t>
                      </a:r>
                      <a:endParaRPr lang="id-ID" sz="1400" b="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02">
                <a:tc>
                  <a:txBody>
                    <a:bodyPr/>
                    <a:lstStyle/>
                    <a:p>
                      <a:pPr algn="just"/>
                      <a:r>
                        <a:rPr lang="id-ID" sz="1400" b="0" dirty="0" smtClean="0"/>
                        <a:t>D = Delivery</a:t>
                      </a:r>
                      <a:endParaRPr lang="id-ID" sz="1400" b="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d-ID" sz="1400" b="0" baseline="0" dirty="0" smtClean="0"/>
                        <a:t>Informasi hasil analisa atas Opex di SO dilakukan periodik</a:t>
                      </a:r>
                      <a:endParaRPr lang="en-US" sz="1400" b="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42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dirty="0" smtClean="0"/>
                        <a:t>P</a:t>
                      </a:r>
                      <a:r>
                        <a:rPr lang="en-US" sz="1400" b="0" dirty="0" smtClean="0"/>
                        <a:t> = Productivity</a:t>
                      </a:r>
                    </a:p>
                    <a:p>
                      <a:pPr algn="just"/>
                      <a:endParaRPr lang="id-ID" sz="1400" b="0" dirty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id-ID" sz="1400" b="0" dirty="0" smtClean="0"/>
                        <a:t>Menurunkan waktu proses monitoring</a:t>
                      </a:r>
                      <a:r>
                        <a:rPr lang="id-ID" sz="1400" b="0" baseline="0" dirty="0" smtClean="0"/>
                        <a:t> dan analisa opex yang dilakukan oleh Finance operation.</a:t>
                      </a:r>
                      <a:endParaRPr lang="en-US" sz="1400" b="0" dirty="0" smtClean="0"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Title 1"/>
          <p:cNvSpPr txBox="1">
            <a:spLocks/>
          </p:cNvSpPr>
          <p:nvPr/>
        </p:nvSpPr>
        <p:spPr>
          <a:xfrm>
            <a:off x="-71470" y="3448056"/>
            <a:ext cx="9144000" cy="8382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Target Berdasarkan QCDSMP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0" y="1500174"/>
            <a:ext cx="9144000" cy="54292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ounded Rectangle 3"/>
          <p:cNvSpPr/>
          <p:nvPr/>
        </p:nvSpPr>
        <p:spPr>
          <a:xfrm>
            <a:off x="214282" y="1142984"/>
            <a:ext cx="8715436" cy="285752"/>
          </a:xfrm>
          <a:prstGeom prst="roundRect">
            <a:avLst/>
          </a:prstGeom>
          <a:solidFill>
            <a:schemeClr val="tx1"/>
          </a:solidFill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200" b="1" dirty="0" smtClean="0">
                <a:solidFill>
                  <a:srgbClr val="57D3FF"/>
                </a:solidFill>
                <a:latin typeface="Times New Roman" pitchFamily="18" charset="0"/>
                <a:cs typeface="Times New Roman" pitchFamily="18" charset="0"/>
              </a:rPr>
              <a:t>FISHBONE DIAGRAM</a:t>
            </a:r>
            <a:endParaRPr lang="id-ID" sz="2200" b="1" dirty="0">
              <a:solidFill>
                <a:srgbClr val="57D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-500098" y="473064"/>
            <a:ext cx="9144000" cy="1312862"/>
          </a:xfrm>
          <a:prstGeom prst="rect">
            <a:avLst/>
          </a:prstGeom>
        </p:spPr>
        <p:txBody>
          <a:bodyPr vert="horz" lIns="0" tIns="0" rIns="0" bIns="0" anchor="ctr">
            <a:normAutofit fontScale="9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    Step-</a:t>
            </a:r>
            <a:r>
              <a:rPr kumimoji="0" lang="id-ID" sz="36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         </a:t>
            </a:r>
            <a:r>
              <a:rPr kumimoji="0" lang="id-ID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Analisa Sumber Penyebab</a:t>
            </a:r>
            <a:br>
              <a:rPr kumimoji="0" lang="id-ID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000" b="1" i="0" u="none" strike="noStrike" kern="1200" cap="all" spc="0" normalizeH="0" baseline="0" noProof="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800" b="1" i="0" u="none" strike="noStrike" kern="1200" cap="all" spc="0" normalizeH="0" baseline="0" noProof="0" dirty="0" smtClean="0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965142" y="1428736"/>
            <a:ext cx="1973833" cy="2652730"/>
            <a:chOff x="4965142" y="1428736"/>
            <a:chExt cx="1973833" cy="2652730"/>
          </a:xfrm>
        </p:grpSpPr>
        <p:cxnSp>
          <p:nvCxnSpPr>
            <p:cNvPr id="13" name="Straight Arrow Connector 12"/>
            <p:cNvCxnSpPr>
              <a:stCxn id="15" idx="2"/>
            </p:cNvCxnSpPr>
            <p:nvPr/>
          </p:nvCxnSpPr>
          <p:spPr>
            <a:xfrm rot="16200000" flipH="1">
              <a:off x="5296951" y="2439442"/>
              <a:ext cx="2129510" cy="1154538"/>
            </a:xfrm>
            <a:prstGeom prst="straightConnector1">
              <a:avLst/>
            </a:prstGeom>
            <a:ln w="69850">
              <a:tailEnd type="arrow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965142" y="1428736"/>
              <a:ext cx="1638590" cy="523220"/>
            </a:xfrm>
            <a:prstGeom prst="rect">
              <a:avLst/>
            </a:prstGeom>
            <a:noFill/>
            <a:effectLst>
              <a:reflection blurRad="6350" stA="50000" endA="300" endPos="55000" dir="5400000" sy="-100000" algn="bl" rotWithShape="0"/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d-ID" sz="28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rgbClr val="FFFF00"/>
                  </a:solidFill>
                  <a:effectLst>
                    <a:reflection blurRad="12700" stA="28000" endPos="45000" dist="1000" dir="5400000" sy="-100000" algn="bl" rotWithShape="0"/>
                  </a:effectLst>
                </a:rPr>
                <a:t>people</a:t>
              </a:r>
              <a:endParaRPr lang="en-US" sz="28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741349" y="1428736"/>
            <a:ext cx="2187709" cy="2643206"/>
            <a:chOff x="1741349" y="1428736"/>
            <a:chExt cx="2187709" cy="2643206"/>
          </a:xfrm>
        </p:grpSpPr>
        <p:cxnSp>
          <p:nvCxnSpPr>
            <p:cNvPr id="17" name="Straight Arrow Connector 16"/>
            <p:cNvCxnSpPr/>
            <p:nvPr/>
          </p:nvCxnSpPr>
          <p:spPr>
            <a:xfrm rot="16200000" flipH="1">
              <a:off x="2313182" y="2456066"/>
              <a:ext cx="2119986" cy="1111766"/>
            </a:xfrm>
            <a:prstGeom prst="straightConnector1">
              <a:avLst/>
            </a:prstGeom>
            <a:ln w="69850">
              <a:tailEnd type="arrow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741349" y="1428736"/>
              <a:ext cx="1741182" cy="523220"/>
            </a:xfrm>
            <a:prstGeom prst="rect">
              <a:avLst/>
            </a:prstGeom>
            <a:noFill/>
            <a:effectLst>
              <a:reflection blurRad="6350" stA="50000" endA="300" endPos="55000" dir="5400000" sy="-100000" algn="bl" rotWithShape="0"/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d-ID" sz="28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rgbClr val="FFFF00"/>
                  </a:solidFill>
                  <a:effectLst>
                    <a:reflection blurRad="12700" stA="28000" endPos="45000" dist="1000" dir="5400000" sy="-100000" algn="bl" rotWithShape="0"/>
                  </a:effectLst>
                </a:rPr>
                <a:t>Method</a:t>
              </a:r>
              <a:endParaRPr lang="en-US" sz="28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895920" y="4286261"/>
            <a:ext cx="1961699" cy="2452041"/>
            <a:chOff x="1895920" y="4286261"/>
            <a:chExt cx="1961699" cy="2452041"/>
          </a:xfrm>
        </p:grpSpPr>
        <p:cxnSp>
          <p:nvCxnSpPr>
            <p:cNvPr id="19" name="Straight Arrow Connector 18"/>
            <p:cNvCxnSpPr>
              <a:stCxn id="22" idx="0"/>
            </p:cNvCxnSpPr>
            <p:nvPr/>
          </p:nvCxnSpPr>
          <p:spPr>
            <a:xfrm rot="5400000" flipH="1" flipV="1">
              <a:off x="2265885" y="4623348"/>
              <a:ext cx="1928822" cy="1254647"/>
            </a:xfrm>
            <a:prstGeom prst="straightConnector1">
              <a:avLst/>
            </a:prstGeom>
            <a:ln w="69850">
              <a:tailEnd type="arrow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895920" y="6215082"/>
              <a:ext cx="1414105" cy="523220"/>
            </a:xfrm>
            <a:prstGeom prst="rect">
              <a:avLst/>
            </a:prstGeom>
            <a:noFill/>
            <a:effectLst>
              <a:reflection blurRad="6350" stA="50000" endA="300" endPos="55000" dir="5400000" sy="-100000" algn="bl" rotWithShape="0"/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d-ID" sz="28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rgbClr val="FFFF00"/>
                  </a:solidFill>
                  <a:effectLst>
                    <a:reflection blurRad="12700" stA="28000" endPos="45000" dist="1000" dir="5400000" sy="-100000" algn="bl" rotWithShape="0"/>
                  </a:effectLst>
                </a:rPr>
                <a:t>tools</a:t>
              </a:r>
              <a:endParaRPr lang="en-US" sz="28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772308" y="4214818"/>
            <a:ext cx="2371460" cy="2523484"/>
            <a:chOff x="4772308" y="4214818"/>
            <a:chExt cx="2371460" cy="2523484"/>
          </a:xfrm>
        </p:grpSpPr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5480593" y="4623345"/>
              <a:ext cx="2071702" cy="1254648"/>
            </a:xfrm>
            <a:prstGeom prst="straightConnector1">
              <a:avLst/>
            </a:prstGeom>
            <a:ln w="69850">
              <a:tailEnd type="arrow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772308" y="6215082"/>
              <a:ext cx="2014270" cy="523220"/>
            </a:xfrm>
            <a:prstGeom prst="rect">
              <a:avLst/>
            </a:prstGeom>
            <a:noFill/>
            <a:effectLst>
              <a:reflection blurRad="6350" stA="50000" endA="300" endPos="55000" dir="5400000" sy="-100000" algn="bl" rotWithShape="0"/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id-ID" sz="28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rgbClr val="FFFF00"/>
                  </a:solidFill>
                  <a:effectLst>
                    <a:reflection blurRad="12700" stA="28000" endPos="45000" dist="1000" dir="5400000" sy="-100000" algn="bl" rotWithShape="0"/>
                  </a:effectLst>
                </a:rPr>
                <a:t>material</a:t>
              </a:r>
              <a:endParaRPr lang="en-US" sz="28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42844" y="3643314"/>
            <a:ext cx="8858312" cy="1071570"/>
            <a:chOff x="142844" y="3643314"/>
            <a:chExt cx="8858312" cy="1071570"/>
          </a:xfrm>
        </p:grpSpPr>
        <p:sp>
          <p:nvSpPr>
            <p:cNvPr id="28" name="Chevron 27"/>
            <p:cNvSpPr/>
            <p:nvPr/>
          </p:nvSpPr>
          <p:spPr>
            <a:xfrm>
              <a:off x="142844" y="3929066"/>
              <a:ext cx="428628" cy="500066"/>
            </a:xfrm>
            <a:prstGeom prst="chevron">
              <a:avLst/>
            </a:prstGeom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6" name="Flowchart: Delay 5"/>
            <p:cNvSpPr/>
            <p:nvPr/>
          </p:nvSpPr>
          <p:spPr>
            <a:xfrm>
              <a:off x="7786710" y="3643314"/>
              <a:ext cx="1214446" cy="1071570"/>
            </a:xfrm>
            <a:prstGeom prst="flowChartDelay">
              <a:avLst/>
            </a:prstGeom>
            <a:ln>
              <a:noFill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id-ID" sz="1200" b="1" dirty="0" smtClean="0">
                  <a:solidFill>
                    <a:srgbClr val="FFFF00"/>
                  </a:solidFill>
                </a:rPr>
                <a:t>Monitoring dan Analisa Opex butuh waktu lama</a:t>
              </a:r>
              <a:endParaRPr lang="id-ID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28" idx="1"/>
            </p:cNvCxnSpPr>
            <p:nvPr/>
          </p:nvCxnSpPr>
          <p:spPr>
            <a:xfrm rot="10800000" flipH="1">
              <a:off x="357158" y="4144969"/>
              <a:ext cx="7358114" cy="34131"/>
            </a:xfrm>
            <a:prstGeom prst="straightConnector1">
              <a:avLst/>
            </a:prstGeom>
            <a:ln w="101600">
              <a:tailEnd type="arrow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428992" y="2038641"/>
            <a:ext cx="3143271" cy="1828870"/>
            <a:chOff x="3428992" y="2038641"/>
            <a:chExt cx="3143271" cy="1828870"/>
          </a:xfrm>
        </p:grpSpPr>
        <p:sp>
          <p:nvSpPr>
            <p:cNvPr id="48" name="TextBox 47"/>
            <p:cNvSpPr txBox="1"/>
            <p:nvPr/>
          </p:nvSpPr>
          <p:spPr>
            <a:xfrm>
              <a:off x="3786182" y="2691466"/>
              <a:ext cx="1143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rgbClr val="FFFF00"/>
                  </a:solidFill>
                </a:rPr>
                <a:t>Jumlah SO banyak</a:t>
              </a:r>
              <a:endParaRPr lang="id-ID" sz="1200" dirty="0">
                <a:solidFill>
                  <a:srgbClr val="FFFF00"/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428992" y="2038641"/>
              <a:ext cx="3143271" cy="1828870"/>
              <a:chOff x="3428992" y="2038641"/>
              <a:chExt cx="3143271" cy="1828870"/>
            </a:xfrm>
          </p:grpSpPr>
          <p:cxnSp>
            <p:nvCxnSpPr>
              <p:cNvPr id="20" name="Straight Arrow Connector 19"/>
              <p:cNvCxnSpPr>
                <a:stCxn id="47" idx="0"/>
              </p:cNvCxnSpPr>
              <p:nvPr/>
            </p:nvCxnSpPr>
            <p:spPr>
              <a:xfrm rot="16200000" flipH="1">
                <a:off x="5649852" y="2649465"/>
                <a:ext cx="166030" cy="1678793"/>
              </a:xfrm>
              <a:prstGeom prst="straightConnector1">
                <a:avLst/>
              </a:prstGeom>
              <a:ln>
                <a:tailEnd type="arrow"/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48" idx="3"/>
              </p:cNvCxnSpPr>
              <p:nvPr/>
            </p:nvCxnSpPr>
            <p:spPr>
              <a:xfrm>
                <a:off x="4929190" y="2922299"/>
                <a:ext cx="1000132" cy="506701"/>
              </a:xfrm>
              <a:prstGeom prst="straightConnector1">
                <a:avLst/>
              </a:prstGeom>
              <a:ln>
                <a:tailEnd type="arrow"/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49" idx="3"/>
              </p:cNvCxnSpPr>
              <p:nvPr/>
            </p:nvCxnSpPr>
            <p:spPr>
              <a:xfrm>
                <a:off x="5072066" y="2269474"/>
                <a:ext cx="357190" cy="873774"/>
              </a:xfrm>
              <a:prstGeom prst="straightConnector1">
                <a:avLst/>
              </a:prstGeom>
              <a:ln>
                <a:tailEnd type="arrow"/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4214810" y="3405846"/>
                <a:ext cx="1357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200" dirty="0" smtClean="0">
                    <a:solidFill>
                      <a:srgbClr val="FFFF00"/>
                    </a:solidFill>
                  </a:rPr>
                  <a:t>Sibuk dengan pekerjaan lain</a:t>
                </a:r>
                <a:endParaRPr lang="id-ID" sz="12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428992" y="2038641"/>
                <a:ext cx="1643074" cy="461665"/>
              </a:xfrm>
              <a:prstGeom prst="rect">
                <a:avLst/>
              </a:prstGeom>
              <a:noFill/>
              <a:ln w="38100" cap="sq" cmpd="sng">
                <a:solidFill>
                  <a:srgbClr val="FFFF00"/>
                </a:solidFill>
                <a:prstDash val="sysDash"/>
                <a:rou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200" dirty="0" smtClean="0">
                    <a:solidFill>
                      <a:srgbClr val="FFFF00"/>
                    </a:solidFill>
                  </a:rPr>
                  <a:t>Jumlah Fin Opr Controller terbatas</a:t>
                </a:r>
                <a:endParaRPr lang="id-ID" sz="1200" dirty="0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285720" y="1928802"/>
            <a:ext cx="3286147" cy="1787080"/>
            <a:chOff x="285720" y="1928802"/>
            <a:chExt cx="3286147" cy="1787080"/>
          </a:xfrm>
        </p:grpSpPr>
        <p:sp>
          <p:nvSpPr>
            <p:cNvPr id="60" name="TextBox 59"/>
            <p:cNvSpPr txBox="1"/>
            <p:nvPr/>
          </p:nvSpPr>
          <p:spPr>
            <a:xfrm>
              <a:off x="285720" y="2724503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rgbClr val="FFFF00"/>
                  </a:solidFill>
                </a:rPr>
                <a:t>System hanya menyediakan hanya dalam bentuk data</a:t>
              </a:r>
              <a:endParaRPr lang="id-ID" sz="1200" dirty="0">
                <a:solidFill>
                  <a:srgbClr val="FFFF00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428596" y="1928802"/>
              <a:ext cx="3143271" cy="1787080"/>
              <a:chOff x="214282" y="1928802"/>
              <a:chExt cx="3143271" cy="1787080"/>
            </a:xfrm>
          </p:grpSpPr>
          <p:cxnSp>
            <p:nvCxnSpPr>
              <p:cNvPr id="56" name="Straight Arrow Connector 55"/>
              <p:cNvCxnSpPr>
                <a:stCxn id="59" idx="0"/>
              </p:cNvCxnSpPr>
              <p:nvPr/>
            </p:nvCxnSpPr>
            <p:spPr>
              <a:xfrm rot="16200000" flipH="1">
                <a:off x="2435141" y="2682502"/>
                <a:ext cx="166031" cy="1678792"/>
              </a:xfrm>
              <a:prstGeom prst="straightConnector1">
                <a:avLst/>
              </a:prstGeom>
              <a:ln>
                <a:tailEnd type="arrow"/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0" idx="3"/>
              </p:cNvCxnSpPr>
              <p:nvPr/>
            </p:nvCxnSpPr>
            <p:spPr>
              <a:xfrm>
                <a:off x="1643042" y="3047669"/>
                <a:ext cx="857256" cy="381331"/>
              </a:xfrm>
              <a:prstGeom prst="straightConnector1">
                <a:avLst/>
              </a:prstGeom>
              <a:ln>
                <a:tailEnd type="arrow"/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1" idx="3"/>
              </p:cNvCxnSpPr>
              <p:nvPr/>
            </p:nvCxnSpPr>
            <p:spPr>
              <a:xfrm>
                <a:off x="1857356" y="2251968"/>
                <a:ext cx="285752" cy="891280"/>
              </a:xfrm>
              <a:prstGeom prst="straightConnector1">
                <a:avLst/>
              </a:prstGeom>
              <a:ln>
                <a:tailEnd type="arrow"/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1000100" y="3438883"/>
                <a:ext cx="13573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200" dirty="0" smtClean="0">
                    <a:solidFill>
                      <a:srgbClr val="FFFF00"/>
                    </a:solidFill>
                  </a:rPr>
                  <a:t>manual</a:t>
                </a:r>
                <a:endParaRPr lang="id-ID" sz="12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14282" y="1928802"/>
                <a:ext cx="1643074" cy="646331"/>
              </a:xfrm>
              <a:prstGeom prst="rect">
                <a:avLst/>
              </a:prstGeom>
              <a:noFill/>
              <a:ln w="38100" cap="sq" cmpd="sng">
                <a:solidFill>
                  <a:srgbClr val="FFFF00"/>
                </a:solidFill>
                <a:prstDash val="sysDash"/>
                <a:round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200" dirty="0" smtClean="0">
                    <a:solidFill>
                      <a:srgbClr val="FFFF00"/>
                    </a:solidFill>
                  </a:rPr>
                  <a:t>Analisa dilakukan satu per satu pada masing-masing SO</a:t>
                </a:r>
                <a:endParaRPr lang="id-ID" sz="1200" dirty="0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500034" y="4429132"/>
            <a:ext cx="2928958" cy="1634321"/>
            <a:chOff x="500034" y="4429132"/>
            <a:chExt cx="2928958" cy="1634321"/>
          </a:xfrm>
        </p:grpSpPr>
        <p:cxnSp>
          <p:nvCxnSpPr>
            <p:cNvPr id="33" name="Straight Arrow Connector 32"/>
            <p:cNvCxnSpPr>
              <a:stCxn id="68" idx="3"/>
            </p:cNvCxnSpPr>
            <p:nvPr/>
          </p:nvCxnSpPr>
          <p:spPr>
            <a:xfrm>
              <a:off x="1928794" y="4659965"/>
              <a:ext cx="1500198" cy="126357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69" idx="3"/>
            </p:cNvCxnSpPr>
            <p:nvPr/>
          </p:nvCxnSpPr>
          <p:spPr>
            <a:xfrm flipV="1">
              <a:off x="1928794" y="4786322"/>
              <a:ext cx="1143008" cy="483548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70" idx="3"/>
            </p:cNvCxnSpPr>
            <p:nvPr/>
          </p:nvCxnSpPr>
          <p:spPr>
            <a:xfrm flipV="1">
              <a:off x="1928794" y="5072074"/>
              <a:ext cx="571504" cy="852880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00034" y="4429132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rgbClr val="FFFF00"/>
                  </a:solidFill>
                </a:rPr>
                <a:t>Analisa data butuh waktu lama</a:t>
              </a:r>
              <a:endParaRPr lang="id-ID" sz="1200" dirty="0">
                <a:solidFill>
                  <a:srgbClr val="FFFF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0034" y="5039037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rgbClr val="FFFF00"/>
                  </a:solidFill>
                </a:rPr>
                <a:t>Butuh Edit data exel</a:t>
              </a:r>
              <a:endParaRPr lang="id-ID" sz="1200" dirty="0">
                <a:solidFill>
                  <a:srgbClr val="FFFF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0034" y="5786454"/>
              <a:ext cx="1428760" cy="276999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ysDash"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rgbClr val="FFFF00"/>
                  </a:solidFill>
                </a:rPr>
                <a:t>Belum ada tools 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357554" y="4357694"/>
            <a:ext cx="3286148" cy="1890425"/>
            <a:chOff x="3357554" y="4357694"/>
            <a:chExt cx="3286148" cy="1890425"/>
          </a:xfrm>
        </p:grpSpPr>
        <p:sp>
          <p:nvSpPr>
            <p:cNvPr id="67" name="TextBox 66"/>
            <p:cNvSpPr txBox="1"/>
            <p:nvPr/>
          </p:nvSpPr>
          <p:spPr>
            <a:xfrm>
              <a:off x="3357554" y="5786454"/>
              <a:ext cx="1357322" cy="461665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ysDash"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rgbClr val="FFFF00"/>
                  </a:solidFill>
                </a:rPr>
                <a:t>Data SAP masih mentah</a:t>
              </a:r>
            </a:p>
          </p:txBody>
        </p:sp>
        <p:cxnSp>
          <p:nvCxnSpPr>
            <p:cNvPr id="71" name="Straight Arrow Connector 70"/>
            <p:cNvCxnSpPr>
              <a:stCxn id="82" idx="3"/>
            </p:cNvCxnSpPr>
            <p:nvPr/>
          </p:nvCxnSpPr>
          <p:spPr>
            <a:xfrm>
              <a:off x="5429256" y="4680860"/>
              <a:ext cx="1214446" cy="34024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75" idx="0"/>
            </p:cNvCxnSpPr>
            <p:nvPr/>
          </p:nvCxnSpPr>
          <p:spPr>
            <a:xfrm rot="5400000" flipH="1" flipV="1">
              <a:off x="5089925" y="4161240"/>
              <a:ext cx="428628" cy="1678793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786182" y="5214950"/>
              <a:ext cx="1357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rgbClr val="FFFF00"/>
                  </a:solidFill>
                </a:rPr>
                <a:t>Sulit dibaca</a:t>
              </a:r>
              <a:endParaRPr lang="id-ID" sz="1200" dirty="0">
                <a:solidFill>
                  <a:srgbClr val="FFFF00"/>
                </a:solidFill>
              </a:endParaRPr>
            </a:p>
          </p:txBody>
        </p:sp>
        <p:cxnSp>
          <p:nvCxnSpPr>
            <p:cNvPr id="80" name="Straight Arrow Connector 79"/>
            <p:cNvCxnSpPr>
              <a:stCxn id="67" idx="3"/>
            </p:cNvCxnSpPr>
            <p:nvPr/>
          </p:nvCxnSpPr>
          <p:spPr>
            <a:xfrm flipV="1">
              <a:off x="4714876" y="5000636"/>
              <a:ext cx="785818" cy="1016651"/>
            </a:xfrm>
            <a:prstGeom prst="straightConnector1">
              <a:avLst/>
            </a:prstGeom>
            <a:ln>
              <a:tailEnd type="arrow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071934" y="4357694"/>
              <a:ext cx="1357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 smtClean="0">
                  <a:solidFill>
                    <a:srgbClr val="FFFF00"/>
                  </a:solidFill>
                </a:rPr>
                <a:t>Data </a:t>
              </a:r>
              <a:r>
                <a:rPr lang="id-ID" sz="1200" i="1" dirty="0" smtClean="0">
                  <a:solidFill>
                    <a:srgbClr val="FFFF00"/>
                  </a:solidFill>
                </a:rPr>
                <a:t>download</a:t>
              </a:r>
              <a:r>
                <a:rPr lang="id-ID" sz="1200" dirty="0" smtClean="0">
                  <a:solidFill>
                    <a:srgbClr val="FFFF00"/>
                  </a:solidFill>
                </a:rPr>
                <a:t> dari masing-masing SO </a:t>
              </a:r>
              <a:endParaRPr lang="id-ID" sz="1200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reEbagV0SCgd7OP3GJH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3976</TotalTime>
  <Words>1426</Words>
  <Application>Microsoft Office PowerPoint</Application>
  <PresentationFormat>On-screen Show (4:3)</PresentationFormat>
  <Paragraphs>357</Paragraphs>
  <Slides>20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Aspect</vt:lpstr>
      <vt:lpstr>Slide 1</vt:lpstr>
      <vt:lpstr>Slide 2</vt:lpstr>
      <vt:lpstr>Slide 3</vt:lpstr>
      <vt:lpstr>Slide 4</vt:lpstr>
      <vt:lpstr>     Step-1  MENENTUKAN TEMA &amp; ANALISA SITUASI    </vt:lpstr>
      <vt:lpstr>Slide 6</vt:lpstr>
      <vt:lpstr>Slide 7</vt:lpstr>
      <vt:lpstr>     Step-2          PENETAPAN TARGET   </vt:lpstr>
      <vt:lpstr>Slide 9</vt:lpstr>
      <vt:lpstr>Slide 10</vt:lpstr>
      <vt:lpstr>Slide 11</vt:lpstr>
      <vt:lpstr>Slide 12</vt:lpstr>
      <vt:lpstr>Slide 13</vt:lpstr>
      <vt:lpstr>Slide 14</vt:lpstr>
      <vt:lpstr>     Step-6          Evaluasi Hasil   </vt:lpstr>
      <vt:lpstr>     Step-6          Evaluasi Hasil   </vt:lpstr>
      <vt:lpstr>     Step-6          Evaluasi Hasil   </vt:lpstr>
      <vt:lpstr>     Step-6          Evaluasi Hasil   </vt:lpstr>
      <vt:lpstr>Slide 19</vt:lpstr>
      <vt:lpstr>Slide 20</vt:lpstr>
    </vt:vector>
  </TitlesOfParts>
  <Company>Astra International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Bagasf030317</dc:creator>
  <cp:lastModifiedBy>Bagasf030317</cp:lastModifiedBy>
  <cp:revision>443</cp:revision>
  <dcterms:created xsi:type="dcterms:W3CDTF">2015-11-23T09:37:20Z</dcterms:created>
  <dcterms:modified xsi:type="dcterms:W3CDTF">2017-06-22T07:29:21Z</dcterms:modified>
</cp:coreProperties>
</file>