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666666"/>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buFont typeface="Lato"/>
              <a:defRPr sz="5200">
                <a:latin typeface="Lato"/>
                <a:ea typeface="Lato"/>
                <a:cs typeface="Lato"/>
                <a:sym typeface="Lato"/>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Lato"/>
              <a:buNone/>
              <a:defRPr sz="2800">
                <a:latin typeface="Lato"/>
                <a:ea typeface="Lato"/>
                <a:cs typeface="Lato"/>
                <a:sym typeface="Lato"/>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073763"/>
        </a:solidFill>
      </p:bgPr>
    </p:bg>
    <p:spTree>
      <p:nvGrpSpPr>
        <p:cNvPr id="47" name="Shape 47"/>
        <p:cNvGrpSpPr/>
        <p:nvPr/>
      </p:nvGrpSpPr>
      <p:grpSpPr>
        <a:xfrm>
          <a:off x="0" y="0"/>
          <a:ext cx="0" cy="0"/>
          <a:chOff x="0" y="0"/>
          <a:chExt cx="0" cy="0"/>
        </a:xfrm>
      </p:grpSpPr>
      <p:sp>
        <p:nvSpPr>
          <p:cNvPr id="48" name="Shape 4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
        <p:nvSpPr>
          <p:cNvPr id="49" name="Shape 49"/>
          <p:cNvSpPr/>
          <p:nvPr/>
        </p:nvSpPr>
        <p:spPr>
          <a:xfrm>
            <a:off x="0" y="0"/>
            <a:ext cx="9144000" cy="2761800"/>
          </a:xfrm>
          <a:prstGeom prst="rect">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flipH="1" rot="10800000">
            <a:off x="4286100" y="2625025"/>
            <a:ext cx="571800" cy="398100"/>
          </a:xfrm>
          <a:prstGeom prst="triangle">
            <a:avLst>
              <a:gd fmla="val 50000" name="adj"/>
            </a:avLst>
          </a:prstGeom>
          <a:solidFill>
            <a:srgbClr val="FF6600"/>
          </a:solidFill>
          <a:ln>
            <a:noFill/>
          </a:ln>
        </p:spPr>
        <p:txBody>
          <a:bodyPr anchorCtr="0" anchor="ctr" bIns="91425" lIns="91425" rIns="91425" tIns="91425">
            <a:noAutofit/>
          </a:bodyPr>
          <a:lstStyle/>
          <a:p>
            <a:pPr lvl="0">
              <a:spcBef>
                <a:spcPts val="0"/>
              </a:spcBef>
              <a:buNone/>
            </a:pPr>
            <a:r>
              <a:t/>
            </a:r>
            <a:endParaRPr/>
          </a:p>
        </p:txBody>
      </p:sp>
      <p:sp>
        <p:nvSpPr>
          <p:cNvPr id="51" name="Shape 51"/>
          <p:cNvSpPr txBox="1"/>
          <p:nvPr>
            <p:ph idx="2" type="title"/>
          </p:nvPr>
        </p:nvSpPr>
        <p:spPr>
          <a:xfrm>
            <a:off x="99525" y="49775"/>
            <a:ext cx="4057200" cy="967800"/>
          </a:xfrm>
          <a:prstGeom prst="rect">
            <a:avLst/>
          </a:prstGeom>
        </p:spPr>
        <p:txBody>
          <a:bodyPr anchorCtr="0" anchor="t" bIns="91425" lIns="91425" rIns="91425" tIns="91425"/>
          <a:lstStyle>
            <a:lvl1pPr lvl="0">
              <a:spcBef>
                <a:spcPts val="0"/>
              </a:spcBef>
              <a:buNone/>
              <a:defRPr>
                <a:solidFill>
                  <a:srgbClr val="0B5394"/>
                </a:solidFill>
                <a:latin typeface="Lato"/>
                <a:ea typeface="Lato"/>
                <a:cs typeface="Lato"/>
                <a:sym typeface="Lato"/>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1">
    <p:bg>
      <p:bgPr>
        <a:solidFill>
          <a:srgbClr val="EFEFEF"/>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54" name="Shape 54"/>
          <p:cNvSpPr/>
          <p:nvPr/>
        </p:nvSpPr>
        <p:spPr>
          <a:xfrm>
            <a:off x="0" y="0"/>
            <a:ext cx="9144000" cy="2761800"/>
          </a:xfrm>
          <a:prstGeom prst="rect">
            <a:avLst/>
          </a:prstGeom>
          <a:solidFill>
            <a:srgbClr val="07376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rot="10800000">
            <a:off x="4286100" y="2625025"/>
            <a:ext cx="571800" cy="398100"/>
          </a:xfrm>
          <a:prstGeom prst="triangle">
            <a:avLst>
              <a:gd fmla="val 50000" name="adj"/>
            </a:avLst>
          </a:prstGeom>
          <a:solidFill>
            <a:srgbClr val="FF6600"/>
          </a:solidFill>
          <a:ln>
            <a:noFill/>
          </a:ln>
        </p:spPr>
        <p:txBody>
          <a:bodyPr anchorCtr="0" anchor="ctr" bIns="91425" lIns="91425" rIns="91425" tIns="91425">
            <a:noAutofit/>
          </a:bodyPr>
          <a:lstStyle/>
          <a:p>
            <a:pPr lvl="0">
              <a:spcBef>
                <a:spcPts val="0"/>
              </a:spcBef>
              <a:buNone/>
            </a:pPr>
            <a:r>
              <a:t/>
            </a:r>
            <a:endParaRPr/>
          </a:p>
        </p:txBody>
      </p:sp>
      <p:sp>
        <p:nvSpPr>
          <p:cNvPr id="56" name="Shape 56"/>
          <p:cNvSpPr txBox="1"/>
          <p:nvPr>
            <p:ph idx="2" type="title"/>
          </p:nvPr>
        </p:nvSpPr>
        <p:spPr>
          <a:xfrm>
            <a:off x="99525" y="49775"/>
            <a:ext cx="4057200" cy="967800"/>
          </a:xfrm>
          <a:prstGeom prst="rect">
            <a:avLst/>
          </a:prstGeom>
        </p:spPr>
        <p:txBody>
          <a:bodyPr anchorCtr="0" anchor="t" bIns="91425" lIns="91425" rIns="91425" tIns="91425"/>
          <a:lstStyle>
            <a:lvl1pPr lvl="0" rtl="0">
              <a:spcBef>
                <a:spcPts val="0"/>
              </a:spcBef>
              <a:buNone/>
              <a:defRPr>
                <a:solidFill>
                  <a:srgbClr val="C9DAF8"/>
                </a:solidFill>
                <a:latin typeface="Lato"/>
                <a:ea typeface="Lato"/>
                <a:cs typeface="Lato"/>
                <a:sym typeface="Lato"/>
              </a:defRPr>
            </a:lvl1pPr>
            <a:lvl2pPr lvl="1" rtl="0">
              <a:spcBef>
                <a:spcPts val="0"/>
              </a:spcBef>
              <a:buNone/>
              <a:defRPr>
                <a:solidFill>
                  <a:srgbClr val="C9DAF8"/>
                </a:solidFill>
              </a:defRPr>
            </a:lvl2pPr>
            <a:lvl3pPr lvl="2" rtl="0">
              <a:spcBef>
                <a:spcPts val="0"/>
              </a:spcBef>
              <a:buNone/>
              <a:defRPr>
                <a:solidFill>
                  <a:srgbClr val="C9DAF8"/>
                </a:solidFill>
              </a:defRPr>
            </a:lvl3pPr>
            <a:lvl4pPr lvl="3" rtl="0">
              <a:spcBef>
                <a:spcPts val="0"/>
              </a:spcBef>
              <a:buNone/>
              <a:defRPr>
                <a:solidFill>
                  <a:srgbClr val="C9DAF8"/>
                </a:solidFill>
              </a:defRPr>
            </a:lvl4pPr>
            <a:lvl5pPr lvl="4" rtl="0">
              <a:spcBef>
                <a:spcPts val="0"/>
              </a:spcBef>
              <a:buNone/>
              <a:defRPr>
                <a:solidFill>
                  <a:srgbClr val="C9DAF8"/>
                </a:solidFill>
              </a:defRPr>
            </a:lvl5pPr>
            <a:lvl6pPr lvl="5" rtl="0">
              <a:spcBef>
                <a:spcPts val="0"/>
              </a:spcBef>
              <a:buNone/>
              <a:defRPr>
                <a:solidFill>
                  <a:srgbClr val="C9DAF8"/>
                </a:solidFill>
              </a:defRPr>
            </a:lvl6pPr>
            <a:lvl7pPr lvl="6" rtl="0">
              <a:spcBef>
                <a:spcPts val="0"/>
              </a:spcBef>
              <a:buNone/>
              <a:defRPr>
                <a:solidFill>
                  <a:srgbClr val="C9DAF8"/>
                </a:solidFill>
              </a:defRPr>
            </a:lvl7pPr>
            <a:lvl8pPr lvl="7" rtl="0">
              <a:spcBef>
                <a:spcPts val="0"/>
              </a:spcBef>
              <a:buNone/>
              <a:defRPr>
                <a:solidFill>
                  <a:srgbClr val="C9DAF8"/>
                </a:solidFill>
              </a:defRPr>
            </a:lvl8pPr>
            <a:lvl9pPr lvl="8" rtl="0">
              <a:spcBef>
                <a:spcPts val="0"/>
              </a:spcBef>
              <a:buNone/>
              <a:defRPr>
                <a:solidFill>
                  <a:srgbClr val="C9DAF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bg>
      <p:bgPr>
        <a:solidFill>
          <a:srgbClr val="073763"/>
        </a:solidFill>
      </p:bgPr>
    </p:bg>
    <p:spTree>
      <p:nvGrpSpPr>
        <p:cNvPr id="57" name="Shape 57"/>
        <p:cNvGrpSpPr/>
        <p:nvPr/>
      </p:nvGrpSpPr>
      <p:grpSpPr>
        <a:xfrm>
          <a:off x="0" y="0"/>
          <a:ext cx="0" cy="0"/>
          <a:chOff x="0" y="0"/>
          <a:chExt cx="0" cy="0"/>
        </a:xfrm>
      </p:grpSpPr>
      <p:sp>
        <p:nvSpPr>
          <p:cNvPr id="58" name="Shape 58"/>
          <p:cNvSpPr txBox="1"/>
          <p:nvPr>
            <p:ph idx="1" type="body"/>
          </p:nvPr>
        </p:nvSpPr>
        <p:spPr>
          <a:xfrm>
            <a:off x="324150" y="3968625"/>
            <a:ext cx="6257100" cy="929400"/>
          </a:xfrm>
          <a:prstGeom prst="rect">
            <a:avLst/>
          </a:prstGeom>
        </p:spPr>
        <p:txBody>
          <a:bodyPr anchorCtr="0" anchor="ctr" bIns="91425" lIns="91425" rIns="91425" tIns="91425"/>
          <a:lstStyle>
            <a:lvl1pPr lvl="0">
              <a:lnSpc>
                <a:spcPct val="100000"/>
              </a:lnSpc>
              <a:spcBef>
                <a:spcPts val="0"/>
              </a:spcBef>
              <a:spcAft>
                <a:spcPts val="0"/>
              </a:spcAft>
              <a:buClr>
                <a:srgbClr val="EFEFEF"/>
              </a:buClr>
              <a:buFont typeface="Lato"/>
              <a:buNone/>
              <a:defRPr>
                <a:solidFill>
                  <a:srgbClr val="EFEFEF"/>
                </a:solidFill>
                <a:latin typeface="Lato"/>
                <a:ea typeface="Lato"/>
                <a:cs typeface="Lato"/>
                <a:sym typeface="Lato"/>
              </a:defRPr>
            </a:lvl1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EFEFEF"/>
        </a:solidFill>
      </p:bgPr>
    </p:bg>
    <p:spTree>
      <p:nvGrpSpPr>
        <p:cNvPr id="59" name="Shape 59"/>
        <p:cNvGrpSpPr/>
        <p:nvPr/>
      </p:nvGrpSpPr>
      <p:grpSpPr>
        <a:xfrm>
          <a:off x="0" y="0"/>
          <a:ext cx="0" cy="0"/>
          <a:chOff x="0" y="0"/>
          <a:chExt cx="0" cy="0"/>
        </a:xfrm>
      </p:grpSpPr>
      <p:sp>
        <p:nvSpPr>
          <p:cNvPr id="60" name="Shape 60"/>
          <p:cNvSpPr/>
          <p:nvPr/>
        </p:nvSpPr>
        <p:spPr>
          <a:xfrm>
            <a:off x="0" y="307950"/>
            <a:ext cx="4005900" cy="749400"/>
          </a:xfrm>
          <a:prstGeom prst="rect">
            <a:avLst/>
          </a:prstGeom>
          <a:solidFill>
            <a:srgbClr val="073763"/>
          </a:solidFill>
          <a:ln>
            <a:noFill/>
          </a:ln>
        </p:spPr>
        <p:txBody>
          <a:bodyPr anchorCtr="0" anchor="ctr" bIns="91425" lIns="91425" rIns="91425" tIns="91425">
            <a:noAutofit/>
          </a:bodyPr>
          <a:lstStyle/>
          <a:p>
            <a:pPr lvl="0">
              <a:spcBef>
                <a:spcPts val="0"/>
              </a:spcBef>
              <a:buNone/>
            </a:pPr>
            <a:r>
              <a:t/>
            </a:r>
            <a:endParaRPr/>
          </a:p>
        </p:txBody>
      </p:sp>
      <p:sp>
        <p:nvSpPr>
          <p:cNvPr id="61" name="Shape 61"/>
          <p:cNvSpPr txBox="1"/>
          <p:nvPr>
            <p:ph type="title"/>
          </p:nvPr>
        </p:nvSpPr>
        <p:spPr>
          <a:xfrm>
            <a:off x="0" y="446100"/>
            <a:ext cx="4005900" cy="473100"/>
          </a:xfrm>
          <a:prstGeom prst="rect">
            <a:avLst/>
          </a:prstGeom>
        </p:spPr>
        <p:txBody>
          <a:bodyPr anchorCtr="0" anchor="t" bIns="91425" lIns="91425" rIns="91425" tIns="91425"/>
          <a:lstStyle>
            <a:lvl1pPr lvl="0">
              <a:spcBef>
                <a:spcPts val="0"/>
              </a:spcBef>
              <a:buNone/>
              <a:defRPr sz="1800">
                <a:solidFill>
                  <a:srgbClr val="EFEFEF"/>
                </a:solidFill>
                <a:latin typeface="Lato"/>
                <a:ea typeface="Lato"/>
                <a:cs typeface="Lato"/>
                <a:sym typeface="Lato"/>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cxnSp>
        <p:nvCxnSpPr>
          <p:cNvPr id="62" name="Shape 62"/>
          <p:cNvCxnSpPr/>
          <p:nvPr/>
        </p:nvCxnSpPr>
        <p:spPr>
          <a:xfrm>
            <a:off x="584725" y="1318725"/>
            <a:ext cx="0" cy="3471000"/>
          </a:xfrm>
          <a:prstGeom prst="straightConnector1">
            <a:avLst/>
          </a:prstGeom>
          <a:noFill/>
          <a:ln cap="flat" cmpd="sng" w="9525">
            <a:solidFill>
              <a:srgbClr val="073763"/>
            </a:solidFill>
            <a:prstDash val="solid"/>
            <a:round/>
            <a:headEnd len="lg" w="lg" type="none"/>
            <a:tailEnd len="lg" w="lg"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3" name="Shape 63"/>
        <p:cNvGrpSpPr/>
        <p:nvPr/>
      </p:nvGrpSpPr>
      <p:grpSpPr>
        <a:xfrm>
          <a:off x="0" y="0"/>
          <a:ext cx="0" cy="0"/>
          <a:chOff x="0" y="0"/>
          <a:chExt cx="0" cy="0"/>
        </a:xfrm>
      </p:grpSpPr>
      <p:sp>
        <p:nvSpPr>
          <p:cNvPr id="64" name="Shape 64"/>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65" name="Shape 65"/>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073763"/>
        </a:solidFill>
      </p:bgPr>
    </p:bg>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None/>
              <a:defRPr sz="3000">
                <a:solidFill>
                  <a:srgbClr val="EFEFEF"/>
                </a:solidFill>
                <a:latin typeface="Lato"/>
                <a:ea typeface="Lato"/>
                <a:cs typeface="Lato"/>
                <a:sym typeface="Lato"/>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p:txBody>
      </p:sp>
      <p:cxnSp>
        <p:nvCxnSpPr>
          <p:cNvPr id="69" name="Shape 69"/>
          <p:cNvCxnSpPr/>
          <p:nvPr/>
        </p:nvCxnSpPr>
        <p:spPr>
          <a:xfrm>
            <a:off x="-5250" y="1017725"/>
            <a:ext cx="9154500" cy="0"/>
          </a:xfrm>
          <a:prstGeom prst="straightConnector1">
            <a:avLst/>
          </a:prstGeom>
          <a:noFill/>
          <a:ln cap="flat" cmpd="sng" w="76200">
            <a:solidFill>
              <a:srgbClr val="FF6600"/>
            </a:solidFill>
            <a:prstDash val="solid"/>
            <a:round/>
            <a:headEnd len="lg" w="lg" type="none"/>
            <a:tailEnd len="lg" w="lg"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666666"/>
        </a:solidFill>
      </p:bgPr>
    </p:bg>
    <p:spTree>
      <p:nvGrpSpPr>
        <p:cNvPr id="74" name="Shape 74"/>
        <p:cNvGrpSpPr/>
        <p:nvPr/>
      </p:nvGrpSpPr>
      <p:grpSpPr>
        <a:xfrm>
          <a:off x="0" y="0"/>
          <a:ext cx="0" cy="0"/>
          <a:chOff x="0" y="0"/>
          <a:chExt cx="0" cy="0"/>
        </a:xfrm>
      </p:grpSpPr>
      <p:sp>
        <p:nvSpPr>
          <p:cNvPr id="75" name="Shape 75"/>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buFont typeface="Lato"/>
              <a:defRPr sz="5200">
                <a:latin typeface="Lato"/>
                <a:ea typeface="Lato"/>
                <a:cs typeface="Lato"/>
                <a:sym typeface="Lato"/>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76" name="Shape 76"/>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Font typeface="Lato"/>
              <a:buNone/>
              <a:defRPr sz="2800">
                <a:latin typeface="Lato"/>
                <a:ea typeface="Lato"/>
                <a:cs typeface="Lato"/>
                <a:sym typeface="Lato"/>
              </a:defRPr>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666666"/>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8" name="Shape 88"/>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666666"/>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3" name="Shape 93"/>
        <p:cNvGrpSpPr/>
        <p:nvPr/>
      </p:nvGrpSpPr>
      <p:grpSpPr>
        <a:xfrm>
          <a:off x="0" y="0"/>
          <a:ext cx="0" cy="0"/>
          <a:chOff x="0" y="0"/>
          <a:chExt cx="0" cy="0"/>
        </a:xfrm>
      </p:grpSpPr>
      <p:sp>
        <p:nvSpPr>
          <p:cNvPr id="94" name="Shape 9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5" name="Shape 9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7" name="Shape 97"/>
        <p:cNvGrpSpPr/>
        <p:nvPr/>
      </p:nvGrpSpPr>
      <p:grpSpPr>
        <a:xfrm>
          <a:off x="0" y="0"/>
          <a:ext cx="0" cy="0"/>
          <a:chOff x="0" y="0"/>
          <a:chExt cx="0" cy="0"/>
        </a:xfrm>
      </p:grpSpPr>
      <p:sp>
        <p:nvSpPr>
          <p:cNvPr id="98" name="Shape 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buFont typeface="Lato"/>
              <a:defRPr sz="4800">
                <a:latin typeface="Lato"/>
                <a:ea typeface="Lato"/>
                <a:cs typeface="Lato"/>
                <a:sym typeface="Lato"/>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rgbClr val="666666"/>
        </a:solidFill>
      </p:bgPr>
    </p:bg>
    <p:spTree>
      <p:nvGrpSpPr>
        <p:cNvPr id="100" name="Shape 100"/>
        <p:cNvGrpSpPr/>
        <p:nvPr/>
      </p:nvGrpSpPr>
      <p:grpSpPr>
        <a:xfrm>
          <a:off x="0" y="0"/>
          <a:ext cx="0" cy="0"/>
          <a:chOff x="0" y="0"/>
          <a:chExt cx="0" cy="0"/>
        </a:xfrm>
      </p:grpSpPr>
      <p:sp>
        <p:nvSpPr>
          <p:cNvPr id="101" name="Shape 101"/>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rtl="0">
              <a:spcBef>
                <a:spcPts val="0"/>
              </a:spcBef>
              <a:buNone/>
            </a:pPr>
            <a:r>
              <a:t/>
            </a:r>
            <a:endParaRPr>
              <a:latin typeface="Lato"/>
              <a:ea typeface="Lato"/>
              <a:cs typeface="Lato"/>
              <a:sym typeface="Lato"/>
            </a:endParaRPr>
          </a:p>
        </p:txBody>
      </p:sp>
      <p:sp>
        <p:nvSpPr>
          <p:cNvPr id="102" name="Shape 102"/>
          <p:cNvSpPr txBox="1"/>
          <p:nvPr>
            <p:ph type="title"/>
          </p:nvPr>
        </p:nvSpPr>
        <p:spPr>
          <a:xfrm>
            <a:off x="265500" y="724075"/>
            <a:ext cx="4045200" cy="1482300"/>
          </a:xfrm>
          <a:prstGeom prst="rect">
            <a:avLst/>
          </a:prstGeom>
          <a:ln>
            <a:noFill/>
          </a:ln>
        </p:spPr>
        <p:txBody>
          <a:bodyPr anchorCtr="0" anchor="b" bIns="91425" lIns="91425" rIns="91425" tIns="91425"/>
          <a:lstStyle>
            <a:lvl1pPr lvl="0" rtl="0" algn="ctr">
              <a:spcBef>
                <a:spcPts val="0"/>
              </a:spcBef>
              <a:buClr>
                <a:srgbClr val="EAD1DC"/>
              </a:buClr>
              <a:buSzPct val="100000"/>
              <a:buFont typeface="Lato"/>
              <a:defRPr sz="4200">
                <a:solidFill>
                  <a:srgbClr val="EAD1DC"/>
                </a:solidFill>
                <a:latin typeface="Lato"/>
                <a:ea typeface="Lato"/>
                <a:cs typeface="Lato"/>
                <a:sym typeface="Lato"/>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3" name="Shape 103"/>
          <p:cNvSpPr txBox="1"/>
          <p:nvPr>
            <p:ph idx="1" type="subTitle"/>
          </p:nvPr>
        </p:nvSpPr>
        <p:spPr>
          <a:xfrm>
            <a:off x="265500" y="22063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Clr>
                <a:schemeClr val="lt2"/>
              </a:buClr>
              <a:buSzPct val="100000"/>
              <a:buFont typeface="Lato"/>
              <a:buNone/>
              <a:defRPr sz="2100">
                <a:solidFill>
                  <a:schemeClr val="lt2"/>
                </a:solidFill>
                <a:latin typeface="Lato"/>
                <a:ea typeface="Lato"/>
                <a:cs typeface="Lato"/>
                <a:sym typeface="Lato"/>
              </a:defRPr>
            </a:lvl1pPr>
            <a:lvl2pPr lvl="1" rtl="0" algn="ctr">
              <a:lnSpc>
                <a:spcPct val="100000"/>
              </a:lnSpc>
              <a:spcBef>
                <a:spcPts val="0"/>
              </a:spcBef>
              <a:spcAft>
                <a:spcPts val="0"/>
              </a:spcAft>
              <a:buSzPct val="100000"/>
              <a:buFont typeface="Lato"/>
              <a:buNone/>
              <a:defRPr sz="2100">
                <a:latin typeface="Lato"/>
                <a:ea typeface="Lato"/>
                <a:cs typeface="Lato"/>
                <a:sym typeface="Lato"/>
              </a:defRPr>
            </a:lvl2pPr>
            <a:lvl3pPr lvl="2" rtl="0" algn="ctr">
              <a:lnSpc>
                <a:spcPct val="100000"/>
              </a:lnSpc>
              <a:spcBef>
                <a:spcPts val="0"/>
              </a:spcBef>
              <a:spcAft>
                <a:spcPts val="0"/>
              </a:spcAft>
              <a:buSzPct val="100000"/>
              <a:buFont typeface="Lato"/>
              <a:buNone/>
              <a:defRPr sz="2100">
                <a:latin typeface="Lato"/>
                <a:ea typeface="Lato"/>
                <a:cs typeface="Lato"/>
                <a:sym typeface="Lato"/>
              </a:defRPr>
            </a:lvl3pPr>
            <a:lvl4pPr lvl="3" rtl="0" algn="ctr">
              <a:lnSpc>
                <a:spcPct val="100000"/>
              </a:lnSpc>
              <a:spcBef>
                <a:spcPts val="0"/>
              </a:spcBef>
              <a:spcAft>
                <a:spcPts val="0"/>
              </a:spcAft>
              <a:buSzPct val="100000"/>
              <a:buFont typeface="Lato"/>
              <a:buNone/>
              <a:defRPr sz="2100">
                <a:latin typeface="Lato"/>
                <a:ea typeface="Lato"/>
                <a:cs typeface="Lato"/>
                <a:sym typeface="Lato"/>
              </a:defRPr>
            </a:lvl4pPr>
            <a:lvl5pPr lvl="4" rtl="0" algn="ctr">
              <a:lnSpc>
                <a:spcPct val="100000"/>
              </a:lnSpc>
              <a:spcBef>
                <a:spcPts val="0"/>
              </a:spcBef>
              <a:spcAft>
                <a:spcPts val="0"/>
              </a:spcAft>
              <a:buSzPct val="100000"/>
              <a:buFont typeface="Lato"/>
              <a:buNone/>
              <a:defRPr sz="2100">
                <a:latin typeface="Lato"/>
                <a:ea typeface="Lato"/>
                <a:cs typeface="Lato"/>
                <a:sym typeface="Lato"/>
              </a:defRPr>
            </a:lvl5pPr>
            <a:lvl6pPr lvl="5" rtl="0" algn="ctr">
              <a:lnSpc>
                <a:spcPct val="100000"/>
              </a:lnSpc>
              <a:spcBef>
                <a:spcPts val="0"/>
              </a:spcBef>
              <a:spcAft>
                <a:spcPts val="0"/>
              </a:spcAft>
              <a:buSzPct val="100000"/>
              <a:buFont typeface="Lato"/>
              <a:buNone/>
              <a:defRPr sz="2100">
                <a:latin typeface="Lato"/>
                <a:ea typeface="Lato"/>
                <a:cs typeface="Lato"/>
                <a:sym typeface="Lato"/>
              </a:defRPr>
            </a:lvl6pPr>
            <a:lvl7pPr lvl="6" rtl="0" algn="ctr">
              <a:lnSpc>
                <a:spcPct val="100000"/>
              </a:lnSpc>
              <a:spcBef>
                <a:spcPts val="0"/>
              </a:spcBef>
              <a:spcAft>
                <a:spcPts val="0"/>
              </a:spcAft>
              <a:buSzPct val="100000"/>
              <a:buFont typeface="Lato"/>
              <a:buNone/>
              <a:defRPr sz="2100">
                <a:latin typeface="Lato"/>
                <a:ea typeface="Lato"/>
                <a:cs typeface="Lato"/>
                <a:sym typeface="Lato"/>
              </a:defRPr>
            </a:lvl7pPr>
            <a:lvl8pPr lvl="7" rtl="0" algn="ctr">
              <a:lnSpc>
                <a:spcPct val="100000"/>
              </a:lnSpc>
              <a:spcBef>
                <a:spcPts val="0"/>
              </a:spcBef>
              <a:spcAft>
                <a:spcPts val="0"/>
              </a:spcAft>
              <a:buSzPct val="100000"/>
              <a:buFont typeface="Lato"/>
              <a:buNone/>
              <a:defRPr sz="2100">
                <a:latin typeface="Lato"/>
                <a:ea typeface="Lato"/>
                <a:cs typeface="Lato"/>
                <a:sym typeface="Lato"/>
              </a:defRPr>
            </a:lvl8pPr>
            <a:lvl9pPr lvl="8" rtl="0" algn="ctr">
              <a:lnSpc>
                <a:spcPct val="100000"/>
              </a:lnSpc>
              <a:spcBef>
                <a:spcPts val="0"/>
              </a:spcBef>
              <a:spcAft>
                <a:spcPts val="0"/>
              </a:spcAft>
              <a:buSzPct val="100000"/>
              <a:buFont typeface="Lato"/>
              <a:buNone/>
              <a:defRPr sz="2100">
                <a:latin typeface="Lato"/>
                <a:ea typeface="Lato"/>
                <a:cs typeface="Lato"/>
                <a:sym typeface="Lato"/>
              </a:defRPr>
            </a:lvl9pPr>
          </a:lstStyle>
          <a:p/>
        </p:txBody>
      </p:sp>
      <p:sp>
        <p:nvSpPr>
          <p:cNvPr id="104" name="Shape 10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buClr>
                <a:srgbClr val="4C1130"/>
              </a:buClr>
              <a:buFont typeface="Lato"/>
              <a:defRPr>
                <a:solidFill>
                  <a:srgbClr val="4C1130"/>
                </a:solidFill>
                <a:latin typeface="Lato"/>
                <a:ea typeface="Lato"/>
                <a:cs typeface="Lato"/>
                <a:sym typeface="Lato"/>
              </a:defRPr>
            </a:lvl1pPr>
            <a:lvl2pPr lvl="1" rtl="0">
              <a:spcBef>
                <a:spcPts val="0"/>
              </a:spcBef>
              <a:buFont typeface="Lato"/>
              <a:defRPr>
                <a:latin typeface="Lato"/>
                <a:ea typeface="Lato"/>
                <a:cs typeface="Lato"/>
                <a:sym typeface="Lato"/>
              </a:defRPr>
            </a:lvl2pPr>
            <a:lvl3pPr lvl="2" rtl="0">
              <a:spcBef>
                <a:spcPts val="0"/>
              </a:spcBef>
              <a:buFont typeface="Lato"/>
              <a:defRPr>
                <a:latin typeface="Lato"/>
                <a:ea typeface="Lato"/>
                <a:cs typeface="Lato"/>
                <a:sym typeface="Lato"/>
              </a:defRPr>
            </a:lvl3pPr>
            <a:lvl4pPr lvl="3" rtl="0">
              <a:spcBef>
                <a:spcPts val="0"/>
              </a:spcBef>
              <a:buFont typeface="Lato"/>
              <a:defRPr>
                <a:latin typeface="Lato"/>
                <a:ea typeface="Lato"/>
                <a:cs typeface="Lato"/>
                <a:sym typeface="Lato"/>
              </a:defRPr>
            </a:lvl4pPr>
            <a:lvl5pPr lvl="4" rtl="0">
              <a:spcBef>
                <a:spcPts val="0"/>
              </a:spcBef>
              <a:buFont typeface="Lato"/>
              <a:defRPr>
                <a:latin typeface="Lato"/>
                <a:ea typeface="Lato"/>
                <a:cs typeface="Lato"/>
                <a:sym typeface="Lato"/>
              </a:defRPr>
            </a:lvl5pPr>
            <a:lvl6pPr lvl="5" rtl="0">
              <a:spcBef>
                <a:spcPts val="0"/>
              </a:spcBef>
              <a:buFont typeface="Lato"/>
              <a:defRPr>
                <a:latin typeface="Lato"/>
                <a:ea typeface="Lato"/>
                <a:cs typeface="Lato"/>
                <a:sym typeface="Lato"/>
              </a:defRPr>
            </a:lvl6pPr>
            <a:lvl7pPr lvl="6" rtl="0">
              <a:spcBef>
                <a:spcPts val="0"/>
              </a:spcBef>
              <a:buFont typeface="Lato"/>
              <a:defRPr>
                <a:latin typeface="Lato"/>
                <a:ea typeface="Lato"/>
                <a:cs typeface="Lato"/>
                <a:sym typeface="Lato"/>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9" name="Shape 109"/>
        <p:cNvGrpSpPr/>
        <p:nvPr/>
      </p:nvGrpSpPr>
      <p:grpSpPr>
        <a:xfrm>
          <a:off x="0" y="0"/>
          <a:ext cx="0" cy="0"/>
          <a:chOff x="0" y="0"/>
          <a:chExt cx="0" cy="0"/>
        </a:xfrm>
      </p:grpSpPr>
      <p:sp>
        <p:nvSpPr>
          <p:cNvPr id="110" name="Shape 11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11" name="Shape 11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12" name="Shape 1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666666"/>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buNone/>
              <a:defRPr sz="3000">
                <a:solidFill>
                  <a:schemeClr val="lt1"/>
                </a:solidFill>
                <a:latin typeface="Lato"/>
                <a:ea typeface="Lato"/>
                <a:cs typeface="Lato"/>
                <a:sym typeface="Lato"/>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115" name="Shape 115"/>
          <p:cNvCxnSpPr/>
          <p:nvPr/>
        </p:nvCxnSpPr>
        <p:spPr>
          <a:xfrm>
            <a:off x="-5250" y="1017725"/>
            <a:ext cx="9154500" cy="0"/>
          </a:xfrm>
          <a:prstGeom prst="straightConnector1">
            <a:avLst/>
          </a:prstGeom>
          <a:noFill/>
          <a:ln cap="flat" cmpd="sng" w="76200">
            <a:solidFill>
              <a:srgbClr val="A64D79"/>
            </a:solidFill>
            <a:prstDash val="solid"/>
            <a:round/>
            <a:headEnd len="lg" w="lg" type="none"/>
            <a:tailEnd len="lg" w="lg"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buFont typeface="Lato"/>
              <a:defRPr sz="4800">
                <a:latin typeface="Lato"/>
                <a:ea typeface="Lato"/>
                <a:cs typeface="Lato"/>
                <a:sym typeface="Lato"/>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bg>
      <p:bgPr>
        <a:solidFill>
          <a:srgbClr val="073763"/>
        </a:solidFill>
      </p:bgPr>
    </p:bg>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latin typeface="Lato"/>
              <a:ea typeface="Lato"/>
              <a:cs typeface="Lato"/>
              <a:sym typeface="Lato"/>
            </a:endParaRPr>
          </a:p>
        </p:txBody>
      </p:sp>
      <p:sp>
        <p:nvSpPr>
          <p:cNvPr id="37" name="Shape 37"/>
          <p:cNvSpPr txBox="1"/>
          <p:nvPr>
            <p:ph type="title"/>
          </p:nvPr>
        </p:nvSpPr>
        <p:spPr>
          <a:xfrm>
            <a:off x="265500" y="724075"/>
            <a:ext cx="4045200" cy="1482300"/>
          </a:xfrm>
          <a:prstGeom prst="rect">
            <a:avLst/>
          </a:prstGeom>
          <a:ln>
            <a:noFill/>
          </a:ln>
        </p:spPr>
        <p:txBody>
          <a:bodyPr anchorCtr="0" anchor="b" bIns="91425" lIns="91425" rIns="91425" tIns="91425"/>
          <a:lstStyle>
            <a:lvl1pPr lvl="0" algn="ctr">
              <a:spcBef>
                <a:spcPts val="0"/>
              </a:spcBef>
              <a:buClr>
                <a:srgbClr val="C9DAF8"/>
              </a:buClr>
              <a:buSzPct val="100000"/>
              <a:buFont typeface="Lato"/>
              <a:defRPr sz="4200">
                <a:solidFill>
                  <a:srgbClr val="C9DAF8"/>
                </a:solidFill>
                <a:latin typeface="Lato"/>
                <a:ea typeface="Lato"/>
                <a:cs typeface="Lato"/>
                <a:sym typeface="Lato"/>
              </a:defRPr>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206375"/>
            <a:ext cx="4045200" cy="1235100"/>
          </a:xfrm>
          <a:prstGeom prst="rect">
            <a:avLst/>
          </a:prstGeom>
        </p:spPr>
        <p:txBody>
          <a:bodyPr anchorCtr="0" anchor="t" bIns="91425" lIns="91425" rIns="91425" tIns="91425"/>
          <a:lstStyle>
            <a:lvl1pPr lvl="0" algn="ctr">
              <a:lnSpc>
                <a:spcPct val="100000"/>
              </a:lnSpc>
              <a:spcBef>
                <a:spcPts val="0"/>
              </a:spcBef>
              <a:spcAft>
                <a:spcPts val="0"/>
              </a:spcAft>
              <a:buClr>
                <a:srgbClr val="EFEFEF"/>
              </a:buClr>
              <a:buSzPct val="100000"/>
              <a:buFont typeface="Lato"/>
              <a:buNone/>
              <a:defRPr sz="2100">
                <a:solidFill>
                  <a:srgbClr val="EFEFEF"/>
                </a:solidFill>
                <a:latin typeface="Lato"/>
                <a:ea typeface="Lato"/>
                <a:cs typeface="Lato"/>
                <a:sym typeface="Lato"/>
              </a:defRPr>
            </a:lvl1pPr>
            <a:lvl2pPr lvl="1" algn="ctr">
              <a:lnSpc>
                <a:spcPct val="100000"/>
              </a:lnSpc>
              <a:spcBef>
                <a:spcPts val="0"/>
              </a:spcBef>
              <a:spcAft>
                <a:spcPts val="0"/>
              </a:spcAft>
              <a:buSzPct val="100000"/>
              <a:buFont typeface="Lato"/>
              <a:buNone/>
              <a:defRPr sz="2100">
                <a:latin typeface="Lato"/>
                <a:ea typeface="Lato"/>
                <a:cs typeface="Lato"/>
                <a:sym typeface="Lato"/>
              </a:defRPr>
            </a:lvl2pPr>
            <a:lvl3pPr lvl="2" algn="ctr">
              <a:lnSpc>
                <a:spcPct val="100000"/>
              </a:lnSpc>
              <a:spcBef>
                <a:spcPts val="0"/>
              </a:spcBef>
              <a:spcAft>
                <a:spcPts val="0"/>
              </a:spcAft>
              <a:buSzPct val="100000"/>
              <a:buFont typeface="Lato"/>
              <a:buNone/>
              <a:defRPr sz="2100">
                <a:latin typeface="Lato"/>
                <a:ea typeface="Lato"/>
                <a:cs typeface="Lato"/>
                <a:sym typeface="Lato"/>
              </a:defRPr>
            </a:lvl3pPr>
            <a:lvl4pPr lvl="3" algn="ctr">
              <a:lnSpc>
                <a:spcPct val="100000"/>
              </a:lnSpc>
              <a:spcBef>
                <a:spcPts val="0"/>
              </a:spcBef>
              <a:spcAft>
                <a:spcPts val="0"/>
              </a:spcAft>
              <a:buSzPct val="100000"/>
              <a:buFont typeface="Lato"/>
              <a:buNone/>
              <a:defRPr sz="2100">
                <a:latin typeface="Lato"/>
                <a:ea typeface="Lato"/>
                <a:cs typeface="Lato"/>
                <a:sym typeface="Lato"/>
              </a:defRPr>
            </a:lvl4pPr>
            <a:lvl5pPr lvl="4" algn="ctr">
              <a:lnSpc>
                <a:spcPct val="100000"/>
              </a:lnSpc>
              <a:spcBef>
                <a:spcPts val="0"/>
              </a:spcBef>
              <a:spcAft>
                <a:spcPts val="0"/>
              </a:spcAft>
              <a:buSzPct val="100000"/>
              <a:buFont typeface="Lato"/>
              <a:buNone/>
              <a:defRPr sz="2100">
                <a:latin typeface="Lato"/>
                <a:ea typeface="Lato"/>
                <a:cs typeface="Lato"/>
                <a:sym typeface="Lato"/>
              </a:defRPr>
            </a:lvl5pPr>
            <a:lvl6pPr lvl="5" algn="ctr">
              <a:lnSpc>
                <a:spcPct val="100000"/>
              </a:lnSpc>
              <a:spcBef>
                <a:spcPts val="0"/>
              </a:spcBef>
              <a:spcAft>
                <a:spcPts val="0"/>
              </a:spcAft>
              <a:buSzPct val="100000"/>
              <a:buFont typeface="Lato"/>
              <a:buNone/>
              <a:defRPr sz="2100">
                <a:latin typeface="Lato"/>
                <a:ea typeface="Lato"/>
                <a:cs typeface="Lato"/>
                <a:sym typeface="Lato"/>
              </a:defRPr>
            </a:lvl6pPr>
            <a:lvl7pPr lvl="6" algn="ctr">
              <a:lnSpc>
                <a:spcPct val="100000"/>
              </a:lnSpc>
              <a:spcBef>
                <a:spcPts val="0"/>
              </a:spcBef>
              <a:spcAft>
                <a:spcPts val="0"/>
              </a:spcAft>
              <a:buSzPct val="100000"/>
              <a:buFont typeface="Lato"/>
              <a:buNone/>
              <a:defRPr sz="2100">
                <a:latin typeface="Lato"/>
                <a:ea typeface="Lato"/>
                <a:cs typeface="Lato"/>
                <a:sym typeface="Lato"/>
              </a:defRPr>
            </a:lvl7pPr>
            <a:lvl8pPr lvl="7" algn="ctr">
              <a:lnSpc>
                <a:spcPct val="100000"/>
              </a:lnSpc>
              <a:spcBef>
                <a:spcPts val="0"/>
              </a:spcBef>
              <a:spcAft>
                <a:spcPts val="0"/>
              </a:spcAft>
              <a:buSzPct val="100000"/>
              <a:buFont typeface="Lato"/>
              <a:buNone/>
              <a:defRPr sz="2100">
                <a:latin typeface="Lato"/>
                <a:ea typeface="Lato"/>
                <a:cs typeface="Lato"/>
                <a:sym typeface="Lato"/>
              </a:defRPr>
            </a:lvl8pPr>
            <a:lvl9pPr lvl="8" algn="ctr">
              <a:lnSpc>
                <a:spcPct val="100000"/>
              </a:lnSpc>
              <a:spcBef>
                <a:spcPts val="0"/>
              </a:spcBef>
              <a:spcAft>
                <a:spcPts val="0"/>
              </a:spcAft>
              <a:buSzPct val="100000"/>
              <a:buFont typeface="Lato"/>
              <a:buNone/>
              <a:defRPr sz="2100">
                <a:latin typeface="Lato"/>
                <a:ea typeface="Lato"/>
                <a:cs typeface="Lato"/>
                <a:sym typeface="Lato"/>
              </a:defRPr>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buClr>
                <a:srgbClr val="0B5394"/>
              </a:buClr>
              <a:buFont typeface="Lato"/>
              <a:defRPr>
                <a:solidFill>
                  <a:srgbClr val="0B5394"/>
                </a:solidFill>
                <a:latin typeface="Lato"/>
                <a:ea typeface="Lato"/>
                <a:cs typeface="Lato"/>
                <a:sym typeface="Lato"/>
              </a:defRPr>
            </a:lvl1pPr>
            <a:lvl2pPr lvl="1">
              <a:spcBef>
                <a:spcPts val="0"/>
              </a:spcBef>
              <a:buClr>
                <a:srgbClr val="0B5394"/>
              </a:buClr>
              <a:buFont typeface="Lato"/>
              <a:defRPr>
                <a:solidFill>
                  <a:srgbClr val="0B5394"/>
                </a:solidFill>
                <a:latin typeface="Lato"/>
                <a:ea typeface="Lato"/>
                <a:cs typeface="Lato"/>
                <a:sym typeface="Lato"/>
              </a:defRPr>
            </a:lvl2pPr>
            <a:lvl3pPr lvl="2">
              <a:spcBef>
                <a:spcPts val="0"/>
              </a:spcBef>
              <a:buClr>
                <a:srgbClr val="0B5394"/>
              </a:buClr>
              <a:buFont typeface="Lato"/>
              <a:defRPr>
                <a:solidFill>
                  <a:srgbClr val="0B5394"/>
                </a:solidFill>
                <a:latin typeface="Lato"/>
                <a:ea typeface="Lato"/>
                <a:cs typeface="Lato"/>
                <a:sym typeface="Lato"/>
              </a:defRPr>
            </a:lvl3pPr>
            <a:lvl4pPr lvl="3">
              <a:spcBef>
                <a:spcPts val="0"/>
              </a:spcBef>
              <a:buClr>
                <a:srgbClr val="0B5394"/>
              </a:buClr>
              <a:buFont typeface="Lato"/>
              <a:defRPr>
                <a:solidFill>
                  <a:srgbClr val="0B5394"/>
                </a:solidFill>
                <a:latin typeface="Lato"/>
                <a:ea typeface="Lato"/>
                <a:cs typeface="Lato"/>
                <a:sym typeface="Lato"/>
              </a:defRPr>
            </a:lvl4pPr>
            <a:lvl5pPr lvl="4">
              <a:spcBef>
                <a:spcPts val="0"/>
              </a:spcBef>
              <a:buClr>
                <a:srgbClr val="0B5394"/>
              </a:buClr>
              <a:buFont typeface="Lato"/>
              <a:defRPr>
                <a:solidFill>
                  <a:srgbClr val="0B5394"/>
                </a:solidFill>
                <a:latin typeface="Lato"/>
                <a:ea typeface="Lato"/>
                <a:cs typeface="Lato"/>
                <a:sym typeface="Lato"/>
              </a:defRPr>
            </a:lvl5pPr>
            <a:lvl6pPr lvl="5">
              <a:spcBef>
                <a:spcPts val="0"/>
              </a:spcBef>
              <a:buClr>
                <a:srgbClr val="0B5394"/>
              </a:buClr>
              <a:buFont typeface="Lato"/>
              <a:defRPr>
                <a:solidFill>
                  <a:srgbClr val="0B5394"/>
                </a:solidFill>
                <a:latin typeface="Lato"/>
                <a:ea typeface="Lato"/>
                <a:cs typeface="Lato"/>
                <a:sym typeface="Lato"/>
              </a:defRPr>
            </a:lvl6pPr>
            <a:lvl7pPr lvl="6">
              <a:spcBef>
                <a:spcPts val="0"/>
              </a:spcBef>
              <a:buClr>
                <a:srgbClr val="0B5394"/>
              </a:buClr>
              <a:buFont typeface="Lato"/>
              <a:defRPr>
                <a:solidFill>
                  <a:srgbClr val="0B5394"/>
                </a:solidFill>
                <a:latin typeface="Lato"/>
                <a:ea typeface="Lato"/>
                <a:cs typeface="Lato"/>
                <a:sym typeface="Lato"/>
              </a:defRPr>
            </a:lvl7pPr>
            <a:lvl8pPr lvl="7">
              <a:spcBef>
                <a:spcPts val="0"/>
              </a:spcBef>
              <a:buClr>
                <a:srgbClr val="0B5394"/>
              </a:buClr>
              <a:buFont typeface="Lato"/>
              <a:defRPr>
                <a:solidFill>
                  <a:srgbClr val="0B5394"/>
                </a:solidFill>
                <a:latin typeface="Lato"/>
                <a:ea typeface="Lato"/>
                <a:cs typeface="Lato"/>
                <a:sym typeface="Lato"/>
              </a:defRPr>
            </a:lvl8pPr>
            <a:lvl9pPr lvl="8">
              <a:spcBef>
                <a:spcPts val="0"/>
              </a:spcBef>
              <a:buClr>
                <a:srgbClr val="0B5394"/>
              </a:buClr>
              <a:buFont typeface="Lato"/>
              <a:defRPr>
                <a:solidFill>
                  <a:srgbClr val="0B5394"/>
                </a:solidFill>
                <a:latin typeface="Lato"/>
                <a:ea typeface="Lato"/>
                <a:cs typeface="Lato"/>
                <a:sym typeface="Lato"/>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1">
    <p:bg>
      <p:bgPr>
        <a:solidFill>
          <a:srgbClr val="073763"/>
        </a:solidFill>
      </p:bgPr>
    </p:bg>
    <p:spTree>
      <p:nvGrpSpPr>
        <p:cNvPr id="41" name="Shape 41"/>
        <p:cNvGrpSpPr/>
        <p:nvPr/>
      </p:nvGrpSpPr>
      <p:grpSpPr>
        <a:xfrm>
          <a:off x="0" y="0"/>
          <a:ext cx="0" cy="0"/>
          <a:chOff x="0" y="0"/>
          <a:chExt cx="0" cy="0"/>
        </a:xfrm>
      </p:grpSpPr>
      <p:sp>
        <p:nvSpPr>
          <p:cNvPr id="42" name="Shape 42"/>
          <p:cNvSpPr/>
          <p:nvPr/>
        </p:nvSpPr>
        <p:spPr>
          <a:xfrm>
            <a:off x="3048000" y="-125"/>
            <a:ext cx="6096000" cy="5143500"/>
          </a:xfrm>
          <a:prstGeom prst="rect">
            <a:avLst/>
          </a:prstGeom>
          <a:solidFill>
            <a:srgbClr val="EFEFEF"/>
          </a:solidFill>
          <a:ln>
            <a:noFill/>
          </a:ln>
        </p:spPr>
        <p:txBody>
          <a:bodyPr anchorCtr="0" anchor="ctr" bIns="91425" lIns="91425" rIns="91425" tIns="91425">
            <a:noAutofit/>
          </a:bodyPr>
          <a:lstStyle/>
          <a:p>
            <a:pPr lvl="0" rtl="0">
              <a:spcBef>
                <a:spcPts val="0"/>
              </a:spcBef>
              <a:buNone/>
            </a:pPr>
            <a:r>
              <a:t/>
            </a:r>
            <a:endParaRPr>
              <a:latin typeface="Lato"/>
              <a:ea typeface="Lato"/>
              <a:cs typeface="Lato"/>
              <a:sym typeface="Lato"/>
            </a:endParaRPr>
          </a:p>
        </p:txBody>
      </p:sp>
      <p:sp>
        <p:nvSpPr>
          <p:cNvPr id="43" name="Shape 43"/>
          <p:cNvSpPr txBox="1"/>
          <p:nvPr>
            <p:ph type="title"/>
          </p:nvPr>
        </p:nvSpPr>
        <p:spPr>
          <a:xfrm>
            <a:off x="265500" y="724075"/>
            <a:ext cx="2484000" cy="1365900"/>
          </a:xfrm>
          <a:prstGeom prst="rect">
            <a:avLst/>
          </a:prstGeom>
          <a:ln>
            <a:noFill/>
          </a:ln>
        </p:spPr>
        <p:txBody>
          <a:bodyPr anchorCtr="0" anchor="b" bIns="91425" lIns="91425" rIns="91425" tIns="91425"/>
          <a:lstStyle>
            <a:lvl1pPr lvl="0" rtl="0" algn="ctr">
              <a:spcBef>
                <a:spcPts val="0"/>
              </a:spcBef>
              <a:buClr>
                <a:srgbClr val="C9DAF8"/>
              </a:buClr>
              <a:buSzPct val="100000"/>
              <a:buFont typeface="Lato"/>
              <a:defRPr sz="4200">
                <a:solidFill>
                  <a:srgbClr val="C9DAF8"/>
                </a:solidFill>
                <a:latin typeface="Lato"/>
                <a:ea typeface="Lato"/>
                <a:cs typeface="Lato"/>
                <a:sym typeface="Lato"/>
              </a:defRPr>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4" name="Shape 44"/>
          <p:cNvSpPr txBox="1"/>
          <p:nvPr>
            <p:ph idx="1" type="subTitle"/>
          </p:nvPr>
        </p:nvSpPr>
        <p:spPr>
          <a:xfrm>
            <a:off x="265500" y="2206375"/>
            <a:ext cx="2484000" cy="1289400"/>
          </a:xfrm>
          <a:prstGeom prst="rect">
            <a:avLst/>
          </a:prstGeom>
        </p:spPr>
        <p:txBody>
          <a:bodyPr anchorCtr="0" anchor="t" bIns="91425" lIns="91425" rIns="91425" tIns="91425"/>
          <a:lstStyle>
            <a:lvl1pPr lvl="0" rtl="0" algn="ctr">
              <a:lnSpc>
                <a:spcPct val="100000"/>
              </a:lnSpc>
              <a:spcBef>
                <a:spcPts val="0"/>
              </a:spcBef>
              <a:spcAft>
                <a:spcPts val="0"/>
              </a:spcAft>
              <a:buClr>
                <a:srgbClr val="EFEFEF"/>
              </a:buClr>
              <a:buSzPct val="100000"/>
              <a:buFont typeface="Lato"/>
              <a:buNone/>
              <a:defRPr sz="2100">
                <a:solidFill>
                  <a:srgbClr val="EFEFEF"/>
                </a:solidFill>
                <a:latin typeface="Lato"/>
                <a:ea typeface="Lato"/>
                <a:cs typeface="Lato"/>
                <a:sym typeface="Lato"/>
              </a:defRPr>
            </a:lvl1pPr>
            <a:lvl2pPr lvl="1" rtl="0" algn="ctr">
              <a:lnSpc>
                <a:spcPct val="100000"/>
              </a:lnSpc>
              <a:spcBef>
                <a:spcPts val="0"/>
              </a:spcBef>
              <a:spcAft>
                <a:spcPts val="0"/>
              </a:spcAft>
              <a:buSzPct val="100000"/>
              <a:buFont typeface="Lato"/>
              <a:buNone/>
              <a:defRPr sz="2100">
                <a:latin typeface="Lato"/>
                <a:ea typeface="Lato"/>
                <a:cs typeface="Lato"/>
                <a:sym typeface="Lato"/>
              </a:defRPr>
            </a:lvl2pPr>
            <a:lvl3pPr lvl="2" rtl="0" algn="ctr">
              <a:lnSpc>
                <a:spcPct val="100000"/>
              </a:lnSpc>
              <a:spcBef>
                <a:spcPts val="0"/>
              </a:spcBef>
              <a:spcAft>
                <a:spcPts val="0"/>
              </a:spcAft>
              <a:buSzPct val="100000"/>
              <a:buFont typeface="Lato"/>
              <a:buNone/>
              <a:defRPr sz="2100">
                <a:latin typeface="Lato"/>
                <a:ea typeface="Lato"/>
                <a:cs typeface="Lato"/>
                <a:sym typeface="Lato"/>
              </a:defRPr>
            </a:lvl3pPr>
            <a:lvl4pPr lvl="3" rtl="0" algn="ctr">
              <a:lnSpc>
                <a:spcPct val="100000"/>
              </a:lnSpc>
              <a:spcBef>
                <a:spcPts val="0"/>
              </a:spcBef>
              <a:spcAft>
                <a:spcPts val="0"/>
              </a:spcAft>
              <a:buSzPct val="100000"/>
              <a:buFont typeface="Lato"/>
              <a:buNone/>
              <a:defRPr sz="2100">
                <a:latin typeface="Lato"/>
                <a:ea typeface="Lato"/>
                <a:cs typeface="Lato"/>
                <a:sym typeface="Lato"/>
              </a:defRPr>
            </a:lvl4pPr>
            <a:lvl5pPr lvl="4" rtl="0" algn="ctr">
              <a:lnSpc>
                <a:spcPct val="100000"/>
              </a:lnSpc>
              <a:spcBef>
                <a:spcPts val="0"/>
              </a:spcBef>
              <a:spcAft>
                <a:spcPts val="0"/>
              </a:spcAft>
              <a:buSzPct val="100000"/>
              <a:buFont typeface="Lato"/>
              <a:buNone/>
              <a:defRPr sz="2100">
                <a:latin typeface="Lato"/>
                <a:ea typeface="Lato"/>
                <a:cs typeface="Lato"/>
                <a:sym typeface="Lato"/>
              </a:defRPr>
            </a:lvl5pPr>
            <a:lvl6pPr lvl="5" rtl="0" algn="ctr">
              <a:lnSpc>
                <a:spcPct val="100000"/>
              </a:lnSpc>
              <a:spcBef>
                <a:spcPts val="0"/>
              </a:spcBef>
              <a:spcAft>
                <a:spcPts val="0"/>
              </a:spcAft>
              <a:buSzPct val="100000"/>
              <a:buFont typeface="Lato"/>
              <a:buNone/>
              <a:defRPr sz="2100">
                <a:latin typeface="Lato"/>
                <a:ea typeface="Lato"/>
                <a:cs typeface="Lato"/>
                <a:sym typeface="Lato"/>
              </a:defRPr>
            </a:lvl6pPr>
            <a:lvl7pPr lvl="6" rtl="0" algn="ctr">
              <a:lnSpc>
                <a:spcPct val="100000"/>
              </a:lnSpc>
              <a:spcBef>
                <a:spcPts val="0"/>
              </a:spcBef>
              <a:spcAft>
                <a:spcPts val="0"/>
              </a:spcAft>
              <a:buSzPct val="100000"/>
              <a:buFont typeface="Lato"/>
              <a:buNone/>
              <a:defRPr sz="2100">
                <a:latin typeface="Lato"/>
                <a:ea typeface="Lato"/>
                <a:cs typeface="Lato"/>
                <a:sym typeface="Lato"/>
              </a:defRPr>
            </a:lvl7pPr>
            <a:lvl8pPr lvl="7" rtl="0" algn="ctr">
              <a:lnSpc>
                <a:spcPct val="100000"/>
              </a:lnSpc>
              <a:spcBef>
                <a:spcPts val="0"/>
              </a:spcBef>
              <a:spcAft>
                <a:spcPts val="0"/>
              </a:spcAft>
              <a:buSzPct val="100000"/>
              <a:buFont typeface="Lato"/>
              <a:buNone/>
              <a:defRPr sz="2100">
                <a:latin typeface="Lato"/>
                <a:ea typeface="Lato"/>
                <a:cs typeface="Lato"/>
                <a:sym typeface="Lato"/>
              </a:defRPr>
            </a:lvl8pPr>
            <a:lvl9pPr lvl="8" rtl="0" algn="ctr">
              <a:lnSpc>
                <a:spcPct val="100000"/>
              </a:lnSpc>
              <a:spcBef>
                <a:spcPts val="0"/>
              </a:spcBef>
              <a:spcAft>
                <a:spcPts val="0"/>
              </a:spcAft>
              <a:buSzPct val="100000"/>
              <a:buFont typeface="Lato"/>
              <a:buNone/>
              <a:defRPr sz="2100">
                <a:latin typeface="Lato"/>
                <a:ea typeface="Lato"/>
                <a:cs typeface="Lato"/>
                <a:sym typeface="Lato"/>
              </a:defRPr>
            </a:lvl9pPr>
          </a:lstStyle>
          <a:p/>
        </p:txBody>
      </p:sp>
      <p:sp>
        <p:nvSpPr>
          <p:cNvPr id="45" name="Shape 45"/>
          <p:cNvSpPr txBox="1"/>
          <p:nvPr>
            <p:ph idx="2" type="body"/>
          </p:nvPr>
        </p:nvSpPr>
        <p:spPr>
          <a:xfrm>
            <a:off x="3383900" y="724075"/>
            <a:ext cx="5392500" cy="3695100"/>
          </a:xfrm>
          <a:prstGeom prst="rect">
            <a:avLst/>
          </a:prstGeom>
        </p:spPr>
        <p:txBody>
          <a:bodyPr anchorCtr="0" anchor="ctr" bIns="91425" lIns="91425" rIns="91425" tIns="91425"/>
          <a:lstStyle>
            <a:lvl1pPr lvl="0" rtl="0">
              <a:spcBef>
                <a:spcPts val="0"/>
              </a:spcBef>
              <a:buClr>
                <a:srgbClr val="0B5394"/>
              </a:buClr>
              <a:buFont typeface="Lato"/>
              <a:defRPr>
                <a:solidFill>
                  <a:srgbClr val="0B5394"/>
                </a:solidFill>
                <a:latin typeface="Lato"/>
                <a:ea typeface="Lato"/>
                <a:cs typeface="Lato"/>
                <a:sym typeface="Lato"/>
              </a:defRPr>
            </a:lvl1pPr>
            <a:lvl2pPr lvl="1" rtl="0">
              <a:spcBef>
                <a:spcPts val="0"/>
              </a:spcBef>
              <a:buClr>
                <a:srgbClr val="0B5394"/>
              </a:buClr>
              <a:buFont typeface="Lato"/>
              <a:defRPr>
                <a:solidFill>
                  <a:srgbClr val="0B5394"/>
                </a:solidFill>
                <a:latin typeface="Lato"/>
                <a:ea typeface="Lato"/>
                <a:cs typeface="Lato"/>
                <a:sym typeface="Lato"/>
              </a:defRPr>
            </a:lvl2pPr>
            <a:lvl3pPr lvl="2" rtl="0">
              <a:spcBef>
                <a:spcPts val="0"/>
              </a:spcBef>
              <a:buClr>
                <a:srgbClr val="0B5394"/>
              </a:buClr>
              <a:buFont typeface="Lato"/>
              <a:defRPr>
                <a:solidFill>
                  <a:srgbClr val="0B5394"/>
                </a:solidFill>
                <a:latin typeface="Lato"/>
                <a:ea typeface="Lato"/>
                <a:cs typeface="Lato"/>
                <a:sym typeface="Lato"/>
              </a:defRPr>
            </a:lvl3pPr>
            <a:lvl4pPr lvl="3" rtl="0">
              <a:spcBef>
                <a:spcPts val="0"/>
              </a:spcBef>
              <a:buClr>
                <a:srgbClr val="0B5394"/>
              </a:buClr>
              <a:buFont typeface="Lato"/>
              <a:defRPr>
                <a:solidFill>
                  <a:srgbClr val="0B5394"/>
                </a:solidFill>
                <a:latin typeface="Lato"/>
                <a:ea typeface="Lato"/>
                <a:cs typeface="Lato"/>
                <a:sym typeface="Lato"/>
              </a:defRPr>
            </a:lvl4pPr>
            <a:lvl5pPr lvl="4" rtl="0">
              <a:spcBef>
                <a:spcPts val="0"/>
              </a:spcBef>
              <a:buClr>
                <a:srgbClr val="0B5394"/>
              </a:buClr>
              <a:buFont typeface="Lato"/>
              <a:defRPr>
                <a:solidFill>
                  <a:srgbClr val="0B5394"/>
                </a:solidFill>
                <a:latin typeface="Lato"/>
                <a:ea typeface="Lato"/>
                <a:cs typeface="Lato"/>
                <a:sym typeface="Lato"/>
              </a:defRPr>
            </a:lvl5pPr>
            <a:lvl6pPr lvl="5" rtl="0">
              <a:spcBef>
                <a:spcPts val="0"/>
              </a:spcBef>
              <a:buClr>
                <a:srgbClr val="0B5394"/>
              </a:buClr>
              <a:buFont typeface="Lato"/>
              <a:defRPr>
                <a:solidFill>
                  <a:srgbClr val="0B5394"/>
                </a:solidFill>
                <a:latin typeface="Lato"/>
                <a:ea typeface="Lato"/>
                <a:cs typeface="Lato"/>
                <a:sym typeface="Lato"/>
              </a:defRPr>
            </a:lvl6pPr>
            <a:lvl7pPr lvl="6" rtl="0">
              <a:spcBef>
                <a:spcPts val="0"/>
              </a:spcBef>
              <a:buClr>
                <a:srgbClr val="0B5394"/>
              </a:buClr>
              <a:buFont typeface="Lato"/>
              <a:defRPr>
                <a:solidFill>
                  <a:srgbClr val="0B5394"/>
                </a:solidFill>
                <a:latin typeface="Lato"/>
                <a:ea typeface="Lato"/>
                <a:cs typeface="Lato"/>
                <a:sym typeface="Lato"/>
              </a:defRPr>
            </a:lvl7pPr>
            <a:lvl8pPr lvl="7" rtl="0">
              <a:spcBef>
                <a:spcPts val="0"/>
              </a:spcBef>
              <a:buClr>
                <a:srgbClr val="0B5394"/>
              </a:buClr>
              <a:buFont typeface="Lato"/>
              <a:defRPr>
                <a:solidFill>
                  <a:srgbClr val="0B5394"/>
                </a:solidFill>
                <a:latin typeface="Lato"/>
                <a:ea typeface="Lato"/>
                <a:cs typeface="Lato"/>
                <a:sym typeface="Lato"/>
              </a:defRPr>
            </a:lvl8pPr>
            <a:lvl9pPr lvl="8" rtl="0">
              <a:spcBef>
                <a:spcPts val="0"/>
              </a:spcBef>
              <a:buClr>
                <a:srgbClr val="0B5394"/>
              </a:buClr>
              <a:buFont typeface="Lato"/>
              <a:defRPr>
                <a:solidFill>
                  <a:srgbClr val="0B5394"/>
                </a:solidFill>
                <a:latin typeface="Lato"/>
                <a:ea typeface="Lato"/>
                <a:cs typeface="Lato"/>
                <a:sym typeface="Lato"/>
              </a:defRPr>
            </a:lvl9pPr>
          </a:lstStyle>
          <a:p/>
        </p:txBody>
      </p:sp>
      <p:sp>
        <p:nvSpPr>
          <p:cNvPr id="46" name="Shape 4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7B7B7"/>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2" name="Shape 7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73" name="Shape 7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19" name="Shape 119"/>
        <p:cNvGrpSpPr/>
        <p:nvPr/>
      </p:nvGrpSpPr>
      <p:grpSpPr>
        <a:xfrm>
          <a:off x="0" y="0"/>
          <a:ext cx="0" cy="0"/>
          <a:chOff x="0" y="0"/>
          <a:chExt cx="0" cy="0"/>
        </a:xfrm>
      </p:grpSpPr>
      <p:sp>
        <p:nvSpPr>
          <p:cNvPr id="120" name="Shape 120"/>
          <p:cNvSpPr txBox="1"/>
          <p:nvPr>
            <p:ph type="ctrTitle"/>
          </p:nvPr>
        </p:nvSpPr>
        <p:spPr>
          <a:xfrm>
            <a:off x="311708" y="206675"/>
            <a:ext cx="8520600" cy="2052600"/>
          </a:xfrm>
          <a:prstGeom prst="rect">
            <a:avLst/>
          </a:prstGeom>
          <a:solidFill>
            <a:srgbClr val="FFFFFF"/>
          </a:solidFill>
        </p:spPr>
        <p:txBody>
          <a:bodyPr anchorCtr="0" anchor="b" bIns="91425" lIns="91425" rIns="91425" tIns="91425">
            <a:noAutofit/>
          </a:bodyPr>
          <a:lstStyle/>
          <a:p>
            <a:pPr lvl="0" rtl="0" algn="l">
              <a:spcBef>
                <a:spcPts val="0"/>
              </a:spcBef>
              <a:buNone/>
            </a:pPr>
            <a:r>
              <a:rPr lang="en" sz="7200">
                <a:solidFill>
                  <a:srgbClr val="EAD1DC"/>
                </a:solidFill>
              </a:rPr>
              <a:t>  </a:t>
            </a:r>
          </a:p>
        </p:txBody>
      </p:sp>
      <p:sp>
        <p:nvSpPr>
          <p:cNvPr id="121" name="Shape 121"/>
          <p:cNvSpPr txBox="1"/>
          <p:nvPr>
            <p:ph idx="1" type="subTitle"/>
          </p:nvPr>
        </p:nvSpPr>
        <p:spPr>
          <a:xfrm>
            <a:off x="311700" y="2881425"/>
            <a:ext cx="8520600" cy="792600"/>
          </a:xfrm>
          <a:prstGeom prst="rect">
            <a:avLst/>
          </a:prstGeom>
        </p:spPr>
        <p:txBody>
          <a:bodyPr anchorCtr="0" anchor="t" bIns="91425" lIns="91425" rIns="91425" tIns="91425">
            <a:noAutofit/>
          </a:bodyPr>
          <a:lstStyle/>
          <a:p>
            <a:pPr lvl="0" rtl="0">
              <a:spcBef>
                <a:spcPts val="0"/>
              </a:spcBef>
              <a:buNone/>
            </a:pPr>
            <a:r>
              <a:rPr lang="en">
                <a:solidFill>
                  <a:srgbClr val="EFEFEF"/>
                </a:solidFill>
              </a:rPr>
              <a:t>ESE441: Thomas Suarez, Ricky Zhang, Frank Yee</a:t>
            </a:r>
          </a:p>
        </p:txBody>
      </p:sp>
      <p:sp>
        <p:nvSpPr>
          <p:cNvPr id="122" name="Shape 122"/>
          <p:cNvSpPr txBox="1"/>
          <p:nvPr>
            <p:ph idx="1" type="subTitle"/>
          </p:nvPr>
        </p:nvSpPr>
        <p:spPr>
          <a:xfrm>
            <a:off x="311700" y="3674025"/>
            <a:ext cx="8520600" cy="792600"/>
          </a:xfrm>
          <a:prstGeom prst="rect">
            <a:avLst/>
          </a:prstGeom>
        </p:spPr>
        <p:txBody>
          <a:bodyPr anchorCtr="0" anchor="t" bIns="91425" lIns="91425" rIns="91425" tIns="91425">
            <a:noAutofit/>
          </a:bodyPr>
          <a:lstStyle/>
          <a:p>
            <a:pPr lvl="0" rtl="0">
              <a:spcBef>
                <a:spcPts val="0"/>
              </a:spcBef>
              <a:buNone/>
            </a:pPr>
            <a:r>
              <a:rPr lang="en">
                <a:solidFill>
                  <a:srgbClr val="EFEFEF"/>
                </a:solidFill>
              </a:rPr>
              <a:t>Project Proposal:Prof. David Westerfeld </a:t>
            </a:r>
          </a:p>
        </p:txBody>
      </p:sp>
      <p:sp>
        <p:nvSpPr>
          <p:cNvPr id="123" name="Shape 123"/>
          <p:cNvSpPr txBox="1"/>
          <p:nvPr>
            <p:ph idx="1" type="subTitle"/>
          </p:nvPr>
        </p:nvSpPr>
        <p:spPr>
          <a:xfrm>
            <a:off x="311700" y="4350900"/>
            <a:ext cx="8520600" cy="792600"/>
          </a:xfrm>
          <a:prstGeom prst="rect">
            <a:avLst/>
          </a:prstGeom>
        </p:spPr>
        <p:txBody>
          <a:bodyPr anchorCtr="0" anchor="t" bIns="91425" lIns="91425" rIns="91425" tIns="91425">
            <a:noAutofit/>
          </a:bodyPr>
          <a:lstStyle/>
          <a:p>
            <a:pPr lvl="0" rtl="0">
              <a:spcBef>
                <a:spcPts val="0"/>
              </a:spcBef>
              <a:buNone/>
            </a:pPr>
            <a:r>
              <a:rPr lang="en">
                <a:solidFill>
                  <a:srgbClr val="EFEFEF"/>
                </a:solidFill>
              </a:rPr>
              <a:t>Spring</a:t>
            </a:r>
            <a:r>
              <a:rPr lang="en">
                <a:solidFill>
                  <a:srgbClr val="EFEFEF"/>
                </a:solidFill>
              </a:rPr>
              <a:t> 2017 </a:t>
            </a:r>
          </a:p>
        </p:txBody>
      </p:sp>
      <p:pic>
        <p:nvPicPr>
          <p:cNvPr id="124" name="Shape 124"/>
          <p:cNvPicPr preferRelativeResize="0"/>
          <p:nvPr/>
        </p:nvPicPr>
        <p:blipFill>
          <a:blip r:embed="rId3">
            <a:alphaModFix/>
          </a:blip>
          <a:stretch>
            <a:fillRect/>
          </a:stretch>
        </p:blipFill>
        <p:spPr>
          <a:xfrm>
            <a:off x="6423725" y="206675"/>
            <a:ext cx="2052599" cy="2052599"/>
          </a:xfrm>
          <a:prstGeom prst="rect">
            <a:avLst/>
          </a:prstGeom>
          <a:noFill/>
          <a:ln>
            <a:noFill/>
          </a:ln>
        </p:spPr>
      </p:pic>
      <p:sp>
        <p:nvSpPr>
          <p:cNvPr id="125" name="Shape 125"/>
          <p:cNvSpPr txBox="1"/>
          <p:nvPr/>
        </p:nvSpPr>
        <p:spPr>
          <a:xfrm>
            <a:off x="422700" y="343025"/>
            <a:ext cx="5350800" cy="1779900"/>
          </a:xfrm>
          <a:prstGeom prst="rect">
            <a:avLst/>
          </a:prstGeom>
          <a:solidFill>
            <a:srgbClr val="FFFFFF"/>
          </a:solidFill>
          <a:ln>
            <a:noFill/>
          </a:ln>
        </p:spPr>
        <p:txBody>
          <a:bodyPr anchorCtr="0" anchor="ctr" bIns="91425" lIns="91425" rIns="91425" tIns="91425">
            <a:noAutofit/>
          </a:bodyPr>
          <a:lstStyle/>
          <a:p>
            <a:pPr lvl="0">
              <a:spcBef>
                <a:spcPts val="0"/>
              </a:spcBef>
              <a:buNone/>
            </a:pPr>
            <a:r>
              <a:rPr lang="en" sz="7200">
                <a:solidFill>
                  <a:srgbClr val="073763"/>
                </a:solidFill>
                <a:latin typeface="Lato"/>
                <a:ea typeface="Lato"/>
                <a:cs typeface="Lato"/>
                <a:sym typeface="Lato"/>
              </a:rPr>
              <a:t>Bug Zapper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0" y="446100"/>
            <a:ext cx="4005900" cy="473100"/>
          </a:xfrm>
          <a:prstGeom prst="rect">
            <a:avLst/>
          </a:prstGeom>
        </p:spPr>
        <p:txBody>
          <a:bodyPr anchorCtr="0" anchor="t" bIns="91425" lIns="91425" rIns="91425" tIns="91425">
            <a:noAutofit/>
          </a:bodyPr>
          <a:lstStyle/>
          <a:p>
            <a:pPr lvl="0">
              <a:spcBef>
                <a:spcPts val="0"/>
              </a:spcBef>
              <a:buNone/>
            </a:pPr>
            <a:r>
              <a:rPr lang="en"/>
              <a:t>Final Design: S</a:t>
            </a:r>
            <a:r>
              <a:rPr lang="en"/>
              <a:t>chematic</a:t>
            </a:r>
          </a:p>
        </p:txBody>
      </p:sp>
      <p:sp>
        <p:nvSpPr>
          <p:cNvPr id="209" name="Shape 209"/>
          <p:cNvSpPr txBox="1"/>
          <p:nvPr/>
        </p:nvSpPr>
        <p:spPr>
          <a:xfrm>
            <a:off x="611850" y="1128540"/>
            <a:ext cx="2782200" cy="2424300"/>
          </a:xfrm>
          <a:prstGeom prst="rect">
            <a:avLst/>
          </a:prstGeom>
          <a:noFill/>
          <a:ln>
            <a:noFill/>
          </a:ln>
        </p:spPr>
        <p:txBody>
          <a:bodyPr anchorCtr="0" anchor="t" bIns="91425" lIns="91425" rIns="91425" tIns="91425">
            <a:noAutofit/>
          </a:bodyPr>
          <a:lstStyle/>
          <a:p>
            <a:pPr indent="-228600" lvl="0" marL="457200" rtl="0">
              <a:spcBef>
                <a:spcPts val="0"/>
              </a:spcBef>
              <a:buClr>
                <a:srgbClr val="073763"/>
              </a:buClr>
              <a:buFont typeface="Lato"/>
              <a:buChar char="●"/>
            </a:pPr>
            <a:r>
              <a:rPr lang="en">
                <a:solidFill>
                  <a:srgbClr val="073763"/>
                </a:solidFill>
                <a:latin typeface="Lato"/>
                <a:ea typeface="Lato"/>
                <a:cs typeface="Lato"/>
                <a:sym typeface="Lato"/>
              </a:rPr>
              <a:t>The zapping part of the device uses a center tapped transformer with a npn transistor. The center tapped primary coils with the transistor to provide an oscillating </a:t>
            </a:r>
            <a:r>
              <a:rPr lang="en">
                <a:solidFill>
                  <a:srgbClr val="073763"/>
                </a:solidFill>
                <a:latin typeface="Lato"/>
                <a:ea typeface="Lato"/>
                <a:cs typeface="Lato"/>
                <a:sym typeface="Lato"/>
              </a:rPr>
              <a:t>voltage. The secondary </a:t>
            </a:r>
            <a:r>
              <a:rPr lang="en">
                <a:solidFill>
                  <a:srgbClr val="073763"/>
                </a:solidFill>
                <a:latin typeface="Lato"/>
                <a:ea typeface="Lato"/>
                <a:cs typeface="Lato"/>
                <a:sym typeface="Lato"/>
              </a:rPr>
              <a:t>coil provide the step up for the high voltage.</a:t>
            </a:r>
          </a:p>
          <a:p>
            <a:pPr lvl="0" rtl="0">
              <a:spcBef>
                <a:spcPts val="0"/>
              </a:spcBef>
              <a:buNone/>
            </a:pPr>
            <a:r>
              <a:t/>
            </a:r>
            <a:endParaRPr>
              <a:solidFill>
                <a:srgbClr val="073763"/>
              </a:solidFill>
              <a:latin typeface="Lato"/>
              <a:ea typeface="Lato"/>
              <a:cs typeface="Lato"/>
              <a:sym typeface="Lato"/>
            </a:endParaRPr>
          </a:p>
          <a:p>
            <a:pPr indent="-228600" lvl="0" marL="457200">
              <a:spcBef>
                <a:spcPts val="0"/>
              </a:spcBef>
              <a:buClr>
                <a:srgbClr val="073763"/>
              </a:buClr>
              <a:buFont typeface="Lato"/>
              <a:buChar char="●"/>
            </a:pPr>
            <a:r>
              <a:rPr lang="en">
                <a:solidFill>
                  <a:srgbClr val="073763"/>
                </a:solidFill>
                <a:latin typeface="Lato"/>
                <a:ea typeface="Lato"/>
                <a:cs typeface="Lato"/>
                <a:sym typeface="Lato"/>
              </a:rPr>
              <a:t>Consider voltage multiplier for increased voltage.</a:t>
            </a:r>
          </a:p>
          <a:p>
            <a:pPr lvl="0">
              <a:spcBef>
                <a:spcPts val="0"/>
              </a:spcBef>
              <a:buNone/>
            </a:pPr>
            <a:r>
              <a:t/>
            </a:r>
            <a:endParaRPr>
              <a:solidFill>
                <a:srgbClr val="073763"/>
              </a:solidFill>
              <a:latin typeface="Lato"/>
              <a:ea typeface="Lato"/>
              <a:cs typeface="Lato"/>
              <a:sym typeface="Lato"/>
            </a:endParaRPr>
          </a:p>
        </p:txBody>
      </p:sp>
      <p:pic>
        <p:nvPicPr>
          <p:cNvPr id="210" name="Shape 210"/>
          <p:cNvPicPr preferRelativeResize="0"/>
          <p:nvPr/>
        </p:nvPicPr>
        <p:blipFill>
          <a:blip r:embed="rId3">
            <a:alphaModFix/>
          </a:blip>
          <a:stretch>
            <a:fillRect/>
          </a:stretch>
        </p:blipFill>
        <p:spPr>
          <a:xfrm>
            <a:off x="3479700" y="1448293"/>
            <a:ext cx="5604374" cy="2013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nvSpPr>
        <p:spPr>
          <a:xfrm>
            <a:off x="5545375" y="1531200"/>
            <a:ext cx="2532600" cy="2940000"/>
          </a:xfrm>
          <a:prstGeom prst="rect">
            <a:avLst/>
          </a:prstGeom>
          <a:noFill/>
          <a:ln>
            <a:noFill/>
          </a:ln>
        </p:spPr>
        <p:txBody>
          <a:bodyPr anchorCtr="0" anchor="t" bIns="91425" lIns="91425" rIns="91425" tIns="91425">
            <a:noAutofit/>
          </a:bodyPr>
          <a:lstStyle/>
          <a:p>
            <a:pPr indent="-228600" lvl="0" marL="457200" rtl="0">
              <a:spcBef>
                <a:spcPts val="0"/>
              </a:spcBef>
              <a:buClr>
                <a:srgbClr val="073763"/>
              </a:buClr>
              <a:buFont typeface="Lato"/>
              <a:buChar char="●"/>
            </a:pPr>
            <a:r>
              <a:rPr lang="en">
                <a:solidFill>
                  <a:srgbClr val="073763"/>
                </a:solidFill>
                <a:latin typeface="Lato"/>
                <a:ea typeface="Lato"/>
                <a:cs typeface="Lato"/>
                <a:sym typeface="Lato"/>
              </a:rPr>
              <a:t>A 2-layer(double-sided) pcb will be used to create the circuits. PCB layout created</a:t>
            </a:r>
            <a:r>
              <a:rPr lang="en">
                <a:solidFill>
                  <a:srgbClr val="073763"/>
                </a:solidFill>
                <a:latin typeface="Lato"/>
                <a:ea typeface="Lato"/>
                <a:cs typeface="Lato"/>
                <a:sym typeface="Lato"/>
              </a:rPr>
              <a:t> using eagle cad tool. </a:t>
            </a:r>
          </a:p>
          <a:p>
            <a:pPr lvl="0" rtl="0">
              <a:spcBef>
                <a:spcPts val="0"/>
              </a:spcBef>
              <a:buNone/>
            </a:pPr>
            <a:r>
              <a:t/>
            </a:r>
            <a:endParaRPr>
              <a:solidFill>
                <a:srgbClr val="073763"/>
              </a:solidFill>
              <a:latin typeface="Lato"/>
              <a:ea typeface="Lato"/>
              <a:cs typeface="Lato"/>
              <a:sym typeface="Lato"/>
            </a:endParaRPr>
          </a:p>
          <a:p>
            <a:pPr indent="-228600" lvl="0" marL="457200">
              <a:spcBef>
                <a:spcPts val="0"/>
              </a:spcBef>
              <a:buClr>
                <a:srgbClr val="073763"/>
              </a:buClr>
              <a:buFont typeface="Lato"/>
              <a:buChar char="●"/>
            </a:pPr>
            <a:r>
              <a:rPr lang="en">
                <a:solidFill>
                  <a:srgbClr val="073763"/>
                </a:solidFill>
                <a:latin typeface="Lato"/>
                <a:ea typeface="Lato"/>
                <a:cs typeface="Lato"/>
                <a:sym typeface="Lato"/>
              </a:rPr>
              <a:t>Traces connecting all components with thick traces for the capacitor in case of high current.</a:t>
            </a:r>
          </a:p>
        </p:txBody>
      </p:sp>
      <p:pic>
        <p:nvPicPr>
          <p:cNvPr id="216" name="Shape 216"/>
          <p:cNvPicPr preferRelativeResize="0"/>
          <p:nvPr/>
        </p:nvPicPr>
        <p:blipFill>
          <a:blip r:embed="rId3">
            <a:alphaModFix/>
          </a:blip>
          <a:stretch>
            <a:fillRect/>
          </a:stretch>
        </p:blipFill>
        <p:spPr>
          <a:xfrm>
            <a:off x="684100" y="1128749"/>
            <a:ext cx="4600174" cy="3847350"/>
          </a:xfrm>
          <a:prstGeom prst="rect">
            <a:avLst/>
          </a:prstGeom>
          <a:noFill/>
          <a:ln>
            <a:noFill/>
          </a:ln>
        </p:spPr>
      </p:pic>
      <p:sp>
        <p:nvSpPr>
          <p:cNvPr id="217" name="Shape 217"/>
          <p:cNvSpPr txBox="1"/>
          <p:nvPr>
            <p:ph type="title"/>
          </p:nvPr>
        </p:nvSpPr>
        <p:spPr>
          <a:xfrm>
            <a:off x="0" y="446100"/>
            <a:ext cx="4005900" cy="473100"/>
          </a:xfrm>
          <a:prstGeom prst="rect">
            <a:avLst/>
          </a:prstGeom>
        </p:spPr>
        <p:txBody>
          <a:bodyPr anchorCtr="0" anchor="t" bIns="91425" lIns="91425" rIns="91425" tIns="91425">
            <a:noAutofit/>
          </a:bodyPr>
          <a:lstStyle/>
          <a:p>
            <a:pPr lvl="0" rtl="0">
              <a:spcBef>
                <a:spcPts val="0"/>
              </a:spcBef>
              <a:buNone/>
            </a:pPr>
            <a:r>
              <a:rPr lang="en"/>
              <a:t>Final Design: Boardview</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nvSpPr>
        <p:spPr>
          <a:xfrm>
            <a:off x="5408450" y="1431400"/>
            <a:ext cx="2669400" cy="3039900"/>
          </a:xfrm>
          <a:prstGeom prst="rect">
            <a:avLst/>
          </a:prstGeom>
          <a:noFill/>
          <a:ln>
            <a:noFill/>
          </a:ln>
        </p:spPr>
        <p:txBody>
          <a:bodyPr anchorCtr="0" anchor="t" bIns="91425" lIns="91425" rIns="91425" tIns="91425">
            <a:noAutofit/>
          </a:bodyPr>
          <a:lstStyle/>
          <a:p>
            <a:pPr indent="-228600" lvl="0" marL="457200" rtl="0">
              <a:spcBef>
                <a:spcPts val="0"/>
              </a:spcBef>
              <a:buClr>
                <a:srgbClr val="073763"/>
              </a:buClr>
              <a:buFont typeface="Lato"/>
              <a:buChar char="●"/>
            </a:pPr>
            <a:r>
              <a:rPr lang="en">
                <a:solidFill>
                  <a:srgbClr val="073763"/>
                </a:solidFill>
                <a:latin typeface="Lato"/>
                <a:ea typeface="Lato"/>
                <a:cs typeface="Lato"/>
                <a:sym typeface="Lato"/>
              </a:rPr>
              <a:t>OSH Park </a:t>
            </a:r>
          </a:p>
          <a:p>
            <a:pPr lvl="0" rtl="0">
              <a:spcBef>
                <a:spcPts val="0"/>
              </a:spcBef>
              <a:buNone/>
            </a:pPr>
            <a:r>
              <a:t/>
            </a:r>
            <a:endParaRPr>
              <a:solidFill>
                <a:srgbClr val="073763"/>
              </a:solidFill>
              <a:latin typeface="Lato"/>
              <a:ea typeface="Lato"/>
              <a:cs typeface="Lato"/>
              <a:sym typeface="Lato"/>
            </a:endParaRPr>
          </a:p>
          <a:p>
            <a:pPr indent="-228600" lvl="0" marL="457200" rtl="0">
              <a:spcBef>
                <a:spcPts val="0"/>
              </a:spcBef>
              <a:buClr>
                <a:srgbClr val="073763"/>
              </a:buClr>
              <a:buFont typeface="Lato"/>
              <a:buChar char="●"/>
            </a:pPr>
            <a:r>
              <a:rPr lang="en">
                <a:solidFill>
                  <a:srgbClr val="073763"/>
                </a:solidFill>
                <a:latin typeface="Lato"/>
                <a:ea typeface="Lato"/>
                <a:cs typeface="Lato"/>
                <a:sym typeface="Lato"/>
              </a:rPr>
              <a:t>50mm x 50mm PCB </a:t>
            </a:r>
          </a:p>
          <a:p>
            <a:pPr lvl="0" rtl="0">
              <a:spcBef>
                <a:spcPts val="0"/>
              </a:spcBef>
              <a:buClr>
                <a:srgbClr val="000000"/>
              </a:buClr>
              <a:buFont typeface="Arial"/>
              <a:buNone/>
            </a:pPr>
            <a:r>
              <a:t/>
            </a:r>
            <a:endParaRPr>
              <a:solidFill>
                <a:srgbClr val="073763"/>
              </a:solidFill>
              <a:latin typeface="Lato"/>
              <a:ea typeface="Lato"/>
              <a:cs typeface="Lato"/>
              <a:sym typeface="Lato"/>
            </a:endParaRPr>
          </a:p>
          <a:p>
            <a:pPr indent="-228600" lvl="0" marL="457200" rtl="0">
              <a:spcBef>
                <a:spcPts val="0"/>
              </a:spcBef>
              <a:buClr>
                <a:srgbClr val="073763"/>
              </a:buClr>
              <a:buFont typeface="Lato"/>
              <a:buChar char="●"/>
            </a:pPr>
            <a:r>
              <a:rPr lang="en">
                <a:solidFill>
                  <a:srgbClr val="073763"/>
                </a:solidFill>
                <a:latin typeface="Lato"/>
                <a:ea typeface="Lato"/>
                <a:cs typeface="Lato"/>
                <a:sym typeface="Lato"/>
              </a:rPr>
              <a:t>Design Rule and Clearances checks before being sent for fabrication</a:t>
            </a:r>
          </a:p>
          <a:p>
            <a:pPr lvl="0" rtl="0">
              <a:spcBef>
                <a:spcPts val="0"/>
              </a:spcBef>
              <a:buClr>
                <a:srgbClr val="000000"/>
              </a:buClr>
              <a:buFont typeface="Arial"/>
              <a:buNone/>
            </a:pPr>
            <a:r>
              <a:t/>
            </a:r>
            <a:endParaRPr>
              <a:solidFill>
                <a:srgbClr val="073763"/>
              </a:solidFill>
              <a:latin typeface="Lato"/>
              <a:ea typeface="Lato"/>
              <a:cs typeface="Lato"/>
              <a:sym typeface="Lato"/>
            </a:endParaRPr>
          </a:p>
          <a:p>
            <a:pPr indent="-228600" lvl="0" marL="457200" rtl="0">
              <a:spcBef>
                <a:spcPts val="0"/>
              </a:spcBef>
              <a:buClr>
                <a:srgbClr val="073763"/>
              </a:buClr>
              <a:buFont typeface="Lato"/>
              <a:buChar char="●"/>
            </a:pPr>
            <a:r>
              <a:rPr lang="en">
                <a:solidFill>
                  <a:srgbClr val="073763"/>
                </a:solidFill>
                <a:latin typeface="Lato"/>
                <a:ea typeface="Lato"/>
                <a:cs typeface="Lato"/>
                <a:sym typeface="Lato"/>
              </a:rPr>
              <a:t>PCB Substrate dielectric constant of 4.6 at 1MHz. (4.6 &gt; typical values for FR-4 material)</a:t>
            </a:r>
          </a:p>
          <a:p>
            <a:pPr lvl="0" rtl="0">
              <a:spcBef>
                <a:spcPts val="0"/>
              </a:spcBef>
              <a:buNone/>
            </a:pPr>
            <a:r>
              <a:t/>
            </a:r>
            <a:endParaRPr>
              <a:solidFill>
                <a:srgbClr val="073763"/>
              </a:solidFill>
              <a:latin typeface="Lato"/>
              <a:ea typeface="Lato"/>
              <a:cs typeface="Lato"/>
              <a:sym typeface="Lato"/>
            </a:endParaRPr>
          </a:p>
          <a:p>
            <a:pPr lvl="0" rtl="0">
              <a:spcBef>
                <a:spcPts val="0"/>
              </a:spcBef>
              <a:buNone/>
            </a:pPr>
            <a:r>
              <a:t/>
            </a:r>
            <a:endParaRPr>
              <a:solidFill>
                <a:srgbClr val="073763"/>
              </a:solidFill>
              <a:latin typeface="Lato"/>
              <a:ea typeface="Lato"/>
              <a:cs typeface="Lato"/>
              <a:sym typeface="Lato"/>
            </a:endParaRPr>
          </a:p>
        </p:txBody>
      </p:sp>
      <p:sp>
        <p:nvSpPr>
          <p:cNvPr id="223" name="Shape 223"/>
          <p:cNvSpPr txBox="1"/>
          <p:nvPr>
            <p:ph type="title"/>
          </p:nvPr>
        </p:nvSpPr>
        <p:spPr>
          <a:xfrm>
            <a:off x="0" y="446100"/>
            <a:ext cx="4005900" cy="473100"/>
          </a:xfrm>
          <a:prstGeom prst="rect">
            <a:avLst/>
          </a:prstGeom>
        </p:spPr>
        <p:txBody>
          <a:bodyPr anchorCtr="0" anchor="t" bIns="91425" lIns="91425" rIns="91425" tIns="91425">
            <a:noAutofit/>
          </a:bodyPr>
          <a:lstStyle/>
          <a:p>
            <a:pPr lvl="0" rtl="0">
              <a:spcBef>
                <a:spcPts val="0"/>
              </a:spcBef>
              <a:buNone/>
            </a:pPr>
            <a:r>
              <a:rPr lang="en"/>
              <a:t>Final Design: Printed Circuit Board</a:t>
            </a:r>
          </a:p>
        </p:txBody>
      </p:sp>
      <p:pic>
        <p:nvPicPr>
          <p:cNvPr id="224" name="Shape 224"/>
          <p:cNvPicPr preferRelativeResize="0"/>
          <p:nvPr/>
        </p:nvPicPr>
        <p:blipFill>
          <a:blip r:embed="rId3">
            <a:alphaModFix/>
          </a:blip>
          <a:stretch>
            <a:fillRect/>
          </a:stretch>
        </p:blipFill>
        <p:spPr>
          <a:xfrm>
            <a:off x="807950" y="2048700"/>
            <a:ext cx="1905000" cy="1905000"/>
          </a:xfrm>
          <a:prstGeom prst="rect">
            <a:avLst/>
          </a:prstGeom>
          <a:noFill/>
          <a:ln>
            <a:noFill/>
          </a:ln>
        </p:spPr>
      </p:pic>
      <p:pic>
        <p:nvPicPr>
          <p:cNvPr id="225" name="Shape 225"/>
          <p:cNvPicPr preferRelativeResize="0"/>
          <p:nvPr/>
        </p:nvPicPr>
        <p:blipFill>
          <a:blip r:embed="rId4">
            <a:alphaModFix/>
          </a:blip>
          <a:stretch>
            <a:fillRect/>
          </a:stretch>
        </p:blipFill>
        <p:spPr>
          <a:xfrm>
            <a:off x="3176662" y="2048700"/>
            <a:ext cx="1905000" cy="1905000"/>
          </a:xfrm>
          <a:prstGeom prst="rect">
            <a:avLst/>
          </a:prstGeom>
          <a:noFill/>
          <a:ln>
            <a:noFill/>
          </a:ln>
        </p:spPr>
      </p:pic>
      <p:sp>
        <p:nvSpPr>
          <p:cNvPr id="226" name="Shape 226"/>
          <p:cNvSpPr txBox="1"/>
          <p:nvPr/>
        </p:nvSpPr>
        <p:spPr>
          <a:xfrm>
            <a:off x="944900" y="1694700"/>
            <a:ext cx="1631100" cy="3540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073763"/>
                </a:solidFill>
                <a:latin typeface="Lato"/>
                <a:ea typeface="Lato"/>
                <a:cs typeface="Lato"/>
                <a:sym typeface="Lato"/>
              </a:rPr>
              <a:t>Front View</a:t>
            </a:r>
          </a:p>
        </p:txBody>
      </p:sp>
      <p:sp>
        <p:nvSpPr>
          <p:cNvPr id="227" name="Shape 227"/>
          <p:cNvSpPr txBox="1"/>
          <p:nvPr/>
        </p:nvSpPr>
        <p:spPr>
          <a:xfrm>
            <a:off x="3313612" y="1694700"/>
            <a:ext cx="1631100" cy="3540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073763"/>
                </a:solidFill>
                <a:latin typeface="Lato"/>
                <a:ea typeface="Lato"/>
                <a:cs typeface="Lato"/>
                <a:sym typeface="Lato"/>
              </a:rPr>
              <a:t>Back View</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idx="1" type="body"/>
          </p:nvPr>
        </p:nvSpPr>
        <p:spPr>
          <a:xfrm>
            <a:off x="113825" y="4046125"/>
            <a:ext cx="6257100" cy="929400"/>
          </a:xfrm>
          <a:prstGeom prst="rect">
            <a:avLst/>
          </a:prstGeom>
        </p:spPr>
        <p:txBody>
          <a:bodyPr anchorCtr="0" anchor="ctr" bIns="91425" lIns="91425" rIns="91425" tIns="91425">
            <a:noAutofit/>
          </a:bodyPr>
          <a:lstStyle/>
          <a:p>
            <a:pPr lvl="0" rtl="0">
              <a:spcBef>
                <a:spcPts val="0"/>
              </a:spcBef>
              <a:buNone/>
            </a:pPr>
            <a:r>
              <a:rPr lang="en" sz="3000"/>
              <a:t>Implementation and Testing: Step 1</a:t>
            </a:r>
          </a:p>
        </p:txBody>
      </p:sp>
      <p:pic>
        <p:nvPicPr>
          <p:cNvPr id="233" name="Shape 233"/>
          <p:cNvPicPr preferRelativeResize="0"/>
          <p:nvPr/>
        </p:nvPicPr>
        <p:blipFill>
          <a:blip r:embed="rId3">
            <a:alphaModFix/>
          </a:blip>
          <a:stretch>
            <a:fillRect/>
          </a:stretch>
        </p:blipFill>
        <p:spPr>
          <a:xfrm>
            <a:off x="324150" y="304800"/>
            <a:ext cx="4861153" cy="3663825"/>
          </a:xfrm>
          <a:prstGeom prst="rect">
            <a:avLst/>
          </a:prstGeom>
          <a:noFill/>
          <a:ln>
            <a:noFill/>
          </a:ln>
        </p:spPr>
      </p:pic>
      <p:sp>
        <p:nvSpPr>
          <p:cNvPr id="234" name="Shape 234"/>
          <p:cNvSpPr txBox="1"/>
          <p:nvPr/>
        </p:nvSpPr>
        <p:spPr>
          <a:xfrm>
            <a:off x="5357975" y="1140425"/>
            <a:ext cx="3597900" cy="2147400"/>
          </a:xfrm>
          <a:prstGeom prst="rect">
            <a:avLst/>
          </a:prstGeom>
          <a:noFill/>
          <a:ln>
            <a:noFill/>
          </a:ln>
        </p:spPr>
        <p:txBody>
          <a:bodyPr anchorCtr="0" anchor="t" bIns="91425" lIns="91425" rIns="91425" tIns="91425">
            <a:noAutofit/>
          </a:bodyPr>
          <a:lstStyle/>
          <a:p>
            <a:pPr lvl="0" rtl="0">
              <a:lnSpc>
                <a:spcPct val="142857"/>
              </a:lnSpc>
              <a:spcBef>
                <a:spcPts val="0"/>
              </a:spcBef>
              <a:buNone/>
            </a:pPr>
            <a:r>
              <a:rPr lang="en">
                <a:solidFill>
                  <a:srgbClr val="EFEFEF"/>
                </a:solidFill>
                <a:latin typeface="Lato"/>
                <a:ea typeface="Lato"/>
                <a:cs typeface="Lato"/>
                <a:sym typeface="Lato"/>
              </a:rPr>
              <a:t>Hardcoded a signal that is to be processed:</a:t>
            </a:r>
          </a:p>
          <a:p>
            <a:pPr lvl="0" rtl="0">
              <a:lnSpc>
                <a:spcPct val="142857"/>
              </a:lnSpc>
              <a:spcBef>
                <a:spcPts val="0"/>
              </a:spcBef>
              <a:buNone/>
            </a:pPr>
            <a:r>
              <a:rPr lang="en">
                <a:solidFill>
                  <a:srgbClr val="24292E"/>
                </a:solidFill>
                <a:highlight>
                  <a:srgbClr val="FFFFFF"/>
                </a:highlight>
                <a:latin typeface="Lato"/>
                <a:ea typeface="Lato"/>
                <a:cs typeface="Lato"/>
                <a:sym typeface="Lato"/>
              </a:rPr>
              <a:t>x1</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np.sin(</a:t>
            </a:r>
            <a:r>
              <a:rPr lang="en">
                <a:solidFill>
                  <a:srgbClr val="FF6600"/>
                </a:solidFill>
                <a:highlight>
                  <a:srgbClr val="FFFFFF"/>
                </a:highlight>
                <a:latin typeface="Lato"/>
                <a:ea typeface="Lato"/>
                <a:cs typeface="Lato"/>
                <a:sym typeface="Lato"/>
              </a:rPr>
              <a:t>23</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a:t>
            </a:r>
            <a:r>
              <a:rPr lang="en">
                <a:solidFill>
                  <a:srgbClr val="0086B3"/>
                </a:solidFill>
                <a:highlight>
                  <a:srgbClr val="FFFFFF"/>
                </a:highlight>
                <a:latin typeface="Lato"/>
                <a:ea typeface="Lato"/>
                <a:cs typeface="Lato"/>
                <a:sym typeface="Lato"/>
              </a:rPr>
              <a:t>2</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np.pi </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t)</a:t>
            </a:r>
          </a:p>
          <a:p>
            <a:pPr lvl="0" rtl="0">
              <a:lnSpc>
                <a:spcPct val="142857"/>
              </a:lnSpc>
              <a:spcBef>
                <a:spcPts val="0"/>
              </a:spcBef>
              <a:buNone/>
            </a:pPr>
            <a:r>
              <a:rPr lang="en">
                <a:solidFill>
                  <a:srgbClr val="24292E"/>
                </a:solidFill>
                <a:highlight>
                  <a:srgbClr val="FFFFFF"/>
                </a:highlight>
                <a:latin typeface="Lato"/>
                <a:ea typeface="Lato"/>
                <a:cs typeface="Lato"/>
                <a:sym typeface="Lato"/>
              </a:rPr>
              <a:t>x2</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np.cos(</a:t>
            </a:r>
            <a:r>
              <a:rPr lang="en">
                <a:solidFill>
                  <a:srgbClr val="FF6600"/>
                </a:solidFill>
                <a:highlight>
                  <a:srgbClr val="FFFFFF"/>
                </a:highlight>
                <a:latin typeface="Lato"/>
                <a:ea typeface="Lato"/>
                <a:cs typeface="Lato"/>
                <a:sym typeface="Lato"/>
              </a:rPr>
              <a:t>5</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a:t>
            </a:r>
            <a:r>
              <a:rPr lang="en">
                <a:solidFill>
                  <a:srgbClr val="0086B3"/>
                </a:solidFill>
                <a:highlight>
                  <a:srgbClr val="FFFFFF"/>
                </a:highlight>
                <a:latin typeface="Lato"/>
                <a:ea typeface="Lato"/>
                <a:cs typeface="Lato"/>
                <a:sym typeface="Lato"/>
              </a:rPr>
              <a:t>2</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np.pi </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t)</a:t>
            </a:r>
          </a:p>
          <a:p>
            <a:pPr lvl="0" rtl="0">
              <a:lnSpc>
                <a:spcPct val="142857"/>
              </a:lnSpc>
              <a:spcBef>
                <a:spcPts val="0"/>
              </a:spcBef>
              <a:buNone/>
            </a:pPr>
            <a:r>
              <a:rPr lang="en">
                <a:solidFill>
                  <a:srgbClr val="24292E"/>
                </a:solidFill>
                <a:highlight>
                  <a:srgbClr val="FFFFFF"/>
                </a:highlight>
                <a:latin typeface="Lato"/>
                <a:ea typeface="Lato"/>
                <a:cs typeface="Lato"/>
                <a:sym typeface="Lato"/>
              </a:rPr>
              <a:t>x3</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np.sin(</a:t>
            </a:r>
            <a:r>
              <a:rPr lang="en">
                <a:solidFill>
                  <a:srgbClr val="FF6600"/>
                </a:solidFill>
                <a:highlight>
                  <a:srgbClr val="FFFFFF"/>
                </a:highlight>
                <a:latin typeface="Lato"/>
                <a:ea typeface="Lato"/>
                <a:cs typeface="Lato"/>
                <a:sym typeface="Lato"/>
              </a:rPr>
              <a:t>25</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a:t>
            </a:r>
            <a:r>
              <a:rPr lang="en">
                <a:solidFill>
                  <a:srgbClr val="0086B3"/>
                </a:solidFill>
                <a:highlight>
                  <a:srgbClr val="FFFFFF"/>
                </a:highlight>
                <a:latin typeface="Lato"/>
                <a:ea typeface="Lato"/>
                <a:cs typeface="Lato"/>
                <a:sym typeface="Lato"/>
              </a:rPr>
              <a:t>2</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np.pi </a:t>
            </a:r>
            <a:r>
              <a:rPr lang="en">
                <a:solidFill>
                  <a:srgbClr val="A71D5D"/>
                </a:solidFill>
                <a:highlight>
                  <a:srgbClr val="FFFFFF"/>
                </a:highlight>
                <a:latin typeface="Lato"/>
                <a:ea typeface="Lato"/>
                <a:cs typeface="Lato"/>
                <a:sym typeface="Lato"/>
              </a:rPr>
              <a:t>*</a:t>
            </a:r>
            <a:r>
              <a:rPr lang="en">
                <a:solidFill>
                  <a:srgbClr val="24292E"/>
                </a:solidFill>
                <a:highlight>
                  <a:srgbClr val="FFFFFF"/>
                </a:highlight>
                <a:latin typeface="Lato"/>
                <a:ea typeface="Lato"/>
                <a:cs typeface="Lato"/>
                <a:sym typeface="Lato"/>
              </a:rPr>
              <a:t> t)</a:t>
            </a:r>
          </a:p>
          <a:p>
            <a:pPr lvl="0" rtl="0">
              <a:lnSpc>
                <a:spcPct val="142857"/>
              </a:lnSpc>
              <a:spcBef>
                <a:spcPts val="0"/>
              </a:spcBef>
              <a:buClr>
                <a:schemeClr val="dk1"/>
              </a:buClr>
              <a:buFont typeface="Arial"/>
              <a:buNone/>
            </a:pPr>
            <a:r>
              <a:rPr lang="en">
                <a:solidFill>
                  <a:srgbClr val="EFEFEF"/>
                </a:solidFill>
                <a:latin typeface="Lato"/>
                <a:ea typeface="Lato"/>
                <a:cs typeface="Lato"/>
                <a:sym typeface="Lato"/>
              </a:rPr>
              <a:t>Frequencies (</a:t>
            </a:r>
            <a:r>
              <a:rPr lang="en">
                <a:solidFill>
                  <a:srgbClr val="FF6600"/>
                </a:solidFill>
                <a:latin typeface="Lato"/>
                <a:ea typeface="Lato"/>
                <a:cs typeface="Lato"/>
                <a:sym typeface="Lato"/>
              </a:rPr>
              <a:t>Orange</a:t>
            </a:r>
            <a:r>
              <a:rPr lang="en">
                <a:solidFill>
                  <a:srgbClr val="EFEFEF"/>
                </a:solidFill>
                <a:latin typeface="Lato"/>
                <a:ea typeface="Lato"/>
                <a:cs typeface="Lato"/>
                <a:sym typeface="Lato"/>
              </a:rPr>
              <a:t>) are detected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idx="1" type="body"/>
          </p:nvPr>
        </p:nvSpPr>
        <p:spPr>
          <a:xfrm>
            <a:off x="119175" y="4102800"/>
            <a:ext cx="8891100" cy="1040700"/>
          </a:xfrm>
          <a:prstGeom prst="rect">
            <a:avLst/>
          </a:prstGeom>
        </p:spPr>
        <p:txBody>
          <a:bodyPr anchorCtr="0" anchor="ctr" bIns="91425" lIns="91425" rIns="91425" tIns="91425">
            <a:noAutofit/>
          </a:bodyPr>
          <a:lstStyle/>
          <a:p>
            <a:pPr lvl="0">
              <a:spcBef>
                <a:spcPts val="0"/>
              </a:spcBef>
              <a:buNone/>
            </a:pPr>
            <a:r>
              <a:rPr lang="en" sz="2400"/>
              <a:t>Real Signal using Tone generator: 450hz at 1k samples per sec</a:t>
            </a:r>
          </a:p>
        </p:txBody>
      </p:sp>
      <p:pic>
        <p:nvPicPr>
          <p:cNvPr id="240" name="Shape 240"/>
          <p:cNvPicPr preferRelativeResize="0"/>
          <p:nvPr/>
        </p:nvPicPr>
        <p:blipFill>
          <a:blip r:embed="rId3">
            <a:alphaModFix/>
          </a:blip>
          <a:stretch>
            <a:fillRect/>
          </a:stretch>
        </p:blipFill>
        <p:spPr>
          <a:xfrm>
            <a:off x="119175" y="675600"/>
            <a:ext cx="4369175" cy="3293025"/>
          </a:xfrm>
          <a:prstGeom prst="rect">
            <a:avLst/>
          </a:prstGeom>
          <a:noFill/>
          <a:ln>
            <a:noFill/>
          </a:ln>
        </p:spPr>
      </p:pic>
      <p:pic>
        <p:nvPicPr>
          <p:cNvPr id="241" name="Shape 241"/>
          <p:cNvPicPr preferRelativeResize="0"/>
          <p:nvPr/>
        </p:nvPicPr>
        <p:blipFill>
          <a:blip r:embed="rId4">
            <a:alphaModFix/>
          </a:blip>
          <a:stretch>
            <a:fillRect/>
          </a:stretch>
        </p:blipFill>
        <p:spPr>
          <a:xfrm>
            <a:off x="4644987" y="682512"/>
            <a:ext cx="4350850" cy="3279212"/>
          </a:xfrm>
          <a:prstGeom prst="rect">
            <a:avLst/>
          </a:prstGeom>
          <a:noFill/>
          <a:ln>
            <a:noFill/>
          </a:ln>
        </p:spPr>
      </p:pic>
      <p:sp>
        <p:nvSpPr>
          <p:cNvPr id="242" name="Shape 242"/>
          <p:cNvSpPr txBox="1"/>
          <p:nvPr/>
        </p:nvSpPr>
        <p:spPr>
          <a:xfrm>
            <a:off x="1440362" y="261925"/>
            <a:ext cx="1726800" cy="420600"/>
          </a:xfrm>
          <a:prstGeom prst="rect">
            <a:avLst/>
          </a:prstGeom>
          <a:noFill/>
          <a:ln>
            <a:noFill/>
          </a:ln>
        </p:spPr>
        <p:txBody>
          <a:bodyPr anchorCtr="0" anchor="ctr" bIns="91425" lIns="91425" rIns="91425" tIns="91425">
            <a:noAutofit/>
          </a:bodyPr>
          <a:lstStyle/>
          <a:p>
            <a:pPr lvl="0" algn="ctr">
              <a:spcBef>
                <a:spcPts val="0"/>
              </a:spcBef>
              <a:buNone/>
            </a:pPr>
            <a:r>
              <a:rPr lang="en">
                <a:solidFill>
                  <a:srgbClr val="EFEFEF"/>
                </a:solidFill>
                <a:latin typeface="Lato"/>
                <a:ea typeface="Lato"/>
                <a:cs typeface="Lato"/>
                <a:sym typeface="Lato"/>
              </a:rPr>
              <a:t>No Filter</a:t>
            </a:r>
          </a:p>
        </p:txBody>
      </p:sp>
      <p:sp>
        <p:nvSpPr>
          <p:cNvPr id="243" name="Shape 243"/>
          <p:cNvSpPr txBox="1"/>
          <p:nvPr/>
        </p:nvSpPr>
        <p:spPr>
          <a:xfrm>
            <a:off x="5591030" y="255025"/>
            <a:ext cx="2458800" cy="420600"/>
          </a:xfrm>
          <a:prstGeom prst="rect">
            <a:avLst/>
          </a:prstGeom>
          <a:noFill/>
          <a:ln>
            <a:noFill/>
          </a:ln>
        </p:spPr>
        <p:txBody>
          <a:bodyPr anchorCtr="0" anchor="ctr" bIns="91425" lIns="91425" rIns="91425" tIns="91425">
            <a:noAutofit/>
          </a:bodyPr>
          <a:lstStyle/>
          <a:p>
            <a:pPr lvl="0" rtl="0" algn="ctr">
              <a:spcBef>
                <a:spcPts val="0"/>
              </a:spcBef>
              <a:buNone/>
            </a:pPr>
            <a:r>
              <a:rPr lang="en">
                <a:solidFill>
                  <a:srgbClr val="EFEFEF"/>
                </a:solidFill>
                <a:latin typeface="Lato"/>
                <a:ea typeface="Lato"/>
                <a:cs typeface="Lato"/>
                <a:sym typeface="Lato"/>
              </a:rPr>
              <a:t>First order (temp) Filter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265487" y="148425"/>
            <a:ext cx="4045200" cy="1482300"/>
          </a:xfrm>
          <a:prstGeom prst="rect">
            <a:avLst/>
          </a:prstGeom>
        </p:spPr>
        <p:txBody>
          <a:bodyPr anchorCtr="0" anchor="b" bIns="91425" lIns="91425" rIns="91425" tIns="91425">
            <a:noAutofit/>
          </a:bodyPr>
          <a:lstStyle/>
          <a:p>
            <a:pPr lvl="0">
              <a:spcBef>
                <a:spcPts val="0"/>
              </a:spcBef>
              <a:buNone/>
            </a:pPr>
            <a:r>
              <a:rPr lang="en"/>
              <a:t>Closing Remarks</a:t>
            </a:r>
          </a:p>
        </p:txBody>
      </p:sp>
      <p:sp>
        <p:nvSpPr>
          <p:cNvPr id="249" name="Shape 249"/>
          <p:cNvSpPr txBox="1"/>
          <p:nvPr>
            <p:ph idx="2" type="body"/>
          </p:nvPr>
        </p:nvSpPr>
        <p:spPr>
          <a:xfrm>
            <a:off x="4939500" y="724075"/>
            <a:ext cx="3837000" cy="3695100"/>
          </a:xfrm>
          <a:prstGeom prst="rect">
            <a:avLst/>
          </a:prstGeom>
        </p:spPr>
        <p:txBody>
          <a:bodyPr anchorCtr="0" anchor="ctr" bIns="91425" lIns="91425" rIns="91425" tIns="91425">
            <a:noAutofit/>
          </a:bodyPr>
          <a:lstStyle/>
          <a:p>
            <a:pPr indent="-228600" lvl="0" marL="457200" rtl="0">
              <a:spcBef>
                <a:spcPts val="0"/>
              </a:spcBef>
            </a:pPr>
            <a:r>
              <a:rPr lang="en"/>
              <a:t>Using AutoCad to create housing for the design</a:t>
            </a:r>
          </a:p>
          <a:p>
            <a:pPr indent="-228600" lvl="0" marL="457200" rtl="0">
              <a:spcBef>
                <a:spcPts val="0"/>
              </a:spcBef>
            </a:pPr>
            <a:r>
              <a:rPr lang="en"/>
              <a:t>Optimize and develop code to better analyze and record data using less CPU </a:t>
            </a:r>
          </a:p>
          <a:p>
            <a:pPr indent="-228600" lvl="0" marL="457200">
              <a:spcBef>
                <a:spcPts val="0"/>
              </a:spcBef>
            </a:pPr>
            <a:r>
              <a:rPr lang="en"/>
              <a:t>Take advantage of the RPI’s wi-fi/bluetooth for IoT </a:t>
            </a:r>
            <a:r>
              <a:rPr lang="en"/>
              <a:t>capabilities </a:t>
            </a:r>
          </a:p>
        </p:txBody>
      </p:sp>
      <p:pic>
        <p:nvPicPr>
          <p:cNvPr id="250" name="Shape 250"/>
          <p:cNvPicPr preferRelativeResize="0"/>
          <p:nvPr/>
        </p:nvPicPr>
        <p:blipFill>
          <a:blip r:embed="rId3">
            <a:alphaModFix/>
          </a:blip>
          <a:stretch>
            <a:fillRect/>
          </a:stretch>
        </p:blipFill>
        <p:spPr>
          <a:xfrm>
            <a:off x="498700" y="1630724"/>
            <a:ext cx="3490225" cy="2630550"/>
          </a:xfrm>
          <a:prstGeom prst="rect">
            <a:avLst/>
          </a:prstGeom>
          <a:noFill/>
          <a:ln>
            <a:noFill/>
          </a:ln>
        </p:spPr>
      </p:pic>
      <p:sp>
        <p:nvSpPr>
          <p:cNvPr id="251" name="Shape 251"/>
          <p:cNvSpPr txBox="1"/>
          <p:nvPr>
            <p:ph idx="1" type="subTitle"/>
          </p:nvPr>
        </p:nvSpPr>
        <p:spPr>
          <a:xfrm>
            <a:off x="221212" y="4419175"/>
            <a:ext cx="4045200" cy="665100"/>
          </a:xfrm>
          <a:prstGeom prst="rect">
            <a:avLst/>
          </a:prstGeom>
        </p:spPr>
        <p:txBody>
          <a:bodyPr anchorCtr="0" anchor="t" bIns="91425" lIns="91425" rIns="91425" tIns="91425">
            <a:noAutofit/>
          </a:bodyPr>
          <a:lstStyle/>
          <a:p>
            <a:pPr lvl="0" rtl="0">
              <a:spcBef>
                <a:spcPts val="0"/>
              </a:spcBef>
              <a:buClr>
                <a:srgbClr val="000000"/>
              </a:buClr>
              <a:buSzPct val="91666"/>
              <a:buFont typeface="Arial"/>
              <a:buNone/>
            </a:pPr>
            <a:r>
              <a:rPr lang="en" sz="1200"/>
              <a:t>550Hz with filter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265500" y="724075"/>
            <a:ext cx="4045200" cy="1482300"/>
          </a:xfrm>
          <a:prstGeom prst="rect">
            <a:avLst/>
          </a:prstGeom>
        </p:spPr>
        <p:txBody>
          <a:bodyPr anchorCtr="0" anchor="b" bIns="91425" lIns="91425" rIns="91425" tIns="91425">
            <a:noAutofit/>
          </a:bodyPr>
          <a:lstStyle/>
          <a:p>
            <a:pPr lvl="0">
              <a:spcBef>
                <a:spcPts val="0"/>
              </a:spcBef>
              <a:buNone/>
            </a:pPr>
            <a:r>
              <a:rPr lang="en"/>
              <a:t>Presentation Outline</a:t>
            </a:r>
          </a:p>
        </p:txBody>
      </p:sp>
      <p:sp>
        <p:nvSpPr>
          <p:cNvPr id="131" name="Shape 131"/>
          <p:cNvSpPr txBox="1"/>
          <p:nvPr>
            <p:ph idx="2" type="body"/>
          </p:nvPr>
        </p:nvSpPr>
        <p:spPr>
          <a:xfrm>
            <a:off x="4939500" y="724075"/>
            <a:ext cx="3837000" cy="3695100"/>
          </a:xfrm>
          <a:prstGeom prst="rect">
            <a:avLst/>
          </a:prstGeom>
        </p:spPr>
        <p:txBody>
          <a:bodyPr anchorCtr="0" anchor="ctr" bIns="91425" lIns="91425" rIns="91425" tIns="91425">
            <a:noAutofit/>
          </a:bodyPr>
          <a:lstStyle/>
          <a:p>
            <a:pPr indent="-228600" lvl="0" marL="457200" rtl="0">
              <a:spcBef>
                <a:spcPts val="0"/>
              </a:spcBef>
            </a:pPr>
            <a:r>
              <a:rPr lang="en"/>
              <a:t>Project Goal</a:t>
            </a:r>
          </a:p>
          <a:p>
            <a:pPr indent="-228600" lvl="0" marL="457200" rtl="0">
              <a:spcBef>
                <a:spcPts val="0"/>
              </a:spcBef>
            </a:pPr>
            <a:r>
              <a:rPr lang="en"/>
              <a:t>Background</a:t>
            </a:r>
          </a:p>
          <a:p>
            <a:pPr indent="-228600" lvl="0" marL="457200" rtl="0">
              <a:spcBef>
                <a:spcPts val="0"/>
              </a:spcBef>
            </a:pPr>
            <a:r>
              <a:rPr lang="en"/>
              <a:t>Design and Constraints</a:t>
            </a:r>
          </a:p>
          <a:p>
            <a:pPr indent="-228600" lvl="0" marL="457200" rtl="0">
              <a:spcBef>
                <a:spcPts val="0"/>
              </a:spcBef>
            </a:pPr>
            <a:r>
              <a:rPr lang="en"/>
              <a:t>Final Design</a:t>
            </a:r>
          </a:p>
          <a:p>
            <a:pPr indent="-228600" lvl="0" marL="457200" rtl="0">
              <a:spcBef>
                <a:spcPts val="0"/>
              </a:spcBef>
            </a:pPr>
            <a:r>
              <a:rPr lang="en"/>
              <a:t>Implementation and testing</a:t>
            </a:r>
          </a:p>
          <a:p>
            <a:pPr indent="-228600" lvl="0" marL="457200" rtl="0">
              <a:spcBef>
                <a:spcPts val="0"/>
              </a:spcBef>
            </a:pPr>
            <a:r>
              <a:rPr lang="en"/>
              <a:t>Closing Remarks</a:t>
            </a:r>
          </a:p>
        </p:txBody>
      </p:sp>
      <p:pic>
        <p:nvPicPr>
          <p:cNvPr id="132" name="Shape 132"/>
          <p:cNvPicPr preferRelativeResize="0"/>
          <p:nvPr/>
        </p:nvPicPr>
        <p:blipFill>
          <a:blip r:embed="rId3">
            <a:alphaModFix/>
          </a:blip>
          <a:stretch>
            <a:fillRect/>
          </a:stretch>
        </p:blipFill>
        <p:spPr>
          <a:xfrm>
            <a:off x="1113312" y="2287475"/>
            <a:ext cx="2349574" cy="2349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387775"/>
            <a:ext cx="8520600" cy="572700"/>
          </a:xfrm>
          <a:prstGeom prst="rect">
            <a:avLst/>
          </a:prstGeom>
        </p:spPr>
        <p:txBody>
          <a:bodyPr anchorCtr="0" anchor="t" bIns="91425" lIns="91425" rIns="91425" tIns="91425">
            <a:noAutofit/>
          </a:bodyPr>
          <a:lstStyle/>
          <a:p>
            <a:pPr lvl="0">
              <a:spcBef>
                <a:spcPts val="0"/>
              </a:spcBef>
              <a:buNone/>
            </a:pPr>
            <a:r>
              <a:rPr lang="en" sz="3600"/>
              <a:t>Project Goals</a:t>
            </a:r>
          </a:p>
        </p:txBody>
      </p:sp>
      <p:sp>
        <p:nvSpPr>
          <p:cNvPr id="138" name="Shape 138"/>
          <p:cNvSpPr txBox="1"/>
          <p:nvPr/>
        </p:nvSpPr>
        <p:spPr>
          <a:xfrm>
            <a:off x="836525" y="1098524"/>
            <a:ext cx="7315200" cy="1694400"/>
          </a:xfrm>
          <a:prstGeom prst="rect">
            <a:avLst/>
          </a:prstGeom>
          <a:noFill/>
          <a:ln>
            <a:noFill/>
          </a:ln>
        </p:spPr>
        <p:txBody>
          <a:bodyPr anchorCtr="0" anchor="t" bIns="91425" lIns="91425" rIns="91425" tIns="91425">
            <a:noAutofit/>
          </a:bodyPr>
          <a:lstStyle/>
          <a:p>
            <a:pPr indent="-342900" lvl="0" marL="457200" rtl="0">
              <a:lnSpc>
                <a:spcPct val="100000"/>
              </a:lnSpc>
              <a:spcBef>
                <a:spcPts val="0"/>
              </a:spcBef>
              <a:buClr>
                <a:srgbClr val="EFEFEF"/>
              </a:buClr>
              <a:buSzPct val="100000"/>
              <a:buFont typeface="Lato"/>
              <a:buChar char="●"/>
            </a:pPr>
            <a:r>
              <a:rPr lang="en" sz="1800">
                <a:solidFill>
                  <a:srgbClr val="EFEFEF"/>
                </a:solidFill>
                <a:latin typeface="Lato"/>
                <a:ea typeface="Lato"/>
                <a:cs typeface="Lato"/>
                <a:sym typeface="Lato"/>
              </a:rPr>
              <a:t>The goal of this project is to create a mosquito zapping device that activates by detecting the sound created by the flight tone of </a:t>
            </a:r>
            <a:r>
              <a:rPr lang="en" sz="1800">
                <a:solidFill>
                  <a:srgbClr val="EFEFEF"/>
                </a:solidFill>
                <a:latin typeface="Lato"/>
                <a:ea typeface="Lato"/>
                <a:cs typeface="Lato"/>
                <a:sym typeface="Lato"/>
              </a:rPr>
              <a:t>mosquitoes</a:t>
            </a:r>
            <a:r>
              <a:rPr lang="en" sz="1800">
                <a:solidFill>
                  <a:srgbClr val="EFEFEF"/>
                </a:solidFill>
                <a:latin typeface="Lato"/>
                <a:ea typeface="Lato"/>
                <a:cs typeface="Lato"/>
                <a:sym typeface="Lato"/>
              </a:rPr>
              <a:t>. </a:t>
            </a:r>
          </a:p>
          <a:p>
            <a:pPr lvl="0" rtl="0">
              <a:lnSpc>
                <a:spcPct val="100000"/>
              </a:lnSpc>
              <a:spcBef>
                <a:spcPts val="0"/>
              </a:spcBef>
              <a:buNone/>
            </a:pPr>
            <a:r>
              <a:t/>
            </a:r>
            <a:endParaRPr sz="1800">
              <a:solidFill>
                <a:srgbClr val="EFEFEF"/>
              </a:solidFill>
              <a:latin typeface="Lato"/>
              <a:ea typeface="Lato"/>
              <a:cs typeface="Lato"/>
              <a:sym typeface="Lato"/>
            </a:endParaRPr>
          </a:p>
          <a:p>
            <a:pPr indent="-342900" lvl="0" marL="457200" rtl="0">
              <a:lnSpc>
                <a:spcPct val="100000"/>
              </a:lnSpc>
              <a:spcBef>
                <a:spcPts val="0"/>
              </a:spcBef>
              <a:buClr>
                <a:srgbClr val="EFEFEF"/>
              </a:buClr>
              <a:buSzPct val="100000"/>
              <a:buFont typeface="Lato"/>
              <a:buChar char="●"/>
            </a:pPr>
            <a:r>
              <a:rPr lang="en" sz="1800">
                <a:solidFill>
                  <a:srgbClr val="EFEFEF"/>
                </a:solidFill>
                <a:latin typeface="Lato"/>
                <a:ea typeface="Lato"/>
                <a:cs typeface="Lato"/>
                <a:sym typeface="Lato"/>
              </a:rPr>
              <a:t>A microphone, with DSP (Digital Signal Processing),  and zapper will detect and eliminate the target. </a:t>
            </a:r>
          </a:p>
          <a:p>
            <a:pPr lvl="0">
              <a:lnSpc>
                <a:spcPct val="100000"/>
              </a:lnSpc>
              <a:spcBef>
                <a:spcPts val="0"/>
              </a:spcBef>
              <a:buNone/>
            </a:pPr>
            <a:r>
              <a:t/>
            </a:r>
            <a:endParaRPr sz="1800">
              <a:solidFill>
                <a:srgbClr val="EFEFEF"/>
              </a:solidFill>
              <a:latin typeface="Lato"/>
              <a:ea typeface="Lato"/>
              <a:cs typeface="Lato"/>
              <a:sym typeface="Lato"/>
            </a:endParaRPr>
          </a:p>
        </p:txBody>
      </p:sp>
      <p:sp>
        <p:nvSpPr>
          <p:cNvPr id="139" name="Shape 139"/>
          <p:cNvSpPr txBox="1"/>
          <p:nvPr>
            <p:ph idx="4294967295" type="ctrTitle"/>
          </p:nvPr>
        </p:nvSpPr>
        <p:spPr>
          <a:xfrm>
            <a:off x="233825" y="2970275"/>
            <a:ext cx="8520600" cy="1859400"/>
          </a:xfrm>
          <a:prstGeom prst="rect">
            <a:avLst/>
          </a:prstGeom>
          <a:solidFill>
            <a:srgbClr val="EFEFEF"/>
          </a:solidFill>
        </p:spPr>
        <p:txBody>
          <a:bodyPr anchorCtr="0" anchor="t" bIns="91425" lIns="91425" rIns="91425" tIns="91425">
            <a:noAutofit/>
          </a:bodyPr>
          <a:lstStyle/>
          <a:p>
            <a:pPr lvl="0" rtl="0" algn="l">
              <a:spcBef>
                <a:spcPts val="0"/>
              </a:spcBef>
              <a:buNone/>
            </a:pPr>
            <a:r>
              <a:rPr lang="en" sz="7200">
                <a:solidFill>
                  <a:srgbClr val="EAD1DC"/>
                </a:solidFill>
              </a:rPr>
              <a:t>  </a:t>
            </a:r>
          </a:p>
        </p:txBody>
      </p:sp>
      <p:pic>
        <p:nvPicPr>
          <p:cNvPr descr="microphone.png" id="140" name="Shape 140"/>
          <p:cNvPicPr preferRelativeResize="0"/>
          <p:nvPr/>
        </p:nvPicPr>
        <p:blipFill>
          <a:blip r:embed="rId3">
            <a:alphaModFix/>
          </a:blip>
          <a:stretch>
            <a:fillRect/>
          </a:stretch>
        </p:blipFill>
        <p:spPr>
          <a:xfrm>
            <a:off x="447150" y="3289299"/>
            <a:ext cx="1221424" cy="1221424"/>
          </a:xfrm>
          <a:prstGeom prst="rect">
            <a:avLst/>
          </a:prstGeom>
          <a:noFill/>
          <a:ln>
            <a:noFill/>
          </a:ln>
        </p:spPr>
      </p:pic>
      <p:pic>
        <p:nvPicPr>
          <p:cNvPr id="141" name="Shape 141"/>
          <p:cNvPicPr preferRelativeResize="0"/>
          <p:nvPr/>
        </p:nvPicPr>
        <p:blipFill>
          <a:blip r:embed="rId4">
            <a:alphaModFix/>
          </a:blip>
          <a:stretch>
            <a:fillRect/>
          </a:stretch>
        </p:blipFill>
        <p:spPr>
          <a:xfrm>
            <a:off x="2185937" y="3186425"/>
            <a:ext cx="1603525" cy="1427123"/>
          </a:xfrm>
          <a:prstGeom prst="rect">
            <a:avLst/>
          </a:prstGeom>
          <a:noFill/>
          <a:ln>
            <a:noFill/>
          </a:ln>
        </p:spPr>
      </p:pic>
      <p:pic>
        <p:nvPicPr>
          <p:cNvPr descr="transformer.png" id="142" name="Shape 142"/>
          <p:cNvPicPr preferRelativeResize="0"/>
          <p:nvPr/>
        </p:nvPicPr>
        <p:blipFill>
          <a:blip r:embed="rId5">
            <a:alphaModFix/>
          </a:blip>
          <a:stretch>
            <a:fillRect/>
          </a:stretch>
        </p:blipFill>
        <p:spPr>
          <a:xfrm>
            <a:off x="4288687" y="3289287"/>
            <a:ext cx="1221424" cy="1221424"/>
          </a:xfrm>
          <a:prstGeom prst="rect">
            <a:avLst/>
          </a:prstGeom>
          <a:noFill/>
          <a:ln>
            <a:noFill/>
          </a:ln>
        </p:spPr>
      </p:pic>
      <p:pic>
        <p:nvPicPr>
          <p:cNvPr id="143" name="Shape 143"/>
          <p:cNvPicPr preferRelativeResize="0"/>
          <p:nvPr/>
        </p:nvPicPr>
        <p:blipFill>
          <a:blip r:embed="rId6">
            <a:alphaModFix/>
          </a:blip>
          <a:stretch>
            <a:fillRect/>
          </a:stretch>
        </p:blipFill>
        <p:spPr>
          <a:xfrm>
            <a:off x="6824225" y="2970275"/>
            <a:ext cx="1859475" cy="1859475"/>
          </a:xfrm>
          <a:prstGeom prst="rect">
            <a:avLst/>
          </a:prstGeom>
          <a:noFill/>
          <a:ln>
            <a:noFill/>
          </a:ln>
        </p:spPr>
      </p:pic>
      <p:sp>
        <p:nvSpPr>
          <p:cNvPr id="144" name="Shape 144"/>
          <p:cNvSpPr/>
          <p:nvPr/>
        </p:nvSpPr>
        <p:spPr>
          <a:xfrm>
            <a:off x="1768700" y="3729300"/>
            <a:ext cx="317100" cy="341400"/>
          </a:xfrm>
          <a:prstGeom prst="mathPlus">
            <a:avLst>
              <a:gd fmla="val 23520" name="adj1"/>
            </a:avLst>
          </a:prstGeom>
          <a:solidFill>
            <a:srgbClr val="07376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Lato"/>
              <a:ea typeface="Lato"/>
              <a:cs typeface="Lato"/>
              <a:sym typeface="Lato"/>
            </a:endParaRPr>
          </a:p>
        </p:txBody>
      </p:sp>
      <p:sp>
        <p:nvSpPr>
          <p:cNvPr id="145" name="Shape 145"/>
          <p:cNvSpPr/>
          <p:nvPr/>
        </p:nvSpPr>
        <p:spPr>
          <a:xfrm>
            <a:off x="3789450" y="3729300"/>
            <a:ext cx="317100" cy="341400"/>
          </a:xfrm>
          <a:prstGeom prst="mathPlus">
            <a:avLst>
              <a:gd fmla="val 23520" name="adj1"/>
            </a:avLst>
          </a:prstGeom>
          <a:solidFill>
            <a:srgbClr val="07376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Lato"/>
              <a:ea typeface="Lato"/>
              <a:cs typeface="Lato"/>
              <a:sym typeface="Lato"/>
            </a:endParaRPr>
          </a:p>
        </p:txBody>
      </p:sp>
      <p:sp>
        <p:nvSpPr>
          <p:cNvPr id="146" name="Shape 146"/>
          <p:cNvSpPr/>
          <p:nvPr/>
        </p:nvSpPr>
        <p:spPr>
          <a:xfrm>
            <a:off x="5875862" y="3744587"/>
            <a:ext cx="400500" cy="310800"/>
          </a:xfrm>
          <a:prstGeom prst="mathEqual">
            <a:avLst>
              <a:gd fmla="val 23520" name="adj1"/>
              <a:gd fmla="val 11760" name="adj2"/>
            </a:avLst>
          </a:prstGeom>
          <a:solidFill>
            <a:srgbClr val="07376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65500" y="724075"/>
            <a:ext cx="2484000" cy="1365900"/>
          </a:xfrm>
          <a:prstGeom prst="rect">
            <a:avLst/>
          </a:prstGeom>
        </p:spPr>
        <p:txBody>
          <a:bodyPr anchorCtr="0" anchor="b" bIns="91425" lIns="91425" rIns="91425" tIns="91425">
            <a:noAutofit/>
          </a:bodyPr>
          <a:lstStyle/>
          <a:p>
            <a:pPr lvl="0">
              <a:spcBef>
                <a:spcPts val="0"/>
              </a:spcBef>
              <a:buNone/>
            </a:pPr>
            <a:r>
              <a:rPr lang="en" sz="3400"/>
              <a:t>Background </a:t>
            </a:r>
          </a:p>
        </p:txBody>
      </p:sp>
      <p:sp>
        <p:nvSpPr>
          <p:cNvPr id="152" name="Shape 152"/>
          <p:cNvSpPr txBox="1"/>
          <p:nvPr>
            <p:ph idx="2" type="body"/>
          </p:nvPr>
        </p:nvSpPr>
        <p:spPr>
          <a:xfrm>
            <a:off x="3181500" y="167850"/>
            <a:ext cx="5829000" cy="3002399"/>
          </a:xfrm>
          <a:prstGeom prst="rect">
            <a:avLst/>
          </a:prstGeom>
        </p:spPr>
        <p:txBody>
          <a:bodyPr anchorCtr="0" anchor="t" bIns="91425" lIns="91425" rIns="91425" tIns="91425">
            <a:noAutofit/>
          </a:bodyPr>
          <a:lstStyle/>
          <a:p>
            <a:pPr indent="-228600" lvl="0" marL="457200" rtl="0">
              <a:spcBef>
                <a:spcPts val="0"/>
              </a:spcBef>
            </a:pPr>
            <a:r>
              <a:rPr lang="en"/>
              <a:t>The Deadliest Animal in the World: Mosquitoes [1]</a:t>
            </a:r>
          </a:p>
          <a:p>
            <a:pPr indent="-228600" lvl="0" marL="457200" rtl="0">
              <a:spcBef>
                <a:spcPts val="0"/>
              </a:spcBef>
            </a:pPr>
            <a:r>
              <a:rPr lang="en"/>
              <a:t>C</a:t>
            </a:r>
            <a:r>
              <a:rPr lang="en"/>
              <a:t>urrent Zappers are ineffective in eliminating biting insects, the problem lies in the inability to differentiate between  insects in general and mosquitos.</a:t>
            </a:r>
          </a:p>
          <a:p>
            <a:pPr indent="-228600" lvl="0" marL="457200">
              <a:spcBef>
                <a:spcPts val="0"/>
              </a:spcBef>
            </a:pPr>
            <a:r>
              <a:rPr lang="en"/>
              <a:t>Female mosquitoes ranged from 421 to 578 Hz [2]</a:t>
            </a:r>
          </a:p>
          <a:p>
            <a:pPr lvl="0">
              <a:spcBef>
                <a:spcPts val="0"/>
              </a:spcBef>
              <a:buNone/>
            </a:pPr>
            <a:r>
              <a:t/>
            </a:r>
            <a:endParaRPr/>
          </a:p>
        </p:txBody>
      </p:sp>
      <p:sp>
        <p:nvSpPr>
          <p:cNvPr id="153" name="Shape 153"/>
          <p:cNvSpPr txBox="1"/>
          <p:nvPr>
            <p:ph idx="1" type="subTitle"/>
          </p:nvPr>
        </p:nvSpPr>
        <p:spPr>
          <a:xfrm>
            <a:off x="265500" y="2206375"/>
            <a:ext cx="2484000" cy="1289400"/>
          </a:xfrm>
          <a:prstGeom prst="rect">
            <a:avLst/>
          </a:prstGeom>
        </p:spPr>
        <p:txBody>
          <a:bodyPr anchorCtr="0" anchor="t" bIns="91425" lIns="91425" rIns="91425" tIns="91425">
            <a:noAutofit/>
          </a:bodyPr>
          <a:lstStyle/>
          <a:p>
            <a:pPr lvl="0">
              <a:spcBef>
                <a:spcPts val="0"/>
              </a:spcBef>
              <a:buNone/>
            </a:pPr>
            <a:r>
              <a:rPr lang="en"/>
              <a:t>Bug Zapper - Prevention not a cure</a:t>
            </a:r>
          </a:p>
        </p:txBody>
      </p:sp>
      <p:sp>
        <p:nvSpPr>
          <p:cNvPr id="154" name="Shape 154"/>
          <p:cNvSpPr/>
          <p:nvPr/>
        </p:nvSpPr>
        <p:spPr>
          <a:xfrm>
            <a:off x="3181500" y="3123537"/>
            <a:ext cx="1914900" cy="1917900"/>
          </a:xfrm>
          <a:prstGeom prst="ellipse">
            <a:avLst/>
          </a:prstGeom>
          <a:solidFill>
            <a:srgbClr val="FF6600"/>
          </a:solidFill>
          <a:ln>
            <a:noFill/>
          </a:ln>
        </p:spPr>
        <p:txBody>
          <a:bodyPr anchorCtr="0" anchor="ctr" bIns="91425" lIns="91425" rIns="91425" tIns="91425">
            <a:noAutofit/>
          </a:bodyPr>
          <a:lstStyle/>
          <a:p>
            <a:pPr lvl="0">
              <a:spcBef>
                <a:spcPts val="0"/>
              </a:spcBef>
              <a:buNone/>
            </a:pPr>
            <a:r>
              <a:t/>
            </a:r>
            <a:endParaRPr/>
          </a:p>
        </p:txBody>
      </p:sp>
      <p:pic>
        <p:nvPicPr>
          <p:cNvPr id="155" name="Shape 155"/>
          <p:cNvPicPr preferRelativeResize="0"/>
          <p:nvPr/>
        </p:nvPicPr>
        <p:blipFill rotWithShape="1">
          <a:blip r:embed="rId3">
            <a:alphaModFix/>
          </a:blip>
          <a:srcRect b="0" l="0" r="53940" t="0"/>
          <a:stretch/>
        </p:blipFill>
        <p:spPr>
          <a:xfrm>
            <a:off x="3379988" y="3574425"/>
            <a:ext cx="1517925" cy="1016149"/>
          </a:xfrm>
          <a:prstGeom prst="rect">
            <a:avLst/>
          </a:prstGeom>
          <a:noFill/>
          <a:ln>
            <a:noFill/>
          </a:ln>
        </p:spPr>
      </p:pic>
      <p:sp>
        <p:nvSpPr>
          <p:cNvPr id="156" name="Shape 156"/>
          <p:cNvSpPr/>
          <p:nvPr/>
        </p:nvSpPr>
        <p:spPr>
          <a:xfrm>
            <a:off x="5138562" y="2150587"/>
            <a:ext cx="1914900" cy="1917900"/>
          </a:xfrm>
          <a:prstGeom prst="ellipse">
            <a:avLst/>
          </a:prstGeom>
          <a:solidFill>
            <a:srgbClr val="FF6600"/>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7095600" y="3123537"/>
            <a:ext cx="1914900" cy="1917900"/>
          </a:xfrm>
          <a:prstGeom prst="ellipse">
            <a:avLst/>
          </a:prstGeom>
          <a:solidFill>
            <a:srgbClr val="FF6600"/>
          </a:solidFill>
          <a:ln>
            <a:noFill/>
          </a:ln>
        </p:spPr>
        <p:txBody>
          <a:bodyPr anchorCtr="0" anchor="ctr" bIns="91425" lIns="91425" rIns="91425" tIns="91425">
            <a:noAutofit/>
          </a:bodyPr>
          <a:lstStyle/>
          <a:p>
            <a:pPr lvl="0">
              <a:spcBef>
                <a:spcPts val="0"/>
              </a:spcBef>
              <a:buNone/>
            </a:pPr>
            <a:r>
              <a:t/>
            </a:r>
            <a:endParaRPr/>
          </a:p>
        </p:txBody>
      </p:sp>
      <p:pic>
        <p:nvPicPr>
          <p:cNvPr id="158" name="Shape 158"/>
          <p:cNvPicPr preferRelativeResize="0"/>
          <p:nvPr/>
        </p:nvPicPr>
        <p:blipFill rotWithShape="1">
          <a:blip r:embed="rId3">
            <a:alphaModFix/>
          </a:blip>
          <a:srcRect b="0" l="46164" r="0" t="0"/>
          <a:stretch/>
        </p:blipFill>
        <p:spPr>
          <a:xfrm>
            <a:off x="7294087" y="3647816"/>
            <a:ext cx="1517925" cy="869357"/>
          </a:xfrm>
          <a:prstGeom prst="rect">
            <a:avLst/>
          </a:prstGeom>
          <a:noFill/>
          <a:ln>
            <a:noFill/>
          </a:ln>
        </p:spPr>
      </p:pic>
      <p:pic>
        <p:nvPicPr>
          <p:cNvPr id="159" name="Shape 159"/>
          <p:cNvPicPr preferRelativeResize="0"/>
          <p:nvPr/>
        </p:nvPicPr>
        <p:blipFill>
          <a:blip r:embed="rId4">
            <a:alphaModFix/>
          </a:blip>
          <a:stretch>
            <a:fillRect/>
          </a:stretch>
        </p:blipFill>
        <p:spPr>
          <a:xfrm>
            <a:off x="5588236" y="2347899"/>
            <a:ext cx="1015537" cy="1523295"/>
          </a:xfrm>
          <a:prstGeom prst="rect">
            <a:avLst/>
          </a:prstGeom>
          <a:noFill/>
          <a:ln>
            <a:noFill/>
          </a:ln>
        </p:spPr>
      </p:pic>
      <p:sp>
        <p:nvSpPr>
          <p:cNvPr id="160" name="Shape 160"/>
          <p:cNvSpPr txBox="1"/>
          <p:nvPr/>
        </p:nvSpPr>
        <p:spPr>
          <a:xfrm>
            <a:off x="300" y="4171500"/>
            <a:ext cx="3014399" cy="972000"/>
          </a:xfrm>
          <a:prstGeom prst="rect">
            <a:avLst/>
          </a:prstGeom>
          <a:noFill/>
          <a:ln>
            <a:noFill/>
          </a:ln>
        </p:spPr>
        <p:txBody>
          <a:bodyPr anchorCtr="0" anchor="t" bIns="91425" lIns="91425" rIns="91425" tIns="91425">
            <a:noAutofit/>
          </a:bodyPr>
          <a:lstStyle/>
          <a:p>
            <a:pPr lvl="0">
              <a:spcBef>
                <a:spcPts val="0"/>
              </a:spcBef>
              <a:buNone/>
            </a:pPr>
            <a:r>
              <a:rPr lang="en" sz="1200">
                <a:solidFill>
                  <a:srgbClr val="CFE2F3"/>
                </a:solidFill>
                <a:latin typeface="Lato"/>
                <a:ea typeface="Lato"/>
                <a:cs typeface="Lato"/>
                <a:sym typeface="Lato"/>
              </a:rPr>
              <a:t>[1]https://www.gatesnotes.com/Health/Most-Lethal-Animal-Mosquito-Week</a:t>
            </a:r>
          </a:p>
          <a:p>
            <a:pPr lvl="0">
              <a:spcBef>
                <a:spcPts val="0"/>
              </a:spcBef>
              <a:buNone/>
            </a:pPr>
            <a:r>
              <a:rPr lang="en" sz="1200">
                <a:solidFill>
                  <a:srgbClr val="CFE2F3"/>
                </a:solidFill>
                <a:latin typeface="Lato"/>
                <a:ea typeface="Lato"/>
                <a:cs typeface="Lato"/>
                <a:sym typeface="Lato"/>
              </a:rPr>
              <a:t>[2]https://www.ncbi.nlm.nih.gov/pmc/articles/PMC3985972/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6197025" y="2139725"/>
            <a:ext cx="2676000" cy="1875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txBox="1"/>
          <p:nvPr>
            <p:ph type="title"/>
          </p:nvPr>
        </p:nvSpPr>
        <p:spPr>
          <a:xfrm>
            <a:off x="57075" y="388890"/>
            <a:ext cx="8520600" cy="572700"/>
          </a:xfrm>
          <a:prstGeom prst="rect">
            <a:avLst/>
          </a:prstGeom>
        </p:spPr>
        <p:txBody>
          <a:bodyPr anchorCtr="0" anchor="t" bIns="91425" lIns="91425" rIns="91425" tIns="91425">
            <a:noAutofit/>
          </a:bodyPr>
          <a:lstStyle/>
          <a:p>
            <a:pPr lvl="0">
              <a:spcBef>
                <a:spcPts val="0"/>
              </a:spcBef>
              <a:buNone/>
            </a:pPr>
            <a:r>
              <a:rPr lang="en"/>
              <a:t>Design: Microphone</a:t>
            </a:r>
          </a:p>
        </p:txBody>
      </p:sp>
      <p:sp>
        <p:nvSpPr>
          <p:cNvPr id="167" name="Shape 167"/>
          <p:cNvSpPr txBox="1"/>
          <p:nvPr/>
        </p:nvSpPr>
        <p:spPr>
          <a:xfrm>
            <a:off x="134575" y="1129150"/>
            <a:ext cx="5987400" cy="35868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Font typeface="Lato"/>
              <a:buChar char="●"/>
            </a:pPr>
            <a:r>
              <a:rPr lang="en">
                <a:solidFill>
                  <a:srgbClr val="FFFFFF"/>
                </a:solidFill>
                <a:latin typeface="Lato"/>
                <a:ea typeface="Lato"/>
                <a:cs typeface="Lato"/>
                <a:sym typeface="Lato"/>
              </a:rPr>
              <a:t>Microphone sensitive enough to read small amplitude signals and high enough quality not to create too much noise.</a:t>
            </a:r>
          </a:p>
          <a:p>
            <a:pPr lvl="0" rtl="0">
              <a:spcBef>
                <a:spcPts val="0"/>
              </a:spcBef>
              <a:buNone/>
            </a:pPr>
            <a:r>
              <a:t/>
            </a:r>
            <a:endParaRPr>
              <a:solidFill>
                <a:srgbClr val="FFFFFF"/>
              </a:solidFill>
              <a:latin typeface="Lato"/>
              <a:ea typeface="Lato"/>
              <a:cs typeface="Lato"/>
              <a:sym typeface="Lato"/>
            </a:endParaRPr>
          </a:p>
          <a:p>
            <a:pPr indent="-228600" lvl="0" marL="457200" rtl="0">
              <a:spcBef>
                <a:spcPts val="0"/>
              </a:spcBef>
              <a:buClr>
                <a:srgbClr val="FFFFFF"/>
              </a:buClr>
              <a:buFont typeface="Lato"/>
              <a:buChar char="●"/>
            </a:pPr>
            <a:r>
              <a:rPr lang="en">
                <a:solidFill>
                  <a:srgbClr val="FFFFFF"/>
                </a:solidFill>
                <a:latin typeface="Lato"/>
                <a:ea typeface="Lato"/>
                <a:cs typeface="Lato"/>
                <a:sym typeface="Lato"/>
              </a:rPr>
              <a:t>Electret condenser microphone from CUI Inc.</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Operating voltage 3 V dc (standard) to 10 V dc (max.)</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20Hz ~ 20kHz</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Omnidirectional</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Sensitivity (S) -44 ±2 dB</a:t>
            </a:r>
          </a:p>
          <a:p>
            <a:pPr indent="0" lvl="0" marL="0" rtl="0">
              <a:spcBef>
                <a:spcPts val="0"/>
              </a:spcBef>
              <a:buNone/>
            </a:pPr>
            <a:r>
              <a:t/>
            </a:r>
            <a:endParaRPr>
              <a:solidFill>
                <a:srgbClr val="FFFFFF"/>
              </a:solidFill>
              <a:latin typeface="Lato"/>
              <a:ea typeface="Lato"/>
              <a:cs typeface="Lato"/>
              <a:sym typeface="Lato"/>
            </a:endParaRPr>
          </a:p>
          <a:p>
            <a:pPr indent="-228600" lvl="0" marL="457200" rtl="0">
              <a:spcBef>
                <a:spcPts val="0"/>
              </a:spcBef>
              <a:buClr>
                <a:srgbClr val="FFFFFF"/>
              </a:buClr>
              <a:buFont typeface="Lato"/>
              <a:buChar char="●"/>
            </a:pPr>
            <a:r>
              <a:rPr lang="en">
                <a:solidFill>
                  <a:srgbClr val="FFFFFF"/>
                </a:solidFill>
                <a:latin typeface="Lato"/>
                <a:ea typeface="Lato"/>
                <a:cs typeface="Lato"/>
                <a:sym typeface="Lato"/>
              </a:rPr>
              <a:t>Maxim MAX4466 -</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+2.4V to +5.5V Supply Voltage Operation</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Microphone Preamplifier</a:t>
            </a:r>
          </a:p>
          <a:p>
            <a:pPr indent="-228600" lvl="1" marL="914400" rtl="0">
              <a:spcBef>
                <a:spcPts val="0"/>
              </a:spcBef>
              <a:buClr>
                <a:srgbClr val="FFFFFF"/>
              </a:buClr>
              <a:buFont typeface="Lato"/>
              <a:buChar char="○"/>
            </a:pPr>
            <a:r>
              <a:rPr lang="en">
                <a:solidFill>
                  <a:srgbClr val="FFFFFF"/>
                </a:solidFill>
                <a:latin typeface="Lato"/>
                <a:ea typeface="Lato"/>
                <a:cs typeface="Lato"/>
                <a:sym typeface="Lato"/>
              </a:rPr>
              <a:t>“excellent choice for noisy environments because of their high common mode rejection(126dB) and excellent power-supply rejection ratios(112dB)” [3]</a:t>
            </a:r>
          </a:p>
          <a:p>
            <a:pPr lvl="0" rtl="0">
              <a:spcBef>
                <a:spcPts val="0"/>
              </a:spcBef>
              <a:buNone/>
            </a:pPr>
            <a:r>
              <a:t/>
            </a:r>
            <a:endParaRPr>
              <a:solidFill>
                <a:srgbClr val="FFFFFF"/>
              </a:solidFill>
              <a:latin typeface="Lato"/>
              <a:ea typeface="Lato"/>
              <a:cs typeface="Lato"/>
              <a:sym typeface="Lato"/>
            </a:endParaRPr>
          </a:p>
          <a:p>
            <a:pPr lvl="0">
              <a:spcBef>
                <a:spcPts val="0"/>
              </a:spcBef>
              <a:buNone/>
            </a:pPr>
            <a:r>
              <a:t/>
            </a:r>
            <a:endParaRPr>
              <a:solidFill>
                <a:srgbClr val="FFFFFF"/>
              </a:solidFill>
              <a:latin typeface="Lato"/>
              <a:ea typeface="Lato"/>
              <a:cs typeface="Lato"/>
              <a:sym typeface="Lato"/>
            </a:endParaRPr>
          </a:p>
        </p:txBody>
      </p:sp>
      <p:pic>
        <p:nvPicPr>
          <p:cNvPr id="168" name="Shape 168"/>
          <p:cNvPicPr preferRelativeResize="0"/>
          <p:nvPr/>
        </p:nvPicPr>
        <p:blipFill>
          <a:blip r:embed="rId3">
            <a:alphaModFix/>
          </a:blip>
          <a:stretch>
            <a:fillRect/>
          </a:stretch>
        </p:blipFill>
        <p:spPr>
          <a:xfrm>
            <a:off x="6391100" y="2219587"/>
            <a:ext cx="2287851" cy="1715874"/>
          </a:xfrm>
          <a:prstGeom prst="rect">
            <a:avLst/>
          </a:prstGeom>
          <a:noFill/>
          <a:ln>
            <a:noFill/>
          </a:ln>
        </p:spPr>
      </p:pic>
      <p:sp>
        <p:nvSpPr>
          <p:cNvPr id="169" name="Shape 169"/>
          <p:cNvSpPr txBox="1"/>
          <p:nvPr/>
        </p:nvSpPr>
        <p:spPr>
          <a:xfrm>
            <a:off x="57075" y="4716000"/>
            <a:ext cx="6607200" cy="332100"/>
          </a:xfrm>
          <a:prstGeom prst="rect">
            <a:avLst/>
          </a:prstGeom>
          <a:noFill/>
          <a:ln>
            <a:noFill/>
          </a:ln>
        </p:spPr>
        <p:txBody>
          <a:bodyPr anchorCtr="0" anchor="t" bIns="91425" lIns="91425" rIns="91425" tIns="91425">
            <a:noAutofit/>
          </a:bodyPr>
          <a:lstStyle/>
          <a:p>
            <a:pPr lvl="0">
              <a:spcBef>
                <a:spcPts val="0"/>
              </a:spcBef>
              <a:buNone/>
            </a:pPr>
            <a:r>
              <a:rPr lang="en" sz="1100">
                <a:solidFill>
                  <a:srgbClr val="EFEFEF"/>
                </a:solidFill>
                <a:latin typeface="Lato"/>
                <a:ea typeface="Lato"/>
                <a:cs typeface="Lato"/>
                <a:sym typeface="Lato"/>
              </a:rPr>
              <a:t>[3]https://datasheets.maximintegrated.com/en/ds/MAX4465-MAX4469.pdf</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p:nvPr/>
        </p:nvSpPr>
        <p:spPr>
          <a:xfrm>
            <a:off x="349650" y="3166863"/>
            <a:ext cx="3876900" cy="1609199"/>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ph type="title"/>
          </p:nvPr>
        </p:nvSpPr>
        <p:spPr>
          <a:xfrm>
            <a:off x="265500" y="724075"/>
            <a:ext cx="4045200" cy="1482300"/>
          </a:xfrm>
          <a:prstGeom prst="rect">
            <a:avLst/>
          </a:prstGeom>
        </p:spPr>
        <p:txBody>
          <a:bodyPr anchorCtr="0" anchor="b" bIns="91425" lIns="91425" rIns="91425" tIns="91425">
            <a:noAutofit/>
          </a:bodyPr>
          <a:lstStyle/>
          <a:p>
            <a:pPr lvl="0" rtl="0">
              <a:spcBef>
                <a:spcPts val="0"/>
              </a:spcBef>
              <a:buNone/>
            </a:pPr>
            <a:r>
              <a:rPr lang="en"/>
              <a:t>Design: Filtering </a:t>
            </a:r>
          </a:p>
        </p:txBody>
      </p:sp>
      <p:sp>
        <p:nvSpPr>
          <p:cNvPr id="176" name="Shape 176"/>
          <p:cNvSpPr txBox="1"/>
          <p:nvPr>
            <p:ph idx="1" type="subTitle"/>
          </p:nvPr>
        </p:nvSpPr>
        <p:spPr>
          <a:xfrm>
            <a:off x="265500" y="2206375"/>
            <a:ext cx="4045200" cy="1235100"/>
          </a:xfrm>
          <a:prstGeom prst="rect">
            <a:avLst/>
          </a:prstGeom>
        </p:spPr>
        <p:txBody>
          <a:bodyPr anchorCtr="0" anchor="t" bIns="91425" lIns="91425" rIns="91425" tIns="91425">
            <a:noAutofit/>
          </a:bodyPr>
          <a:lstStyle/>
          <a:p>
            <a:pPr lvl="0" rtl="0">
              <a:spcBef>
                <a:spcPts val="0"/>
              </a:spcBef>
              <a:buClr>
                <a:srgbClr val="000000"/>
              </a:buClr>
              <a:buSzPct val="52380"/>
              <a:buFont typeface="Arial"/>
              <a:buNone/>
            </a:pPr>
            <a:r>
              <a:rPr lang="en"/>
              <a:t>Considerations and Constraints</a:t>
            </a:r>
          </a:p>
        </p:txBody>
      </p:sp>
      <p:sp>
        <p:nvSpPr>
          <p:cNvPr id="177" name="Shape 177"/>
          <p:cNvSpPr txBox="1"/>
          <p:nvPr>
            <p:ph idx="2" type="body"/>
          </p:nvPr>
        </p:nvSpPr>
        <p:spPr>
          <a:xfrm>
            <a:off x="4939500" y="724075"/>
            <a:ext cx="3837000" cy="3695100"/>
          </a:xfrm>
          <a:prstGeom prst="rect">
            <a:avLst/>
          </a:prstGeom>
        </p:spPr>
        <p:txBody>
          <a:bodyPr anchorCtr="0" anchor="ctr" bIns="91425" lIns="91425" rIns="91425" tIns="91425">
            <a:noAutofit/>
          </a:bodyPr>
          <a:lstStyle/>
          <a:p>
            <a:pPr indent="-317500" lvl="0" marL="457200" rtl="0">
              <a:lnSpc>
                <a:spcPct val="100000"/>
              </a:lnSpc>
              <a:spcBef>
                <a:spcPts val="0"/>
              </a:spcBef>
              <a:spcAft>
                <a:spcPts val="0"/>
              </a:spcAft>
              <a:buClr>
                <a:srgbClr val="0B5394"/>
              </a:buClr>
              <a:buSzPct val="100000"/>
              <a:buFont typeface="Lato"/>
              <a:buChar char="●"/>
            </a:pPr>
            <a:r>
              <a:rPr lang="en" sz="1400">
                <a:solidFill>
                  <a:srgbClr val="0B5394"/>
                </a:solidFill>
              </a:rPr>
              <a:t>Currently using a first order bandpass filter with a passband: 400Hz to 1000Hz. Recalling the microphone has frequency range: 20Hz ~ 20kHz, and female mosquitoes ranged from 421 to 578 Hz.</a:t>
            </a:r>
          </a:p>
          <a:p>
            <a:pPr lvl="0" rtl="0">
              <a:lnSpc>
                <a:spcPct val="100000"/>
              </a:lnSpc>
              <a:spcBef>
                <a:spcPts val="0"/>
              </a:spcBef>
              <a:spcAft>
                <a:spcPts val="0"/>
              </a:spcAft>
              <a:buClr>
                <a:schemeClr val="dk1"/>
              </a:buClr>
              <a:buSzPct val="78571"/>
              <a:buFont typeface="Arial"/>
              <a:buNone/>
            </a:pPr>
            <a:r>
              <a:t/>
            </a:r>
            <a:endParaRPr sz="1400">
              <a:solidFill>
                <a:srgbClr val="0B5394"/>
              </a:solidFill>
            </a:endParaRPr>
          </a:p>
          <a:p>
            <a:pPr indent="-317500" lvl="0" marL="457200" rtl="0">
              <a:lnSpc>
                <a:spcPct val="100000"/>
              </a:lnSpc>
              <a:spcBef>
                <a:spcPts val="0"/>
              </a:spcBef>
              <a:spcAft>
                <a:spcPts val="0"/>
              </a:spcAft>
              <a:buClr>
                <a:srgbClr val="0B5394"/>
              </a:buClr>
              <a:buSzPct val="100000"/>
              <a:buFont typeface="Lato"/>
              <a:buChar char="●"/>
            </a:pPr>
            <a:r>
              <a:rPr lang="en" sz="1400">
                <a:solidFill>
                  <a:srgbClr val="0B5394"/>
                </a:solidFill>
              </a:rPr>
              <a:t>Insertion loss - (power</a:t>
            </a:r>
            <a:r>
              <a:rPr lang="en" sz="1400"/>
              <a:t> loss, or loss within passband) </a:t>
            </a:r>
            <a:r>
              <a:rPr lang="en" sz="1400">
                <a:solidFill>
                  <a:srgbClr val="0B5394"/>
                </a:solidFill>
              </a:rPr>
              <a:t>tells us how much smaller the signal is after being processed by the passive filter.</a:t>
            </a:r>
          </a:p>
          <a:p>
            <a:pPr lvl="0" rtl="0">
              <a:lnSpc>
                <a:spcPct val="100000"/>
              </a:lnSpc>
              <a:spcBef>
                <a:spcPts val="0"/>
              </a:spcBef>
              <a:spcAft>
                <a:spcPts val="0"/>
              </a:spcAft>
              <a:buClr>
                <a:schemeClr val="dk1"/>
              </a:buClr>
              <a:buSzPct val="78571"/>
              <a:buFont typeface="Arial"/>
              <a:buNone/>
            </a:pPr>
            <a:r>
              <a:t/>
            </a:r>
            <a:endParaRPr sz="1400">
              <a:solidFill>
                <a:srgbClr val="0B5394"/>
              </a:solidFill>
            </a:endParaRPr>
          </a:p>
          <a:p>
            <a:pPr indent="-317500" lvl="0" marL="457200" rtl="0">
              <a:lnSpc>
                <a:spcPct val="100000"/>
              </a:lnSpc>
              <a:spcBef>
                <a:spcPts val="0"/>
              </a:spcBef>
              <a:spcAft>
                <a:spcPts val="0"/>
              </a:spcAft>
              <a:buClr>
                <a:srgbClr val="0B5394"/>
              </a:buClr>
              <a:buSzPct val="100000"/>
              <a:buFont typeface="Lato"/>
              <a:buChar char="●"/>
            </a:pPr>
            <a:r>
              <a:rPr lang="en" sz="1400">
                <a:solidFill>
                  <a:srgbClr val="0B5394"/>
                </a:solidFill>
              </a:rPr>
              <a:t>Roll Off - The rate (in dB/decade) that the power in a signal is attenuated outside of the passband as a function of frequency.</a:t>
            </a:r>
          </a:p>
          <a:p>
            <a:pPr indent="-317500" lvl="1" marL="914400" rtl="0">
              <a:lnSpc>
                <a:spcPct val="100000"/>
              </a:lnSpc>
              <a:spcBef>
                <a:spcPts val="0"/>
              </a:spcBef>
              <a:spcAft>
                <a:spcPts val="0"/>
              </a:spcAft>
              <a:buClr>
                <a:srgbClr val="0B5394"/>
              </a:buClr>
              <a:buSzPct val="100000"/>
              <a:buFont typeface="Arial"/>
              <a:buChar char="○"/>
            </a:pPr>
            <a:r>
              <a:rPr lang="en">
                <a:solidFill>
                  <a:srgbClr val="0B5394"/>
                </a:solidFill>
              </a:rPr>
              <a:t>Consider higher order filters (act</a:t>
            </a:r>
            <a:r>
              <a:rPr lang="en"/>
              <a:t>ive </a:t>
            </a:r>
            <a:r>
              <a:rPr lang="en">
                <a:solidFill>
                  <a:srgbClr val="0B5394"/>
                </a:solidFill>
              </a:rPr>
              <a:t>second order filter)</a:t>
            </a:r>
          </a:p>
          <a:p>
            <a:pPr indent="0" lvl="0" marL="457200" rtl="0">
              <a:lnSpc>
                <a:spcPct val="100000"/>
              </a:lnSpc>
              <a:spcBef>
                <a:spcPts val="0"/>
              </a:spcBef>
              <a:spcAft>
                <a:spcPts val="0"/>
              </a:spcAft>
              <a:buNone/>
            </a:pPr>
            <a:r>
              <a:t/>
            </a:r>
            <a:endParaRPr/>
          </a:p>
          <a:p>
            <a:pPr indent="-317500" lvl="0" marL="457200" rtl="0">
              <a:lnSpc>
                <a:spcPct val="100000"/>
              </a:lnSpc>
              <a:spcBef>
                <a:spcPts val="0"/>
              </a:spcBef>
              <a:spcAft>
                <a:spcPts val="0"/>
              </a:spcAft>
              <a:buClr>
                <a:srgbClr val="0B5394"/>
              </a:buClr>
              <a:buSzPct val="100000"/>
              <a:buFont typeface="Lato"/>
              <a:buChar char="●"/>
            </a:pPr>
            <a:r>
              <a:rPr lang="en" sz="1400"/>
              <a:t>Is a Low-pass filter actually required?</a:t>
            </a:r>
          </a:p>
          <a:p>
            <a:pPr indent="-317500" lvl="1" marL="914400" rtl="0">
              <a:lnSpc>
                <a:spcPct val="100000"/>
              </a:lnSpc>
              <a:spcBef>
                <a:spcPts val="0"/>
              </a:spcBef>
              <a:spcAft>
                <a:spcPts val="0"/>
              </a:spcAft>
              <a:buClr>
                <a:schemeClr val="dk1"/>
              </a:buClr>
              <a:buSzPct val="100000"/>
              <a:buFont typeface="Arial"/>
              <a:buChar char="○"/>
            </a:pPr>
            <a:r>
              <a:rPr lang="en"/>
              <a:t>Consider Nyquist frequency and how the code functions</a:t>
            </a:r>
          </a:p>
        </p:txBody>
      </p:sp>
      <p:pic>
        <p:nvPicPr>
          <p:cNvPr id="178" name="Shape 178"/>
          <p:cNvPicPr preferRelativeResize="0"/>
          <p:nvPr/>
        </p:nvPicPr>
        <p:blipFill>
          <a:blip r:embed="rId3">
            <a:alphaModFix/>
          </a:blip>
          <a:stretch>
            <a:fillRect/>
          </a:stretch>
        </p:blipFill>
        <p:spPr>
          <a:xfrm>
            <a:off x="503860" y="3301887"/>
            <a:ext cx="3568474" cy="133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idx="2" type="title"/>
          </p:nvPr>
        </p:nvSpPr>
        <p:spPr>
          <a:xfrm>
            <a:off x="99525" y="350100"/>
            <a:ext cx="4161000" cy="1151700"/>
          </a:xfrm>
          <a:prstGeom prst="rect">
            <a:avLst/>
          </a:prstGeom>
        </p:spPr>
        <p:txBody>
          <a:bodyPr anchorCtr="0" anchor="t" bIns="91425" lIns="91425" rIns="91425" tIns="91425">
            <a:noAutofit/>
          </a:bodyPr>
          <a:lstStyle/>
          <a:p>
            <a:pPr lvl="0" rtl="0">
              <a:spcBef>
                <a:spcPts val="0"/>
              </a:spcBef>
              <a:buNone/>
            </a:pPr>
            <a:r>
              <a:rPr lang="en"/>
              <a:t>Design</a:t>
            </a:r>
            <a:r>
              <a:rPr lang="en"/>
              <a:t>: Audio data into Raspberry Pi</a:t>
            </a:r>
          </a:p>
        </p:txBody>
      </p:sp>
      <p:sp>
        <p:nvSpPr>
          <p:cNvPr id="184" name="Shape 184"/>
          <p:cNvSpPr txBox="1"/>
          <p:nvPr/>
        </p:nvSpPr>
        <p:spPr>
          <a:xfrm>
            <a:off x="99525" y="3003500"/>
            <a:ext cx="4161000" cy="1791000"/>
          </a:xfrm>
          <a:prstGeom prst="rect">
            <a:avLst/>
          </a:prstGeom>
          <a:noFill/>
          <a:ln>
            <a:noFill/>
          </a:ln>
        </p:spPr>
        <p:txBody>
          <a:bodyPr anchorCtr="0" anchor="t" bIns="91425" lIns="91425" rIns="91425" tIns="91425">
            <a:noAutofit/>
          </a:bodyPr>
          <a:lstStyle/>
          <a:p>
            <a:pPr indent="-228600" lvl="0" marL="457200" rtl="0">
              <a:spcBef>
                <a:spcPts val="0"/>
              </a:spcBef>
              <a:buClr>
                <a:srgbClr val="EFEFEF"/>
              </a:buClr>
              <a:buFont typeface="Lato"/>
              <a:buChar char="●"/>
            </a:pPr>
            <a:r>
              <a:rPr lang="en">
                <a:solidFill>
                  <a:srgbClr val="EFEFEF"/>
                </a:solidFill>
                <a:latin typeface="Lato"/>
                <a:ea typeface="Lato"/>
                <a:cs typeface="Lato"/>
                <a:sym typeface="Lato"/>
              </a:rPr>
              <a:t>Audio goes through the input of the microphone and an analog signal comes out as the output. </a:t>
            </a:r>
          </a:p>
          <a:p>
            <a:pPr lvl="0" rtl="0">
              <a:spcBef>
                <a:spcPts val="0"/>
              </a:spcBef>
              <a:buNone/>
            </a:pPr>
            <a:r>
              <a:t/>
            </a:r>
            <a:endParaRPr>
              <a:solidFill>
                <a:srgbClr val="EFEFEF"/>
              </a:solidFill>
              <a:latin typeface="Lato"/>
              <a:ea typeface="Lato"/>
              <a:cs typeface="Lato"/>
              <a:sym typeface="Lato"/>
            </a:endParaRPr>
          </a:p>
          <a:p>
            <a:pPr indent="-228600" lvl="0" marL="457200" rtl="0">
              <a:spcBef>
                <a:spcPts val="0"/>
              </a:spcBef>
              <a:buClr>
                <a:srgbClr val="EFEFEF"/>
              </a:buClr>
              <a:buFont typeface="Lato"/>
              <a:buChar char="●"/>
            </a:pPr>
            <a:r>
              <a:rPr lang="en">
                <a:solidFill>
                  <a:srgbClr val="EFEFEF"/>
                </a:solidFill>
                <a:latin typeface="Lato"/>
                <a:ea typeface="Lato"/>
                <a:cs typeface="Lato"/>
                <a:sym typeface="Lato"/>
              </a:rPr>
              <a:t>Detected</a:t>
            </a:r>
            <a:r>
              <a:rPr lang="en">
                <a:solidFill>
                  <a:srgbClr val="EFEFEF"/>
                </a:solidFill>
                <a:latin typeface="Lato"/>
                <a:ea typeface="Lato"/>
                <a:cs typeface="Lato"/>
                <a:sym typeface="Lato"/>
              </a:rPr>
              <a:t> sounds will then be sampled as a continuous signal into the input of </a:t>
            </a:r>
            <a:r>
              <a:rPr lang="en">
                <a:solidFill>
                  <a:srgbClr val="EFEFEF"/>
                </a:solidFill>
                <a:latin typeface="Lato"/>
                <a:ea typeface="Lato"/>
                <a:cs typeface="Lato"/>
                <a:sym typeface="Lato"/>
              </a:rPr>
              <a:t>ADS1015 , a</a:t>
            </a:r>
            <a:r>
              <a:rPr lang="en">
                <a:solidFill>
                  <a:srgbClr val="EFEFEF"/>
                </a:solidFill>
                <a:latin typeface="Lato"/>
                <a:ea typeface="Lato"/>
                <a:cs typeface="Lato"/>
                <a:sym typeface="Lato"/>
              </a:rPr>
              <a:t> 12-bit Analog-to-digital Converter (ADC). </a:t>
            </a:r>
          </a:p>
          <a:p>
            <a:pPr lvl="0" rtl="0">
              <a:spcBef>
                <a:spcPts val="0"/>
              </a:spcBef>
              <a:buNone/>
            </a:pPr>
            <a:r>
              <a:t/>
            </a:r>
            <a:endParaRPr>
              <a:solidFill>
                <a:srgbClr val="EFEFEF"/>
              </a:solidFill>
              <a:latin typeface="Lato"/>
              <a:ea typeface="Lato"/>
              <a:cs typeface="Lato"/>
              <a:sym typeface="Lato"/>
            </a:endParaRPr>
          </a:p>
        </p:txBody>
      </p:sp>
      <p:sp>
        <p:nvSpPr>
          <p:cNvPr id="185" name="Shape 185"/>
          <p:cNvSpPr/>
          <p:nvPr/>
        </p:nvSpPr>
        <p:spPr>
          <a:xfrm>
            <a:off x="5628800" y="49775"/>
            <a:ext cx="2569500" cy="2553300"/>
          </a:xfrm>
          <a:prstGeom prst="ellipse">
            <a:avLst/>
          </a:prstGeom>
          <a:solidFill>
            <a:srgbClr val="FF6600"/>
          </a:solidFill>
          <a:ln>
            <a:noFill/>
          </a:ln>
        </p:spPr>
        <p:txBody>
          <a:bodyPr anchorCtr="0" anchor="ctr" bIns="91425" lIns="91425" rIns="91425" tIns="91425">
            <a:noAutofit/>
          </a:bodyPr>
          <a:lstStyle/>
          <a:p>
            <a:pPr lvl="0">
              <a:spcBef>
                <a:spcPts val="0"/>
              </a:spcBef>
              <a:buNone/>
            </a:pPr>
            <a:r>
              <a:t/>
            </a:r>
            <a:endParaRPr/>
          </a:p>
        </p:txBody>
      </p:sp>
      <p:pic>
        <p:nvPicPr>
          <p:cNvPr id="186" name="Shape 186"/>
          <p:cNvPicPr preferRelativeResize="0"/>
          <p:nvPr/>
        </p:nvPicPr>
        <p:blipFill>
          <a:blip r:embed="rId3">
            <a:alphaModFix/>
          </a:blip>
          <a:stretch>
            <a:fillRect/>
          </a:stretch>
        </p:blipFill>
        <p:spPr>
          <a:xfrm>
            <a:off x="5731325" y="251679"/>
            <a:ext cx="2364450" cy="2149482"/>
          </a:xfrm>
          <a:prstGeom prst="rect">
            <a:avLst/>
          </a:prstGeom>
          <a:noFill/>
          <a:ln>
            <a:noFill/>
          </a:ln>
        </p:spPr>
      </p:pic>
      <p:sp>
        <p:nvSpPr>
          <p:cNvPr id="187" name="Shape 187"/>
          <p:cNvSpPr txBox="1"/>
          <p:nvPr/>
        </p:nvSpPr>
        <p:spPr>
          <a:xfrm>
            <a:off x="4922450" y="2947850"/>
            <a:ext cx="3693000" cy="1902300"/>
          </a:xfrm>
          <a:prstGeom prst="rect">
            <a:avLst/>
          </a:prstGeom>
          <a:noFill/>
          <a:ln>
            <a:noFill/>
          </a:ln>
        </p:spPr>
        <p:txBody>
          <a:bodyPr anchorCtr="0" anchor="t" bIns="91425" lIns="91425" rIns="91425" tIns="91425">
            <a:noAutofit/>
          </a:bodyPr>
          <a:lstStyle/>
          <a:p>
            <a:pPr indent="-228600" lvl="0" marL="457200" rtl="0">
              <a:spcBef>
                <a:spcPts val="0"/>
              </a:spcBef>
              <a:buClr>
                <a:srgbClr val="EFEFEF"/>
              </a:buClr>
              <a:buFont typeface="Lato"/>
              <a:buChar char="●"/>
            </a:pPr>
            <a:r>
              <a:rPr lang="en">
                <a:solidFill>
                  <a:srgbClr val="EFEFEF"/>
                </a:solidFill>
                <a:latin typeface="Lato"/>
                <a:ea typeface="Lato"/>
                <a:cs typeface="Lato"/>
                <a:sym typeface="Lato"/>
              </a:rPr>
              <a:t>The ADC will communicate with Raspberry pi through I2C (Inter-Integrated Circuit).</a:t>
            </a:r>
          </a:p>
          <a:p>
            <a:pPr lvl="0" rtl="0">
              <a:spcBef>
                <a:spcPts val="0"/>
              </a:spcBef>
              <a:buNone/>
            </a:pPr>
            <a:r>
              <a:t/>
            </a:r>
            <a:endParaRPr>
              <a:solidFill>
                <a:srgbClr val="EFEFEF"/>
              </a:solidFill>
              <a:latin typeface="Lato"/>
              <a:ea typeface="Lato"/>
              <a:cs typeface="Lato"/>
              <a:sym typeface="Lato"/>
            </a:endParaRPr>
          </a:p>
          <a:p>
            <a:pPr indent="-228600" lvl="0" marL="457200" rtl="0">
              <a:spcBef>
                <a:spcPts val="0"/>
              </a:spcBef>
              <a:buClr>
                <a:srgbClr val="EFEFEF"/>
              </a:buClr>
              <a:buFont typeface="Lato"/>
              <a:buChar char="●"/>
            </a:pPr>
            <a:r>
              <a:rPr lang="en">
                <a:solidFill>
                  <a:srgbClr val="EFEFEF"/>
                </a:solidFill>
                <a:latin typeface="Lato"/>
                <a:ea typeface="Lato"/>
                <a:cs typeface="Lato"/>
                <a:sym typeface="Lato"/>
              </a:rPr>
              <a:t>RPI- uses Python, and helps with visualization of data being collected and processed. </a:t>
            </a:r>
          </a:p>
          <a:p>
            <a:pPr lvl="0">
              <a:spcBef>
                <a:spcPts val="0"/>
              </a:spcBef>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p:nvPr/>
        </p:nvSpPr>
        <p:spPr>
          <a:xfrm>
            <a:off x="5782525" y="130600"/>
            <a:ext cx="2569500" cy="2553300"/>
          </a:xfrm>
          <a:prstGeom prst="ellipse">
            <a:avLst/>
          </a:prstGeom>
          <a:solidFill>
            <a:srgbClr val="FF6600"/>
          </a:solidFill>
          <a:ln>
            <a:noFill/>
          </a:ln>
        </p:spPr>
        <p:txBody>
          <a:bodyPr anchorCtr="0" anchor="ctr" bIns="91425" lIns="91425" rIns="91425" tIns="91425">
            <a:noAutofit/>
          </a:bodyPr>
          <a:lstStyle/>
          <a:p>
            <a:pPr lvl="0">
              <a:spcBef>
                <a:spcPts val="0"/>
              </a:spcBef>
              <a:buNone/>
            </a:pPr>
            <a:r>
              <a:t/>
            </a:r>
            <a:endParaRPr/>
          </a:p>
        </p:txBody>
      </p:sp>
      <p:sp>
        <p:nvSpPr>
          <p:cNvPr id="193" name="Shape 193"/>
          <p:cNvSpPr txBox="1"/>
          <p:nvPr>
            <p:ph idx="2" type="title"/>
          </p:nvPr>
        </p:nvSpPr>
        <p:spPr>
          <a:xfrm>
            <a:off x="99525" y="49775"/>
            <a:ext cx="4057200" cy="967800"/>
          </a:xfrm>
          <a:prstGeom prst="rect">
            <a:avLst/>
          </a:prstGeom>
        </p:spPr>
        <p:txBody>
          <a:bodyPr anchorCtr="0" anchor="t" bIns="91425" lIns="91425" rIns="91425" tIns="91425">
            <a:noAutofit/>
          </a:bodyPr>
          <a:lstStyle/>
          <a:p>
            <a:pPr lvl="0" rtl="0">
              <a:spcBef>
                <a:spcPts val="0"/>
              </a:spcBef>
              <a:buNone/>
            </a:pPr>
            <a:r>
              <a:rPr lang="en"/>
              <a:t>Design</a:t>
            </a:r>
            <a:r>
              <a:rPr lang="en"/>
              <a:t>: Digital Signal Processing</a:t>
            </a:r>
          </a:p>
        </p:txBody>
      </p:sp>
      <p:sp>
        <p:nvSpPr>
          <p:cNvPr id="194" name="Shape 194"/>
          <p:cNvSpPr txBox="1"/>
          <p:nvPr/>
        </p:nvSpPr>
        <p:spPr>
          <a:xfrm>
            <a:off x="31725" y="3035000"/>
            <a:ext cx="4192800" cy="1828200"/>
          </a:xfrm>
          <a:prstGeom prst="rect">
            <a:avLst/>
          </a:prstGeom>
          <a:noFill/>
          <a:ln>
            <a:noFill/>
          </a:ln>
        </p:spPr>
        <p:txBody>
          <a:bodyPr anchorCtr="0" anchor="t" bIns="91425" lIns="91425" rIns="91425" tIns="91425">
            <a:noAutofit/>
          </a:bodyPr>
          <a:lstStyle/>
          <a:p>
            <a:pPr indent="-228600" lvl="0" marL="457200" rtl="0">
              <a:spcBef>
                <a:spcPts val="0"/>
              </a:spcBef>
              <a:buClr>
                <a:srgbClr val="073763"/>
              </a:buClr>
              <a:buFont typeface="Lato"/>
              <a:buChar char="●"/>
            </a:pPr>
            <a:r>
              <a:rPr lang="en">
                <a:solidFill>
                  <a:srgbClr val="073763"/>
                </a:solidFill>
                <a:latin typeface="Lato"/>
                <a:ea typeface="Lato"/>
                <a:cs typeface="Lato"/>
                <a:sym typeface="Lato"/>
              </a:rPr>
              <a:t>Used Python to analyze and process the data from the ADC. The program will ask the user for a sampling rate and runtime to determine the length of the dataset. </a:t>
            </a:r>
          </a:p>
        </p:txBody>
      </p:sp>
      <p:sp>
        <p:nvSpPr>
          <p:cNvPr id="195" name="Shape 195"/>
          <p:cNvSpPr txBox="1"/>
          <p:nvPr/>
        </p:nvSpPr>
        <p:spPr>
          <a:xfrm>
            <a:off x="5034300" y="3035000"/>
            <a:ext cx="3847200" cy="1828200"/>
          </a:xfrm>
          <a:prstGeom prst="rect">
            <a:avLst/>
          </a:prstGeom>
          <a:noFill/>
          <a:ln>
            <a:noFill/>
          </a:ln>
        </p:spPr>
        <p:txBody>
          <a:bodyPr anchorCtr="0" anchor="t" bIns="91425" lIns="91425" rIns="91425" tIns="91425">
            <a:noAutofit/>
          </a:bodyPr>
          <a:lstStyle/>
          <a:p>
            <a:pPr indent="-228600" lvl="0" marL="457200" rtl="0">
              <a:spcBef>
                <a:spcPts val="0"/>
              </a:spcBef>
              <a:buClr>
                <a:srgbClr val="073763"/>
              </a:buClr>
              <a:buFont typeface="Lato"/>
              <a:buChar char="●"/>
            </a:pPr>
            <a:r>
              <a:rPr lang="en">
                <a:solidFill>
                  <a:srgbClr val="073763"/>
                </a:solidFill>
                <a:latin typeface="Lato"/>
                <a:ea typeface="Lato"/>
                <a:cs typeface="Lato"/>
                <a:sym typeface="Lato"/>
              </a:rPr>
              <a:t>Data will be logged into an array which will have a Fast Fourier Transform (FFT) convert the array from the time domain to the frequency domain. The input signal will be analyzed and the specific frequencies of mosquitoes will trigger the zapper.</a:t>
            </a:r>
          </a:p>
        </p:txBody>
      </p:sp>
      <p:pic>
        <p:nvPicPr>
          <p:cNvPr id="196" name="Shape 196"/>
          <p:cNvPicPr preferRelativeResize="0"/>
          <p:nvPr/>
        </p:nvPicPr>
        <p:blipFill>
          <a:blip r:embed="rId3">
            <a:alphaModFix/>
          </a:blip>
          <a:stretch>
            <a:fillRect/>
          </a:stretch>
        </p:blipFill>
        <p:spPr>
          <a:xfrm>
            <a:off x="5974712" y="623349"/>
            <a:ext cx="2185124" cy="156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nvSpPr>
        <p:spPr>
          <a:xfrm>
            <a:off x="416025" y="272300"/>
            <a:ext cx="4440000" cy="764100"/>
          </a:xfrm>
          <a:prstGeom prst="rect">
            <a:avLst/>
          </a:prstGeom>
          <a:noFill/>
          <a:ln>
            <a:noFill/>
          </a:ln>
        </p:spPr>
        <p:txBody>
          <a:bodyPr anchorCtr="0" anchor="t" bIns="91425" lIns="91425" rIns="91425" tIns="91425">
            <a:noAutofit/>
          </a:bodyPr>
          <a:lstStyle/>
          <a:p>
            <a:pPr lvl="0" algn="ctr">
              <a:spcBef>
                <a:spcPts val="0"/>
              </a:spcBef>
              <a:buNone/>
            </a:pPr>
            <a:r>
              <a:rPr lang="en" sz="2600">
                <a:solidFill>
                  <a:srgbClr val="F3F3F3"/>
                </a:solidFill>
                <a:latin typeface="Lato"/>
                <a:ea typeface="Lato"/>
                <a:cs typeface="Lato"/>
                <a:sym typeface="Lato"/>
              </a:rPr>
              <a:t>Flow Chart </a:t>
            </a:r>
          </a:p>
        </p:txBody>
      </p:sp>
      <p:sp>
        <p:nvSpPr>
          <p:cNvPr id="202" name="Shape 202"/>
          <p:cNvSpPr txBox="1"/>
          <p:nvPr/>
        </p:nvSpPr>
        <p:spPr>
          <a:xfrm>
            <a:off x="658125" y="1036400"/>
            <a:ext cx="4197900" cy="3245100"/>
          </a:xfrm>
          <a:prstGeom prst="rect">
            <a:avLst/>
          </a:prstGeom>
          <a:noFill/>
          <a:ln>
            <a:noFill/>
          </a:ln>
        </p:spPr>
        <p:txBody>
          <a:bodyPr anchorCtr="0" anchor="t" bIns="91425" lIns="91425" rIns="91425" tIns="91425">
            <a:noAutofit/>
          </a:bodyPr>
          <a:lstStyle/>
          <a:p>
            <a:pPr indent="-330200" lvl="0" marL="457200" rtl="0">
              <a:spcBef>
                <a:spcPts val="0"/>
              </a:spcBef>
              <a:buClr>
                <a:srgbClr val="FFFFFF"/>
              </a:buClr>
              <a:buSzPct val="100000"/>
              <a:buFont typeface="Lato"/>
              <a:buChar char="➔"/>
            </a:pPr>
            <a:r>
              <a:rPr lang="en" sz="1600">
                <a:solidFill>
                  <a:srgbClr val="FFFFFF"/>
                </a:solidFill>
                <a:latin typeface="Lato"/>
                <a:ea typeface="Lato"/>
                <a:cs typeface="Lato"/>
                <a:sym typeface="Lato"/>
              </a:rPr>
              <a:t>The program will prompt the user to input a sampling frequency and sample time. </a:t>
            </a:r>
          </a:p>
          <a:p>
            <a:pPr lvl="0" rtl="0">
              <a:spcBef>
                <a:spcPts val="0"/>
              </a:spcBef>
              <a:buNone/>
            </a:pPr>
            <a:r>
              <a:t/>
            </a:r>
            <a:endParaRPr sz="1600">
              <a:solidFill>
                <a:srgbClr val="FFFFFF"/>
              </a:solidFill>
              <a:latin typeface="Lato"/>
              <a:ea typeface="Lato"/>
              <a:cs typeface="Lato"/>
              <a:sym typeface="Lato"/>
            </a:endParaRPr>
          </a:p>
          <a:p>
            <a:pPr indent="-330200" lvl="0" marL="457200" rtl="0">
              <a:spcBef>
                <a:spcPts val="0"/>
              </a:spcBef>
              <a:buClr>
                <a:srgbClr val="FFFFFF"/>
              </a:buClr>
              <a:buSzPct val="100000"/>
              <a:buFont typeface="Lato"/>
              <a:buChar char="➔"/>
            </a:pPr>
            <a:r>
              <a:rPr lang="en" sz="1600">
                <a:solidFill>
                  <a:srgbClr val="FFFFFF"/>
                </a:solidFill>
                <a:latin typeface="Lato"/>
                <a:ea typeface="Lato"/>
                <a:cs typeface="Lato"/>
                <a:sym typeface="Lato"/>
              </a:rPr>
              <a:t>The program will run continuously with the given parameters. </a:t>
            </a:r>
          </a:p>
          <a:p>
            <a:pPr lvl="0" rtl="0">
              <a:spcBef>
                <a:spcPts val="0"/>
              </a:spcBef>
              <a:buNone/>
            </a:pPr>
            <a:r>
              <a:t/>
            </a:r>
            <a:endParaRPr sz="1600">
              <a:solidFill>
                <a:srgbClr val="FFFFFF"/>
              </a:solidFill>
              <a:latin typeface="Lato"/>
              <a:ea typeface="Lato"/>
              <a:cs typeface="Lato"/>
              <a:sym typeface="Lato"/>
            </a:endParaRPr>
          </a:p>
          <a:p>
            <a:pPr indent="-330200" lvl="0" marL="457200">
              <a:spcBef>
                <a:spcPts val="0"/>
              </a:spcBef>
              <a:buClr>
                <a:srgbClr val="FFFFFF"/>
              </a:buClr>
              <a:buSzPct val="100000"/>
              <a:buFont typeface="Lato"/>
              <a:buChar char="➔"/>
            </a:pPr>
            <a:r>
              <a:rPr lang="en" sz="1600">
                <a:solidFill>
                  <a:srgbClr val="FFFFFF"/>
                </a:solidFill>
                <a:latin typeface="Lato"/>
                <a:ea typeface="Lato"/>
                <a:cs typeface="Lato"/>
                <a:sym typeface="Lato"/>
              </a:rPr>
              <a:t>The data output from the ADC will be processed with a FFT function and if targeted frequencies are discovered, the zapper will be triggered.</a:t>
            </a:r>
          </a:p>
        </p:txBody>
      </p:sp>
      <p:pic>
        <p:nvPicPr>
          <p:cNvPr descr="1 (1).jpg" id="203" name="Shape 203"/>
          <p:cNvPicPr preferRelativeResize="0"/>
          <p:nvPr/>
        </p:nvPicPr>
        <p:blipFill>
          <a:blip r:embed="rId3">
            <a:alphaModFix/>
          </a:blip>
          <a:stretch>
            <a:fillRect/>
          </a:stretch>
        </p:blipFill>
        <p:spPr>
          <a:xfrm>
            <a:off x="5878275" y="152400"/>
            <a:ext cx="231907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E440">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SE440">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