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A169CE-4401-4680-80EC-5079245F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IBM/COURSERA </a:t>
            </a:r>
            <a:br>
              <a:rPr lang="it-IT" dirty="0"/>
            </a:br>
            <a:r>
              <a:rPr lang="it-IT" dirty="0"/>
              <a:t>Applied Data Science </a:t>
            </a:r>
            <a:r>
              <a:rPr lang="it-IT" dirty="0" err="1"/>
              <a:t>Capstone</a:t>
            </a:r>
            <a:r>
              <a:rPr lang="it-IT" dirty="0"/>
              <a:t>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EDD8C3-82C2-4699-A76C-9C9336FF5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battle</a:t>
            </a:r>
            <a:r>
              <a:rPr lang="it-IT" dirty="0"/>
              <a:t> of </a:t>
            </a:r>
            <a:r>
              <a:rPr lang="it-IT" dirty="0" err="1"/>
              <a:t>neighborhoods</a:t>
            </a:r>
            <a:r>
              <a:rPr lang="it-IT" dirty="0"/>
              <a:t>: sushi </a:t>
            </a:r>
            <a:r>
              <a:rPr lang="it-IT" dirty="0" err="1"/>
              <a:t>restaurants</a:t>
            </a:r>
            <a:r>
              <a:rPr lang="it-IT" dirty="0"/>
              <a:t> in </a:t>
            </a:r>
            <a:r>
              <a:rPr lang="it-IT" dirty="0" err="1"/>
              <a:t>milan</a:t>
            </a:r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5AC4FD6D-925D-43A2-9608-9A68841A4BC6}"/>
              </a:ext>
            </a:extLst>
          </p:cNvPr>
          <p:cNvSpPr txBox="1">
            <a:spLocks/>
          </p:cNvSpPr>
          <p:nvPr/>
        </p:nvSpPr>
        <p:spPr bwMode="gray">
          <a:xfrm>
            <a:off x="1564530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RICCARDO ZANNONI</a:t>
            </a:r>
          </a:p>
        </p:txBody>
      </p:sp>
    </p:spTree>
    <p:extLst>
      <p:ext uri="{BB962C8B-B14F-4D97-AF65-F5344CB8AC3E}">
        <p14:creationId xmlns:p14="http://schemas.microsoft.com/office/powerpoint/2010/main" val="347131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93507E-8C84-4057-A14D-178EB26E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BUSINESS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3A605-FEEF-4A87-89EB-2B56856F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Milan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international city in Italy and for few </a:t>
            </a:r>
            <a:r>
              <a:rPr lang="it-IT" dirty="0" err="1"/>
              <a:t>years</a:t>
            </a:r>
            <a:r>
              <a:rPr lang="it-IT" dirty="0"/>
              <a:t> one of the </a:t>
            </a:r>
            <a:r>
              <a:rPr lang="it-IT" dirty="0" err="1"/>
              <a:t>most</a:t>
            </a:r>
            <a:r>
              <a:rPr lang="it-IT" dirty="0"/>
              <a:t> trendy </a:t>
            </a:r>
            <a:r>
              <a:rPr lang="it-IT" dirty="0" err="1"/>
              <a:t>restaurant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Sushi.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the idea </a:t>
            </a:r>
            <a:r>
              <a:rPr lang="it-IT" dirty="0" err="1"/>
              <a:t>behind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problem </a:t>
            </a:r>
            <a:r>
              <a:rPr lang="it-IT" dirty="0" err="1"/>
              <a:t>is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investor </a:t>
            </a:r>
            <a:r>
              <a:rPr lang="it-IT" dirty="0" err="1"/>
              <a:t>wants</a:t>
            </a:r>
            <a:r>
              <a:rPr lang="it-IT" dirty="0"/>
              <a:t> to open a new Sushi </a:t>
            </a:r>
            <a:r>
              <a:rPr lang="it-IT" dirty="0" err="1"/>
              <a:t>restaurant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the </a:t>
            </a:r>
            <a:r>
              <a:rPr lang="it-IT" dirty="0" err="1"/>
              <a:t>optimal</a:t>
            </a:r>
            <a:r>
              <a:rPr lang="it-IT" dirty="0"/>
              <a:t> location/</a:t>
            </a:r>
            <a:r>
              <a:rPr lang="it-IT" dirty="0" err="1"/>
              <a:t>neighborhood</a:t>
            </a:r>
            <a:r>
              <a:rPr lang="it-IT" dirty="0"/>
              <a:t>?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BAB85F-E938-44C2-9F8F-9C3E83628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it-IT" dirty="0"/>
              <a:t>UNDERSTANDING OF THE CONTEXT</a:t>
            </a:r>
          </a:p>
        </p:txBody>
      </p:sp>
    </p:spTree>
    <p:extLst>
      <p:ext uri="{BB962C8B-B14F-4D97-AF65-F5344CB8AC3E}">
        <p14:creationId xmlns:p14="http://schemas.microsoft.com/office/powerpoint/2010/main" val="147329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BF97C-F90F-453C-8E22-CC0D4C59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1620945-C182-4B1F-98FC-65F9841753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805" y="2966830"/>
            <a:ext cx="5017217" cy="2996648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55A0A05-110E-409D-8158-0A8EAA121F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88" y="2586810"/>
            <a:ext cx="6120130" cy="36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BF97C-F90F-453C-8E22-CC0D4C59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METHODOLOGY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29662-693A-47B5-842C-56ED6AE1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Main </a:t>
            </a:r>
            <a:r>
              <a:rPr lang="en-US" b="1" dirty="0"/>
              <a:t>techniques</a:t>
            </a:r>
            <a:r>
              <a:rPr lang="it-IT" b="1" dirty="0"/>
              <a:t> </a:t>
            </a:r>
            <a:r>
              <a:rPr lang="it-IT" b="1" dirty="0" err="1"/>
              <a:t>used</a:t>
            </a:r>
            <a:r>
              <a:rPr lang="it-IT" b="1" dirty="0"/>
              <a:t> for </a:t>
            </a:r>
            <a:r>
              <a:rPr lang="it-IT" b="1" dirty="0" err="1"/>
              <a:t>this</a:t>
            </a:r>
            <a:r>
              <a:rPr lang="it-IT" b="1" dirty="0"/>
              <a:t> analysis:</a:t>
            </a:r>
          </a:p>
          <a:p>
            <a:pPr lvl="0"/>
            <a:r>
              <a:rPr lang="it-IT" dirty="0"/>
              <a:t>Geocoding</a:t>
            </a:r>
          </a:p>
          <a:p>
            <a:pPr lvl="0"/>
            <a:r>
              <a:rPr lang="it-IT" dirty="0" err="1"/>
              <a:t>Venues</a:t>
            </a:r>
            <a:r>
              <a:rPr lang="it-IT" dirty="0"/>
              <a:t> </a:t>
            </a:r>
            <a:r>
              <a:rPr lang="it-IT" dirty="0" err="1"/>
              <a:t>Extraction</a:t>
            </a:r>
            <a:r>
              <a:rPr lang="it-IT" dirty="0"/>
              <a:t> (</a:t>
            </a:r>
            <a:r>
              <a:rPr lang="it-IT" dirty="0" err="1"/>
              <a:t>Foursquare</a:t>
            </a:r>
            <a:r>
              <a:rPr lang="it-IT" dirty="0"/>
              <a:t> API)</a:t>
            </a:r>
          </a:p>
          <a:p>
            <a:pPr lvl="0"/>
            <a:r>
              <a:rPr lang="it-IT" dirty="0"/>
              <a:t>One Hot </a:t>
            </a:r>
            <a:r>
              <a:rPr lang="it-IT" dirty="0" err="1"/>
              <a:t>Encoding</a:t>
            </a:r>
            <a:endParaRPr lang="it-IT" dirty="0"/>
          </a:p>
          <a:p>
            <a:pPr lvl="0"/>
            <a:r>
              <a:rPr lang="it-IT" dirty="0" err="1"/>
              <a:t>Algorithm</a:t>
            </a:r>
            <a:r>
              <a:rPr lang="it-IT" dirty="0"/>
              <a:t>: K-</a:t>
            </a:r>
            <a:r>
              <a:rPr lang="it-IT" dirty="0" err="1"/>
              <a:t>means</a:t>
            </a:r>
            <a:r>
              <a:rPr lang="it-IT" dirty="0"/>
              <a:t> clustering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772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46122F-6787-4FC5-983B-F3297F7C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SOLUTION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DF28698-4832-4F42-9B09-E4484CAF50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r="21897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26CF34-D67A-4CD3-9E21-80EC1AC2BB5D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For this purpose it is possible to run machine learning models (clustering) in order to make an informed decision about potential neighborhoods where to open a new sushi restaurant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6786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2BDC2-65E8-47FF-87E2-4DEDC66A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CONCLUSION</a:t>
            </a:r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AC98CC6-0029-447B-B7DB-2B5DBC8C8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529047"/>
              </p:ext>
            </p:extLst>
          </p:nvPr>
        </p:nvGraphicFramePr>
        <p:xfrm>
          <a:off x="514350" y="2612707"/>
          <a:ext cx="11082335" cy="18311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693372">
                  <a:extLst>
                    <a:ext uri="{9D8B030D-6E8A-4147-A177-3AD203B41FA5}">
                      <a16:colId xmlns:a16="http://schemas.microsoft.com/office/drawing/2014/main" val="109086239"/>
                    </a:ext>
                  </a:extLst>
                </a:gridCol>
                <a:gridCol w="3693372">
                  <a:extLst>
                    <a:ext uri="{9D8B030D-6E8A-4147-A177-3AD203B41FA5}">
                      <a16:colId xmlns:a16="http://schemas.microsoft.com/office/drawing/2014/main" val="1631740243"/>
                    </a:ext>
                  </a:extLst>
                </a:gridCol>
                <a:gridCol w="3695591">
                  <a:extLst>
                    <a:ext uri="{9D8B030D-6E8A-4147-A177-3AD203B41FA5}">
                      <a16:colId xmlns:a16="http://schemas.microsoft.com/office/drawing/2014/main" val="725640576"/>
                    </a:ext>
                  </a:extLst>
                </a:gridCol>
              </a:tblGrid>
              <a:tr h="169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CLUSTER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TYPE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COLOR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extLst>
                  <a:ext uri="{0D108BD9-81ED-4DB2-BD59-A6C34878D82A}">
                    <a16:rowId xmlns:a16="http://schemas.microsoft.com/office/drawing/2014/main" val="4034080423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This first cluster is characterized by Medium-Low Spending Power &amp; Medium % of Sushi Restaurant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Red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extLst>
                  <a:ext uri="{0D108BD9-81ED-4DB2-BD59-A6C34878D82A}">
                    <a16:rowId xmlns:a16="http://schemas.microsoft.com/office/drawing/2014/main" val="1316799034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This second cluster is characterized by Medium-High Spending Power &amp; Medium- High % of Sushi Restaurant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Purple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extLst>
                  <a:ext uri="{0D108BD9-81ED-4DB2-BD59-A6C34878D82A}">
                    <a16:rowId xmlns:a16="http://schemas.microsoft.com/office/drawing/2014/main" val="1817843366"/>
                  </a:ext>
                </a:extLst>
              </a:tr>
              <a:tr h="644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This third cluster is characterized by High Spending Power &amp; Low % of Sushi Restaurant. This Case is particulary interesting: due to its High Spending Power (it is the max among the 88 NIL), this Neighborhood represents itself a cluster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Blue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extLst>
                  <a:ext uri="{0D108BD9-81ED-4DB2-BD59-A6C34878D82A}">
                    <a16:rowId xmlns:a16="http://schemas.microsoft.com/office/drawing/2014/main" val="838192335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This cluster is characterized by Low Spending Power &amp; Medium % of Sushi Restaurant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Green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extLst>
                  <a:ext uri="{0D108BD9-81ED-4DB2-BD59-A6C34878D82A}">
                    <a16:rowId xmlns:a16="http://schemas.microsoft.com/office/drawing/2014/main" val="1774505208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 dirty="0">
                          <a:effectLst/>
                        </a:rPr>
                        <a:t>4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>
                          <a:effectLst/>
                        </a:rPr>
                        <a:t>This cluster is characterized by Low Spending Power &amp; Medium-High % of Sushi Restaurant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800" dirty="0">
                          <a:effectLst/>
                        </a:rPr>
                        <a:t>Orange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16" marR="68416" marT="0" marB="0" anchor="ctr"/>
                </a:tc>
                <a:extLst>
                  <a:ext uri="{0D108BD9-81ED-4DB2-BD59-A6C34878D82A}">
                    <a16:rowId xmlns:a16="http://schemas.microsoft.com/office/drawing/2014/main" val="3349016415"/>
                  </a:ext>
                </a:extLst>
              </a:tr>
            </a:tbl>
          </a:graphicData>
        </a:graphic>
      </p:graphicFrame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8920E42-249B-4D22-B13E-7199DCD4EBD4}"/>
              </a:ext>
            </a:extLst>
          </p:cNvPr>
          <p:cNvSpPr txBox="1">
            <a:spLocks/>
          </p:cNvSpPr>
          <p:nvPr/>
        </p:nvSpPr>
        <p:spPr>
          <a:xfrm>
            <a:off x="426292" y="4537075"/>
            <a:ext cx="11208496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b="1" dirty="0"/>
              <a:t>Main </a:t>
            </a:r>
            <a:r>
              <a:rPr lang="en-US" b="1" dirty="0"/>
              <a:t>techniques</a:t>
            </a:r>
            <a:r>
              <a:rPr lang="it-IT" b="1" dirty="0"/>
              <a:t> </a:t>
            </a:r>
            <a:r>
              <a:rPr lang="it-IT" b="1" dirty="0" err="1"/>
              <a:t>used</a:t>
            </a:r>
            <a:r>
              <a:rPr lang="it-IT" b="1" dirty="0"/>
              <a:t> for </a:t>
            </a:r>
            <a:r>
              <a:rPr lang="it-IT" b="1" dirty="0" err="1"/>
              <a:t>this</a:t>
            </a:r>
            <a:r>
              <a:rPr lang="it-IT" b="1" dirty="0"/>
              <a:t> analysis:</a:t>
            </a:r>
          </a:p>
          <a:p>
            <a:pPr marL="457200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Thus</a:t>
            </a:r>
            <a:r>
              <a:rPr lang="it-IT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narrowing</a:t>
            </a:r>
            <a:r>
              <a:rPr lang="it-IT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down the analysis, it </a:t>
            </a:r>
            <a:r>
              <a:rPr lang="it-IT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is</a:t>
            </a:r>
            <a:r>
              <a:rPr lang="it-IT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possible</a:t>
            </a:r>
            <a:r>
              <a:rPr lang="it-IT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exclude</a:t>
            </a:r>
            <a:r>
              <a:rPr lang="it-IT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Cluster 0, 2,3,4 and </a:t>
            </a:r>
            <a:r>
              <a:rPr lang="it-IT" b="1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we</a:t>
            </a:r>
            <a:r>
              <a:rPr lang="it-IT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can </a:t>
            </a:r>
            <a:r>
              <a:rPr lang="it-IT" b="1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identify</a:t>
            </a:r>
            <a:r>
              <a:rPr lang="it-IT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Cluster 1 </a:t>
            </a:r>
            <a:r>
              <a:rPr lang="it-IT" b="1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as</a:t>
            </a:r>
            <a:r>
              <a:rPr lang="it-IT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the best </a:t>
            </a:r>
            <a:r>
              <a:rPr lang="it-IT" b="1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fit</a:t>
            </a:r>
            <a:endParaRPr lang="it-IT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2556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Helvetica</vt:lpstr>
      <vt:lpstr>Times New Roman</vt:lpstr>
      <vt:lpstr>Wingdings 3</vt:lpstr>
      <vt:lpstr>Riunioni ione</vt:lpstr>
      <vt:lpstr>IBM/COURSERA  Applied Data Science Capstone Project</vt:lpstr>
      <vt:lpstr>BUSINESS PROBLEM</vt:lpstr>
      <vt:lpstr>DATA</vt:lpstr>
      <vt:lpstr>METHODOLOGY</vt:lpstr>
      <vt:lpstr>SOLUTION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IBM/COURSERA  Applied Data Science Capstone Project</dc:title>
  <dc:creator>Riccardo Zannoni</dc:creator>
  <cp:lastModifiedBy>Riccardo Zannoni</cp:lastModifiedBy>
  <cp:revision>3</cp:revision>
  <dcterms:created xsi:type="dcterms:W3CDTF">2020-04-05T09:58:31Z</dcterms:created>
  <dcterms:modified xsi:type="dcterms:W3CDTF">2020-04-05T10:01:30Z</dcterms:modified>
</cp:coreProperties>
</file>